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70"/>
  </p:notesMasterIdLst>
  <p:handoutMasterIdLst>
    <p:handoutMasterId r:id="rId71"/>
  </p:handoutMasterIdLst>
  <p:sldIdLst>
    <p:sldId id="261" r:id="rId19"/>
    <p:sldId id="430" r:id="rId20"/>
    <p:sldId id="302" r:id="rId21"/>
    <p:sldId id="429" r:id="rId22"/>
    <p:sldId id="470" r:id="rId23"/>
    <p:sldId id="431" r:id="rId24"/>
    <p:sldId id="432" r:id="rId25"/>
    <p:sldId id="433" r:id="rId26"/>
    <p:sldId id="471" r:id="rId27"/>
    <p:sldId id="472" r:id="rId28"/>
    <p:sldId id="473" r:id="rId29"/>
    <p:sldId id="474" r:id="rId30"/>
    <p:sldId id="475" r:id="rId31"/>
    <p:sldId id="476" r:id="rId32"/>
    <p:sldId id="477" r:id="rId33"/>
    <p:sldId id="434" r:id="rId34"/>
    <p:sldId id="435" r:id="rId35"/>
    <p:sldId id="436" r:id="rId36"/>
    <p:sldId id="437" r:id="rId37"/>
    <p:sldId id="438" r:id="rId38"/>
    <p:sldId id="439" r:id="rId39"/>
    <p:sldId id="440" r:id="rId40"/>
    <p:sldId id="441" r:id="rId41"/>
    <p:sldId id="442" r:id="rId42"/>
    <p:sldId id="444" r:id="rId43"/>
    <p:sldId id="445" r:id="rId44"/>
    <p:sldId id="446" r:id="rId45"/>
    <p:sldId id="447" r:id="rId46"/>
    <p:sldId id="448" r:id="rId47"/>
    <p:sldId id="443"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6" r:id="rId65"/>
    <p:sldId id="467" r:id="rId66"/>
    <p:sldId id="468" r:id="rId67"/>
    <p:sldId id="469" r:id="rId68"/>
    <p:sldId id="260"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7F7A7"/>
    <a:srgbClr val="F58345"/>
    <a:srgbClr val="E3E3E3"/>
    <a:srgbClr val="F1CFAD"/>
    <a:srgbClr val="EEF3FA"/>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71" autoAdjust="0"/>
  </p:normalViewPr>
  <p:slideViewPr>
    <p:cSldViewPr>
      <p:cViewPr>
        <p:scale>
          <a:sx n="77" d="100"/>
          <a:sy n="77" d="100"/>
        </p:scale>
        <p:origin x="-1182" y="-72"/>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1.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slide" Target="slides/slide48.xml"/><Relationship Id="rId74"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43.xml"/><Relationship Id="rId19" Type="http://schemas.openxmlformats.org/officeDocument/2006/relationships/slide" Target="slides/slide1.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8" Type="http://schemas.openxmlformats.org/officeDocument/2006/relationships/slideMaster" Target="slideMasters/slideMaster5.xml"/><Relationship Id="rId51" Type="http://schemas.openxmlformats.org/officeDocument/2006/relationships/slide" Target="slides/slide33.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slideMaster" Target="slideMasters/slideMaster7.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 Type="http://schemas.openxmlformats.org/officeDocument/2006/relationships/slideMaster" Target="slideMasters/slideMaster4.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9/24/2018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code.google.com/apis/soapsearch/" TargetMode="External"/><Relationship Id="rId2" Type="http://schemas.openxmlformats.org/officeDocument/2006/relationships/hyperlink" Target="http://www.oreillynet.com/pub/wlg/3005"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hyperlink" Target="http://www.journaldev.com/2651/spring-mvc-exception-handling-exceptionhandler-controlleradvice-handlerexceptionresolver-json-response-example" TargetMode="Externa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835696" y="4725144"/>
            <a:ext cx="6912768" cy="1224136"/>
          </a:xfrm>
          <a:prstGeom prst="rect">
            <a:avLst/>
          </a:prstGeom>
        </p:spPr>
        <p:txBody>
          <a:bodyPr/>
          <a:lstStyle/>
          <a:p>
            <a:r>
              <a:rPr lang="en-IN" sz="3600" dirty="0" err="1" smtClean="0"/>
              <a:t>RESTful</a:t>
            </a:r>
            <a:r>
              <a:rPr lang="en-IN" sz="3600" dirty="0" smtClean="0"/>
              <a:t> Services</a:t>
            </a:r>
            <a:endParaRPr lang="en-US" sz="3600" b="1" dirty="0" smtClean="0">
              <a:solidFill>
                <a:srgbClr val="FF0000"/>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p:txBody>
          <a:bodyPr/>
          <a:lstStyle/>
          <a:p>
            <a:pPr marL="0" indent="0">
              <a:buNone/>
            </a:pPr>
            <a:r>
              <a:rPr lang="en-US" b="1" dirty="0" smtClean="0"/>
              <a:t>2. Decoupled </a:t>
            </a:r>
            <a:r>
              <a:rPr lang="en-US" b="1" dirty="0"/>
              <a:t>client-server </a:t>
            </a:r>
            <a:r>
              <a:rPr lang="en-US" b="1" dirty="0" smtClean="0"/>
              <a:t>interaction :</a:t>
            </a:r>
            <a:endParaRPr lang="en-US" b="1" dirty="0"/>
          </a:p>
          <a:p>
            <a:endParaRPr lang="en-IN" dirty="0" smtClean="0"/>
          </a:p>
          <a:p>
            <a:pPr>
              <a:buFont typeface="Arial" panose="020B0604020202020204" pitchFamily="34" charset="0"/>
              <a:buChar char="•"/>
            </a:pPr>
            <a:r>
              <a:rPr lang="en-IN" dirty="0" smtClean="0"/>
              <a:t>The </a:t>
            </a:r>
            <a:r>
              <a:rPr lang="en-IN" dirty="0"/>
              <a:t>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t>
            </a:r>
            <a:r>
              <a:rPr lang="en-IN" dirty="0" smtClean="0"/>
              <a:t>altered.</a:t>
            </a:r>
          </a:p>
          <a:p>
            <a:pPr>
              <a:buFont typeface="Arial" panose="020B0604020202020204" pitchFamily="34" charset="0"/>
              <a:buChar char="•"/>
            </a:pPr>
            <a:r>
              <a:rPr lang="en-IN" dirty="0"/>
              <a:t>(concrete example: your routes in a web app must not change when you change logic of how the controller (or the business logic) is implemented)</a:t>
            </a:r>
            <a:endParaRPr lang="en-IN" dirty="0"/>
          </a:p>
        </p:txBody>
      </p:sp>
    </p:spTree>
    <p:extLst>
      <p:ext uri="{BB962C8B-B14F-4D97-AF65-F5344CB8AC3E}">
        <p14:creationId xmlns:p14="http://schemas.microsoft.com/office/powerpoint/2010/main" val="7460039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p:txBody>
          <a:bodyPr/>
          <a:lstStyle/>
          <a:p>
            <a:pPr marL="0" indent="0">
              <a:buNone/>
            </a:pPr>
            <a:r>
              <a:rPr lang="en-US" b="1" dirty="0" smtClean="0"/>
              <a:t>3. Stateless </a:t>
            </a:r>
            <a:r>
              <a:rPr lang="en-US" dirty="0" smtClean="0"/>
              <a:t>:</a:t>
            </a:r>
          </a:p>
          <a:p>
            <a:pPr>
              <a:buFont typeface="Arial" panose="020B0604020202020204" pitchFamily="34" charset="0"/>
              <a:buChar char="•"/>
            </a:pPr>
            <a:r>
              <a:rPr lang="en-IN" dirty="0"/>
              <a:t>Now this is key constraint understanding REST.</a:t>
            </a:r>
          </a:p>
          <a:p>
            <a:pPr>
              <a:buFont typeface="Arial" panose="020B0604020202020204" pitchFamily="34" charset="0"/>
              <a:buChar char="•"/>
            </a:pPr>
            <a:r>
              <a:rPr lang="en-IN" dirty="0"/>
              <a:t>This essentially means, Server does NOT care about STATE of the client, and vice versa!</a:t>
            </a:r>
          </a:p>
          <a:p>
            <a:pPr>
              <a:buFont typeface="Arial" panose="020B0604020202020204" pitchFamily="34" charset="0"/>
              <a:buChar char="•"/>
            </a:pPr>
            <a:r>
              <a:rPr lang="en-IN" dirty="0"/>
              <a:t>Each request from client to server must contain all of the information necessary to understand the request, and cannot take advantage of any stored context on the server. Session state is therefore kept entirely on the client.</a:t>
            </a:r>
          </a:p>
          <a:p>
            <a:pPr>
              <a:buFont typeface="Arial" panose="020B0604020202020204" pitchFamily="34" charset="0"/>
              <a:buChar char="•"/>
            </a:pPr>
            <a:r>
              <a:rPr lang="en-IN" dirty="0"/>
              <a:t>Means, NO SESSIONS AND COOKIES!</a:t>
            </a:r>
          </a:p>
        </p:txBody>
      </p:sp>
    </p:spTree>
    <p:extLst>
      <p:ext uri="{BB962C8B-B14F-4D97-AF65-F5344CB8AC3E}">
        <p14:creationId xmlns:p14="http://schemas.microsoft.com/office/powerpoint/2010/main" val="21530867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a:xfrm>
            <a:off x="395536" y="1124744"/>
            <a:ext cx="8229600" cy="4525963"/>
          </a:xfrm>
        </p:spPr>
        <p:txBody>
          <a:bodyPr/>
          <a:lstStyle/>
          <a:p>
            <a:pPr marL="0" indent="0">
              <a:buNone/>
            </a:pPr>
            <a:r>
              <a:rPr lang="en-US" b="1" dirty="0"/>
              <a:t>4</a:t>
            </a:r>
            <a:r>
              <a:rPr lang="en-US" b="1" dirty="0" smtClean="0"/>
              <a:t>. Cacheable</a:t>
            </a:r>
            <a:r>
              <a:rPr lang="en-US" dirty="0" smtClean="0"/>
              <a:t> :</a:t>
            </a:r>
          </a:p>
          <a:p>
            <a:pPr>
              <a:buFont typeface="Arial" panose="020B0604020202020204" pitchFamily="34" charset="0"/>
              <a:buChar char="•"/>
            </a:pPr>
            <a:r>
              <a:rPr lang="en-IN" dirty="0"/>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r>
              <a:rPr lang="en-IN" dirty="0" smtClean="0"/>
              <a:t>.</a:t>
            </a:r>
          </a:p>
          <a:p>
            <a:pPr>
              <a:buFont typeface="Arial" panose="020B0604020202020204" pitchFamily="34" charset="0"/>
              <a:buChar char="•"/>
            </a:pPr>
            <a:endParaRPr lang="en-IN" dirty="0"/>
          </a:p>
          <a:p>
            <a:pPr marL="0" indent="0">
              <a:buNone/>
            </a:pPr>
            <a:r>
              <a:rPr lang="en-US" b="1" dirty="0"/>
              <a:t>5</a:t>
            </a:r>
            <a:r>
              <a:rPr lang="en-US" b="1" dirty="0" smtClean="0"/>
              <a:t>. Layered :</a:t>
            </a:r>
          </a:p>
          <a:p>
            <a:pPr>
              <a:buFont typeface="Arial" panose="020B0604020202020204" pitchFamily="34" charset="0"/>
              <a:buChar char="•"/>
            </a:pPr>
            <a:r>
              <a:rPr lang="en-IN" dirty="0"/>
              <a:t>The application should be layered - with each layer having it's own responsibility, with 'closed layer </a:t>
            </a:r>
            <a:r>
              <a:rPr lang="en-IN" dirty="0" smtClean="0"/>
              <a:t>architecture‘.</a:t>
            </a:r>
            <a:r>
              <a:rPr lang="en-IN" dirty="0"/>
              <a:t/>
            </a:r>
            <a:br>
              <a:rPr lang="en-IN" dirty="0"/>
            </a:br>
            <a:r>
              <a:rPr lang="en-IN" dirty="0"/>
              <a:t>This enables implementation of services like caching.</a:t>
            </a:r>
            <a:endParaRPr lang="en-US" b="1" dirty="0" smtClean="0"/>
          </a:p>
          <a:p>
            <a:pPr>
              <a:buFont typeface="Arial" panose="020B0604020202020204" pitchFamily="34" charset="0"/>
              <a:buChar char="•"/>
            </a:pPr>
            <a:r>
              <a:rPr lang="en-IN" dirty="0"/>
              <a:t>A client cannot ordinarily tell whether it is connected directly to the end server, or to an intermediary along the way. Intermediary servers may improve system scalability by enabling load-balancing and by providing shared caches. Layers may also enforce security policies.</a:t>
            </a:r>
            <a:endParaRPr lang="en-IN" b="1" dirty="0"/>
          </a:p>
        </p:txBody>
      </p:sp>
    </p:spTree>
    <p:extLst>
      <p:ext uri="{BB962C8B-B14F-4D97-AF65-F5344CB8AC3E}">
        <p14:creationId xmlns:p14="http://schemas.microsoft.com/office/powerpoint/2010/main" val="26182502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p:txBody>
          <a:bodyPr/>
          <a:lstStyle/>
          <a:p>
            <a:pPr marL="0" indent="0">
              <a:buNone/>
            </a:pPr>
            <a:r>
              <a:rPr lang="en-US" b="1" dirty="0"/>
              <a:t>6</a:t>
            </a:r>
            <a:r>
              <a:rPr lang="en-US" b="1" dirty="0" smtClean="0"/>
              <a:t>. Extensible </a:t>
            </a:r>
            <a:r>
              <a:rPr lang="en-US" b="1" dirty="0"/>
              <a:t>through code on demand (optional</a:t>
            </a:r>
            <a:r>
              <a:rPr lang="en-US" b="1" dirty="0" smtClean="0"/>
              <a:t>) :</a:t>
            </a:r>
          </a:p>
          <a:p>
            <a:pPr>
              <a:buFont typeface="Arial" panose="020B0604020202020204" pitchFamily="34" charset="0"/>
              <a:buChar char="•"/>
            </a:pPr>
            <a:r>
              <a:rPr lang="en-IN" dirty="0" smtClean="0"/>
              <a:t>Servers </a:t>
            </a:r>
            <a:r>
              <a:rPr lang="en-IN" dirty="0"/>
              <a:t>are able to temporarily extend or customize the functionality of a client by transferring logic to it that it can execute. Examples of this may include compiled components such as Java applets and client-side scripts such as JavaScript.</a:t>
            </a:r>
          </a:p>
          <a:p>
            <a:pPr>
              <a:buFont typeface="Arial" panose="020B0604020202020204" pitchFamily="34" charset="0"/>
              <a:buChar char="•"/>
            </a:pPr>
            <a:r>
              <a:rPr lang="en-IN" dirty="0"/>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pPr>
              <a:buFont typeface="Arial" panose="020B0604020202020204" pitchFamily="34" charset="0"/>
              <a:buChar char="•"/>
            </a:pPr>
            <a:r>
              <a:rPr lang="en-IN" b="1" dirty="0"/>
              <a:t>NOTE:</a:t>
            </a:r>
            <a:r>
              <a:rPr lang="en-IN" dirty="0"/>
              <a:t> The only optional constraint of REST architecture is code on demand. If a service violates any other constraint, it cannot strictly be referred to as RESTful.</a:t>
            </a:r>
          </a:p>
          <a:p>
            <a:endParaRPr lang="en-US" b="1" dirty="0"/>
          </a:p>
          <a:p>
            <a:endParaRPr lang="en-IN" dirty="0"/>
          </a:p>
        </p:txBody>
      </p:sp>
    </p:spTree>
    <p:extLst>
      <p:ext uri="{BB962C8B-B14F-4D97-AF65-F5344CB8AC3E}">
        <p14:creationId xmlns:p14="http://schemas.microsoft.com/office/powerpoint/2010/main" val="38955181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a:xfrm>
            <a:off x="395536" y="1052736"/>
            <a:ext cx="8229600" cy="4525963"/>
          </a:xfrm>
        </p:spPr>
        <p:txBody>
          <a:bodyPr/>
          <a:lstStyle/>
          <a:p>
            <a:pPr marL="0" indent="0" algn="ctr">
              <a:buNone/>
            </a:pPr>
            <a:r>
              <a:rPr lang="en-IN" b="1" dirty="0"/>
              <a:t>Addressing</a:t>
            </a:r>
          </a:p>
          <a:p>
            <a:r>
              <a:rPr lang="en-IN" dirty="0"/>
              <a:t>Addressing refers to locating a resource or multiple resources lying on the server. It is analogous to locate a postal address of a person.</a:t>
            </a:r>
          </a:p>
          <a:p>
            <a:r>
              <a:rPr lang="en-IN" dirty="0"/>
              <a:t>Each resource in REST architecture is identified by its URI (Uniform Resource Identifier). </a:t>
            </a:r>
            <a:endParaRPr lang="en-IN" dirty="0" smtClean="0"/>
          </a:p>
          <a:p>
            <a:r>
              <a:rPr lang="en-IN" dirty="0" smtClean="0"/>
              <a:t>A </a:t>
            </a:r>
            <a:r>
              <a:rPr lang="en-IN" dirty="0"/>
              <a:t>URI is of the following format </a:t>
            </a:r>
            <a:r>
              <a:rPr lang="en-IN" dirty="0" smtClean="0"/>
              <a:t>−</a:t>
            </a:r>
          </a:p>
          <a:p>
            <a:pPr marL="0" indent="0">
              <a:buNone/>
            </a:pPr>
            <a:r>
              <a:rPr lang="en-IN" dirty="0" smtClean="0"/>
              <a:t>	&lt;</a:t>
            </a:r>
            <a:r>
              <a:rPr lang="en-IN" dirty="0"/>
              <a:t>protocol&gt;://&lt;service-name&gt;/&lt;</a:t>
            </a:r>
            <a:r>
              <a:rPr lang="en-IN" dirty="0" err="1"/>
              <a:t>ResourceType</a:t>
            </a:r>
            <a:r>
              <a:rPr lang="en-IN" dirty="0"/>
              <a:t>&gt;/&lt;</a:t>
            </a:r>
            <a:r>
              <a:rPr lang="en-IN" dirty="0" err="1"/>
              <a:t>ResourceID</a:t>
            </a:r>
            <a:r>
              <a:rPr lang="en-IN" dirty="0" smtClean="0"/>
              <a:t>&gt;</a:t>
            </a:r>
          </a:p>
          <a:p>
            <a:pPr marL="0" indent="0">
              <a:buNone/>
            </a:pPr>
            <a:endParaRPr lang="en-IN" b="1" dirty="0"/>
          </a:p>
          <a:p>
            <a:r>
              <a:rPr lang="en-IN" dirty="0"/>
              <a:t>Following is an example of a poor URI to fetch a user.</a:t>
            </a:r>
          </a:p>
          <a:p>
            <a:pPr marL="0" indent="0">
              <a:buNone/>
            </a:pPr>
            <a:r>
              <a:rPr lang="en-IN" dirty="0" smtClean="0"/>
              <a:t>	http</a:t>
            </a:r>
            <a:r>
              <a:rPr lang="en-IN" dirty="0"/>
              <a:t>://localhost:8080/UserManagement/rest/UserService/getUser/1 </a:t>
            </a:r>
          </a:p>
          <a:p>
            <a:r>
              <a:rPr lang="en-IN" dirty="0"/>
              <a:t>Following is an example of a good URI to fetch a user.</a:t>
            </a:r>
          </a:p>
          <a:p>
            <a:pPr marL="0" indent="0">
              <a:buNone/>
            </a:pPr>
            <a:r>
              <a:rPr lang="en-IN" dirty="0"/>
              <a:t>	http</a:t>
            </a:r>
            <a:r>
              <a:rPr lang="en-IN" dirty="0"/>
              <a:t>://localhost:8080/UserManagement/rest/UserService/users/1</a:t>
            </a:r>
          </a:p>
          <a:p>
            <a:pPr marL="0" indent="0">
              <a:buNone/>
            </a:pPr>
            <a:endParaRPr lang="en-IN" dirty="0" smtClean="0"/>
          </a:p>
          <a:p>
            <a:endParaRPr lang="en-IN" dirty="0"/>
          </a:p>
          <a:p>
            <a:endParaRPr lang="en-IN" dirty="0"/>
          </a:p>
        </p:txBody>
      </p:sp>
    </p:spTree>
    <p:extLst>
      <p:ext uri="{BB962C8B-B14F-4D97-AF65-F5344CB8AC3E}">
        <p14:creationId xmlns:p14="http://schemas.microsoft.com/office/powerpoint/2010/main" val="2948925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a:xfrm>
            <a:off x="467544" y="1052736"/>
            <a:ext cx="8229600" cy="5184576"/>
          </a:xfrm>
        </p:spPr>
        <p:txBody>
          <a:bodyPr/>
          <a:lstStyle/>
          <a:p>
            <a:pPr marL="0" indent="0" algn="ctr">
              <a:buNone/>
            </a:pPr>
            <a:r>
              <a:rPr lang="en-IN" b="1" dirty="0" smtClean="0"/>
              <a:t>Addressing</a:t>
            </a:r>
            <a:endParaRPr lang="en-IN" dirty="0" smtClean="0"/>
          </a:p>
          <a:p>
            <a:pPr>
              <a:buFont typeface="Wingdings" panose="05000000000000000000" pitchFamily="2" charset="2"/>
              <a:buChar char="q"/>
            </a:pPr>
            <a:r>
              <a:rPr lang="en-IN" b="1" dirty="0"/>
              <a:t>Constructing a Standard </a:t>
            </a:r>
            <a:r>
              <a:rPr lang="en-IN" b="1" dirty="0" smtClean="0"/>
              <a:t>URI :</a:t>
            </a:r>
            <a:endParaRPr lang="en-IN" b="1" dirty="0"/>
          </a:p>
          <a:p>
            <a:pPr>
              <a:buFont typeface="Wingdings" panose="05000000000000000000" pitchFamily="2" charset="2"/>
              <a:buChar char="ü"/>
            </a:pPr>
            <a:r>
              <a:rPr lang="en-IN" dirty="0"/>
              <a:t>The following are important points to be considered while designing a URI −</a:t>
            </a:r>
          </a:p>
          <a:p>
            <a:pPr lvl="0">
              <a:buFont typeface="Wingdings" panose="05000000000000000000" pitchFamily="2" charset="2"/>
              <a:buChar char="ü"/>
            </a:pPr>
            <a:r>
              <a:rPr lang="en-IN" b="1" dirty="0"/>
              <a:t>Use Plural Noun</a:t>
            </a:r>
            <a:r>
              <a:rPr lang="en-IN" dirty="0"/>
              <a:t> − Use plural noun to define resources. For example, we've used users to identify users as a resource.</a:t>
            </a:r>
          </a:p>
          <a:p>
            <a:pPr lvl="0">
              <a:buFont typeface="Wingdings" panose="05000000000000000000" pitchFamily="2" charset="2"/>
              <a:buChar char="ü"/>
            </a:pPr>
            <a:r>
              <a:rPr lang="en-IN" b="1" dirty="0"/>
              <a:t>Avoid using spaces</a:t>
            </a:r>
            <a:r>
              <a:rPr lang="en-IN" dirty="0"/>
              <a:t> − Use underscore (_) or hyphen (-) when using a long resource name. For example, use </a:t>
            </a:r>
            <a:r>
              <a:rPr lang="en-IN" dirty="0" err="1"/>
              <a:t>authorized_users</a:t>
            </a:r>
            <a:r>
              <a:rPr lang="en-IN" dirty="0"/>
              <a:t> instead of authorized%20users.</a:t>
            </a:r>
          </a:p>
          <a:p>
            <a:pPr lvl="0">
              <a:buFont typeface="Wingdings" panose="05000000000000000000" pitchFamily="2" charset="2"/>
              <a:buChar char="ü"/>
            </a:pPr>
            <a:r>
              <a:rPr lang="en-IN" b="1" dirty="0"/>
              <a:t>Use lowercase letters</a:t>
            </a:r>
            <a:r>
              <a:rPr lang="en-IN" dirty="0"/>
              <a:t> − Although URI is case-insensitive, it is a good practice to keep the </a:t>
            </a:r>
            <a:r>
              <a:rPr lang="en-IN" dirty="0" err="1"/>
              <a:t>url</a:t>
            </a:r>
            <a:r>
              <a:rPr lang="en-IN" dirty="0"/>
              <a:t> in lower case letters only.</a:t>
            </a:r>
          </a:p>
          <a:p>
            <a:pPr lvl="0">
              <a:buFont typeface="Wingdings" panose="05000000000000000000" pitchFamily="2" charset="2"/>
              <a:buChar char="ü"/>
            </a:pPr>
            <a:r>
              <a:rPr lang="en-IN" b="1" dirty="0"/>
              <a:t>Maintain Backward Compatibility</a:t>
            </a:r>
            <a:r>
              <a:rPr lang="en-IN" dirty="0"/>
              <a:t> − As Web Service is a public service, a URI once made public should always be available. In case, URI gets updated, redirect the older URI to a new URI using the HTTP Status code, 300.</a:t>
            </a:r>
          </a:p>
          <a:p>
            <a:pPr lvl="0">
              <a:buFont typeface="Wingdings" panose="05000000000000000000" pitchFamily="2" charset="2"/>
              <a:buChar char="ü"/>
            </a:pPr>
            <a:r>
              <a:rPr lang="en-IN" b="1" dirty="0"/>
              <a:t>Use HTTP Verb</a:t>
            </a:r>
            <a:r>
              <a:rPr lang="en-IN" dirty="0"/>
              <a:t> − Always use HTTP Verb like GET, PUT and DELETE to do the operations on the resource. It is not good to use operations name in the URI.</a:t>
            </a:r>
          </a:p>
          <a:p>
            <a:endParaRPr lang="en-IN" dirty="0"/>
          </a:p>
        </p:txBody>
      </p:sp>
    </p:spTree>
    <p:extLst>
      <p:ext uri="{BB962C8B-B14F-4D97-AF65-F5344CB8AC3E}">
        <p14:creationId xmlns:p14="http://schemas.microsoft.com/office/powerpoint/2010/main" val="1612005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HTTP-REST Request Basics</a:t>
            </a:r>
            <a:endParaRPr lang="en-IN" dirty="0"/>
          </a:p>
        </p:txBody>
      </p:sp>
      <p:sp>
        <p:nvSpPr>
          <p:cNvPr id="5" name="Content Placeholder 4"/>
          <p:cNvSpPr>
            <a:spLocks noGrp="1"/>
          </p:cNvSpPr>
          <p:nvPr>
            <p:ph idx="1"/>
          </p:nvPr>
        </p:nvSpPr>
        <p:spPr/>
        <p:txBody>
          <a:bodyPr/>
          <a:lstStyle/>
          <a:p>
            <a:r>
              <a:rPr lang="en-US" dirty="0" smtClean="0"/>
              <a:t>The </a:t>
            </a:r>
            <a:r>
              <a:rPr lang="en-US" b="1" dirty="0" smtClean="0"/>
              <a:t>HTTP request </a:t>
            </a:r>
            <a:r>
              <a:rPr lang="en-US" dirty="0" smtClean="0"/>
              <a:t>is sent </a:t>
            </a:r>
            <a:r>
              <a:rPr lang="en-US" i="1" dirty="0" smtClean="0"/>
              <a:t>from the client</a:t>
            </a:r>
            <a:r>
              <a:rPr lang="en-US" dirty="0" smtClean="0"/>
              <a:t>.</a:t>
            </a:r>
          </a:p>
          <a:p>
            <a:pPr lvl="1"/>
            <a:r>
              <a:rPr lang="en-US" sz="1800" dirty="0" smtClean="0"/>
              <a:t>Identifies the location of a </a:t>
            </a:r>
            <a:r>
              <a:rPr lang="en-US" sz="1800" b="1" dirty="0" smtClean="0"/>
              <a:t>resource</a:t>
            </a:r>
            <a:r>
              <a:rPr lang="en-US" sz="1800" dirty="0" smtClean="0"/>
              <a:t>.</a:t>
            </a:r>
          </a:p>
          <a:p>
            <a:pPr lvl="1"/>
            <a:r>
              <a:rPr lang="en-US" sz="1800" dirty="0" smtClean="0"/>
              <a:t>Specifies the </a:t>
            </a:r>
            <a:r>
              <a:rPr lang="en-US" sz="1800" b="1" dirty="0" smtClean="0"/>
              <a:t>verb</a:t>
            </a:r>
            <a:r>
              <a:rPr lang="en-US" sz="1800" dirty="0" smtClean="0"/>
              <a:t>, or HTTP </a:t>
            </a:r>
            <a:r>
              <a:rPr lang="en-US" sz="1800" b="1" dirty="0" smtClean="0"/>
              <a:t>method</a:t>
            </a:r>
            <a:r>
              <a:rPr lang="en-US" sz="1800" dirty="0" smtClean="0"/>
              <a:t> to use when accessing the resource.</a:t>
            </a:r>
          </a:p>
          <a:p>
            <a:pPr lvl="1"/>
            <a:r>
              <a:rPr lang="en-US" sz="1800" dirty="0" smtClean="0"/>
              <a:t>Supplies optional </a:t>
            </a:r>
            <a:r>
              <a:rPr lang="en-US" sz="1800" b="1" dirty="0" smtClean="0"/>
              <a:t>request headers</a:t>
            </a:r>
            <a:r>
              <a:rPr lang="en-US" sz="1800" dirty="0" smtClean="0"/>
              <a:t> (name-value pairs) that provide additional information the server may need when processing the request.</a:t>
            </a:r>
          </a:p>
          <a:p>
            <a:pPr lvl="1"/>
            <a:r>
              <a:rPr lang="en-US" sz="1800" dirty="0" smtClean="0"/>
              <a:t>Supplies an optional </a:t>
            </a:r>
            <a:r>
              <a:rPr lang="en-US" sz="1800" b="1" dirty="0" smtClean="0"/>
              <a:t>request body</a:t>
            </a:r>
            <a:r>
              <a:rPr lang="en-US" sz="1800" dirty="0" smtClean="0"/>
              <a:t> that identifies additional data to be uploaded to the server (e.g. form parameters, attachments, etc.)</a:t>
            </a:r>
          </a:p>
          <a:p>
            <a:pPr lvl="1"/>
            <a:endParaRPr lang="en-US" sz="1800" dirty="0" smtClean="0"/>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HTTP-REST Vocabulary</a:t>
            </a:r>
            <a:endParaRPr lang="en-IN" dirty="0"/>
          </a:p>
        </p:txBody>
      </p:sp>
      <p:sp>
        <p:nvSpPr>
          <p:cNvPr id="5" name="Content Placeholder 4"/>
          <p:cNvSpPr>
            <a:spLocks noGrp="1"/>
          </p:cNvSpPr>
          <p:nvPr>
            <p:ph idx="1"/>
          </p:nvPr>
        </p:nvSpPr>
        <p:spPr/>
        <p:txBody>
          <a:bodyPr/>
          <a:lstStyle/>
          <a:p>
            <a:pPr marL="0" indent="0">
              <a:buNone/>
            </a:pPr>
            <a:r>
              <a:rPr lang="en-US" dirty="0" smtClean="0"/>
              <a:t>HTTP Methods supported by REST:</a:t>
            </a:r>
          </a:p>
          <a:p>
            <a:r>
              <a:rPr lang="en-US" dirty="0" smtClean="0"/>
              <a:t>GET – Requests a resource at the request URL</a:t>
            </a:r>
          </a:p>
          <a:p>
            <a:pPr lvl="1"/>
            <a:r>
              <a:rPr lang="en-US" sz="1800" dirty="0" smtClean="0"/>
              <a:t>Should </a:t>
            </a:r>
            <a:r>
              <a:rPr lang="en-US" sz="1800" u="sng" dirty="0" smtClean="0"/>
              <a:t>not</a:t>
            </a:r>
            <a:r>
              <a:rPr lang="en-US" sz="1800" dirty="0" smtClean="0"/>
              <a:t> contain a request body, as it will be discarded.</a:t>
            </a:r>
          </a:p>
          <a:p>
            <a:pPr lvl="1"/>
            <a:r>
              <a:rPr lang="en-US" sz="1800" u="sng" dirty="0" smtClean="0"/>
              <a:t>May</a:t>
            </a:r>
            <a:r>
              <a:rPr lang="en-US" sz="1800" dirty="0" smtClean="0"/>
              <a:t> be cached locally or on the server.</a:t>
            </a:r>
          </a:p>
          <a:p>
            <a:pPr lvl="1"/>
            <a:r>
              <a:rPr lang="en-US" sz="1800" dirty="0" smtClean="0"/>
              <a:t>May produce a resource, but should not modify on it.</a:t>
            </a:r>
          </a:p>
          <a:p>
            <a:r>
              <a:rPr lang="en-US" dirty="0" smtClean="0"/>
              <a:t>POST – Add a new resource at the request URL</a:t>
            </a:r>
          </a:p>
          <a:p>
            <a:r>
              <a:rPr lang="en-US" dirty="0" smtClean="0"/>
              <a:t>PUT – Add/Update a resource at the request URL</a:t>
            </a:r>
          </a:p>
          <a:p>
            <a:pPr marL="742950" lvl="2" indent="-342900">
              <a:buClr>
                <a:srgbClr val="F58345"/>
              </a:buClr>
              <a:buNone/>
            </a:pPr>
            <a:r>
              <a:rPr lang="en-US" sz="1800" dirty="0" smtClean="0"/>
              <a:t> - Should typically return the new or modified resource.</a:t>
            </a:r>
          </a:p>
          <a:p>
            <a:endParaRPr lang="en-US" dirty="0" smtClean="0"/>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r>
              <a:rPr lang="en-US" dirty="0" smtClean="0"/>
              <a:t>DELETE – Removes the resource at the request URL</a:t>
            </a:r>
          </a:p>
          <a:p>
            <a:r>
              <a:rPr lang="en-US" dirty="0" smtClean="0"/>
              <a:t>OPTIONS – Indicates which methods are supported</a:t>
            </a:r>
          </a:p>
          <a:p>
            <a:r>
              <a:rPr lang="en-US" dirty="0" smtClean="0"/>
              <a:t>HEAD – Returns meta information about the request URL</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VS SOAP</a:t>
            </a:r>
            <a:endParaRPr lang="en-IN" dirty="0"/>
          </a:p>
        </p:txBody>
      </p:sp>
      <p:sp>
        <p:nvSpPr>
          <p:cNvPr id="5" name="Content Placeholder 4"/>
          <p:cNvSpPr>
            <a:spLocks noGrp="1"/>
          </p:cNvSpPr>
          <p:nvPr>
            <p:ph idx="1"/>
          </p:nvPr>
        </p:nvSpPr>
        <p:spPr/>
        <p:txBody>
          <a:bodyPr/>
          <a:lstStyle/>
          <a:p>
            <a:pPr>
              <a:buNone/>
            </a:pPr>
            <a:r>
              <a:rPr lang="en-IN" dirty="0" smtClean="0"/>
              <a:t>Why REST?</a:t>
            </a:r>
          </a:p>
          <a:p>
            <a:r>
              <a:rPr lang="en-IN" dirty="0" smtClean="0"/>
              <a:t>Here are a few reasons why REST is almost always the right answer.</a:t>
            </a:r>
          </a:p>
          <a:p>
            <a:r>
              <a:rPr lang="en-IN" dirty="0" smtClean="0"/>
              <a:t>Since REST uses standard HTTP it is much simpler in just about ever way. Creating clients, developing APIs, the documentation is much easier to understand and there aren’t very many things that REST doesn’t do easier/better than SOAP.</a:t>
            </a:r>
          </a:p>
          <a:p>
            <a:r>
              <a:rPr lang="en-IN" dirty="0" smtClean="0"/>
              <a:t>REST permits many different data formats where as SOAP only permits XML. While this may seem like it adds complexity to REST because you need to handle multiple formats, in my experience it has actually been quite beneficial. JSON usually is a better fit for data and parses much faster. REST allows better support for browser clients due to it’s support for JSON.</a:t>
            </a:r>
          </a:p>
          <a:p>
            <a:r>
              <a:rPr lang="en-IN" dirty="0" smtClean="0"/>
              <a:t>REST has better performance and scalability. REST reads can be cached, SOAP based reads cannot be cached.</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Learn how to develop a RESTful service using Spring MVC framework.</a:t>
            </a:r>
          </a:p>
          <a:p>
            <a:pPr>
              <a:buNone/>
            </a:pPr>
            <a:endParaRPr lang="en-US" dirty="0" smtClean="0"/>
          </a:p>
          <a:p>
            <a:pPr>
              <a:buNone/>
            </a:pPr>
            <a:r>
              <a:rPr lang="en-US" dirty="0" smtClean="0"/>
              <a:t>Tools &amp; API</a:t>
            </a:r>
          </a:p>
          <a:p>
            <a:r>
              <a:rPr lang="en-US" dirty="0" smtClean="0"/>
              <a:t>  Eclipse (Above 3.6)</a:t>
            </a:r>
          </a:p>
          <a:p>
            <a:r>
              <a:rPr lang="en-US" dirty="0" smtClean="0"/>
              <a:t>  Spring MVC (3.2.5)</a:t>
            </a:r>
          </a:p>
          <a:p>
            <a:r>
              <a:rPr lang="en-US" dirty="0" smtClean="0"/>
              <a:t>  </a:t>
            </a:r>
            <a:r>
              <a:rPr lang="en-US" dirty="0" err="1" smtClean="0"/>
              <a:t>MySQL</a:t>
            </a:r>
            <a:r>
              <a:rPr lang="en-US" dirty="0" smtClean="0"/>
              <a:t> (5.1)</a:t>
            </a:r>
          </a:p>
          <a:p>
            <a:r>
              <a:rPr lang="en-US" dirty="0" smtClean="0"/>
              <a:t>  Tomcat (7.0)</a:t>
            </a:r>
          </a:p>
          <a:p>
            <a:pPr>
              <a:buNone/>
            </a:pPr>
            <a:endParaRPr lang="en-US" dirty="0" smtClean="0"/>
          </a:p>
          <a:p>
            <a:pPr>
              <a:buNone/>
            </a:pP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VS SOAP</a:t>
            </a:r>
            <a:endParaRPr lang="en-IN" dirty="0"/>
          </a:p>
        </p:txBody>
      </p:sp>
      <p:sp>
        <p:nvSpPr>
          <p:cNvPr id="5" name="Content Placeholder 4"/>
          <p:cNvSpPr>
            <a:spLocks noGrp="1"/>
          </p:cNvSpPr>
          <p:nvPr>
            <p:ph idx="1"/>
          </p:nvPr>
        </p:nvSpPr>
        <p:spPr/>
        <p:txBody>
          <a:bodyPr/>
          <a:lstStyle/>
          <a:p>
            <a:r>
              <a:rPr lang="en-IN" dirty="0" smtClean="0"/>
              <a:t>It’s a bad argument (by authority), but it’s worth mentioning that Yahoo uses REST for all their services including </a:t>
            </a:r>
            <a:r>
              <a:rPr lang="en-IN" dirty="0" err="1" smtClean="0"/>
              <a:t>Flickr</a:t>
            </a:r>
            <a:r>
              <a:rPr lang="en-IN" dirty="0" smtClean="0"/>
              <a:t> and </a:t>
            </a:r>
            <a:r>
              <a:rPr lang="en-IN" dirty="0" err="1" smtClean="0"/>
              <a:t>del.ici.ous</a:t>
            </a:r>
            <a:r>
              <a:rPr lang="en-IN" dirty="0" smtClean="0"/>
              <a:t>. Amazon and </a:t>
            </a:r>
            <a:r>
              <a:rPr lang="en-IN" dirty="0" err="1" smtClean="0"/>
              <a:t>Ebay</a:t>
            </a:r>
            <a:r>
              <a:rPr lang="en-IN" dirty="0" smtClean="0"/>
              <a:t> provide both though Amazon’s internal usage is nearly all REST </a:t>
            </a:r>
            <a:r>
              <a:rPr lang="en-IN" dirty="0" smtClean="0">
                <a:hlinkClick r:id="rId2"/>
              </a:rPr>
              <a:t>source</a:t>
            </a:r>
            <a:r>
              <a:rPr lang="en-IN" dirty="0" smtClean="0"/>
              <a:t>. Google used to provide only SOAP for all their services, but in 2006 they deprecated in </a:t>
            </a:r>
            <a:r>
              <a:rPr lang="en-IN" dirty="0" err="1" smtClean="0"/>
              <a:t>favor</a:t>
            </a:r>
            <a:r>
              <a:rPr lang="en-IN" dirty="0" smtClean="0"/>
              <a:t> of REST </a:t>
            </a:r>
            <a:r>
              <a:rPr lang="en-IN" dirty="0" smtClean="0">
                <a:hlinkClick r:id="rId3"/>
              </a:rPr>
              <a:t>source</a:t>
            </a:r>
            <a:r>
              <a:rPr lang="en-IN" dirty="0" smtClean="0"/>
              <a:t>. It’s interesting how there has been an internal battle between rest </a:t>
            </a:r>
            <a:r>
              <a:rPr lang="en-IN" dirty="0" err="1" smtClean="0"/>
              <a:t>vs</a:t>
            </a:r>
            <a:r>
              <a:rPr lang="en-IN" dirty="0" smtClean="0"/>
              <a:t> soap at </a:t>
            </a:r>
            <a:r>
              <a:rPr lang="en-IN" dirty="0" err="1" smtClean="0"/>
              <a:t>amazon</a:t>
            </a:r>
            <a:r>
              <a:rPr lang="en-IN" dirty="0" smtClean="0"/>
              <a:t>. For the most part REST dominates their architecture for web services.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 VS SOAP</a:t>
            </a:r>
            <a:endParaRPr lang="en-IN" dirty="0"/>
          </a:p>
        </p:txBody>
      </p:sp>
      <p:sp>
        <p:nvSpPr>
          <p:cNvPr id="5" name="Content Placeholder 4"/>
          <p:cNvSpPr>
            <a:spLocks noGrp="1"/>
          </p:cNvSpPr>
          <p:nvPr>
            <p:ph idx="1"/>
          </p:nvPr>
        </p:nvSpPr>
        <p:spPr/>
        <p:txBody>
          <a:bodyPr/>
          <a:lstStyle/>
          <a:p>
            <a:pPr>
              <a:buNone/>
            </a:pPr>
            <a:r>
              <a:rPr lang="en-IN" dirty="0" smtClean="0"/>
              <a:t>Why SOAP?</a:t>
            </a:r>
          </a:p>
          <a:p>
            <a:pPr>
              <a:buNone/>
            </a:pPr>
            <a:endParaRPr lang="en-IN" dirty="0" smtClean="0"/>
          </a:p>
          <a:p>
            <a:pPr>
              <a:buNone/>
            </a:pPr>
            <a:r>
              <a:rPr lang="en-IN" dirty="0" smtClean="0"/>
              <a:t>Here are a few reasons you may want to use SOAP.</a:t>
            </a:r>
          </a:p>
          <a:p>
            <a:endParaRPr lang="en-IN" dirty="0" smtClean="0"/>
          </a:p>
          <a:p>
            <a:pPr>
              <a:buNone/>
            </a:pPr>
            <a:r>
              <a:rPr lang="en-IN" dirty="0" smtClean="0"/>
              <a:t>WS-Security</a:t>
            </a:r>
          </a:p>
          <a:p>
            <a:r>
              <a:rPr lang="en-IN" dirty="0" smtClean="0"/>
              <a:t>While 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a:buNone/>
            </a:pPr>
            <a:r>
              <a:rPr lang="en-IN" dirty="0" smtClean="0"/>
              <a:t>WS-</a:t>
            </a:r>
            <a:r>
              <a:rPr lang="en-IN" dirty="0" err="1" smtClean="0"/>
              <a:t>AtomicTransaction</a:t>
            </a:r>
            <a:endParaRPr lang="en-IN" dirty="0" smtClean="0"/>
          </a:p>
          <a:p>
            <a:r>
              <a:rPr lang="en-IN" dirty="0" smtClean="0"/>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p>
          <a:p>
            <a:endParaRPr lang="en-IN" dirty="0" smtClean="0"/>
          </a:p>
          <a:p>
            <a:pPr>
              <a:buNone/>
            </a:pPr>
            <a:r>
              <a:rPr lang="en-IN" dirty="0" smtClean="0"/>
              <a:t>WS-</a:t>
            </a:r>
            <a:r>
              <a:rPr lang="en-IN" dirty="0" err="1" smtClean="0"/>
              <a:t>ReliableMessaging</a:t>
            </a:r>
            <a:endParaRPr lang="en-IN" dirty="0" smtClean="0"/>
          </a:p>
          <a:p>
            <a:r>
              <a:rPr lang="en-IN" dirty="0" smtClean="0"/>
              <a:t>Rest doesn’t have a standard messaging system and expects clients to deal with communication failures by retrying. SOAP has successful/retry logic built in and provides end-to-end reliability even through SOAP intermediaries.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Simple is REST</a:t>
            </a:r>
            <a:endParaRPr lang="en-IN" dirty="0"/>
          </a:p>
        </p:txBody>
      </p:sp>
      <p:sp>
        <p:nvSpPr>
          <p:cNvPr id="5" name="Content Placeholder 4"/>
          <p:cNvSpPr>
            <a:spLocks noGrp="1"/>
          </p:cNvSpPr>
          <p:nvPr>
            <p:ph idx="1"/>
          </p:nvPr>
        </p:nvSpPr>
        <p:spPr/>
        <p:txBody>
          <a:bodyPr/>
          <a:lstStyle/>
          <a:p>
            <a:pPr>
              <a:buNone/>
            </a:pPr>
            <a:r>
              <a:rPr lang="en-IN" dirty="0" smtClean="0"/>
              <a:t>Let's take a simple web service as an example: querying a phonebook application for the details of a given user. All we have is the user's ID.</a:t>
            </a:r>
          </a:p>
          <a:p>
            <a:pPr>
              <a:buNone/>
            </a:pPr>
            <a:r>
              <a:rPr lang="en-IN" dirty="0" smtClean="0"/>
              <a:t>Using Web Services and SOAP, the request would look something like this:</a:t>
            </a:r>
          </a:p>
          <a:p>
            <a:pPr>
              <a:buNone/>
            </a:pPr>
            <a:r>
              <a:rPr lang="en-IN" dirty="0" smtClean="0"/>
              <a:t>&lt;?xml version="1.0"?&gt; &lt;</a:t>
            </a:r>
            <a:r>
              <a:rPr lang="en-IN" dirty="0" err="1" smtClean="0"/>
              <a:t>soap:Envelope</a:t>
            </a:r>
            <a:r>
              <a:rPr lang="en-IN" dirty="0" smtClean="0"/>
              <a:t> </a:t>
            </a:r>
            <a:r>
              <a:rPr lang="en-IN" dirty="0" err="1" smtClean="0"/>
              <a:t>xmlns:soap</a:t>
            </a:r>
            <a:r>
              <a:rPr lang="en-IN" dirty="0" smtClean="0"/>
              <a:t>="http://www.w3.org/2001/12/soap-envelope" </a:t>
            </a:r>
            <a:r>
              <a:rPr lang="en-IN" dirty="0" err="1" smtClean="0"/>
              <a:t>soap:encodingStyle</a:t>
            </a:r>
            <a:r>
              <a:rPr lang="en-IN" dirty="0" smtClean="0"/>
              <a:t>="http://www.w3.org/2001/12/soap-encoding"&gt; &lt;</a:t>
            </a:r>
            <a:r>
              <a:rPr lang="en-IN" dirty="0" err="1" smtClean="0"/>
              <a:t>soap:body</a:t>
            </a:r>
            <a:r>
              <a:rPr lang="en-IN" dirty="0" smtClean="0"/>
              <a:t> </a:t>
            </a:r>
            <a:r>
              <a:rPr lang="en-IN" dirty="0" err="1" smtClean="0"/>
              <a:t>pb</a:t>
            </a:r>
            <a:r>
              <a:rPr lang="en-IN" dirty="0" smtClean="0"/>
              <a:t>="http://www.acme.com/phonebook"&gt; &lt;</a:t>
            </a:r>
            <a:r>
              <a:rPr lang="en-IN" dirty="0" err="1" smtClean="0"/>
              <a:t>pb:GetUserDetails</a:t>
            </a:r>
            <a:r>
              <a:rPr lang="en-IN" dirty="0" smtClean="0"/>
              <a:t>&gt; &lt;</a:t>
            </a:r>
            <a:r>
              <a:rPr lang="en-IN" dirty="0" err="1" smtClean="0"/>
              <a:t>pb:UserID</a:t>
            </a:r>
            <a:r>
              <a:rPr lang="en-IN" dirty="0" smtClean="0"/>
              <a:t>&gt;12345&lt;/</a:t>
            </a:r>
            <a:r>
              <a:rPr lang="en-IN" dirty="0" err="1" smtClean="0"/>
              <a:t>pb:UserID</a:t>
            </a:r>
            <a:r>
              <a:rPr lang="en-IN" dirty="0" smtClean="0"/>
              <a:t>&gt; &lt;/</a:t>
            </a:r>
            <a:r>
              <a:rPr lang="en-IN" dirty="0" err="1" smtClean="0"/>
              <a:t>pb:GetUserDetails</a:t>
            </a:r>
            <a:r>
              <a:rPr lang="en-IN" dirty="0" smtClean="0"/>
              <a:t>&gt; &lt;/</a:t>
            </a:r>
            <a:r>
              <a:rPr lang="en-IN" dirty="0" err="1" smtClean="0"/>
              <a:t>soap:Body</a:t>
            </a:r>
            <a:r>
              <a:rPr lang="en-IN" dirty="0" smtClean="0"/>
              <a:t>&gt; &lt;/</a:t>
            </a:r>
            <a:r>
              <a:rPr lang="en-IN" dirty="0" err="1" smtClean="0"/>
              <a:t>soap:Envelope</a:t>
            </a:r>
            <a:r>
              <a:rPr lang="en-IN" dirty="0" smtClean="0"/>
              <a:t>&gt;</a:t>
            </a:r>
          </a:p>
          <a:p>
            <a:pPr>
              <a:buNone/>
            </a:pPr>
            <a:r>
              <a:rPr lang="en-IN" dirty="0" smtClean="0"/>
              <a:t>(The details are not important; this is just an example.) The entire shebang now has to be sent (using an HTTP POST request) to the server. The result is probably an XML file, but it will be embedded, as the "payload", inside a SOAP response envelope.</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Simple is REST</a:t>
            </a:r>
            <a:endParaRPr lang="en-IN" dirty="0"/>
          </a:p>
        </p:txBody>
      </p:sp>
      <p:sp>
        <p:nvSpPr>
          <p:cNvPr id="5" name="Content Placeholder 4"/>
          <p:cNvSpPr>
            <a:spLocks noGrp="1"/>
          </p:cNvSpPr>
          <p:nvPr>
            <p:ph idx="1"/>
          </p:nvPr>
        </p:nvSpPr>
        <p:spPr/>
        <p:txBody>
          <a:bodyPr/>
          <a:lstStyle/>
          <a:p>
            <a:pPr>
              <a:buNone/>
            </a:pPr>
            <a:r>
              <a:rPr lang="en-IN" dirty="0" smtClean="0"/>
              <a:t>And with REST? The query will probably look like this:</a:t>
            </a:r>
          </a:p>
          <a:p>
            <a:pPr>
              <a:buNone/>
            </a:pPr>
            <a:r>
              <a:rPr lang="en-IN" dirty="0" smtClean="0"/>
              <a:t>http://www.acme.com/phonebook/UserDetails/12345Note that this isn't the request body -- it's just a URL. This URL is sent to the server using a simpler GET request, and the HTTP reply is the raw result data -- not embedded inside anything, just the data you need in a way you can directly use.</a:t>
            </a:r>
          </a:p>
          <a:p>
            <a:pPr>
              <a:buNone/>
            </a:pPr>
            <a:r>
              <a:rPr lang="en-IN" dirty="0" smtClean="0"/>
              <a:t>It's easy to see why Web Services are often used with libraries that create the SOAP/HTTP request and send it over, and then parse the SOAP response.</a:t>
            </a:r>
          </a:p>
          <a:p>
            <a:pPr>
              <a:buNone/>
            </a:pPr>
            <a:r>
              <a:rPr lang="en-IN" dirty="0" smtClean="0"/>
              <a:t>With REST, a simple network connection is all you need. You can even test the API directly, using your browser.</a:t>
            </a:r>
          </a:p>
          <a:p>
            <a:pPr>
              <a:buNone/>
            </a:pPr>
            <a:r>
              <a:rPr lang="en-IN" dirty="0" smtClean="0"/>
              <a:t>Still, REST libraries (for simplifying things) do exist, and we will discuss some of these later.</a:t>
            </a:r>
          </a:p>
          <a:p>
            <a:pPr>
              <a:buNone/>
            </a:pPr>
            <a:r>
              <a:rPr lang="en-IN" dirty="0" smtClean="0"/>
              <a:t>Note how the URL's "method" part is not called "</a:t>
            </a:r>
            <a:r>
              <a:rPr lang="en-IN" dirty="0" err="1" smtClean="0"/>
              <a:t>GetUserDetails</a:t>
            </a:r>
            <a:r>
              <a:rPr lang="en-IN" dirty="0" smtClean="0"/>
              <a:t>", but simply "</a:t>
            </a:r>
            <a:r>
              <a:rPr lang="en-IN" dirty="0" err="1" smtClean="0"/>
              <a:t>UserDetails</a:t>
            </a:r>
            <a:r>
              <a:rPr lang="en-IN" dirty="0" smtClean="0"/>
              <a:t>". It is a common convention in REST design to use </a:t>
            </a:r>
            <a:r>
              <a:rPr lang="en-IN" i="1" dirty="0" smtClean="0"/>
              <a:t>nouns</a:t>
            </a:r>
            <a:r>
              <a:rPr lang="en-IN" dirty="0" smtClean="0"/>
              <a:t> rather than </a:t>
            </a:r>
            <a:r>
              <a:rPr lang="en-IN" i="1" dirty="0" smtClean="0"/>
              <a:t>verbs</a:t>
            </a:r>
            <a:r>
              <a:rPr lang="en-IN" dirty="0" smtClean="0"/>
              <a:t> to denote simple </a:t>
            </a:r>
            <a:r>
              <a:rPr lang="en-IN" i="1" dirty="0" smtClean="0"/>
              <a:t>resources</a:t>
            </a:r>
            <a:r>
              <a:rPr lang="en-IN"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MVC support for RESTful Services</a:t>
            </a:r>
            <a:endParaRPr lang="en-IN" dirty="0"/>
          </a:p>
        </p:txBody>
      </p:sp>
      <p:sp>
        <p:nvSpPr>
          <p:cNvPr id="5" name="Content Placeholder 4"/>
          <p:cNvSpPr>
            <a:spLocks noGrp="1"/>
          </p:cNvSpPr>
          <p:nvPr>
            <p:ph idx="1"/>
          </p:nvPr>
        </p:nvSpPr>
        <p:spPr/>
        <p:txBody>
          <a:bodyPr/>
          <a:lstStyle/>
          <a:p>
            <a:pPr>
              <a:buNone/>
            </a:pPr>
            <a:r>
              <a:rPr lang="en-US" dirty="0" smtClean="0"/>
              <a:t>For a RESTful service development , the framework should be able to provide following functionality.</a:t>
            </a:r>
          </a:p>
          <a:p>
            <a:r>
              <a:rPr lang="en-US" dirty="0" smtClean="0"/>
              <a:t>Ability to load Resource classes.</a:t>
            </a:r>
          </a:p>
          <a:p>
            <a:r>
              <a:rPr lang="en-US" dirty="0" smtClean="0"/>
              <a:t>Ability to define methods with HTTP Verbs.</a:t>
            </a:r>
          </a:p>
          <a:p>
            <a:r>
              <a:rPr lang="en-US" dirty="0" smtClean="0"/>
              <a:t>Ability to add path to a resource method.</a:t>
            </a:r>
          </a:p>
          <a:p>
            <a:r>
              <a:rPr lang="en-US" dirty="0" smtClean="0"/>
              <a:t>Ability to Add required headers to a resource method.</a:t>
            </a:r>
          </a:p>
          <a:p>
            <a:r>
              <a:rPr lang="en-US" dirty="0" smtClean="0"/>
              <a:t>Ability to map query parameters, path parameters and request body to method arguments.</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MVC support for RESTful Services</a:t>
            </a:r>
            <a:endParaRPr lang="en-IN" dirty="0"/>
          </a:p>
        </p:txBody>
      </p:sp>
      <p:sp>
        <p:nvSpPr>
          <p:cNvPr id="5" name="Content Placeholder 4"/>
          <p:cNvSpPr>
            <a:spLocks noGrp="1"/>
          </p:cNvSpPr>
          <p:nvPr>
            <p:ph idx="1"/>
          </p:nvPr>
        </p:nvSpPr>
        <p:spPr/>
        <p:txBody>
          <a:bodyPr/>
          <a:lstStyle/>
          <a:p>
            <a:pPr>
              <a:buNone/>
            </a:pPr>
            <a:r>
              <a:rPr lang="en-US" dirty="0" smtClean="0"/>
              <a:t>Load Resource classes</a:t>
            </a:r>
          </a:p>
          <a:p>
            <a:r>
              <a:rPr lang="en-US" dirty="0" smtClean="0"/>
              <a:t>Spring uses Dispatcher </a:t>
            </a:r>
            <a:r>
              <a:rPr lang="en-US" dirty="0" err="1" smtClean="0"/>
              <a:t>Servlet</a:t>
            </a:r>
            <a:r>
              <a:rPr lang="en-US" dirty="0" smtClean="0"/>
              <a:t> to load all resource classes.</a:t>
            </a:r>
          </a:p>
          <a:p>
            <a:pPr>
              <a:buNone/>
            </a:pPr>
            <a:r>
              <a:rPr lang="en-IN" dirty="0" smtClean="0"/>
              <a:t>&lt;</a:t>
            </a:r>
            <a:r>
              <a:rPr lang="en-IN" dirty="0" err="1" smtClean="0"/>
              <a:t>servlet</a:t>
            </a:r>
            <a:r>
              <a:rPr lang="en-IN" dirty="0" smtClean="0"/>
              <a:t>&gt;</a:t>
            </a:r>
          </a:p>
          <a:p>
            <a:pPr>
              <a:buNone/>
            </a:pPr>
            <a:r>
              <a:rPr lang="en-IN" dirty="0" smtClean="0"/>
              <a:t>&lt;display-name&gt;</a:t>
            </a:r>
            <a:r>
              <a:rPr lang="en-IN" dirty="0" err="1" smtClean="0"/>
              <a:t>DispatcherServlet</a:t>
            </a:r>
            <a:r>
              <a:rPr lang="en-IN" dirty="0" smtClean="0"/>
              <a:t>&lt;/display-name&gt;</a:t>
            </a:r>
          </a:p>
          <a:p>
            <a:pPr>
              <a:buNone/>
            </a:pPr>
            <a:r>
              <a:rPr lang="en-IN" dirty="0" smtClean="0"/>
              <a:t>&lt;</a:t>
            </a:r>
            <a:r>
              <a:rPr lang="en-IN" dirty="0" err="1" smtClean="0"/>
              <a:t>servlet</a:t>
            </a:r>
            <a:r>
              <a:rPr lang="en-IN" dirty="0" smtClean="0"/>
              <a:t>-name&gt;</a:t>
            </a:r>
            <a:r>
              <a:rPr lang="en-IN" dirty="0" err="1" smtClean="0"/>
              <a:t>DispatcherServlet</a:t>
            </a:r>
            <a:r>
              <a:rPr lang="en-IN" dirty="0" smtClean="0"/>
              <a:t>&lt;/</a:t>
            </a:r>
            <a:r>
              <a:rPr lang="en-IN" dirty="0" err="1" smtClean="0"/>
              <a:t>servlet</a:t>
            </a:r>
            <a:r>
              <a:rPr lang="en-IN" dirty="0" smtClean="0"/>
              <a:t>-name&gt;</a:t>
            </a:r>
          </a:p>
          <a:p>
            <a:pPr>
              <a:buNone/>
            </a:pPr>
            <a:r>
              <a:rPr lang="en-IN" dirty="0" smtClean="0"/>
              <a:t>&lt;</a:t>
            </a:r>
            <a:r>
              <a:rPr lang="en-IN" dirty="0" err="1" smtClean="0"/>
              <a:t>servlet</a:t>
            </a:r>
            <a:r>
              <a:rPr lang="en-IN" dirty="0" smtClean="0"/>
              <a:t>-class&gt;</a:t>
            </a:r>
            <a:r>
              <a:rPr lang="en-IN" dirty="0" err="1" smtClean="0"/>
              <a:t>org.springframework.web.servlet.DispatcherServlet</a:t>
            </a:r>
            <a:r>
              <a:rPr lang="en-IN" dirty="0" smtClean="0"/>
              <a:t>&lt;/</a:t>
            </a:r>
            <a:r>
              <a:rPr lang="en-IN" dirty="0" err="1" smtClean="0"/>
              <a:t>servlet</a:t>
            </a:r>
            <a:r>
              <a:rPr lang="en-IN" dirty="0" smtClean="0"/>
              <a:t>-class&gt;</a:t>
            </a:r>
          </a:p>
          <a:p>
            <a:pPr>
              <a:buNone/>
            </a:pPr>
            <a:r>
              <a:rPr lang="en-IN" dirty="0" smtClean="0"/>
              <a:t>&lt;init-</a:t>
            </a:r>
            <a:r>
              <a:rPr lang="en-IN" dirty="0" err="1" smtClean="0"/>
              <a:t>param</a:t>
            </a:r>
            <a:r>
              <a:rPr lang="en-IN" dirty="0" smtClean="0"/>
              <a:t>&gt;</a:t>
            </a:r>
          </a:p>
          <a:p>
            <a:pPr>
              <a:buNone/>
            </a:pPr>
            <a:r>
              <a:rPr lang="en-IN" dirty="0" smtClean="0"/>
              <a:t>&lt;</a:t>
            </a:r>
            <a:r>
              <a:rPr lang="en-IN" dirty="0" err="1" smtClean="0"/>
              <a:t>param</a:t>
            </a:r>
            <a:r>
              <a:rPr lang="en-IN" dirty="0" smtClean="0"/>
              <a:t>-name&gt;</a:t>
            </a:r>
            <a:r>
              <a:rPr lang="en-IN" dirty="0" err="1" smtClean="0"/>
              <a:t>contextConfigLocation</a:t>
            </a:r>
            <a:r>
              <a:rPr lang="en-IN" dirty="0" smtClean="0"/>
              <a:t>&lt;/</a:t>
            </a:r>
            <a:r>
              <a:rPr lang="en-IN" dirty="0" err="1" smtClean="0"/>
              <a:t>param</a:t>
            </a:r>
            <a:r>
              <a:rPr lang="en-IN" dirty="0" smtClean="0"/>
              <a:t>-name&gt;</a:t>
            </a:r>
          </a:p>
          <a:p>
            <a:pPr>
              <a:buNone/>
            </a:pPr>
            <a:r>
              <a:rPr lang="en-IN" dirty="0" smtClean="0"/>
              <a:t>&lt;</a:t>
            </a:r>
            <a:r>
              <a:rPr lang="en-IN" dirty="0" err="1" smtClean="0"/>
              <a:t>param</a:t>
            </a:r>
            <a:r>
              <a:rPr lang="en-IN" dirty="0" smtClean="0"/>
              <a:t>-value&gt;/WEB-INF/spring-configuration/spring-mvc.xml&lt;/</a:t>
            </a:r>
            <a:r>
              <a:rPr lang="en-IN" dirty="0" err="1" smtClean="0"/>
              <a:t>param</a:t>
            </a:r>
            <a:r>
              <a:rPr lang="en-IN" dirty="0" smtClean="0"/>
              <a:t>-value&gt;</a:t>
            </a:r>
          </a:p>
          <a:p>
            <a:pPr>
              <a:buNone/>
            </a:pPr>
            <a:r>
              <a:rPr lang="en-IN" dirty="0" smtClean="0"/>
              <a:t>&lt;/init-</a:t>
            </a:r>
            <a:r>
              <a:rPr lang="en-IN" dirty="0" err="1" smtClean="0"/>
              <a:t>param</a:t>
            </a:r>
            <a:r>
              <a:rPr lang="en-IN" dirty="0" smtClean="0"/>
              <a:t>&gt;</a:t>
            </a:r>
          </a:p>
          <a:p>
            <a:pPr>
              <a:buNone/>
            </a:pPr>
            <a:r>
              <a:rPr lang="en-IN" dirty="0" smtClean="0"/>
              <a:t>&lt;load-on-</a:t>
            </a:r>
            <a:r>
              <a:rPr lang="en-IN" dirty="0" err="1" smtClean="0"/>
              <a:t>startup</a:t>
            </a:r>
            <a:r>
              <a:rPr lang="en-IN" dirty="0" smtClean="0"/>
              <a:t>&gt;1&lt;/load-on-</a:t>
            </a:r>
            <a:r>
              <a:rPr lang="en-IN" dirty="0" err="1" smtClean="0"/>
              <a:t>startup</a:t>
            </a:r>
            <a:r>
              <a:rPr lang="en-IN" dirty="0" smtClean="0"/>
              <a:t>&gt;</a:t>
            </a:r>
          </a:p>
          <a:p>
            <a:pPr>
              <a:buNone/>
            </a:pPr>
            <a:r>
              <a:rPr lang="en-IN" dirty="0" smtClean="0"/>
              <a:t>&lt;/</a:t>
            </a:r>
            <a:r>
              <a:rPr lang="en-IN" dirty="0" err="1" smtClean="0"/>
              <a:t>servlet</a:t>
            </a:r>
            <a:r>
              <a:rPr lang="en-IN" dirty="0" smtClean="0"/>
              <a:t>&gt;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MVC support for RESTful Services</a:t>
            </a:r>
            <a:endParaRPr lang="en-IN" dirty="0"/>
          </a:p>
        </p:txBody>
      </p:sp>
      <p:sp>
        <p:nvSpPr>
          <p:cNvPr id="5" name="Content Placeholder 4"/>
          <p:cNvSpPr>
            <a:spLocks noGrp="1"/>
          </p:cNvSpPr>
          <p:nvPr>
            <p:ph idx="1"/>
          </p:nvPr>
        </p:nvSpPr>
        <p:spPr/>
        <p:txBody>
          <a:bodyPr/>
          <a:lstStyle/>
          <a:p>
            <a:pPr>
              <a:buNone/>
            </a:pPr>
            <a:r>
              <a:rPr lang="en-IN" dirty="0" smtClean="0"/>
              <a:t>&lt;</a:t>
            </a:r>
            <a:r>
              <a:rPr lang="en-IN" dirty="0" err="1" smtClean="0"/>
              <a:t>servlet</a:t>
            </a:r>
            <a:r>
              <a:rPr lang="en-IN" dirty="0" smtClean="0"/>
              <a:t>-mapping&gt;</a:t>
            </a:r>
          </a:p>
          <a:p>
            <a:pPr>
              <a:buNone/>
            </a:pPr>
            <a:r>
              <a:rPr lang="en-IN" dirty="0" smtClean="0"/>
              <a:t>&lt;</a:t>
            </a:r>
            <a:r>
              <a:rPr lang="en-IN" dirty="0" err="1" smtClean="0"/>
              <a:t>servlet</a:t>
            </a:r>
            <a:r>
              <a:rPr lang="en-IN" dirty="0" smtClean="0"/>
              <a:t>-name&gt;</a:t>
            </a:r>
            <a:r>
              <a:rPr lang="en-IN" dirty="0" err="1" smtClean="0"/>
              <a:t>DispatcherServlet</a:t>
            </a:r>
            <a:r>
              <a:rPr lang="en-IN" dirty="0" smtClean="0"/>
              <a:t>&lt;/</a:t>
            </a:r>
            <a:r>
              <a:rPr lang="en-IN" dirty="0" err="1" smtClean="0"/>
              <a:t>servlet</a:t>
            </a:r>
            <a:r>
              <a:rPr lang="en-IN" dirty="0" smtClean="0"/>
              <a:t>-name&gt;</a:t>
            </a:r>
          </a:p>
          <a:p>
            <a:pPr>
              <a:buNone/>
            </a:pPr>
            <a:r>
              <a:rPr lang="en-IN" dirty="0" smtClean="0"/>
              <a:t>&lt;</a:t>
            </a:r>
            <a:r>
              <a:rPr lang="en-IN" dirty="0" err="1" smtClean="0"/>
              <a:t>url</a:t>
            </a:r>
            <a:r>
              <a:rPr lang="en-IN" dirty="0" smtClean="0"/>
              <a:t>-pattern&gt;/</a:t>
            </a:r>
            <a:r>
              <a:rPr lang="en-IN" u="sng" dirty="0" err="1" smtClean="0"/>
              <a:t>api</a:t>
            </a:r>
            <a:r>
              <a:rPr lang="en-IN" u="sng" dirty="0" smtClean="0"/>
              <a:t>/*&lt;/</a:t>
            </a:r>
            <a:r>
              <a:rPr lang="en-IN" u="sng" dirty="0" err="1" smtClean="0"/>
              <a:t>url</a:t>
            </a:r>
            <a:r>
              <a:rPr lang="en-IN" u="sng" dirty="0" smtClean="0"/>
              <a:t>-pattern&gt;</a:t>
            </a:r>
          </a:p>
          <a:p>
            <a:pPr>
              <a:buNone/>
            </a:pPr>
            <a:r>
              <a:rPr lang="en-IN" dirty="0" smtClean="0"/>
              <a:t>&lt;/</a:t>
            </a:r>
            <a:r>
              <a:rPr lang="en-IN" dirty="0" err="1" smtClean="0"/>
              <a:t>servlet</a:t>
            </a:r>
            <a:r>
              <a:rPr lang="en-IN" dirty="0" smtClean="0"/>
              <a:t>-mapping&gt;</a:t>
            </a:r>
          </a:p>
          <a:p>
            <a:pPr>
              <a:buNone/>
            </a:pPr>
            <a:endParaRPr lang="en-US" dirty="0" smtClean="0"/>
          </a:p>
          <a:p>
            <a:pPr>
              <a:buNone/>
            </a:pPr>
            <a:r>
              <a:rPr lang="en-US" dirty="0" smtClean="0"/>
              <a:t>Entry in spring-mvc.xml</a:t>
            </a:r>
          </a:p>
          <a:p>
            <a:pPr>
              <a:buNone/>
            </a:pPr>
            <a:endParaRPr lang="en-US" dirty="0" smtClean="0"/>
          </a:p>
          <a:p>
            <a:pPr>
              <a:buNone/>
            </a:pPr>
            <a:r>
              <a:rPr lang="en-IN" dirty="0" smtClean="0"/>
              <a:t>&lt;</a:t>
            </a:r>
            <a:r>
              <a:rPr lang="en-IN" dirty="0" err="1" smtClean="0"/>
              <a:t>context:component</a:t>
            </a:r>
            <a:r>
              <a:rPr lang="en-IN" dirty="0" smtClean="0"/>
              <a:t>-scan base-package=</a:t>
            </a:r>
            <a:r>
              <a:rPr lang="en-IN" i="1" dirty="0" smtClean="0"/>
              <a:t>"</a:t>
            </a:r>
            <a:r>
              <a:rPr lang="en-IN" i="1" dirty="0" err="1" smtClean="0"/>
              <a:t>com.training.rest.controller</a:t>
            </a:r>
            <a:r>
              <a:rPr lang="en-IN" i="1" dirty="0" smtClean="0"/>
              <a:t>" /&gt;</a:t>
            </a:r>
          </a:p>
          <a:p>
            <a:pPr>
              <a:buNone/>
            </a:pPr>
            <a:endParaRPr lang="en-IN" dirty="0" smtClean="0"/>
          </a:p>
          <a:p>
            <a:pPr>
              <a:buNone/>
            </a:pPr>
            <a:r>
              <a:rPr lang="en-IN" dirty="0" smtClean="0"/>
              <a:t>&lt;</a:t>
            </a:r>
            <a:r>
              <a:rPr lang="en-IN" dirty="0" err="1" smtClean="0"/>
              <a:t>context:annotation-config</a:t>
            </a:r>
            <a:r>
              <a:rPr lang="en-IN" dirty="0" smtClean="0"/>
              <a:t>/&gt;</a:t>
            </a:r>
          </a:p>
          <a:p>
            <a:pPr>
              <a:buNone/>
            </a:pPr>
            <a:r>
              <a:rPr lang="en-IN" dirty="0" smtClean="0"/>
              <a:t>&lt;</a:t>
            </a:r>
            <a:r>
              <a:rPr lang="en-IN" dirty="0" err="1" smtClean="0"/>
              <a:t>mvc:annotation</a:t>
            </a:r>
            <a:r>
              <a:rPr lang="en-IN" dirty="0" smtClean="0"/>
              <a:t>-driven/&gt;</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MVC support for RESTful Services</a:t>
            </a:r>
            <a:endParaRPr lang="en-IN" dirty="0"/>
          </a:p>
        </p:txBody>
      </p:sp>
      <p:sp>
        <p:nvSpPr>
          <p:cNvPr id="5" name="Content Placeholder 4"/>
          <p:cNvSpPr>
            <a:spLocks noGrp="1"/>
          </p:cNvSpPr>
          <p:nvPr>
            <p:ph idx="1"/>
          </p:nvPr>
        </p:nvSpPr>
        <p:spPr/>
        <p:txBody>
          <a:bodyPr/>
          <a:lstStyle/>
          <a:p>
            <a:pPr>
              <a:buNone/>
            </a:pPr>
            <a:r>
              <a:rPr lang="en-US" b="1" u="sng" dirty="0" smtClean="0"/>
              <a:t>Define methods with HTTP Verbs</a:t>
            </a:r>
          </a:p>
          <a:p>
            <a:pPr>
              <a:buNone/>
            </a:pPr>
            <a:endParaRPr lang="en-US" dirty="0" smtClean="0"/>
          </a:p>
          <a:p>
            <a:pPr>
              <a:buNone/>
            </a:pPr>
            <a:r>
              <a:rPr lang="en-US" dirty="0" smtClean="0"/>
              <a:t>Spring uses </a:t>
            </a:r>
            <a:r>
              <a:rPr lang="en-US" b="1" dirty="0" smtClean="0"/>
              <a:t>@</a:t>
            </a:r>
            <a:r>
              <a:rPr lang="en-US" b="1" dirty="0" err="1" smtClean="0"/>
              <a:t>RequestMapping</a:t>
            </a:r>
            <a:r>
              <a:rPr lang="en-US" b="1" dirty="0" smtClean="0"/>
              <a:t> </a:t>
            </a:r>
            <a:r>
              <a:rPr lang="en-US" dirty="0" smtClean="0"/>
              <a:t>annotation to add HTTP verbs to a resource method. This annotation has a attribute named </a:t>
            </a:r>
            <a:r>
              <a:rPr lang="en-US" b="1" dirty="0" smtClean="0"/>
              <a:t>“method”</a:t>
            </a:r>
            <a:r>
              <a:rPr lang="en-US" dirty="0" smtClean="0"/>
              <a:t> which can be used to add request method to a resource method.</a:t>
            </a:r>
          </a:p>
          <a:p>
            <a:pPr>
              <a:buNone/>
            </a:pPr>
            <a:endParaRPr lang="en-US" dirty="0" smtClean="0"/>
          </a:p>
          <a:p>
            <a:pPr>
              <a:buNone/>
            </a:pPr>
            <a:r>
              <a:rPr lang="en-IN" dirty="0" smtClean="0"/>
              <a:t>@</a:t>
            </a:r>
            <a:r>
              <a:rPr lang="en-IN" dirty="0" err="1" smtClean="0"/>
              <a:t>RequestMapping</a:t>
            </a:r>
            <a:r>
              <a:rPr lang="en-IN" dirty="0" smtClean="0"/>
              <a:t>(method=</a:t>
            </a:r>
            <a:r>
              <a:rPr lang="en-IN" dirty="0" err="1" smtClean="0"/>
              <a:t>RequestMethod.</a:t>
            </a:r>
            <a:r>
              <a:rPr lang="en-IN" i="1" dirty="0" err="1" smtClean="0"/>
              <a:t>GET</a:t>
            </a:r>
            <a:r>
              <a:rPr lang="en-IN" i="1" dirty="0" smtClean="0"/>
              <a:t>)</a:t>
            </a:r>
          </a:p>
          <a:p>
            <a:pPr>
              <a:buNone/>
            </a:pPr>
            <a:endParaRPr lang="en-US" i="1" dirty="0" smtClean="0"/>
          </a:p>
          <a:p>
            <a:pPr>
              <a:buNone/>
            </a:pPr>
            <a:r>
              <a:rPr lang="en-US" b="1" u="sng" dirty="0" smtClean="0"/>
              <a:t>Add path to a resource method</a:t>
            </a:r>
          </a:p>
          <a:p>
            <a:pPr>
              <a:buNone/>
            </a:pPr>
            <a:endParaRPr lang="en-US" i="1" dirty="0" smtClean="0"/>
          </a:p>
          <a:p>
            <a:pPr>
              <a:buNone/>
            </a:pPr>
            <a:r>
              <a:rPr lang="en-US" i="1" dirty="0" smtClean="0"/>
              <a:t>Spring uses </a:t>
            </a:r>
            <a:r>
              <a:rPr lang="en-US" b="1" dirty="0" smtClean="0"/>
              <a:t>@</a:t>
            </a:r>
            <a:r>
              <a:rPr lang="en-US" b="1" dirty="0" err="1" smtClean="0"/>
              <a:t>RequestMapping</a:t>
            </a:r>
            <a:r>
              <a:rPr lang="en-US" b="1" dirty="0" smtClean="0"/>
              <a:t> </a:t>
            </a:r>
            <a:r>
              <a:rPr lang="en-US" dirty="0" smtClean="0"/>
              <a:t>annotation  to add access path for a resource. It has a value attribute which is used to specify resource access path.</a:t>
            </a:r>
          </a:p>
          <a:p>
            <a:pPr>
              <a:buNone/>
            </a:pPr>
            <a:r>
              <a:rPr lang="en-IN" dirty="0" smtClean="0"/>
              <a:t>@</a:t>
            </a:r>
            <a:r>
              <a:rPr lang="en-IN" dirty="0" err="1" smtClean="0"/>
              <a:t>RequestMapping</a:t>
            </a:r>
            <a:r>
              <a:rPr lang="en-IN" dirty="0" smtClean="0"/>
              <a:t>(value="/hello", method=</a:t>
            </a:r>
            <a:r>
              <a:rPr lang="en-IN" dirty="0" err="1" smtClean="0"/>
              <a:t>RequestMethod.</a:t>
            </a:r>
            <a:r>
              <a:rPr lang="en-IN" i="1" dirty="0" err="1" smtClean="0"/>
              <a:t>GET</a:t>
            </a:r>
            <a:r>
              <a:rPr lang="en-IN" i="1" dirty="0" smtClean="0"/>
              <a:t>)</a:t>
            </a:r>
            <a:endParaRPr lang="en-US" i="1" dirty="0" smtClean="0"/>
          </a:p>
          <a:p>
            <a:pPr>
              <a:buNone/>
            </a:pPr>
            <a:endParaRPr lang="en-IN" i="1" dirty="0" smtClean="0"/>
          </a:p>
          <a:p>
            <a:pPr>
              <a:buNone/>
            </a:pPr>
            <a:endParaRPr lang="en-US" i="1"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MVC support for RESTful Services</a:t>
            </a:r>
            <a:endParaRPr lang="en-IN" dirty="0"/>
          </a:p>
        </p:txBody>
      </p:sp>
      <p:sp>
        <p:nvSpPr>
          <p:cNvPr id="5" name="Content Placeholder 4"/>
          <p:cNvSpPr>
            <a:spLocks noGrp="1"/>
          </p:cNvSpPr>
          <p:nvPr>
            <p:ph idx="1"/>
          </p:nvPr>
        </p:nvSpPr>
        <p:spPr/>
        <p:txBody>
          <a:bodyPr/>
          <a:lstStyle/>
          <a:p>
            <a:pPr>
              <a:buNone/>
            </a:pPr>
            <a:r>
              <a:rPr lang="en-US" b="1" u="sng" dirty="0" smtClean="0"/>
              <a:t>Add required headers to a resource method</a:t>
            </a:r>
          </a:p>
          <a:p>
            <a:pPr>
              <a:buNone/>
            </a:pPr>
            <a:endParaRPr lang="en-US" dirty="0" smtClean="0"/>
          </a:p>
          <a:p>
            <a:pPr>
              <a:buNone/>
            </a:pPr>
            <a:r>
              <a:rPr lang="en-US" i="1" dirty="0" smtClean="0"/>
              <a:t>Spring uses </a:t>
            </a:r>
            <a:r>
              <a:rPr lang="en-US" b="1" dirty="0" smtClean="0"/>
              <a:t>@</a:t>
            </a:r>
            <a:r>
              <a:rPr lang="en-US" b="1" dirty="0" err="1" smtClean="0"/>
              <a:t>RequestMapping</a:t>
            </a:r>
            <a:r>
              <a:rPr lang="en-US" b="1" dirty="0" smtClean="0"/>
              <a:t> </a:t>
            </a:r>
            <a:r>
              <a:rPr lang="en-US" dirty="0" smtClean="0"/>
              <a:t>annotation  to add headers to a resource method. It has a headers attribute for that purpose.</a:t>
            </a:r>
          </a:p>
          <a:p>
            <a:pPr>
              <a:buNone/>
            </a:pPr>
            <a:endParaRPr lang="en-US" dirty="0" smtClean="0"/>
          </a:p>
          <a:p>
            <a:pPr>
              <a:buNone/>
            </a:pPr>
            <a:r>
              <a:rPr lang="en-IN" dirty="0" smtClean="0"/>
              <a:t>@</a:t>
            </a:r>
            <a:r>
              <a:rPr lang="en-IN" dirty="0" err="1" smtClean="0"/>
              <a:t>RequestMapping</a:t>
            </a:r>
            <a:r>
              <a:rPr lang="en-IN" dirty="0" smtClean="0"/>
              <a:t>(value="/hello", method=</a:t>
            </a:r>
            <a:r>
              <a:rPr lang="en-IN" dirty="0" err="1" smtClean="0"/>
              <a:t>RequestMethod.</a:t>
            </a:r>
            <a:r>
              <a:rPr lang="en-IN" i="1" dirty="0" err="1" smtClean="0"/>
              <a:t>GET,headers</a:t>
            </a:r>
            <a:r>
              <a:rPr lang="en-IN" i="1" dirty="0" smtClean="0"/>
              <a:t>={"application/</a:t>
            </a:r>
            <a:r>
              <a:rPr lang="en-IN" i="1" dirty="0" err="1" smtClean="0"/>
              <a:t>json</a:t>
            </a:r>
            <a:r>
              <a:rPr lang="en-IN" i="1" dirty="0" smtClean="0"/>
              <a:t>"})</a:t>
            </a:r>
          </a:p>
          <a:p>
            <a:pPr>
              <a:buNone/>
            </a:pPr>
            <a:endParaRPr lang="en-US" i="1" dirty="0" smtClean="0"/>
          </a:p>
          <a:p>
            <a:pPr>
              <a:buNone/>
            </a:pPr>
            <a:r>
              <a:rPr lang="en-US" b="1" u="sng" dirty="0" smtClean="0"/>
              <a:t>Map query parameters, path parameters and request body to method arguments</a:t>
            </a:r>
          </a:p>
          <a:p>
            <a:pPr>
              <a:buNone/>
            </a:pPr>
            <a:r>
              <a:rPr lang="en-US" dirty="0" smtClean="0"/>
              <a:t>For query parameter @</a:t>
            </a:r>
            <a:r>
              <a:rPr lang="en-US" dirty="0" err="1" smtClean="0"/>
              <a:t>RequestParam</a:t>
            </a:r>
            <a:r>
              <a:rPr lang="en-US" dirty="0" smtClean="0"/>
              <a:t> annotation is used.</a:t>
            </a:r>
          </a:p>
          <a:p>
            <a:pPr>
              <a:buNone/>
            </a:pPr>
            <a:r>
              <a:rPr lang="en-US" dirty="0" smtClean="0"/>
              <a:t>For path parameter </a:t>
            </a:r>
            <a:r>
              <a:rPr lang="en-IN" dirty="0" smtClean="0"/>
              <a:t>@</a:t>
            </a:r>
            <a:r>
              <a:rPr lang="en-IN" dirty="0" err="1" smtClean="0"/>
              <a:t>PathVariable</a:t>
            </a:r>
            <a:r>
              <a:rPr lang="en-IN" dirty="0" smtClean="0"/>
              <a:t> annotation is used.</a:t>
            </a:r>
          </a:p>
          <a:p>
            <a:pPr>
              <a:buNone/>
            </a:pPr>
            <a:r>
              <a:rPr lang="en-US" dirty="0" smtClean="0"/>
              <a:t>For mapping a request body to Object @</a:t>
            </a:r>
            <a:r>
              <a:rPr lang="en-US" dirty="0" err="1" smtClean="0"/>
              <a:t>RequestBody</a:t>
            </a:r>
            <a:r>
              <a:rPr lang="en-US" dirty="0" smtClean="0"/>
              <a:t> annotation is used.</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Objective</a:t>
            </a:r>
            <a:endParaRPr lang="en-IN" dirty="0"/>
          </a:p>
        </p:txBody>
      </p:sp>
      <p:sp>
        <p:nvSpPr>
          <p:cNvPr id="5" name="Content Placeholder 4"/>
          <p:cNvSpPr>
            <a:spLocks noGrp="1"/>
          </p:cNvSpPr>
          <p:nvPr>
            <p:ph idx="1"/>
          </p:nvPr>
        </p:nvSpPr>
        <p:spPr/>
        <p:txBody>
          <a:bodyPr/>
          <a:lstStyle/>
          <a:p>
            <a:pPr marL="0" indent="0">
              <a:buNone/>
            </a:pPr>
            <a:r>
              <a:rPr lang="en-US" sz="2000" dirty="0" smtClean="0"/>
              <a:t>At the end of this presentation, the participant will be able to:</a:t>
            </a:r>
          </a:p>
          <a:p>
            <a:pPr marL="0" indent="0">
              <a:buNone/>
            </a:pPr>
            <a:endParaRPr lang="en-US" sz="2000" dirty="0" smtClean="0"/>
          </a:p>
          <a:p>
            <a:r>
              <a:rPr lang="en-US" dirty="0" smtClean="0"/>
              <a:t>Understand the basics of the HTTP protocol.</a:t>
            </a:r>
          </a:p>
          <a:p>
            <a:r>
              <a:rPr lang="en-US" dirty="0" smtClean="0"/>
              <a:t>Understand how REST web services  fit onto the HTTP protocol.</a:t>
            </a:r>
          </a:p>
          <a:p>
            <a:r>
              <a:rPr lang="en-US" dirty="0" smtClean="0"/>
              <a:t>Understand how the Spring MVC can be used to develop REST web services.</a:t>
            </a:r>
          </a:p>
          <a:p>
            <a:r>
              <a:rPr lang="en-US" dirty="0" smtClean="0"/>
              <a:t>Get hands-on experience of developing a Service which performs CRUD operation.</a:t>
            </a:r>
          </a:p>
          <a:p>
            <a:r>
              <a:rPr lang="en-US" dirty="0" smtClean="0"/>
              <a:t>Understand how to handle  exceptions in a RESTful service.</a:t>
            </a:r>
          </a:p>
          <a:p>
            <a:r>
              <a:rPr lang="en-US" dirty="0" smtClean="0"/>
              <a:t>Understand how to use interceptors to handle request and response before/after  processing of operation.</a:t>
            </a:r>
          </a:p>
          <a:p>
            <a:r>
              <a:rPr lang="en-US" dirty="0" smtClean="0"/>
              <a:t>Understand how to create multiple representations of the same response.</a:t>
            </a:r>
          </a:p>
          <a:p>
            <a:r>
              <a:rPr lang="en-US" dirty="0" smtClean="0"/>
              <a:t>Understand how to use custom headers with RESTful services. </a:t>
            </a:r>
          </a:p>
          <a:p>
            <a:pPr>
              <a:buNone/>
            </a:pPr>
            <a:endParaRPr lang="en-IN" dirty="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US" dirty="0" smtClean="0"/>
              <a:t>In order to create a RESTful service using Spring MVC we need to apply following steps.</a:t>
            </a:r>
          </a:p>
          <a:p>
            <a:r>
              <a:rPr lang="en-US" dirty="0" smtClean="0"/>
              <a:t>Add </a:t>
            </a:r>
            <a:r>
              <a:rPr lang="en-US" dirty="0" err="1" smtClean="0"/>
              <a:t>DispatcherServlet</a:t>
            </a:r>
            <a:r>
              <a:rPr lang="en-US" dirty="0" smtClean="0"/>
              <a:t>  in your web.xml</a:t>
            </a:r>
          </a:p>
          <a:p>
            <a:r>
              <a:rPr lang="en-US" dirty="0" smtClean="0"/>
              <a:t>Add spring-mvc.xml file to your WEB-INF folder.</a:t>
            </a:r>
          </a:p>
          <a:p>
            <a:r>
              <a:rPr lang="en-US" dirty="0" smtClean="0"/>
              <a:t>Add </a:t>
            </a:r>
            <a:r>
              <a:rPr lang="en-US" dirty="0" err="1" smtClean="0"/>
              <a:t>EmployeeController</a:t>
            </a:r>
            <a:r>
              <a:rPr lang="en-US" dirty="0" smtClean="0"/>
              <a:t> class in your project.</a:t>
            </a:r>
          </a:p>
          <a:p>
            <a:r>
              <a:rPr lang="en-US" dirty="0" smtClean="0"/>
              <a:t>Add  </a:t>
            </a:r>
            <a:r>
              <a:rPr lang="en-US" dirty="0" err="1" smtClean="0"/>
              <a:t>createEmployee</a:t>
            </a:r>
            <a:r>
              <a:rPr lang="en-US" dirty="0" smtClean="0"/>
              <a:t> method and add proper annotations.</a:t>
            </a:r>
          </a:p>
          <a:p>
            <a:r>
              <a:rPr lang="en-US" dirty="0" smtClean="0"/>
              <a:t>Add  </a:t>
            </a:r>
            <a:r>
              <a:rPr lang="en-US" dirty="0" err="1" smtClean="0"/>
              <a:t>updateEmployee</a:t>
            </a:r>
            <a:r>
              <a:rPr lang="en-US" dirty="0" smtClean="0"/>
              <a:t> method and add proper annotations.</a:t>
            </a:r>
          </a:p>
          <a:p>
            <a:r>
              <a:rPr lang="en-US" dirty="0" smtClean="0"/>
              <a:t>Add </a:t>
            </a:r>
            <a:r>
              <a:rPr lang="en-US" dirty="0" err="1" smtClean="0"/>
              <a:t>deleteEmployee</a:t>
            </a:r>
            <a:r>
              <a:rPr lang="en-US" dirty="0" smtClean="0"/>
              <a:t> method and add proper annotations.</a:t>
            </a:r>
          </a:p>
          <a:p>
            <a:r>
              <a:rPr lang="en-US" dirty="0" smtClean="0"/>
              <a:t>Add </a:t>
            </a:r>
            <a:r>
              <a:rPr lang="en-US" dirty="0" err="1" smtClean="0"/>
              <a:t>getEmployee</a:t>
            </a:r>
            <a:r>
              <a:rPr lang="en-US" dirty="0" smtClean="0"/>
              <a:t> method and add proper annotations.</a:t>
            </a:r>
          </a:p>
          <a:p>
            <a:r>
              <a:rPr lang="en-US" dirty="0" smtClean="0"/>
              <a:t>Add support to return employee details in xml and </a:t>
            </a:r>
            <a:r>
              <a:rPr lang="en-US" dirty="0" err="1" smtClean="0"/>
              <a:t>json</a:t>
            </a:r>
            <a:r>
              <a:rPr lang="en-US" dirty="0" smtClean="0"/>
              <a:t> format.</a:t>
            </a:r>
          </a:p>
          <a:p>
            <a:r>
              <a:rPr lang="en-US" dirty="0" smtClean="0"/>
              <a:t>Add exception handling code to your project.</a:t>
            </a:r>
          </a:p>
          <a:p>
            <a:r>
              <a:rPr lang="en-US" dirty="0" smtClean="0"/>
              <a:t>Add interceptors to your project.</a:t>
            </a:r>
          </a:p>
          <a:p>
            <a:r>
              <a:rPr lang="en-US" dirty="0" smtClean="0"/>
              <a:t> Add </a:t>
            </a:r>
            <a:r>
              <a:rPr lang="en-US" dirty="0" err="1" smtClean="0"/>
              <a:t>custome</a:t>
            </a:r>
            <a:r>
              <a:rPr lang="en-US" dirty="0" smtClean="0"/>
              <a:t> headers to your resource methods.</a:t>
            </a:r>
          </a:p>
          <a:p>
            <a:pPr>
              <a:buNone/>
            </a:pPr>
            <a:endParaRPr lang="en-US" dirty="0" smtClean="0"/>
          </a:p>
          <a:p>
            <a:pPr>
              <a:buAutoNum type="arabicParenR" startAt="3"/>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US" b="1" dirty="0" smtClean="0"/>
              <a:t>Add </a:t>
            </a:r>
            <a:r>
              <a:rPr lang="en-US" b="1" dirty="0" err="1" smtClean="0"/>
              <a:t>DispatcherServlet</a:t>
            </a:r>
            <a:r>
              <a:rPr lang="en-US" b="1" dirty="0" smtClean="0"/>
              <a:t>  in your web.xml</a:t>
            </a:r>
          </a:p>
          <a:p>
            <a:pPr>
              <a:buNone/>
            </a:pPr>
            <a:endParaRPr lang="en-US" b="1" dirty="0" smtClean="0"/>
          </a:p>
          <a:p>
            <a:pPr>
              <a:buNone/>
            </a:pPr>
            <a:r>
              <a:rPr lang="en-IN" dirty="0" smtClean="0"/>
              <a:t>&lt;</a:t>
            </a:r>
            <a:r>
              <a:rPr lang="en-IN" dirty="0" err="1" smtClean="0"/>
              <a:t>servlet</a:t>
            </a:r>
            <a:r>
              <a:rPr lang="en-IN" dirty="0" smtClean="0"/>
              <a:t>&gt;</a:t>
            </a:r>
          </a:p>
          <a:p>
            <a:pPr>
              <a:buNone/>
            </a:pPr>
            <a:r>
              <a:rPr lang="en-IN" dirty="0" smtClean="0"/>
              <a:t>&lt;display-name&gt;</a:t>
            </a:r>
            <a:r>
              <a:rPr lang="en-IN" dirty="0" err="1" smtClean="0"/>
              <a:t>DispatcherServlet</a:t>
            </a:r>
            <a:r>
              <a:rPr lang="en-IN" dirty="0" smtClean="0"/>
              <a:t>&lt;/display-name&gt;</a:t>
            </a:r>
          </a:p>
          <a:p>
            <a:pPr>
              <a:buNone/>
            </a:pPr>
            <a:r>
              <a:rPr lang="en-IN" dirty="0" smtClean="0"/>
              <a:t>&lt;</a:t>
            </a:r>
            <a:r>
              <a:rPr lang="en-IN" dirty="0" err="1" smtClean="0"/>
              <a:t>servlet</a:t>
            </a:r>
            <a:r>
              <a:rPr lang="en-IN" dirty="0" smtClean="0"/>
              <a:t>-name&gt;</a:t>
            </a:r>
            <a:r>
              <a:rPr lang="en-IN" dirty="0" err="1" smtClean="0"/>
              <a:t>DispatcherServlet</a:t>
            </a:r>
            <a:r>
              <a:rPr lang="en-IN" dirty="0" smtClean="0"/>
              <a:t>&lt;/</a:t>
            </a:r>
            <a:r>
              <a:rPr lang="en-IN" dirty="0" err="1" smtClean="0"/>
              <a:t>servlet</a:t>
            </a:r>
            <a:r>
              <a:rPr lang="en-IN" dirty="0" smtClean="0"/>
              <a:t>-name&gt;</a:t>
            </a:r>
          </a:p>
          <a:p>
            <a:pPr>
              <a:buNone/>
            </a:pPr>
            <a:r>
              <a:rPr lang="en-IN" dirty="0" smtClean="0"/>
              <a:t>&lt;</a:t>
            </a:r>
            <a:r>
              <a:rPr lang="en-IN" dirty="0" err="1" smtClean="0"/>
              <a:t>servlet</a:t>
            </a:r>
            <a:r>
              <a:rPr lang="en-IN" dirty="0" smtClean="0"/>
              <a:t>-class&gt;</a:t>
            </a:r>
            <a:r>
              <a:rPr lang="en-IN" dirty="0" err="1" smtClean="0"/>
              <a:t>org.springframework.web.servlet.DispatcherServlet</a:t>
            </a:r>
            <a:r>
              <a:rPr lang="en-IN" dirty="0" smtClean="0"/>
              <a:t>&lt;/</a:t>
            </a:r>
            <a:r>
              <a:rPr lang="en-IN" dirty="0" err="1" smtClean="0"/>
              <a:t>servlet</a:t>
            </a:r>
            <a:r>
              <a:rPr lang="en-IN" dirty="0" smtClean="0"/>
              <a:t>-class&gt;</a:t>
            </a:r>
          </a:p>
          <a:p>
            <a:pPr>
              <a:buNone/>
            </a:pPr>
            <a:r>
              <a:rPr lang="en-IN" dirty="0" smtClean="0"/>
              <a:t>&lt;init-</a:t>
            </a:r>
            <a:r>
              <a:rPr lang="en-IN" dirty="0" err="1" smtClean="0"/>
              <a:t>param</a:t>
            </a:r>
            <a:r>
              <a:rPr lang="en-IN" dirty="0" smtClean="0"/>
              <a:t>&gt;</a:t>
            </a:r>
          </a:p>
          <a:p>
            <a:pPr>
              <a:buNone/>
            </a:pPr>
            <a:r>
              <a:rPr lang="en-IN" dirty="0" smtClean="0"/>
              <a:t>&lt;</a:t>
            </a:r>
            <a:r>
              <a:rPr lang="en-IN" dirty="0" err="1" smtClean="0"/>
              <a:t>param</a:t>
            </a:r>
            <a:r>
              <a:rPr lang="en-IN" dirty="0" smtClean="0"/>
              <a:t>-name&gt;</a:t>
            </a:r>
            <a:r>
              <a:rPr lang="en-IN" dirty="0" err="1" smtClean="0"/>
              <a:t>contextConfigLocation</a:t>
            </a:r>
            <a:r>
              <a:rPr lang="en-IN" dirty="0" smtClean="0"/>
              <a:t>&lt;/</a:t>
            </a:r>
            <a:r>
              <a:rPr lang="en-IN" dirty="0" err="1" smtClean="0"/>
              <a:t>param</a:t>
            </a:r>
            <a:r>
              <a:rPr lang="en-IN" dirty="0" smtClean="0"/>
              <a:t>-name&gt;</a:t>
            </a:r>
          </a:p>
          <a:p>
            <a:pPr>
              <a:buNone/>
            </a:pPr>
            <a:r>
              <a:rPr lang="en-IN" dirty="0" smtClean="0"/>
              <a:t>&lt;</a:t>
            </a:r>
            <a:r>
              <a:rPr lang="en-IN" dirty="0" err="1" smtClean="0"/>
              <a:t>param</a:t>
            </a:r>
            <a:r>
              <a:rPr lang="en-IN" dirty="0" smtClean="0"/>
              <a:t>-value&gt;/WEB-INF/spring-configuration/spring-mvc.xml&lt;/</a:t>
            </a:r>
            <a:r>
              <a:rPr lang="en-IN" dirty="0" err="1" smtClean="0"/>
              <a:t>param</a:t>
            </a:r>
            <a:r>
              <a:rPr lang="en-IN" dirty="0" smtClean="0"/>
              <a:t>-value&gt;</a:t>
            </a:r>
          </a:p>
          <a:p>
            <a:pPr>
              <a:buNone/>
            </a:pPr>
            <a:r>
              <a:rPr lang="en-IN" dirty="0" smtClean="0"/>
              <a:t>&lt;/init-</a:t>
            </a:r>
            <a:r>
              <a:rPr lang="en-IN" dirty="0" err="1" smtClean="0"/>
              <a:t>param</a:t>
            </a:r>
            <a:r>
              <a:rPr lang="en-IN" dirty="0" smtClean="0"/>
              <a:t>&gt;</a:t>
            </a:r>
          </a:p>
          <a:p>
            <a:pPr>
              <a:buNone/>
            </a:pPr>
            <a:r>
              <a:rPr lang="en-IN" dirty="0" smtClean="0"/>
              <a:t>&lt;load-on-</a:t>
            </a:r>
            <a:r>
              <a:rPr lang="en-IN" dirty="0" err="1" smtClean="0"/>
              <a:t>startup</a:t>
            </a:r>
            <a:r>
              <a:rPr lang="en-IN" dirty="0" smtClean="0"/>
              <a:t>&gt;1&lt;/load-on-</a:t>
            </a:r>
            <a:r>
              <a:rPr lang="en-IN" dirty="0" err="1" smtClean="0"/>
              <a:t>startup</a:t>
            </a:r>
            <a:r>
              <a:rPr lang="en-IN" dirty="0" smtClean="0"/>
              <a:t>&gt;</a:t>
            </a:r>
          </a:p>
          <a:p>
            <a:pPr>
              <a:buNone/>
            </a:pPr>
            <a:r>
              <a:rPr lang="en-IN" dirty="0" smtClean="0"/>
              <a:t>&lt;/</a:t>
            </a:r>
            <a:r>
              <a:rPr lang="en-IN" dirty="0" err="1" smtClean="0"/>
              <a:t>servlet</a:t>
            </a:r>
            <a:r>
              <a:rPr lang="en-IN" dirty="0" smtClean="0"/>
              <a:t>&gt;</a:t>
            </a:r>
          </a:p>
          <a:p>
            <a:pPr>
              <a:buNone/>
            </a:pPr>
            <a:endParaRPr lang="en-US" dirty="0" smtClean="0"/>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dirty="0" smtClean="0"/>
              <a:t>&lt;</a:t>
            </a:r>
            <a:r>
              <a:rPr lang="en-IN" dirty="0" err="1" smtClean="0"/>
              <a:t>servlet</a:t>
            </a:r>
            <a:r>
              <a:rPr lang="en-IN" dirty="0" smtClean="0"/>
              <a:t>-mapping&gt;</a:t>
            </a:r>
          </a:p>
          <a:p>
            <a:pPr>
              <a:buNone/>
            </a:pPr>
            <a:r>
              <a:rPr lang="en-IN" dirty="0" smtClean="0"/>
              <a:t>&lt;</a:t>
            </a:r>
            <a:r>
              <a:rPr lang="en-IN" dirty="0" err="1" smtClean="0"/>
              <a:t>servlet</a:t>
            </a:r>
            <a:r>
              <a:rPr lang="en-IN" dirty="0" smtClean="0"/>
              <a:t>-name&gt;</a:t>
            </a:r>
            <a:r>
              <a:rPr lang="en-IN" dirty="0" err="1" smtClean="0"/>
              <a:t>DispatcherServlet</a:t>
            </a:r>
            <a:r>
              <a:rPr lang="en-IN" dirty="0" smtClean="0"/>
              <a:t>&lt;/</a:t>
            </a:r>
            <a:r>
              <a:rPr lang="en-IN" dirty="0" err="1" smtClean="0"/>
              <a:t>servlet</a:t>
            </a:r>
            <a:r>
              <a:rPr lang="en-IN" dirty="0" smtClean="0"/>
              <a:t>-name&gt;</a:t>
            </a:r>
          </a:p>
          <a:p>
            <a:pPr>
              <a:buNone/>
            </a:pPr>
            <a:r>
              <a:rPr lang="en-IN" dirty="0" smtClean="0"/>
              <a:t>&lt;</a:t>
            </a:r>
            <a:r>
              <a:rPr lang="en-IN" dirty="0" err="1" smtClean="0"/>
              <a:t>url</a:t>
            </a:r>
            <a:r>
              <a:rPr lang="en-IN" dirty="0" smtClean="0"/>
              <a:t>-pattern&gt;/</a:t>
            </a:r>
            <a:r>
              <a:rPr lang="en-IN" u="sng" dirty="0" err="1" smtClean="0"/>
              <a:t>api</a:t>
            </a:r>
            <a:r>
              <a:rPr lang="en-IN" u="sng" dirty="0" smtClean="0"/>
              <a:t>/*&lt;/</a:t>
            </a:r>
            <a:r>
              <a:rPr lang="en-IN" u="sng" dirty="0" err="1" smtClean="0"/>
              <a:t>url</a:t>
            </a:r>
            <a:r>
              <a:rPr lang="en-IN" u="sng" dirty="0" smtClean="0"/>
              <a:t>-pattern&gt;</a:t>
            </a:r>
          </a:p>
          <a:p>
            <a:pPr>
              <a:buNone/>
            </a:pPr>
            <a:r>
              <a:rPr lang="en-IN" dirty="0" smtClean="0"/>
              <a:t>&lt;/</a:t>
            </a:r>
            <a:r>
              <a:rPr lang="en-IN" dirty="0" err="1" smtClean="0"/>
              <a:t>servlet</a:t>
            </a:r>
            <a:r>
              <a:rPr lang="en-IN" dirty="0" smtClean="0"/>
              <a:t>-mapping&gt;</a:t>
            </a:r>
          </a:p>
          <a:p>
            <a:pPr>
              <a:buNone/>
            </a:pPr>
            <a:endParaRPr lang="en-US" dirty="0" smtClean="0"/>
          </a:p>
          <a:p>
            <a:r>
              <a:rPr lang="en-US" b="1" dirty="0" smtClean="0"/>
              <a:t>Add spring-mvc.xml file to your WEB-INF folder.</a:t>
            </a:r>
          </a:p>
          <a:p>
            <a:pPr>
              <a:buNone/>
            </a:pPr>
            <a:endParaRPr lang="en-US" dirty="0" smtClean="0"/>
          </a:p>
          <a:p>
            <a:pPr>
              <a:buNone/>
            </a:pPr>
            <a:r>
              <a:rPr lang="en-IN" dirty="0" smtClean="0"/>
              <a:t>&lt;</a:t>
            </a:r>
            <a:r>
              <a:rPr lang="en-IN" dirty="0" err="1" smtClean="0"/>
              <a:t>context:component</a:t>
            </a:r>
            <a:r>
              <a:rPr lang="en-IN" dirty="0" smtClean="0"/>
              <a:t>-scan base-package=</a:t>
            </a:r>
            <a:r>
              <a:rPr lang="en-IN" i="1" dirty="0" smtClean="0"/>
              <a:t>"</a:t>
            </a:r>
            <a:r>
              <a:rPr lang="en-IN" i="1" dirty="0" err="1" smtClean="0"/>
              <a:t>com.training.rest.controller</a:t>
            </a:r>
            <a:r>
              <a:rPr lang="en-IN" i="1" dirty="0" smtClean="0"/>
              <a:t>" /&gt;</a:t>
            </a:r>
          </a:p>
          <a:p>
            <a:pPr>
              <a:buNone/>
            </a:pPr>
            <a:endParaRPr lang="en-IN" dirty="0" smtClean="0"/>
          </a:p>
          <a:p>
            <a:pPr>
              <a:buNone/>
            </a:pPr>
            <a:r>
              <a:rPr lang="en-IN" dirty="0" smtClean="0"/>
              <a:t>&lt;</a:t>
            </a:r>
            <a:r>
              <a:rPr lang="en-IN" dirty="0" err="1" smtClean="0"/>
              <a:t>context:annotation-config</a:t>
            </a:r>
            <a:r>
              <a:rPr lang="en-IN" dirty="0" smtClean="0"/>
              <a:t>/&gt;</a:t>
            </a:r>
          </a:p>
          <a:p>
            <a:pPr>
              <a:buNone/>
            </a:pPr>
            <a:r>
              <a:rPr lang="en-IN" dirty="0" smtClean="0"/>
              <a:t>&lt;</a:t>
            </a:r>
            <a:r>
              <a:rPr lang="en-IN" dirty="0" err="1" smtClean="0"/>
              <a:t>mvc:annotation</a:t>
            </a:r>
            <a:r>
              <a:rPr lang="en-IN" dirty="0" smtClean="0"/>
              <a:t>-driven/&gt;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US" b="1" dirty="0" smtClean="0"/>
              <a:t>Add </a:t>
            </a:r>
            <a:r>
              <a:rPr lang="en-US" b="1" dirty="0" err="1" smtClean="0"/>
              <a:t>EmployeeController</a:t>
            </a:r>
            <a:r>
              <a:rPr lang="en-US" b="1" dirty="0" smtClean="0"/>
              <a:t> class in your project</a:t>
            </a:r>
            <a:r>
              <a:rPr lang="en-US" dirty="0" smtClean="0"/>
              <a:t>.</a:t>
            </a:r>
          </a:p>
          <a:p>
            <a:pPr>
              <a:buNone/>
            </a:pPr>
            <a:endParaRPr lang="en-US" dirty="0" smtClean="0"/>
          </a:p>
          <a:p>
            <a:pPr>
              <a:buNone/>
            </a:pPr>
            <a:r>
              <a:rPr lang="en-IN" dirty="0" smtClean="0"/>
              <a:t>@Controller</a:t>
            </a:r>
          </a:p>
          <a:p>
            <a:pPr>
              <a:buNone/>
            </a:pPr>
            <a:r>
              <a:rPr lang="en-IN" b="1" dirty="0" smtClean="0"/>
              <a:t>public class </a:t>
            </a:r>
            <a:r>
              <a:rPr lang="en-IN" b="1" dirty="0" err="1" smtClean="0"/>
              <a:t>EmployeeController</a:t>
            </a:r>
            <a:r>
              <a:rPr lang="en-IN" b="1" dirty="0" smtClean="0"/>
              <a:t> {</a:t>
            </a:r>
          </a:p>
          <a:p>
            <a:pPr>
              <a:buNone/>
            </a:pPr>
            <a:endParaRPr lang="en-US" b="1" dirty="0" smtClean="0"/>
          </a:p>
          <a:p>
            <a:pPr>
              <a:buNone/>
            </a:pPr>
            <a:r>
              <a:rPr lang="en-US" b="1" dirty="0" smtClean="0"/>
              <a:t>}</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a:t>
            </a:r>
            <a:r>
              <a:rPr lang="en-IN" b="1" dirty="0" err="1" smtClean="0"/>
              <a:t>createEmployee</a:t>
            </a:r>
            <a:r>
              <a:rPr lang="en-IN" b="1" dirty="0" smtClean="0"/>
              <a:t> method and add proper annotations</a:t>
            </a:r>
            <a:r>
              <a:rPr lang="en-IN" dirty="0" smtClean="0"/>
              <a:t>.</a:t>
            </a:r>
          </a:p>
          <a:p>
            <a:pPr>
              <a:buNone/>
            </a:pPr>
            <a:endParaRPr lang="en-US" dirty="0" smtClean="0"/>
          </a:p>
          <a:p>
            <a:pPr>
              <a:buNone/>
            </a:pPr>
            <a:r>
              <a:rPr lang="en-IN" dirty="0" smtClean="0"/>
              <a:t>@</a:t>
            </a:r>
            <a:r>
              <a:rPr lang="en-IN" dirty="0" err="1" smtClean="0"/>
              <a:t>RequestMapping</a:t>
            </a:r>
            <a:r>
              <a:rPr lang="en-IN" dirty="0" smtClean="0"/>
              <a:t>(value="/employee", method=</a:t>
            </a:r>
            <a:r>
              <a:rPr lang="en-IN" dirty="0" err="1" smtClean="0"/>
              <a:t>RequestMethod.</a:t>
            </a:r>
            <a:r>
              <a:rPr lang="en-IN" i="1" dirty="0" err="1" smtClean="0"/>
              <a:t>POST,headers</a:t>
            </a:r>
            <a:r>
              <a:rPr lang="en-IN" i="1" dirty="0" smtClean="0"/>
              <a:t>={"application/xml"})</a:t>
            </a:r>
          </a:p>
          <a:p>
            <a:pPr>
              <a:buNone/>
            </a:pPr>
            <a:r>
              <a:rPr lang="en-IN" b="1" dirty="0" smtClean="0"/>
              <a:t>public void </a:t>
            </a:r>
            <a:r>
              <a:rPr lang="en-IN" b="1" dirty="0" err="1" smtClean="0"/>
              <a:t>createEmployee</a:t>
            </a:r>
            <a:r>
              <a:rPr lang="en-IN" b="1" dirty="0" smtClean="0"/>
              <a:t> (@</a:t>
            </a:r>
            <a:r>
              <a:rPr lang="en-IN" b="1" u="sng" dirty="0" err="1" smtClean="0"/>
              <a:t>RequestBody</a:t>
            </a:r>
            <a:r>
              <a:rPr lang="en-IN" b="1" u="sng" dirty="0" smtClean="0"/>
              <a:t> Employee </a:t>
            </a:r>
            <a:r>
              <a:rPr lang="en-IN" b="1" u="sng" dirty="0" err="1" smtClean="0"/>
              <a:t>employee</a:t>
            </a:r>
            <a:r>
              <a:rPr lang="en-IN" b="1" u="sng" dirty="0" smtClean="0"/>
              <a:t>){</a:t>
            </a:r>
          </a:p>
          <a:p>
            <a:pPr>
              <a:buNone/>
            </a:pPr>
            <a:endParaRPr lang="en-IN" dirty="0" smtClean="0"/>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a:t>
            </a:r>
            <a:r>
              <a:rPr lang="en-IN" b="1" dirty="0" err="1" smtClean="0"/>
              <a:t>updateEmployee</a:t>
            </a:r>
            <a:r>
              <a:rPr lang="en-IN" b="1" dirty="0" smtClean="0"/>
              <a:t> method and add proper annotations</a:t>
            </a:r>
            <a:r>
              <a:rPr lang="en-IN" dirty="0" smtClean="0"/>
              <a:t>.</a:t>
            </a:r>
          </a:p>
          <a:p>
            <a:pPr>
              <a:buNone/>
            </a:pPr>
            <a:endParaRPr lang="en-US" dirty="0" smtClean="0"/>
          </a:p>
          <a:p>
            <a:pPr>
              <a:buNone/>
            </a:pPr>
            <a:r>
              <a:rPr lang="en-IN" dirty="0" smtClean="0"/>
              <a:t>@</a:t>
            </a:r>
            <a:r>
              <a:rPr lang="en-IN" dirty="0" err="1" smtClean="0"/>
              <a:t>RequestMapping</a:t>
            </a:r>
            <a:r>
              <a:rPr lang="en-IN" dirty="0" smtClean="0"/>
              <a:t>(value="/employee/{</a:t>
            </a:r>
            <a:r>
              <a:rPr lang="en-IN" dirty="0" err="1" smtClean="0"/>
              <a:t>employeeId</a:t>
            </a:r>
            <a:r>
              <a:rPr lang="en-IN" dirty="0" smtClean="0"/>
              <a:t>}", method=</a:t>
            </a:r>
            <a:r>
              <a:rPr lang="en-IN" dirty="0" err="1" smtClean="0"/>
              <a:t>RequestMethod.</a:t>
            </a:r>
            <a:r>
              <a:rPr lang="en-IN" i="1" dirty="0" err="1" smtClean="0"/>
              <a:t>PUT,headers</a:t>
            </a:r>
            <a:r>
              <a:rPr lang="en-IN" i="1" dirty="0" smtClean="0"/>
              <a:t>={"application/xml"})</a:t>
            </a:r>
          </a:p>
          <a:p>
            <a:pPr>
              <a:buNone/>
            </a:pPr>
            <a:r>
              <a:rPr lang="en-IN" b="1" dirty="0" smtClean="0"/>
              <a:t>public void </a:t>
            </a:r>
            <a:r>
              <a:rPr lang="en-IN" b="1" dirty="0" err="1" smtClean="0"/>
              <a:t>updateEmployee</a:t>
            </a:r>
            <a:r>
              <a:rPr lang="en-IN" b="1" dirty="0" smtClean="0"/>
              <a:t> (@</a:t>
            </a:r>
            <a:r>
              <a:rPr lang="en-IN" b="1" u="sng" dirty="0" err="1" smtClean="0"/>
              <a:t>PathVariable</a:t>
            </a:r>
            <a:r>
              <a:rPr lang="en-IN" b="1" u="sng" dirty="0" smtClean="0"/>
              <a:t> Integer </a:t>
            </a:r>
            <a:r>
              <a:rPr lang="en-IN" b="1" u="sng" dirty="0" err="1" smtClean="0"/>
              <a:t>employeeId</a:t>
            </a:r>
            <a:r>
              <a:rPr lang="en-IN" b="1" u="sng" dirty="0" smtClean="0"/>
              <a:t>, </a:t>
            </a:r>
            <a:r>
              <a:rPr lang="en-IN" b="1" dirty="0" smtClean="0"/>
              <a:t>@</a:t>
            </a:r>
            <a:r>
              <a:rPr lang="en-IN" b="1" u="sng" dirty="0" err="1" smtClean="0"/>
              <a:t>RequestBody</a:t>
            </a:r>
            <a:r>
              <a:rPr lang="en-IN" b="1" u="sng" dirty="0" smtClean="0"/>
              <a:t> Employee </a:t>
            </a:r>
            <a:r>
              <a:rPr lang="en-IN" b="1" u="sng" dirty="0" err="1" smtClean="0"/>
              <a:t>employee</a:t>
            </a:r>
            <a:r>
              <a:rPr lang="en-IN" b="1" u="sng" dirty="0" smtClean="0"/>
              <a:t>){</a:t>
            </a:r>
          </a:p>
          <a:p>
            <a:pPr>
              <a:buNone/>
            </a:pPr>
            <a:endParaRPr lang="en-IN" dirty="0" smtClean="0"/>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a:t>
            </a:r>
            <a:r>
              <a:rPr lang="en-IN" b="1" dirty="0" err="1" smtClean="0"/>
              <a:t>deleteEmployee</a:t>
            </a:r>
            <a:r>
              <a:rPr lang="en-IN" b="1" dirty="0" smtClean="0"/>
              <a:t> method and add proper annotations</a:t>
            </a:r>
            <a:r>
              <a:rPr lang="en-IN" dirty="0" smtClean="0"/>
              <a:t>.</a:t>
            </a:r>
          </a:p>
          <a:p>
            <a:pPr>
              <a:buNone/>
            </a:pPr>
            <a:endParaRPr lang="en-US" dirty="0" smtClean="0"/>
          </a:p>
          <a:p>
            <a:pPr>
              <a:buNone/>
            </a:pPr>
            <a:r>
              <a:rPr lang="en-IN" dirty="0" smtClean="0"/>
              <a:t>@</a:t>
            </a:r>
            <a:r>
              <a:rPr lang="en-IN" dirty="0" err="1" smtClean="0"/>
              <a:t>RequestMapping</a:t>
            </a:r>
            <a:r>
              <a:rPr lang="en-IN" dirty="0" smtClean="0"/>
              <a:t>(value="/employee/{</a:t>
            </a:r>
            <a:r>
              <a:rPr lang="en-IN" dirty="0" err="1" smtClean="0"/>
              <a:t>employeeId</a:t>
            </a:r>
            <a:r>
              <a:rPr lang="en-IN" dirty="0" smtClean="0"/>
              <a:t>}", method=</a:t>
            </a:r>
            <a:r>
              <a:rPr lang="en-IN" dirty="0" err="1" smtClean="0"/>
              <a:t>RequestMethod.</a:t>
            </a:r>
            <a:r>
              <a:rPr lang="en-IN" i="1" dirty="0" err="1" smtClean="0"/>
              <a:t>DELETE</a:t>
            </a:r>
            <a:r>
              <a:rPr lang="en-IN" i="1" dirty="0" smtClean="0"/>
              <a:t>, headers={"application/xml"})</a:t>
            </a:r>
          </a:p>
          <a:p>
            <a:pPr>
              <a:buNone/>
            </a:pPr>
            <a:r>
              <a:rPr lang="en-IN" b="1" dirty="0" smtClean="0"/>
              <a:t>public void </a:t>
            </a:r>
            <a:r>
              <a:rPr lang="en-IN" b="1" dirty="0" err="1" smtClean="0"/>
              <a:t>deleteEmployee</a:t>
            </a:r>
            <a:r>
              <a:rPr lang="en-IN" b="1" dirty="0" smtClean="0"/>
              <a:t> (@</a:t>
            </a:r>
            <a:r>
              <a:rPr lang="en-IN" b="1" u="sng" dirty="0" err="1" smtClean="0"/>
              <a:t>PathVariable</a:t>
            </a:r>
            <a:r>
              <a:rPr lang="en-IN" b="1" u="sng" dirty="0" smtClean="0"/>
              <a:t> Integer </a:t>
            </a:r>
            <a:r>
              <a:rPr lang="en-IN" b="1" u="sng" dirty="0" err="1" smtClean="0"/>
              <a:t>employeeId</a:t>
            </a:r>
            <a:r>
              <a:rPr lang="en-IN" b="1" u="sng" dirty="0" smtClean="0"/>
              <a:t>){</a:t>
            </a:r>
          </a:p>
          <a:p>
            <a:pPr>
              <a:buNone/>
            </a:pPr>
            <a:endParaRPr lang="en-IN" dirty="0" smtClean="0"/>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a:t>
            </a:r>
            <a:r>
              <a:rPr lang="en-IN" b="1" dirty="0" err="1" smtClean="0"/>
              <a:t>getEmployee</a:t>
            </a:r>
            <a:r>
              <a:rPr lang="en-IN" b="1" dirty="0" smtClean="0"/>
              <a:t> method and add proper annotations</a:t>
            </a:r>
            <a:r>
              <a:rPr lang="en-IN" dirty="0" smtClean="0"/>
              <a:t>.</a:t>
            </a:r>
          </a:p>
          <a:p>
            <a:pPr>
              <a:buNone/>
            </a:pPr>
            <a:endParaRPr lang="en-US" dirty="0" smtClean="0"/>
          </a:p>
          <a:p>
            <a:pPr>
              <a:buNone/>
            </a:pPr>
            <a:r>
              <a:rPr lang="en-IN" dirty="0" smtClean="0"/>
              <a:t>@</a:t>
            </a:r>
            <a:r>
              <a:rPr lang="en-IN" dirty="0" err="1" smtClean="0"/>
              <a:t>RequestMapping</a:t>
            </a:r>
            <a:r>
              <a:rPr lang="en-IN" dirty="0" smtClean="0"/>
              <a:t>(value="/employee/{</a:t>
            </a:r>
            <a:r>
              <a:rPr lang="en-IN" dirty="0" err="1" smtClean="0"/>
              <a:t>employeeId</a:t>
            </a:r>
            <a:r>
              <a:rPr lang="en-IN" dirty="0" smtClean="0"/>
              <a:t>}", method=</a:t>
            </a:r>
            <a:r>
              <a:rPr lang="en-IN" dirty="0" err="1" smtClean="0"/>
              <a:t>RequestMethod.</a:t>
            </a:r>
            <a:r>
              <a:rPr lang="en-IN" i="1" dirty="0" err="1" smtClean="0"/>
              <a:t>GET</a:t>
            </a:r>
            <a:r>
              <a:rPr lang="en-IN" i="1" dirty="0" smtClean="0"/>
              <a:t>, headers={"application/xml"})</a:t>
            </a:r>
          </a:p>
          <a:p>
            <a:pPr>
              <a:buNone/>
            </a:pPr>
            <a:r>
              <a:rPr lang="en-IN" b="1" dirty="0" smtClean="0"/>
              <a:t>public void </a:t>
            </a:r>
            <a:r>
              <a:rPr lang="en-IN" b="1" dirty="0" err="1" smtClean="0"/>
              <a:t>getEmployee</a:t>
            </a:r>
            <a:r>
              <a:rPr lang="en-IN" b="1" dirty="0" smtClean="0"/>
              <a:t> (@</a:t>
            </a:r>
            <a:r>
              <a:rPr lang="en-IN" b="1" u="sng" dirty="0" err="1" smtClean="0"/>
              <a:t>PathVariable</a:t>
            </a:r>
            <a:r>
              <a:rPr lang="en-IN" b="1" u="sng" dirty="0" smtClean="0"/>
              <a:t> Integer </a:t>
            </a:r>
            <a:r>
              <a:rPr lang="en-IN" b="1" u="sng" dirty="0" err="1" smtClean="0"/>
              <a:t>employeeId</a:t>
            </a:r>
            <a:r>
              <a:rPr lang="en-IN" b="1" u="sng" dirty="0" smtClean="0"/>
              <a:t>){</a:t>
            </a:r>
          </a:p>
          <a:p>
            <a:pPr>
              <a:buNone/>
            </a:pPr>
            <a:endParaRPr lang="en-IN" dirty="0" smtClean="0"/>
          </a:p>
          <a:p>
            <a:pPr>
              <a:buNone/>
            </a:pPr>
            <a:r>
              <a:rPr lang="en-IN" dirty="0" smtClean="0"/>
              <a:t>}</a:t>
            </a:r>
          </a:p>
          <a:p>
            <a:pPr>
              <a:buNone/>
            </a:pPr>
            <a:endParaRPr lang="en-IN"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support to return employee details in xml and </a:t>
            </a:r>
            <a:r>
              <a:rPr lang="en-IN" b="1" dirty="0" err="1" smtClean="0"/>
              <a:t>json</a:t>
            </a:r>
            <a:r>
              <a:rPr lang="en-IN" b="1" dirty="0" smtClean="0"/>
              <a:t> format</a:t>
            </a:r>
            <a:r>
              <a:rPr lang="en-IN" dirty="0" smtClean="0"/>
              <a:t>.</a:t>
            </a:r>
          </a:p>
          <a:p>
            <a:pPr>
              <a:buNone/>
            </a:pPr>
            <a:endParaRPr lang="en-US" dirty="0" smtClean="0"/>
          </a:p>
          <a:p>
            <a:pPr>
              <a:buNone/>
            </a:pPr>
            <a:r>
              <a:rPr lang="en-IN" dirty="0" smtClean="0"/>
              <a:t>@</a:t>
            </a:r>
            <a:r>
              <a:rPr lang="en-IN" dirty="0" err="1" smtClean="0"/>
              <a:t>RequestMapping</a:t>
            </a:r>
            <a:r>
              <a:rPr lang="en-IN" dirty="0" smtClean="0"/>
              <a:t>(value="/employee/{</a:t>
            </a:r>
            <a:r>
              <a:rPr lang="en-IN" dirty="0" err="1" smtClean="0"/>
              <a:t>employeeId</a:t>
            </a:r>
            <a:r>
              <a:rPr lang="en-IN" dirty="0" smtClean="0"/>
              <a:t>}", method=</a:t>
            </a:r>
            <a:r>
              <a:rPr lang="en-IN" dirty="0" err="1" smtClean="0"/>
              <a:t>RequestMethod.</a:t>
            </a:r>
            <a:r>
              <a:rPr lang="en-IN" i="1" dirty="0" err="1" smtClean="0"/>
              <a:t>GET</a:t>
            </a:r>
            <a:r>
              <a:rPr lang="en-IN" i="1" dirty="0" smtClean="0"/>
              <a:t>, headers={"application/</a:t>
            </a:r>
            <a:r>
              <a:rPr lang="en-IN" i="1" dirty="0" err="1" smtClean="0"/>
              <a:t>xml“,”application</a:t>
            </a:r>
            <a:r>
              <a:rPr lang="en-IN" i="1" dirty="0" smtClean="0"/>
              <a:t>/</a:t>
            </a:r>
            <a:r>
              <a:rPr lang="en-IN" i="1" dirty="0" err="1" smtClean="0"/>
              <a:t>json</a:t>
            </a:r>
            <a:r>
              <a:rPr lang="en-IN" i="1" dirty="0" smtClean="0"/>
              <a:t>”})</a:t>
            </a:r>
          </a:p>
          <a:p>
            <a:pPr>
              <a:buNone/>
            </a:pPr>
            <a:r>
              <a:rPr lang="en-IN" b="1" dirty="0" smtClean="0"/>
              <a:t>public void </a:t>
            </a:r>
            <a:r>
              <a:rPr lang="en-IN" b="1" dirty="0" err="1" smtClean="0"/>
              <a:t>getEmployee</a:t>
            </a:r>
            <a:r>
              <a:rPr lang="en-IN" b="1" dirty="0" smtClean="0"/>
              <a:t> (@</a:t>
            </a:r>
            <a:r>
              <a:rPr lang="en-IN" b="1" u="sng" dirty="0" err="1" smtClean="0"/>
              <a:t>PathVariable</a:t>
            </a:r>
            <a:r>
              <a:rPr lang="en-IN" b="1" u="sng" dirty="0" smtClean="0"/>
              <a:t> Integer </a:t>
            </a:r>
            <a:r>
              <a:rPr lang="en-IN" b="1" u="sng" dirty="0" err="1" smtClean="0"/>
              <a:t>employeeId</a:t>
            </a:r>
            <a:r>
              <a:rPr lang="en-IN" b="1" u="sng" dirty="0" smtClean="0"/>
              <a:t>){</a:t>
            </a:r>
          </a:p>
          <a:p>
            <a:pPr>
              <a:buNone/>
            </a:pPr>
            <a:endParaRPr lang="en-IN" dirty="0" smtClean="0"/>
          </a:p>
          <a:p>
            <a:pPr>
              <a:buNone/>
            </a:pPr>
            <a:r>
              <a:rPr lang="en-IN" dirty="0" smtClean="0"/>
              <a:t>}</a:t>
            </a:r>
          </a:p>
          <a:p>
            <a:pPr>
              <a:buNone/>
            </a:pPr>
            <a:endParaRPr lang="en-IN" dirty="0" smtClean="0"/>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exception handling code to your project.</a:t>
            </a:r>
          </a:p>
          <a:p>
            <a:pPr>
              <a:buNone/>
            </a:pPr>
            <a:r>
              <a:rPr lang="en-US" dirty="0" smtClean="0"/>
              <a:t>Add a controller advice to your project</a:t>
            </a:r>
          </a:p>
          <a:p>
            <a:pPr>
              <a:buNone/>
            </a:pPr>
            <a:endParaRPr lang="en-US" dirty="0" smtClean="0"/>
          </a:p>
          <a:p>
            <a:pPr fontAlgn="base">
              <a:buNone/>
            </a:pPr>
            <a:r>
              <a:rPr lang="en-IN" dirty="0" smtClean="0"/>
              <a:t>@</a:t>
            </a:r>
            <a:r>
              <a:rPr lang="en-IN" dirty="0" err="1" smtClean="0"/>
              <a:t>ControllerAdvice</a:t>
            </a:r>
            <a:endParaRPr lang="en-IN" dirty="0" smtClean="0"/>
          </a:p>
          <a:p>
            <a:pPr fontAlgn="base">
              <a:buNone/>
            </a:pPr>
            <a:r>
              <a:rPr lang="en-IN" dirty="0" smtClean="0"/>
              <a:t>public class </a:t>
            </a:r>
            <a:r>
              <a:rPr lang="en-IN" dirty="0" err="1" smtClean="0"/>
              <a:t>RestExceptionProcessor</a:t>
            </a:r>
            <a:r>
              <a:rPr lang="en-IN" dirty="0" smtClean="0"/>
              <a:t> {</a:t>
            </a:r>
          </a:p>
          <a:p>
            <a:pPr fontAlgn="base">
              <a:buNone/>
            </a:pPr>
            <a:r>
              <a:rPr lang="en-IN" dirty="0" smtClean="0"/>
              <a:t> </a:t>
            </a:r>
          </a:p>
          <a:p>
            <a:pPr fontAlgn="base">
              <a:buNone/>
            </a:pPr>
            <a:r>
              <a:rPr lang="en-IN" dirty="0" smtClean="0"/>
              <a:t>   @</a:t>
            </a:r>
            <a:r>
              <a:rPr lang="en-IN" dirty="0" err="1" smtClean="0"/>
              <a:t>ExceptionHandler</a:t>
            </a:r>
            <a:r>
              <a:rPr lang="en-IN" dirty="0" smtClean="0"/>
              <a:t>(</a:t>
            </a:r>
            <a:r>
              <a:rPr lang="en-IN" dirty="0" err="1" smtClean="0"/>
              <a:t>Exception.class</a:t>
            </a:r>
            <a:r>
              <a:rPr lang="en-IN" dirty="0" smtClean="0"/>
              <a:t>)</a:t>
            </a:r>
          </a:p>
          <a:p>
            <a:pPr fontAlgn="base">
              <a:buNone/>
            </a:pPr>
            <a:r>
              <a:rPr lang="en-IN" dirty="0" smtClean="0"/>
              <a:t>    @</a:t>
            </a:r>
            <a:r>
              <a:rPr lang="en-IN" dirty="0" err="1" smtClean="0"/>
              <a:t>ResponseStatus</a:t>
            </a:r>
            <a:r>
              <a:rPr lang="en-IN" dirty="0" smtClean="0"/>
              <a:t>(value=</a:t>
            </a:r>
            <a:r>
              <a:rPr lang="en-IN" dirty="0" err="1" smtClean="0"/>
              <a:t>HttpStatus.INTERNAL_SERVER_ERROR</a:t>
            </a:r>
            <a:r>
              <a:rPr lang="en-IN" dirty="0" smtClean="0"/>
              <a:t>)</a:t>
            </a:r>
          </a:p>
          <a:p>
            <a:pPr fontAlgn="base">
              <a:buNone/>
            </a:pPr>
            <a:r>
              <a:rPr lang="en-IN" dirty="0" smtClean="0"/>
              <a:t>   @</a:t>
            </a:r>
            <a:r>
              <a:rPr lang="en-IN" dirty="0" err="1" smtClean="0"/>
              <a:t>ResponseBody</a:t>
            </a:r>
            <a:endParaRPr lang="en-IN" dirty="0" smtClean="0"/>
          </a:p>
          <a:p>
            <a:pPr fontAlgn="base">
              <a:buNone/>
            </a:pPr>
            <a:r>
              <a:rPr lang="en-IN" dirty="0" smtClean="0"/>
              <a:t>   public </a:t>
            </a:r>
            <a:r>
              <a:rPr lang="en-IN" dirty="0" err="1" smtClean="0"/>
              <a:t>ErrorInfo</a:t>
            </a:r>
            <a:r>
              <a:rPr lang="en-IN" dirty="0" smtClean="0"/>
              <a:t> </a:t>
            </a:r>
            <a:r>
              <a:rPr lang="en-IN" dirty="0" err="1" smtClean="0"/>
              <a:t>handleException</a:t>
            </a:r>
            <a:r>
              <a:rPr lang="en-IN" dirty="0" smtClean="0"/>
              <a:t>(</a:t>
            </a:r>
            <a:r>
              <a:rPr lang="en-IN" dirty="0" err="1" smtClean="0"/>
              <a:t>HttpServletRequest</a:t>
            </a:r>
            <a:r>
              <a:rPr lang="en-IN" dirty="0" smtClean="0"/>
              <a:t> </a:t>
            </a:r>
            <a:r>
              <a:rPr lang="en-IN" dirty="0" err="1" smtClean="0"/>
              <a:t>req</a:t>
            </a:r>
            <a:r>
              <a:rPr lang="en-IN" dirty="0" smtClean="0"/>
              <a:t>, Exception ex) {</a:t>
            </a:r>
          </a:p>
          <a:p>
            <a:pPr fontAlgn="base">
              <a:buNone/>
            </a:pPr>
            <a:r>
              <a:rPr lang="en-IN" dirty="0" smtClean="0"/>
              <a:t>    }</a:t>
            </a:r>
          </a:p>
          <a:p>
            <a:pPr fontAlgn="base">
              <a:buNone/>
            </a:pPr>
            <a:r>
              <a:rPr lang="en-IN" dirty="0" smtClean="0"/>
              <a:t> </a:t>
            </a:r>
          </a:p>
          <a:p>
            <a:pPr fontAlgn="base">
              <a:buNone/>
            </a:pPr>
            <a:r>
              <a:rPr lang="en-IN" dirty="0" smtClean="0"/>
              <a:t>}</a:t>
            </a:r>
          </a:p>
          <a:p>
            <a:pPr>
              <a:buNone/>
            </a:pPr>
            <a:endParaRPr lang="en-US" dirty="0" smtClean="0"/>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Prerequisites</a:t>
            </a:r>
            <a:endParaRPr lang="en-IN" dirty="0"/>
          </a:p>
        </p:txBody>
      </p:sp>
      <p:sp>
        <p:nvSpPr>
          <p:cNvPr id="5" name="Content Placeholder 4"/>
          <p:cNvSpPr>
            <a:spLocks noGrp="1"/>
          </p:cNvSpPr>
          <p:nvPr>
            <p:ph idx="1"/>
          </p:nvPr>
        </p:nvSpPr>
        <p:spPr/>
        <p:txBody>
          <a:bodyPr/>
          <a:lstStyle/>
          <a:p>
            <a:endParaRPr lang="en-IN" dirty="0" smtClean="0"/>
          </a:p>
          <a:p>
            <a:r>
              <a:rPr lang="en-US" dirty="0" smtClean="0"/>
              <a:t>Good knowledge of Java  programming.</a:t>
            </a:r>
          </a:p>
          <a:p>
            <a:r>
              <a:rPr lang="en-US" dirty="0" smtClean="0"/>
              <a:t>Basic knowledge of Spring framework.</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Add interceptors to your project.</a:t>
            </a:r>
          </a:p>
          <a:p>
            <a:pPr>
              <a:buNone/>
            </a:pPr>
            <a:endParaRPr lang="en-IN" b="1" dirty="0" smtClean="0"/>
          </a:p>
          <a:p>
            <a:pPr>
              <a:buNone/>
            </a:pPr>
            <a:r>
              <a:rPr lang="en-IN" dirty="0" smtClean="0"/>
              <a:t>Sometimes we want to intercept the HTTP Request and do some processing before handing it over to the controller handler methods. That’s where Spring MVC Interceptors come handy.</a:t>
            </a:r>
          </a:p>
          <a:p>
            <a:pPr fontAlgn="base">
              <a:buNone/>
            </a:pPr>
            <a:r>
              <a:rPr lang="en-IN" dirty="0" smtClean="0"/>
              <a:t> we can create our own interceptors in Spring by either implementing </a:t>
            </a:r>
            <a:r>
              <a:rPr lang="en-IN" dirty="0" err="1" smtClean="0"/>
              <a:t>org.springframework.web.servlet.HandlerInterceptor</a:t>
            </a:r>
            <a:r>
              <a:rPr lang="en-IN" dirty="0" smtClean="0"/>
              <a:t> interface or by overriding abstract class org.springframework.web.servlet.handler.HandlerInterceptorAdapterthat provides the base implementation of this interface.</a:t>
            </a:r>
          </a:p>
          <a:p>
            <a:pPr fontAlgn="base">
              <a:buNone/>
            </a:pPr>
            <a:r>
              <a:rPr lang="en-IN" dirty="0" err="1" smtClean="0"/>
              <a:t>HandlerInterceptor</a:t>
            </a:r>
            <a:r>
              <a:rPr lang="en-IN" dirty="0" smtClean="0"/>
              <a:t> declares three methods based on where we want to intercept the HTTP request.</a:t>
            </a:r>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err="1" smtClean="0"/>
              <a:t>boolean</a:t>
            </a:r>
            <a:r>
              <a:rPr lang="en-IN" b="1" dirty="0" smtClean="0"/>
              <a:t> </a:t>
            </a:r>
            <a:r>
              <a:rPr lang="en-IN" b="1" dirty="0" err="1" smtClean="0"/>
              <a:t>preHandle</a:t>
            </a:r>
            <a:r>
              <a:rPr lang="en-IN" b="1" dirty="0" smtClean="0"/>
              <a:t>(</a:t>
            </a:r>
            <a:r>
              <a:rPr lang="en-IN" b="1" dirty="0" err="1" smtClean="0"/>
              <a:t>HttpServletRequest</a:t>
            </a:r>
            <a:r>
              <a:rPr lang="en-IN" b="1" dirty="0" smtClean="0"/>
              <a:t> request, </a:t>
            </a:r>
            <a:r>
              <a:rPr lang="en-IN" b="1" dirty="0" err="1" smtClean="0"/>
              <a:t>HttpServletResponse</a:t>
            </a:r>
            <a:r>
              <a:rPr lang="en-IN" b="1" dirty="0" smtClean="0"/>
              <a:t> response, Object handler)</a:t>
            </a:r>
            <a:r>
              <a:rPr lang="en-IN" dirty="0" smtClean="0"/>
              <a:t>: This method is used to intercept the request before it’s handed over to the handler method. This method should return ‘true’ to let Spring know to process the request through another interceptor or to send it to handler method if there are no further </a:t>
            </a:r>
            <a:r>
              <a:rPr lang="en-IN" dirty="0" err="1" smtClean="0"/>
              <a:t>interceptors.If</a:t>
            </a:r>
            <a:r>
              <a:rPr lang="en-IN" dirty="0" smtClean="0"/>
              <a:t> this method returns ‘false’ Spring framework assumes that request has been handled by the interceptor itself and no further processing is needed. We should use response object to send response to the client request in this case.</a:t>
            </a:r>
          </a:p>
          <a:p>
            <a:pPr>
              <a:buNone/>
            </a:pPr>
            <a:r>
              <a:rPr lang="en-IN" dirty="0" smtClean="0"/>
              <a:t>Object </a:t>
            </a:r>
            <a:r>
              <a:rPr lang="en-IN" i="1" dirty="0" smtClean="0"/>
              <a:t>handler</a:t>
            </a:r>
            <a:r>
              <a:rPr lang="en-IN" dirty="0" smtClean="0"/>
              <a:t> is the chosen handler object to handle the request. This method can throw Exception also, in that case </a:t>
            </a:r>
            <a:r>
              <a:rPr lang="en-IN" dirty="0" smtClean="0">
                <a:hlinkClick r:id="rId2" tooltip="Spring MVC Exception Handling – @ExceptionHandler, @ControllerAdvice, HandlerExceptionResolver, JSON Response Example"/>
              </a:rPr>
              <a:t>Spring MVC Exception Handling</a:t>
            </a:r>
            <a:r>
              <a:rPr lang="en-IN" dirty="0" smtClean="0"/>
              <a:t> should be useful to send error page as response.</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void </a:t>
            </a:r>
            <a:r>
              <a:rPr lang="en-IN" b="1" dirty="0" err="1" smtClean="0"/>
              <a:t>postHandle</a:t>
            </a:r>
            <a:r>
              <a:rPr lang="en-IN" b="1" dirty="0" smtClean="0"/>
              <a:t>(</a:t>
            </a:r>
            <a:r>
              <a:rPr lang="en-IN" b="1" dirty="0" err="1" smtClean="0"/>
              <a:t>HttpServletRequest</a:t>
            </a:r>
            <a:r>
              <a:rPr lang="en-IN" b="1" dirty="0" smtClean="0"/>
              <a:t> request, </a:t>
            </a:r>
            <a:r>
              <a:rPr lang="en-IN" b="1" dirty="0" err="1" smtClean="0"/>
              <a:t>HttpServletResponse</a:t>
            </a:r>
            <a:r>
              <a:rPr lang="en-IN" b="1" dirty="0" smtClean="0"/>
              <a:t> response, Object handler, </a:t>
            </a:r>
            <a:r>
              <a:rPr lang="en-IN" b="1" dirty="0" err="1" smtClean="0"/>
              <a:t>ModelAndView</a:t>
            </a:r>
            <a:r>
              <a:rPr lang="en-IN" b="1" dirty="0" smtClean="0"/>
              <a:t> </a:t>
            </a:r>
            <a:r>
              <a:rPr lang="en-IN" b="1" dirty="0" err="1" smtClean="0"/>
              <a:t>modelAndView</a:t>
            </a:r>
            <a:r>
              <a:rPr lang="en-IN" b="1" dirty="0" smtClean="0"/>
              <a:t>)</a:t>
            </a:r>
            <a:r>
              <a:rPr lang="en-IN" dirty="0" smtClean="0"/>
              <a:t>: This interceptor method is called when </a:t>
            </a:r>
            <a:r>
              <a:rPr lang="en-IN" dirty="0" err="1" smtClean="0"/>
              <a:t>HandlerAdapter</a:t>
            </a:r>
            <a:r>
              <a:rPr lang="en-IN" dirty="0" smtClean="0"/>
              <a:t> has invoked the handler but </a:t>
            </a:r>
            <a:r>
              <a:rPr lang="en-IN" dirty="0" err="1" smtClean="0"/>
              <a:t>DispatcherServlet</a:t>
            </a:r>
            <a:r>
              <a:rPr lang="en-IN" dirty="0" smtClean="0"/>
              <a:t> is yet to render the view. This method can be used to add additional attribute to the </a:t>
            </a:r>
            <a:r>
              <a:rPr lang="en-IN" dirty="0" err="1" smtClean="0"/>
              <a:t>ModelAndView</a:t>
            </a:r>
            <a:r>
              <a:rPr lang="en-IN" dirty="0" smtClean="0"/>
              <a:t> object to be used in the view pages. We can use this interceptor to determine the time taken by handler method to process the client request.</a:t>
            </a:r>
          </a:p>
          <a:p>
            <a:pPr>
              <a:buNone/>
            </a:pPr>
            <a:endParaRPr lang="en-US" dirty="0" smtClean="0"/>
          </a:p>
          <a:p>
            <a:pPr>
              <a:buNone/>
            </a:pPr>
            <a:r>
              <a:rPr lang="en-IN" b="1" dirty="0" smtClean="0"/>
              <a:t>void </a:t>
            </a:r>
            <a:r>
              <a:rPr lang="en-IN" b="1" dirty="0" err="1" smtClean="0"/>
              <a:t>afterCompletion</a:t>
            </a:r>
            <a:r>
              <a:rPr lang="en-IN" b="1" dirty="0" smtClean="0"/>
              <a:t>(</a:t>
            </a:r>
            <a:r>
              <a:rPr lang="en-IN" b="1" dirty="0" err="1" smtClean="0"/>
              <a:t>HttpServletRequest</a:t>
            </a:r>
            <a:r>
              <a:rPr lang="en-IN" b="1" dirty="0" smtClean="0"/>
              <a:t> request, </a:t>
            </a:r>
            <a:r>
              <a:rPr lang="en-IN" b="1" dirty="0" err="1" smtClean="0"/>
              <a:t>HttpServletResponse</a:t>
            </a:r>
            <a:r>
              <a:rPr lang="en-IN" b="1" dirty="0" smtClean="0"/>
              <a:t> response, Object handler, Exception ex)</a:t>
            </a:r>
            <a:r>
              <a:rPr lang="en-IN" dirty="0" smtClean="0"/>
              <a:t>: This is a </a:t>
            </a:r>
            <a:r>
              <a:rPr lang="en-IN" dirty="0" err="1" smtClean="0"/>
              <a:t>callback</a:t>
            </a:r>
            <a:r>
              <a:rPr lang="en-IN" dirty="0" smtClean="0"/>
              <a:t> method that is called once the handler is executed and view is rendered.</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fontAlgn="base">
              <a:buNone/>
            </a:pPr>
            <a:r>
              <a:rPr lang="en-IN" dirty="0" smtClean="0"/>
              <a:t>public class </a:t>
            </a:r>
            <a:r>
              <a:rPr lang="en-IN" dirty="0" err="1" smtClean="0"/>
              <a:t>RequestProcessingTimeInterceptor</a:t>
            </a:r>
            <a:r>
              <a:rPr lang="en-IN" dirty="0" smtClean="0"/>
              <a:t> extends </a:t>
            </a:r>
            <a:r>
              <a:rPr lang="en-IN" dirty="0" err="1" smtClean="0"/>
              <a:t>HandlerInterceptorAdapter</a:t>
            </a:r>
            <a:r>
              <a:rPr lang="en-IN" dirty="0" smtClean="0"/>
              <a:t> {</a:t>
            </a:r>
          </a:p>
          <a:p>
            <a:pPr fontAlgn="base">
              <a:buNone/>
            </a:pPr>
            <a:r>
              <a:rPr lang="en-IN" dirty="0" smtClean="0"/>
              <a:t> </a:t>
            </a:r>
          </a:p>
          <a:p>
            <a:pPr fontAlgn="base">
              <a:buNone/>
            </a:pPr>
            <a:r>
              <a:rPr lang="en-IN" dirty="0" smtClean="0"/>
              <a:t>    private static final Logger </a:t>
            </a:r>
            <a:r>
              <a:rPr lang="en-IN" dirty="0" err="1" smtClean="0"/>
              <a:t>logger</a:t>
            </a:r>
            <a:r>
              <a:rPr lang="en-IN" dirty="0" smtClean="0"/>
              <a:t> = </a:t>
            </a:r>
            <a:r>
              <a:rPr lang="en-IN" dirty="0" err="1" smtClean="0"/>
              <a:t>LoggerFactory</a:t>
            </a:r>
            <a:endParaRPr lang="en-IN" dirty="0" smtClean="0"/>
          </a:p>
          <a:p>
            <a:pPr fontAlgn="base">
              <a:buNone/>
            </a:pPr>
            <a:r>
              <a:rPr lang="en-IN" dirty="0" smtClean="0"/>
              <a:t>            .</a:t>
            </a:r>
            <a:r>
              <a:rPr lang="en-IN" dirty="0" err="1" smtClean="0"/>
              <a:t>getLogger</a:t>
            </a:r>
            <a:r>
              <a:rPr lang="en-IN" dirty="0" smtClean="0"/>
              <a:t>(</a:t>
            </a:r>
            <a:r>
              <a:rPr lang="en-IN" dirty="0" err="1" smtClean="0"/>
              <a:t>RequestProcessingTimeInterceptor.class</a:t>
            </a:r>
            <a:r>
              <a:rPr lang="en-IN" dirty="0" smtClean="0"/>
              <a:t>);</a:t>
            </a:r>
          </a:p>
          <a:p>
            <a:pPr fontAlgn="base">
              <a:buNone/>
            </a:pPr>
            <a:r>
              <a:rPr lang="en-IN" dirty="0" smtClean="0"/>
              <a:t> </a:t>
            </a:r>
          </a:p>
          <a:p>
            <a:pPr fontAlgn="base">
              <a:buNone/>
            </a:pPr>
            <a:r>
              <a:rPr lang="en-IN" dirty="0" smtClean="0"/>
              <a:t>    @Override</a:t>
            </a:r>
          </a:p>
          <a:p>
            <a:pPr fontAlgn="base">
              <a:buNone/>
            </a:pPr>
            <a:r>
              <a:rPr lang="en-IN" dirty="0" smtClean="0"/>
              <a:t>    public </a:t>
            </a:r>
            <a:r>
              <a:rPr lang="en-IN" dirty="0" err="1" smtClean="0"/>
              <a:t>boolean</a:t>
            </a:r>
            <a:r>
              <a:rPr lang="en-IN" dirty="0" smtClean="0"/>
              <a:t> </a:t>
            </a:r>
            <a:r>
              <a:rPr lang="en-IN" dirty="0" err="1" smtClean="0"/>
              <a:t>preHandle</a:t>
            </a:r>
            <a:r>
              <a:rPr lang="en-IN" dirty="0" smtClean="0"/>
              <a:t>(</a:t>
            </a:r>
            <a:r>
              <a:rPr lang="en-IN" dirty="0" err="1" smtClean="0"/>
              <a:t>HttpServletRequest</a:t>
            </a:r>
            <a:r>
              <a:rPr lang="en-IN" dirty="0" smtClean="0"/>
              <a:t> request,</a:t>
            </a:r>
          </a:p>
          <a:p>
            <a:pPr fontAlgn="base">
              <a:buNone/>
            </a:pPr>
            <a:r>
              <a:rPr lang="en-IN" dirty="0" smtClean="0"/>
              <a:t>            </a:t>
            </a:r>
            <a:r>
              <a:rPr lang="en-IN" dirty="0" err="1" smtClean="0"/>
              <a:t>HttpServletResponse</a:t>
            </a:r>
            <a:r>
              <a:rPr lang="en-IN" dirty="0" smtClean="0"/>
              <a:t> response, Object handler) throws Exception {</a:t>
            </a:r>
          </a:p>
          <a:p>
            <a:pPr fontAlgn="base">
              <a:buNone/>
            </a:pPr>
            <a:r>
              <a:rPr lang="en-IN" dirty="0" smtClean="0"/>
              <a:t>        long </a:t>
            </a:r>
            <a:r>
              <a:rPr lang="en-IN" dirty="0" err="1" smtClean="0"/>
              <a:t>startTime</a:t>
            </a:r>
            <a:r>
              <a:rPr lang="en-IN" dirty="0" smtClean="0"/>
              <a:t> = </a:t>
            </a:r>
            <a:r>
              <a:rPr lang="en-IN" dirty="0" err="1" smtClean="0"/>
              <a:t>System.currentTimeMillis</a:t>
            </a:r>
            <a:r>
              <a:rPr lang="en-IN" dirty="0" smtClean="0"/>
              <a:t>();</a:t>
            </a:r>
          </a:p>
          <a:p>
            <a:pPr fontAlgn="base">
              <a:buNone/>
            </a:pPr>
            <a:r>
              <a:rPr lang="en-IN" dirty="0" smtClean="0"/>
              <a:t>        logger.info("Request URL::" + </a:t>
            </a:r>
            <a:r>
              <a:rPr lang="en-IN" dirty="0" err="1" smtClean="0"/>
              <a:t>request.getRequestURL</a:t>
            </a:r>
            <a:r>
              <a:rPr lang="en-IN" dirty="0" smtClean="0"/>
              <a:t>().</a:t>
            </a:r>
            <a:r>
              <a:rPr lang="en-IN" dirty="0" err="1" smtClean="0"/>
              <a:t>toString</a:t>
            </a:r>
            <a:r>
              <a:rPr lang="en-IN" dirty="0" smtClean="0"/>
              <a:t>()</a:t>
            </a:r>
          </a:p>
          <a:p>
            <a:pPr fontAlgn="base">
              <a:buNone/>
            </a:pPr>
            <a:r>
              <a:rPr lang="en-IN" dirty="0" smtClean="0"/>
              <a:t>                + ":: Start Time=" + </a:t>
            </a:r>
            <a:r>
              <a:rPr lang="en-IN" dirty="0" err="1" smtClean="0"/>
              <a:t>System.currentTimeMillis</a:t>
            </a:r>
            <a:r>
              <a:rPr lang="en-IN" dirty="0" smtClean="0"/>
              <a:t>());</a:t>
            </a:r>
          </a:p>
          <a:p>
            <a:pPr fontAlgn="base">
              <a:buNone/>
            </a:pPr>
            <a:r>
              <a:rPr lang="en-IN" dirty="0" smtClean="0"/>
              <a:t>        </a:t>
            </a:r>
            <a:r>
              <a:rPr lang="en-IN" dirty="0" err="1" smtClean="0"/>
              <a:t>request.setAttribute</a:t>
            </a:r>
            <a:r>
              <a:rPr lang="en-IN" dirty="0" smtClean="0"/>
              <a:t>("</a:t>
            </a:r>
            <a:r>
              <a:rPr lang="en-IN" dirty="0" err="1" smtClean="0"/>
              <a:t>startTime</a:t>
            </a:r>
            <a:r>
              <a:rPr lang="en-IN" dirty="0" smtClean="0"/>
              <a:t>", </a:t>
            </a:r>
            <a:r>
              <a:rPr lang="en-IN" dirty="0" err="1" smtClean="0"/>
              <a:t>startTime</a:t>
            </a:r>
            <a:r>
              <a:rPr lang="en-IN" dirty="0" smtClean="0"/>
              <a:t>);</a:t>
            </a:r>
          </a:p>
          <a:p>
            <a:pPr fontAlgn="base">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fontAlgn="base">
              <a:buNone/>
            </a:pPr>
            <a:r>
              <a:rPr lang="en-IN" dirty="0" smtClean="0"/>
              <a:t>  //if returned false, we need to make sure 'response' is sent</a:t>
            </a:r>
          </a:p>
          <a:p>
            <a:pPr fontAlgn="base">
              <a:buNone/>
            </a:pPr>
            <a:r>
              <a:rPr lang="en-IN" dirty="0" smtClean="0"/>
              <a:t>        return true;</a:t>
            </a:r>
          </a:p>
          <a:p>
            <a:pPr fontAlgn="base">
              <a:buNone/>
            </a:pPr>
            <a:r>
              <a:rPr lang="en-IN" dirty="0" smtClean="0"/>
              <a:t>    }</a:t>
            </a:r>
          </a:p>
          <a:p>
            <a:pPr fontAlgn="base">
              <a:buNone/>
            </a:pPr>
            <a:r>
              <a:rPr lang="en-IN" dirty="0" smtClean="0"/>
              <a:t> </a:t>
            </a:r>
          </a:p>
          <a:p>
            <a:pPr fontAlgn="base">
              <a:buNone/>
            </a:pPr>
            <a:r>
              <a:rPr lang="en-IN" dirty="0" smtClean="0"/>
              <a:t>    @Override</a:t>
            </a:r>
          </a:p>
          <a:p>
            <a:pPr fontAlgn="base">
              <a:buNone/>
            </a:pPr>
            <a:r>
              <a:rPr lang="en-IN" dirty="0" smtClean="0"/>
              <a:t>    public void </a:t>
            </a:r>
            <a:r>
              <a:rPr lang="en-IN" dirty="0" err="1" smtClean="0"/>
              <a:t>postHandle</a:t>
            </a:r>
            <a:r>
              <a:rPr lang="en-IN" dirty="0" smtClean="0"/>
              <a:t>(</a:t>
            </a:r>
            <a:r>
              <a:rPr lang="en-IN" dirty="0" err="1" smtClean="0"/>
              <a:t>HttpServletRequest</a:t>
            </a:r>
            <a:r>
              <a:rPr lang="en-IN" dirty="0" smtClean="0"/>
              <a:t> request,</a:t>
            </a:r>
          </a:p>
          <a:p>
            <a:pPr fontAlgn="base">
              <a:buNone/>
            </a:pPr>
            <a:r>
              <a:rPr lang="en-IN" dirty="0" smtClean="0"/>
              <a:t>            </a:t>
            </a:r>
            <a:r>
              <a:rPr lang="en-IN" dirty="0" err="1" smtClean="0"/>
              <a:t>HttpServletResponse</a:t>
            </a:r>
            <a:r>
              <a:rPr lang="en-IN" dirty="0" smtClean="0"/>
              <a:t> response, Object handler,</a:t>
            </a:r>
          </a:p>
          <a:p>
            <a:pPr fontAlgn="base">
              <a:buNone/>
            </a:pPr>
            <a:r>
              <a:rPr lang="en-IN" dirty="0" smtClean="0"/>
              <a:t>            </a:t>
            </a:r>
            <a:r>
              <a:rPr lang="en-IN" dirty="0" err="1" smtClean="0"/>
              <a:t>ModelAndView</a:t>
            </a:r>
            <a:r>
              <a:rPr lang="en-IN" dirty="0" smtClean="0"/>
              <a:t> </a:t>
            </a:r>
            <a:r>
              <a:rPr lang="en-IN" dirty="0" err="1" smtClean="0"/>
              <a:t>modelAndView</a:t>
            </a:r>
            <a:r>
              <a:rPr lang="en-IN" dirty="0" smtClean="0"/>
              <a:t>) throws Exception {</a:t>
            </a:r>
          </a:p>
          <a:p>
            <a:pPr fontAlgn="base">
              <a:buNone/>
            </a:pPr>
            <a:r>
              <a:rPr lang="en-IN" dirty="0" smtClean="0"/>
              <a:t>        </a:t>
            </a:r>
            <a:r>
              <a:rPr lang="en-IN" dirty="0" err="1" smtClean="0"/>
              <a:t>System.out.println</a:t>
            </a:r>
            <a:r>
              <a:rPr lang="en-IN" dirty="0" smtClean="0"/>
              <a:t>("Request URL::" + </a:t>
            </a:r>
            <a:r>
              <a:rPr lang="en-IN" dirty="0" err="1" smtClean="0"/>
              <a:t>request.getRequestURL</a:t>
            </a:r>
            <a:r>
              <a:rPr lang="en-IN" dirty="0" smtClean="0"/>
              <a:t>().</a:t>
            </a:r>
            <a:r>
              <a:rPr lang="en-IN" dirty="0" err="1" smtClean="0"/>
              <a:t>toString</a:t>
            </a:r>
            <a:r>
              <a:rPr lang="en-IN" dirty="0" smtClean="0"/>
              <a:t>()</a:t>
            </a:r>
          </a:p>
          <a:p>
            <a:pPr fontAlgn="base">
              <a:buNone/>
            </a:pPr>
            <a:r>
              <a:rPr lang="en-IN" dirty="0" smtClean="0"/>
              <a:t>                + " Sent to Handler :: Current Time=" + </a:t>
            </a:r>
            <a:r>
              <a:rPr lang="en-IN" dirty="0" err="1" smtClean="0"/>
              <a:t>System.currentTimeMillis</a:t>
            </a:r>
            <a:r>
              <a:rPr lang="en-IN" dirty="0" smtClean="0"/>
              <a:t>());</a:t>
            </a:r>
          </a:p>
          <a:p>
            <a:pPr fontAlgn="base">
              <a:buNone/>
            </a:pPr>
            <a:r>
              <a:rPr lang="en-IN" dirty="0" smtClean="0"/>
              <a:t>        //we can add attributes in the </a:t>
            </a:r>
            <a:r>
              <a:rPr lang="en-IN" dirty="0" err="1" smtClean="0"/>
              <a:t>modelAndView</a:t>
            </a:r>
            <a:r>
              <a:rPr lang="en-IN" dirty="0" smtClean="0"/>
              <a:t> and use that in the view page</a:t>
            </a:r>
          </a:p>
          <a:p>
            <a:pPr fontAlgn="base">
              <a:buNone/>
            </a:pPr>
            <a:r>
              <a:rPr lang="en-IN" dirty="0" smtClean="0"/>
              <a:t>    }</a:t>
            </a:r>
          </a:p>
          <a:p>
            <a:pPr fontAlgn="base">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fontAlgn="base">
              <a:buNone/>
            </a:pPr>
            <a:endParaRPr lang="en-IN" dirty="0" smtClean="0"/>
          </a:p>
          <a:p>
            <a:pPr fontAlgn="base">
              <a:buNone/>
            </a:pPr>
            <a:r>
              <a:rPr lang="en-IN" dirty="0" smtClean="0"/>
              <a:t>    @Override</a:t>
            </a:r>
          </a:p>
          <a:p>
            <a:pPr fontAlgn="base">
              <a:buNone/>
            </a:pPr>
            <a:r>
              <a:rPr lang="en-IN" dirty="0" smtClean="0"/>
              <a:t>    public void </a:t>
            </a:r>
            <a:r>
              <a:rPr lang="en-IN" dirty="0" err="1" smtClean="0"/>
              <a:t>afterCompletion</a:t>
            </a:r>
            <a:r>
              <a:rPr lang="en-IN" dirty="0" smtClean="0"/>
              <a:t>(</a:t>
            </a:r>
            <a:r>
              <a:rPr lang="en-IN" dirty="0" err="1" smtClean="0"/>
              <a:t>HttpServletRequest</a:t>
            </a:r>
            <a:r>
              <a:rPr lang="en-IN" dirty="0" smtClean="0"/>
              <a:t> request,</a:t>
            </a:r>
          </a:p>
          <a:p>
            <a:pPr fontAlgn="base">
              <a:buNone/>
            </a:pPr>
            <a:r>
              <a:rPr lang="en-IN" dirty="0" smtClean="0"/>
              <a:t>            </a:t>
            </a:r>
            <a:r>
              <a:rPr lang="en-IN" dirty="0" err="1" smtClean="0"/>
              <a:t>HttpServletResponse</a:t>
            </a:r>
            <a:r>
              <a:rPr lang="en-IN" dirty="0" smtClean="0"/>
              <a:t> response, Object handler, Exception ex)</a:t>
            </a:r>
          </a:p>
          <a:p>
            <a:pPr fontAlgn="base">
              <a:buNone/>
            </a:pPr>
            <a:r>
              <a:rPr lang="en-IN" dirty="0" smtClean="0"/>
              <a:t>            throws Exception {</a:t>
            </a:r>
          </a:p>
          <a:p>
            <a:pPr fontAlgn="base">
              <a:buNone/>
            </a:pPr>
            <a:r>
              <a:rPr lang="en-IN" dirty="0" smtClean="0"/>
              <a:t>        long </a:t>
            </a:r>
            <a:r>
              <a:rPr lang="en-IN" dirty="0" err="1" smtClean="0"/>
              <a:t>startTime</a:t>
            </a:r>
            <a:r>
              <a:rPr lang="en-IN" dirty="0" smtClean="0"/>
              <a:t> = (Long) </a:t>
            </a:r>
            <a:r>
              <a:rPr lang="en-IN" dirty="0" err="1" smtClean="0"/>
              <a:t>request.getAttribute</a:t>
            </a:r>
            <a:r>
              <a:rPr lang="en-IN" dirty="0" smtClean="0"/>
              <a:t>("</a:t>
            </a:r>
            <a:r>
              <a:rPr lang="en-IN" dirty="0" err="1" smtClean="0"/>
              <a:t>startTime</a:t>
            </a:r>
            <a:r>
              <a:rPr lang="en-IN" dirty="0" smtClean="0"/>
              <a:t>");</a:t>
            </a:r>
          </a:p>
          <a:p>
            <a:pPr fontAlgn="base">
              <a:buNone/>
            </a:pPr>
            <a:r>
              <a:rPr lang="en-IN" dirty="0" smtClean="0"/>
              <a:t>        logger.info("Request URL::" + </a:t>
            </a:r>
            <a:r>
              <a:rPr lang="en-IN" dirty="0" err="1" smtClean="0"/>
              <a:t>request.getRequestURL</a:t>
            </a:r>
            <a:r>
              <a:rPr lang="en-IN" dirty="0" smtClean="0"/>
              <a:t>().</a:t>
            </a:r>
            <a:r>
              <a:rPr lang="en-IN" dirty="0" err="1" smtClean="0"/>
              <a:t>toString</a:t>
            </a:r>
            <a:r>
              <a:rPr lang="en-IN" dirty="0" smtClean="0"/>
              <a:t>()</a:t>
            </a:r>
          </a:p>
          <a:p>
            <a:pPr fontAlgn="base">
              <a:buNone/>
            </a:pPr>
            <a:r>
              <a:rPr lang="en-IN" dirty="0" smtClean="0"/>
              <a:t>                + ":: End Time=" + </a:t>
            </a:r>
            <a:r>
              <a:rPr lang="en-IN" dirty="0" err="1" smtClean="0"/>
              <a:t>System.currentTimeMillis</a:t>
            </a:r>
            <a:r>
              <a:rPr lang="en-IN" dirty="0" smtClean="0"/>
              <a:t>());</a:t>
            </a:r>
          </a:p>
          <a:p>
            <a:pPr fontAlgn="base">
              <a:buNone/>
            </a:pPr>
            <a:r>
              <a:rPr lang="en-IN" dirty="0" smtClean="0"/>
              <a:t>        logger.info("Request URL::" + </a:t>
            </a:r>
            <a:r>
              <a:rPr lang="en-IN" dirty="0" err="1" smtClean="0"/>
              <a:t>request.getRequestURL</a:t>
            </a:r>
            <a:r>
              <a:rPr lang="en-IN" dirty="0" smtClean="0"/>
              <a:t>().</a:t>
            </a:r>
            <a:r>
              <a:rPr lang="en-IN" dirty="0" err="1" smtClean="0"/>
              <a:t>toString</a:t>
            </a:r>
            <a:r>
              <a:rPr lang="en-IN" dirty="0" smtClean="0"/>
              <a:t>()</a:t>
            </a:r>
          </a:p>
          <a:p>
            <a:pPr fontAlgn="base">
              <a:buNone/>
            </a:pPr>
            <a:r>
              <a:rPr lang="en-IN" dirty="0" smtClean="0"/>
              <a:t>                + ":: Time Taken=" + (</a:t>
            </a:r>
            <a:r>
              <a:rPr lang="en-IN" dirty="0" err="1" smtClean="0"/>
              <a:t>System.currentTimeMillis</a:t>
            </a:r>
            <a:r>
              <a:rPr lang="en-IN" dirty="0" smtClean="0"/>
              <a:t>() - </a:t>
            </a:r>
            <a:r>
              <a:rPr lang="en-IN" dirty="0" err="1" smtClean="0"/>
              <a:t>startTime</a:t>
            </a:r>
            <a:r>
              <a:rPr lang="en-IN" dirty="0" smtClean="0"/>
              <a:t>));</a:t>
            </a:r>
          </a:p>
          <a:p>
            <a:pPr fontAlgn="base">
              <a:buNone/>
            </a:pPr>
            <a:r>
              <a:rPr lang="en-IN" dirty="0" smtClean="0"/>
              <a:t>    }</a:t>
            </a:r>
          </a:p>
          <a:p>
            <a:pPr fontAlgn="base">
              <a:buNone/>
            </a:pPr>
            <a:r>
              <a:rPr lang="en-IN" dirty="0" smtClean="0"/>
              <a:t> </a:t>
            </a:r>
          </a:p>
          <a:p>
            <a:pPr fontAlgn="base">
              <a:buNone/>
            </a:pPr>
            <a:r>
              <a:rPr lang="en-IN"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RESTful Service</a:t>
            </a:r>
            <a:endParaRPr lang="en-IN" dirty="0"/>
          </a:p>
        </p:txBody>
      </p:sp>
      <p:sp>
        <p:nvSpPr>
          <p:cNvPr id="5" name="Content Placeholder 4"/>
          <p:cNvSpPr>
            <a:spLocks noGrp="1"/>
          </p:cNvSpPr>
          <p:nvPr>
            <p:ph idx="1"/>
          </p:nvPr>
        </p:nvSpPr>
        <p:spPr/>
        <p:txBody>
          <a:bodyPr/>
          <a:lstStyle/>
          <a:p>
            <a:pPr>
              <a:buNone/>
            </a:pPr>
            <a:r>
              <a:rPr lang="en-IN" b="1" dirty="0" smtClean="0"/>
              <a:t>Spring MVC Interceptor Configuration</a:t>
            </a:r>
          </a:p>
          <a:p>
            <a:pPr>
              <a:buNone/>
            </a:pPr>
            <a:endParaRPr lang="en-US" dirty="0" smtClean="0"/>
          </a:p>
          <a:p>
            <a:pPr>
              <a:buNone/>
            </a:pPr>
            <a:r>
              <a:rPr lang="en-US" dirty="0" smtClean="0"/>
              <a:t>Add following to spring-mvc.xml file.</a:t>
            </a:r>
          </a:p>
          <a:p>
            <a:pPr fontAlgn="base">
              <a:buNone/>
            </a:pPr>
            <a:r>
              <a:rPr lang="en-IN" dirty="0" smtClean="0"/>
              <a:t>&lt;</a:t>
            </a:r>
            <a:r>
              <a:rPr lang="en-IN" dirty="0" err="1" smtClean="0"/>
              <a:t>mvc:interceptors</a:t>
            </a:r>
            <a:r>
              <a:rPr lang="en-IN" dirty="0" smtClean="0"/>
              <a:t>&gt;</a:t>
            </a:r>
          </a:p>
          <a:p>
            <a:pPr fontAlgn="base">
              <a:buNone/>
            </a:pPr>
            <a:r>
              <a:rPr lang="en-IN" dirty="0" smtClean="0"/>
              <a:t>        &lt;interceptor&gt;</a:t>
            </a:r>
          </a:p>
          <a:p>
            <a:pPr fontAlgn="base">
              <a:buNone/>
            </a:pPr>
            <a:r>
              <a:rPr lang="en-IN" dirty="0" smtClean="0"/>
              <a:t>            &lt;</a:t>
            </a:r>
            <a:r>
              <a:rPr lang="en-IN" dirty="0" err="1" smtClean="0"/>
              <a:t>beans:bean</a:t>
            </a:r>
            <a:r>
              <a:rPr lang="en-IN" dirty="0" smtClean="0"/>
              <a:t> class="</a:t>
            </a:r>
            <a:r>
              <a:rPr lang="en-IN" dirty="0" err="1" smtClean="0"/>
              <a:t>com.journaldev.spring.RequestProcessingTimeInterceptor</a:t>
            </a:r>
            <a:r>
              <a:rPr lang="en-IN" dirty="0" smtClean="0"/>
              <a:t>"&gt;&lt;/</a:t>
            </a:r>
            <a:r>
              <a:rPr lang="en-IN" dirty="0" err="1" smtClean="0"/>
              <a:t>beans:bean</a:t>
            </a:r>
            <a:r>
              <a:rPr lang="en-IN" dirty="0" smtClean="0"/>
              <a:t>&gt;</a:t>
            </a:r>
          </a:p>
          <a:p>
            <a:pPr fontAlgn="base">
              <a:buNone/>
            </a:pPr>
            <a:r>
              <a:rPr lang="en-IN" dirty="0" smtClean="0"/>
              <a:t>        &lt;/interceptor&gt;</a:t>
            </a:r>
          </a:p>
          <a:p>
            <a:pPr fontAlgn="base">
              <a:buNone/>
            </a:pPr>
            <a:r>
              <a:rPr lang="en-IN" dirty="0" smtClean="0"/>
              <a:t>    &lt;/</a:t>
            </a:r>
            <a:r>
              <a:rPr lang="en-IN" dirty="0" err="1" smtClean="0"/>
              <a:t>mvc:interceptors</a:t>
            </a:r>
            <a:r>
              <a:rPr lang="en-IN" dirty="0" smtClean="0"/>
              <a:t>&gt;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Consuming REST service using </a:t>
            </a:r>
            <a:r>
              <a:rPr lang="en-US" dirty="0" err="1" smtClean="0"/>
              <a:t>RestTemplate</a:t>
            </a:r>
            <a:endParaRPr lang="en-IN" dirty="0"/>
          </a:p>
        </p:txBody>
      </p:sp>
      <p:sp>
        <p:nvSpPr>
          <p:cNvPr id="5" name="Content Placeholder 4"/>
          <p:cNvSpPr>
            <a:spLocks noGrp="1"/>
          </p:cNvSpPr>
          <p:nvPr>
            <p:ph idx="1"/>
          </p:nvPr>
        </p:nvSpPr>
        <p:spPr/>
        <p:txBody>
          <a:bodyPr/>
          <a:lstStyle/>
          <a:p>
            <a:pPr>
              <a:buNone/>
            </a:pPr>
            <a:r>
              <a:rPr lang="en-US" dirty="0" smtClean="0"/>
              <a:t>To consume any RESTful service we can use </a:t>
            </a:r>
            <a:r>
              <a:rPr lang="en-US" dirty="0" err="1" smtClean="0"/>
              <a:t>RestTemplate</a:t>
            </a:r>
            <a:r>
              <a:rPr lang="en-US" dirty="0" smtClean="0"/>
              <a:t> class provided by spring. </a:t>
            </a:r>
          </a:p>
          <a:p>
            <a:pPr>
              <a:buNone/>
            </a:pPr>
            <a:endParaRPr lang="en-US" dirty="0" smtClean="0"/>
          </a:p>
          <a:p>
            <a:pPr>
              <a:buNone/>
            </a:pPr>
            <a:r>
              <a:rPr lang="en-US" dirty="0" smtClean="0"/>
              <a:t>To use </a:t>
            </a:r>
            <a:r>
              <a:rPr lang="en-US" dirty="0" err="1" smtClean="0"/>
              <a:t>RestTemplate</a:t>
            </a:r>
            <a:r>
              <a:rPr lang="en-US" dirty="0" smtClean="0"/>
              <a:t> we first need to configure it in spring xml file.</a:t>
            </a:r>
          </a:p>
          <a:p>
            <a:pPr>
              <a:buNone/>
            </a:pPr>
            <a:endParaRPr lang="en-US" dirty="0" smtClean="0"/>
          </a:p>
          <a:p>
            <a:pPr>
              <a:buNone/>
            </a:pPr>
            <a:r>
              <a:rPr lang="en-IN" dirty="0" smtClean="0"/>
              <a:t>&lt;bean id="</a:t>
            </a:r>
            <a:r>
              <a:rPr lang="en-IN" dirty="0" err="1" smtClean="0"/>
              <a:t>httpClient</a:t>
            </a:r>
            <a:r>
              <a:rPr lang="en-IN" dirty="0" smtClean="0"/>
              <a:t>" class="</a:t>
            </a:r>
            <a:r>
              <a:rPr lang="en-IN" dirty="0" err="1" smtClean="0"/>
              <a:t>org.apache.http.impl.client.DefaultHttpClient</a:t>
            </a:r>
            <a:r>
              <a:rPr lang="en-IN" dirty="0" smtClean="0"/>
              <a:t>"&gt; &lt;constructor-</a:t>
            </a:r>
            <a:r>
              <a:rPr lang="en-IN" dirty="0" err="1" smtClean="0"/>
              <a:t>arg</a:t>
            </a:r>
            <a:r>
              <a:rPr lang="en-IN" dirty="0" smtClean="0"/>
              <a:t>&gt; &lt;bean class="</a:t>
            </a:r>
            <a:r>
              <a:rPr lang="en-IN" dirty="0" err="1" smtClean="0"/>
              <a:t>org.apache.http.impl.conn.PoolingClientConnectionManager</a:t>
            </a:r>
            <a:r>
              <a:rPr lang="en-IN" dirty="0" smtClean="0"/>
              <a:t>"/&gt; &lt;/constructor-</a:t>
            </a:r>
            <a:r>
              <a:rPr lang="en-IN" dirty="0" err="1" smtClean="0"/>
              <a:t>arg</a:t>
            </a:r>
            <a:r>
              <a:rPr lang="en-IN" dirty="0" smtClean="0"/>
              <a:t>&gt; &lt;/bean&gt; &lt;bean id="</a:t>
            </a:r>
            <a:r>
              <a:rPr lang="en-IN" dirty="0" err="1" smtClean="0"/>
              <a:t>restTemplate</a:t>
            </a:r>
            <a:r>
              <a:rPr lang="en-IN" dirty="0" smtClean="0"/>
              <a:t>" class="</a:t>
            </a:r>
            <a:r>
              <a:rPr lang="en-IN" dirty="0" err="1" smtClean="0"/>
              <a:t>org.springframework.web.client.RestTemplate</a:t>
            </a:r>
            <a:r>
              <a:rPr lang="en-IN" dirty="0" smtClean="0"/>
              <a:t>" p:messageConverters-ref="</a:t>
            </a:r>
            <a:r>
              <a:rPr lang="en-IN" dirty="0" err="1" smtClean="0"/>
              <a:t>messageConvertersList</a:t>
            </a:r>
            <a:r>
              <a:rPr lang="en-IN" dirty="0" smtClean="0"/>
              <a:t>"&gt; &lt;constructor-</a:t>
            </a:r>
            <a:r>
              <a:rPr lang="en-IN" dirty="0" err="1" smtClean="0"/>
              <a:t>arg</a:t>
            </a:r>
            <a:r>
              <a:rPr lang="en-IN" dirty="0" smtClean="0"/>
              <a:t>&gt; &lt;bean class="org.springframework.http.client.HttpComponentsClientHttpRequestFactory"&gt; &lt;constructor-</a:t>
            </a:r>
            <a:r>
              <a:rPr lang="en-IN" dirty="0" err="1" smtClean="0"/>
              <a:t>arg</a:t>
            </a:r>
            <a:r>
              <a:rPr lang="en-IN" dirty="0" smtClean="0"/>
              <a:t> ref="</a:t>
            </a:r>
            <a:r>
              <a:rPr lang="en-IN" dirty="0" err="1" smtClean="0"/>
              <a:t>httpClient</a:t>
            </a:r>
            <a:r>
              <a:rPr lang="en-IN" dirty="0" smtClean="0"/>
              <a:t>"/&gt; &lt;/bean&gt; &lt;/constructor-</a:t>
            </a:r>
            <a:r>
              <a:rPr lang="en-IN" dirty="0" err="1" smtClean="0"/>
              <a:t>arg</a:t>
            </a:r>
            <a:r>
              <a:rPr lang="en-IN" dirty="0" smtClean="0"/>
              <a:t>&gt; &lt;/bean&gt;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Consuming REST service using </a:t>
            </a:r>
            <a:r>
              <a:rPr lang="en-US" dirty="0" err="1" smtClean="0"/>
              <a:t>RestTemplate</a:t>
            </a:r>
            <a:endParaRPr lang="en-IN" dirty="0"/>
          </a:p>
        </p:txBody>
      </p:sp>
      <p:sp>
        <p:nvSpPr>
          <p:cNvPr id="5" name="Content Placeholder 4"/>
          <p:cNvSpPr>
            <a:spLocks noGrp="1"/>
          </p:cNvSpPr>
          <p:nvPr>
            <p:ph idx="1"/>
          </p:nvPr>
        </p:nvSpPr>
        <p:spPr/>
        <p:txBody>
          <a:bodyPr/>
          <a:lstStyle/>
          <a:p>
            <a:pPr>
              <a:buNone/>
            </a:pPr>
            <a:r>
              <a:rPr lang="en-IN" dirty="0" smtClean="0"/>
              <a:t>&lt;</a:t>
            </a:r>
            <a:r>
              <a:rPr lang="en-IN" dirty="0" err="1" smtClean="0"/>
              <a:t>util:list</a:t>
            </a:r>
            <a:r>
              <a:rPr lang="en-IN" dirty="0" smtClean="0"/>
              <a:t> id="</a:t>
            </a:r>
            <a:r>
              <a:rPr lang="en-IN" dirty="0" err="1" smtClean="0"/>
              <a:t>messageConvertersList</a:t>
            </a:r>
            <a:r>
              <a:rPr lang="en-IN" dirty="0" smtClean="0"/>
              <a:t>"&gt; &lt;bean class="org.springframework.http.converter.xml.MarshallingHttpMessageConverter" p:supportedMediaTypes="application/xml"&gt; &lt;property name="</a:t>
            </a:r>
            <a:r>
              <a:rPr lang="en-IN" dirty="0" err="1" smtClean="0"/>
              <a:t>marshaller</a:t>
            </a:r>
            <a:r>
              <a:rPr lang="en-IN" dirty="0" smtClean="0"/>
              <a:t>" ref="</a:t>
            </a:r>
            <a:r>
              <a:rPr lang="en-IN" dirty="0" err="1" smtClean="0"/>
              <a:t>marshaller</a:t>
            </a:r>
            <a:r>
              <a:rPr lang="en-IN" dirty="0" smtClean="0"/>
              <a:t>" /&gt; &lt;property name="</a:t>
            </a:r>
            <a:r>
              <a:rPr lang="en-IN" dirty="0" err="1" smtClean="0"/>
              <a:t>unmarshaller</a:t>
            </a:r>
            <a:r>
              <a:rPr lang="en-IN" dirty="0" smtClean="0"/>
              <a:t>" ref="</a:t>
            </a:r>
            <a:r>
              <a:rPr lang="en-IN" dirty="0" err="1" smtClean="0"/>
              <a:t>marshaller</a:t>
            </a:r>
            <a:r>
              <a:rPr lang="en-IN" dirty="0" smtClean="0"/>
              <a:t>" /&gt; &lt;/bean&gt; &lt;/</a:t>
            </a:r>
            <a:r>
              <a:rPr lang="en-IN" dirty="0" err="1" smtClean="0"/>
              <a:t>util:list</a:t>
            </a:r>
            <a:r>
              <a:rPr lang="en-IN" dirty="0" smtClean="0"/>
              <a:t>&gt;</a:t>
            </a:r>
          </a:p>
          <a:p>
            <a:pPr>
              <a:buNone/>
            </a:pPr>
            <a:endParaRPr lang="en-US" dirty="0" smtClean="0"/>
          </a:p>
          <a:p>
            <a:pPr>
              <a:buNone/>
            </a:pPr>
            <a:r>
              <a:rPr lang="en-US" dirty="0" smtClean="0"/>
              <a:t>Now Add a class to call rest services. </a:t>
            </a:r>
          </a:p>
          <a:p>
            <a:pPr>
              <a:buNone/>
            </a:pPr>
            <a:endParaRPr lang="en-US" dirty="0" smtClean="0"/>
          </a:p>
          <a:p>
            <a:pPr>
              <a:buNone/>
            </a:pPr>
            <a:r>
              <a:rPr lang="en-US" dirty="0" err="1" smtClean="0"/>
              <a:t>RestTemplate</a:t>
            </a:r>
            <a:r>
              <a:rPr lang="en-US" dirty="0" smtClean="0"/>
              <a:t> class exposes many convenient methods to make rest call and response mapping easier. Some of the methods are given below.</a:t>
            </a:r>
          </a:p>
          <a:p>
            <a:pPr>
              <a:buNone/>
            </a:pPr>
            <a:endParaRPr lang="en-US" dirty="0" smtClean="0"/>
          </a:p>
          <a:p>
            <a:pPr>
              <a:buNone/>
            </a:pPr>
            <a:r>
              <a:rPr lang="en-IN" dirty="0" err="1" smtClean="0"/>
              <a:t>template.getForObject</a:t>
            </a:r>
            <a:r>
              <a:rPr lang="en-IN" dirty="0" smtClean="0"/>
              <a:t>(</a:t>
            </a:r>
            <a:r>
              <a:rPr lang="en-IN" u="sng" dirty="0" err="1" smtClean="0"/>
              <a:t>url</a:t>
            </a:r>
            <a:r>
              <a:rPr lang="en-IN" u="sng" dirty="0" smtClean="0"/>
              <a:t>, </a:t>
            </a:r>
            <a:r>
              <a:rPr lang="en-IN" u="sng" dirty="0" err="1" smtClean="0"/>
              <a:t>responseType</a:t>
            </a:r>
            <a:r>
              <a:rPr lang="en-IN" u="sng" dirty="0" smtClean="0"/>
              <a:t>);</a:t>
            </a:r>
          </a:p>
          <a:p>
            <a:pPr>
              <a:buNone/>
            </a:pPr>
            <a:r>
              <a:rPr lang="en-IN" dirty="0" err="1" smtClean="0"/>
              <a:t>template.postForObject</a:t>
            </a:r>
            <a:r>
              <a:rPr lang="en-IN" dirty="0" smtClean="0"/>
              <a:t>(</a:t>
            </a:r>
            <a:r>
              <a:rPr lang="en-IN" u="sng" dirty="0" err="1" smtClean="0"/>
              <a:t>url</a:t>
            </a:r>
            <a:r>
              <a:rPr lang="en-IN" u="sng" dirty="0" smtClean="0"/>
              <a:t>, request, </a:t>
            </a:r>
            <a:r>
              <a:rPr lang="en-IN" u="sng" dirty="0" err="1" smtClean="0"/>
              <a:t>responseType</a:t>
            </a:r>
            <a:r>
              <a:rPr lang="en-IN" u="sng" dirty="0" smtClean="0"/>
              <a:t>)</a:t>
            </a:r>
          </a:p>
          <a:p>
            <a:pPr>
              <a:buNone/>
            </a:pPr>
            <a:r>
              <a:rPr lang="en-IN" dirty="0" err="1" smtClean="0"/>
              <a:t>template.exchange</a:t>
            </a:r>
            <a:r>
              <a:rPr lang="en-IN" dirty="0" smtClean="0"/>
              <a:t>(</a:t>
            </a:r>
            <a:r>
              <a:rPr lang="en-IN" u="sng" dirty="0" err="1" smtClean="0"/>
              <a:t>url</a:t>
            </a:r>
            <a:r>
              <a:rPr lang="en-IN" u="sng" dirty="0" smtClean="0"/>
              <a:t>, method, </a:t>
            </a:r>
            <a:r>
              <a:rPr lang="en-IN" u="sng" dirty="0" err="1" smtClean="0"/>
              <a:t>requestEntity</a:t>
            </a:r>
            <a:r>
              <a:rPr lang="en-IN" u="sng" dirty="0" smtClean="0"/>
              <a:t>, </a:t>
            </a:r>
            <a:r>
              <a:rPr lang="en-IN" u="sng" dirty="0" err="1" smtClean="0"/>
              <a:t>responseType</a:t>
            </a:r>
            <a:r>
              <a:rPr lang="en-IN" u="sng" dirty="0" smtClean="0"/>
              <a:t>)</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Consuming REST service using </a:t>
            </a:r>
            <a:r>
              <a:rPr lang="en-US" dirty="0" err="1" smtClean="0"/>
              <a:t>RestTemplate</a:t>
            </a:r>
            <a:endParaRPr lang="en-IN" dirty="0"/>
          </a:p>
        </p:txBody>
      </p:sp>
      <p:sp>
        <p:nvSpPr>
          <p:cNvPr id="5" name="Content Placeholder 4"/>
          <p:cNvSpPr>
            <a:spLocks noGrp="1"/>
          </p:cNvSpPr>
          <p:nvPr>
            <p:ph idx="1"/>
          </p:nvPr>
        </p:nvSpPr>
        <p:spPr/>
        <p:txBody>
          <a:bodyPr/>
          <a:lstStyle/>
          <a:p>
            <a:pPr>
              <a:buNone/>
            </a:pPr>
            <a:endParaRPr lang="en-US" dirty="0" smtClean="0"/>
          </a:p>
          <a:p>
            <a:pPr>
              <a:buNone/>
            </a:pPr>
            <a:r>
              <a:rPr lang="en-US" dirty="0" smtClean="0"/>
              <a:t>While calling a rest service we also need to add some headers and authentication information into rest template. </a:t>
            </a:r>
          </a:p>
          <a:p>
            <a:pPr>
              <a:buNone/>
            </a:pPr>
            <a:endParaRPr lang="en-US" dirty="0" smtClean="0"/>
          </a:p>
          <a:p>
            <a:pPr>
              <a:buNone/>
            </a:pPr>
            <a:r>
              <a:rPr lang="en-US" dirty="0" smtClean="0"/>
              <a:t>Adding credentials</a:t>
            </a:r>
          </a:p>
          <a:p>
            <a:pPr>
              <a:buNone/>
            </a:pPr>
            <a:endParaRPr lang="en-US" dirty="0" smtClean="0"/>
          </a:p>
          <a:p>
            <a:pPr>
              <a:buNone/>
            </a:pPr>
            <a:r>
              <a:rPr lang="en-IN" dirty="0" err="1" smtClean="0"/>
              <a:t>UsernamePasswordCredentials</a:t>
            </a:r>
            <a:r>
              <a:rPr lang="en-IN" dirty="0" smtClean="0"/>
              <a:t> </a:t>
            </a:r>
            <a:r>
              <a:rPr lang="en-IN" dirty="0" err="1" smtClean="0"/>
              <a:t>creds</a:t>
            </a:r>
            <a:r>
              <a:rPr lang="en-IN" dirty="0" smtClean="0"/>
              <a:t> = new </a:t>
            </a:r>
            <a:r>
              <a:rPr lang="en-IN" dirty="0" err="1" smtClean="0"/>
              <a:t>UsernamePasswordCredentials</a:t>
            </a:r>
            <a:r>
              <a:rPr lang="en-IN" dirty="0" smtClean="0"/>
              <a:t>(</a:t>
            </a:r>
            <a:r>
              <a:rPr lang="en-IN" dirty="0" err="1" smtClean="0"/>
              <a:t>clientProperties.getUsername</a:t>
            </a:r>
            <a:r>
              <a:rPr lang="en-IN" dirty="0" smtClean="0"/>
              <a:t>(), </a:t>
            </a:r>
            <a:r>
              <a:rPr lang="en-IN" dirty="0" err="1" smtClean="0"/>
              <a:t>clientProperties.getPassword</a:t>
            </a:r>
            <a:r>
              <a:rPr lang="en-IN" dirty="0" smtClean="0"/>
              <a:t>()); </a:t>
            </a:r>
            <a:r>
              <a:rPr lang="en-IN" dirty="0" err="1" smtClean="0"/>
              <a:t>AuthScope</a:t>
            </a:r>
            <a:r>
              <a:rPr lang="en-IN" dirty="0" smtClean="0"/>
              <a:t> </a:t>
            </a:r>
            <a:r>
              <a:rPr lang="en-IN" dirty="0" err="1" smtClean="0"/>
              <a:t>authScope</a:t>
            </a:r>
            <a:r>
              <a:rPr lang="en-IN" dirty="0" smtClean="0"/>
              <a:t> = new </a:t>
            </a:r>
            <a:r>
              <a:rPr lang="en-IN" dirty="0" err="1" smtClean="0"/>
              <a:t>AuthScope</a:t>
            </a:r>
            <a:r>
              <a:rPr lang="en-IN" dirty="0" smtClean="0"/>
              <a:t>(</a:t>
            </a:r>
            <a:r>
              <a:rPr lang="en-IN" dirty="0" err="1" smtClean="0"/>
              <a:t>AuthScope.ANY_HOST</a:t>
            </a:r>
            <a:r>
              <a:rPr lang="en-IN" dirty="0" smtClean="0"/>
              <a:t>, </a:t>
            </a:r>
            <a:r>
              <a:rPr lang="en-IN" dirty="0" err="1" smtClean="0"/>
              <a:t>AuthScope.ANY_PORT</a:t>
            </a:r>
            <a:r>
              <a:rPr lang="en-IN" dirty="0" smtClean="0"/>
              <a:t>, </a:t>
            </a:r>
            <a:r>
              <a:rPr lang="en-IN" dirty="0" err="1" smtClean="0"/>
              <a:t>AuthScope.ANY_REALM</a:t>
            </a:r>
            <a:r>
              <a:rPr lang="en-IN" dirty="0" smtClean="0"/>
              <a:t>); </a:t>
            </a:r>
            <a:r>
              <a:rPr lang="en-IN" dirty="0" err="1" smtClean="0"/>
              <a:t>httpClient.getCredentialsProvider</a:t>
            </a:r>
            <a:r>
              <a:rPr lang="en-IN" dirty="0" smtClean="0"/>
              <a:t>().</a:t>
            </a:r>
            <a:r>
              <a:rPr lang="en-IN" dirty="0" err="1" smtClean="0"/>
              <a:t>setCredentials</a:t>
            </a:r>
            <a:r>
              <a:rPr lang="en-IN" dirty="0" smtClean="0"/>
              <a:t>(</a:t>
            </a:r>
            <a:r>
              <a:rPr lang="en-IN" dirty="0" err="1" smtClean="0"/>
              <a:t>authScope</a:t>
            </a:r>
            <a:r>
              <a:rPr lang="en-IN" dirty="0" smtClean="0"/>
              <a:t>, </a:t>
            </a:r>
            <a:r>
              <a:rPr lang="en-IN" dirty="0" err="1" smtClean="0"/>
              <a:t>creds</a:t>
            </a: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Course Outline</a:t>
            </a:r>
            <a:endParaRPr lang="en-IN" dirty="0"/>
          </a:p>
        </p:txBody>
      </p:sp>
      <p:sp>
        <p:nvSpPr>
          <p:cNvPr id="5" name="Content Placeholder 4"/>
          <p:cNvSpPr>
            <a:spLocks noGrp="1"/>
          </p:cNvSpPr>
          <p:nvPr>
            <p:ph idx="1"/>
          </p:nvPr>
        </p:nvSpPr>
        <p:spPr/>
        <p:txBody>
          <a:bodyPr/>
          <a:lstStyle/>
          <a:p>
            <a:r>
              <a:rPr lang="en-IN" dirty="0" smtClean="0"/>
              <a:t>Introduction to REST</a:t>
            </a:r>
          </a:p>
          <a:p>
            <a:r>
              <a:rPr lang="en-IN" dirty="0" smtClean="0"/>
              <a:t>HTTP-REST Request Basics</a:t>
            </a:r>
          </a:p>
          <a:p>
            <a:r>
              <a:rPr lang="en-IN" dirty="0" smtClean="0"/>
              <a:t>HTTP-REST Vocabulary</a:t>
            </a:r>
          </a:p>
          <a:p>
            <a:r>
              <a:rPr lang="en-IN" dirty="0" smtClean="0"/>
              <a:t>REST VS SOAP</a:t>
            </a:r>
          </a:p>
          <a:p>
            <a:r>
              <a:rPr lang="en-IN" dirty="0" smtClean="0"/>
              <a:t>How Simple is REST</a:t>
            </a:r>
          </a:p>
          <a:p>
            <a:r>
              <a:rPr lang="en-IN" dirty="0" smtClean="0"/>
              <a:t>Spring MVC support for RESTful Services</a:t>
            </a:r>
          </a:p>
          <a:p>
            <a:r>
              <a:rPr lang="en-IN" dirty="0" smtClean="0"/>
              <a:t>Creating a RESTful Service</a:t>
            </a:r>
          </a:p>
          <a:p>
            <a:r>
              <a:rPr lang="en-US" dirty="0" smtClean="0"/>
              <a:t>XML and JSON Response creation</a:t>
            </a:r>
            <a:endParaRPr lang="en-IN" dirty="0" smtClean="0"/>
          </a:p>
          <a:p>
            <a:r>
              <a:rPr lang="en-IN" dirty="0" smtClean="0"/>
              <a:t>Exception Handling</a:t>
            </a:r>
          </a:p>
          <a:p>
            <a:r>
              <a:rPr lang="en-IN" dirty="0" smtClean="0"/>
              <a:t>Using Interceptors</a:t>
            </a:r>
          </a:p>
          <a:p>
            <a:r>
              <a:rPr lang="en-IN" dirty="0" smtClean="0"/>
              <a:t>Handling Custom Headers</a:t>
            </a:r>
          </a:p>
          <a:p>
            <a:r>
              <a:rPr lang="en-IN" dirty="0" smtClean="0"/>
              <a:t>Consuming REST service using </a:t>
            </a:r>
            <a:r>
              <a:rPr lang="en-IN" dirty="0" err="1" smtClean="0"/>
              <a:t>RestTemplate</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Consuming REST service using </a:t>
            </a:r>
            <a:r>
              <a:rPr lang="en-US" dirty="0" err="1" smtClean="0"/>
              <a:t>RestTemplate</a:t>
            </a:r>
            <a:endParaRPr lang="en-IN" dirty="0"/>
          </a:p>
        </p:txBody>
      </p:sp>
      <p:sp>
        <p:nvSpPr>
          <p:cNvPr id="5" name="Content Placeholder 4"/>
          <p:cNvSpPr>
            <a:spLocks noGrp="1"/>
          </p:cNvSpPr>
          <p:nvPr>
            <p:ph idx="1"/>
          </p:nvPr>
        </p:nvSpPr>
        <p:spPr/>
        <p:txBody>
          <a:bodyPr/>
          <a:lstStyle/>
          <a:p>
            <a:pPr>
              <a:buNone/>
            </a:pPr>
            <a:r>
              <a:rPr lang="en-US" dirty="0" smtClean="0"/>
              <a:t>We can also use </a:t>
            </a:r>
            <a:r>
              <a:rPr lang="en-US" dirty="0" err="1" smtClean="0"/>
              <a:t>HttpEntity</a:t>
            </a:r>
            <a:r>
              <a:rPr lang="en-US" dirty="0" smtClean="0"/>
              <a:t> class to set headers and credentials. </a:t>
            </a:r>
          </a:p>
          <a:p>
            <a:pPr>
              <a:buNone/>
            </a:pPr>
            <a:r>
              <a:rPr lang="en-US" dirty="0" err="1" smtClean="0"/>
              <a:t>RestTemplate.exchange</a:t>
            </a:r>
            <a:r>
              <a:rPr lang="en-US" dirty="0" smtClean="0"/>
              <a:t>() methods takes </a:t>
            </a:r>
            <a:r>
              <a:rPr lang="en-US" dirty="0" err="1" smtClean="0"/>
              <a:t>HttpEntity</a:t>
            </a:r>
            <a:r>
              <a:rPr lang="en-US" dirty="0" smtClean="0"/>
              <a:t> as input.</a:t>
            </a:r>
          </a:p>
          <a:p>
            <a:pPr>
              <a:buNone/>
            </a:pPr>
            <a:endParaRPr lang="en-US" dirty="0" smtClean="0"/>
          </a:p>
          <a:p>
            <a:pPr>
              <a:buNone/>
            </a:pPr>
            <a:r>
              <a:rPr lang="en-US" dirty="0" smtClean="0"/>
              <a:t>Using </a:t>
            </a:r>
            <a:r>
              <a:rPr lang="en-US" dirty="0" err="1" smtClean="0"/>
              <a:t>HttpEntity</a:t>
            </a:r>
            <a:r>
              <a:rPr lang="en-US" dirty="0" smtClean="0"/>
              <a:t> class</a:t>
            </a:r>
          </a:p>
          <a:p>
            <a:pPr>
              <a:buNone/>
            </a:pPr>
            <a:r>
              <a:rPr lang="en-IN" dirty="0" smtClean="0"/>
              <a:t>String </a:t>
            </a:r>
            <a:r>
              <a:rPr lang="en-IN" dirty="0" err="1" smtClean="0"/>
              <a:t>userName</a:t>
            </a:r>
            <a:r>
              <a:rPr lang="en-IN" dirty="0" smtClean="0"/>
              <a:t>= "test";</a:t>
            </a:r>
          </a:p>
          <a:p>
            <a:pPr>
              <a:buNone/>
            </a:pPr>
            <a:r>
              <a:rPr lang="en-IN" dirty="0" smtClean="0"/>
              <a:t>String password = "test";</a:t>
            </a:r>
          </a:p>
          <a:p>
            <a:pPr>
              <a:buNone/>
            </a:pPr>
            <a:r>
              <a:rPr lang="en-IN" dirty="0" smtClean="0"/>
              <a:t>String credentials = </a:t>
            </a:r>
            <a:r>
              <a:rPr lang="en-IN" dirty="0" err="1" smtClean="0"/>
              <a:t>userName</a:t>
            </a:r>
            <a:r>
              <a:rPr lang="en-IN" dirty="0" smtClean="0"/>
              <a:t> + ":" + password;</a:t>
            </a:r>
          </a:p>
          <a:p>
            <a:pPr>
              <a:buNone/>
            </a:pPr>
            <a:r>
              <a:rPr lang="en-IN" dirty="0" smtClean="0"/>
              <a:t>Base64Encoder encoder = new Base64Encoder();</a:t>
            </a:r>
          </a:p>
          <a:p>
            <a:pPr>
              <a:buNone/>
            </a:pPr>
            <a:r>
              <a:rPr lang="en-IN" dirty="0" smtClean="0"/>
              <a:t>byte []  credential = </a:t>
            </a:r>
            <a:r>
              <a:rPr lang="en-IN" dirty="0" err="1" smtClean="0"/>
              <a:t>encoder.encode</a:t>
            </a:r>
            <a:r>
              <a:rPr lang="en-IN" dirty="0" smtClean="0"/>
              <a:t>(credentials);</a:t>
            </a:r>
          </a:p>
          <a:p>
            <a:pPr>
              <a:buNone/>
            </a:pPr>
            <a:r>
              <a:rPr lang="en-IN" dirty="0" err="1" smtClean="0"/>
              <a:t>headers.add</a:t>
            </a:r>
            <a:r>
              <a:rPr lang="en-IN" dirty="0" smtClean="0"/>
              <a:t>("Accept", "application/xml");</a:t>
            </a:r>
          </a:p>
          <a:p>
            <a:pPr>
              <a:buNone/>
            </a:pPr>
            <a:r>
              <a:rPr lang="en-IN" dirty="0" err="1" smtClean="0"/>
              <a:t>headers.add</a:t>
            </a:r>
            <a:r>
              <a:rPr lang="en-IN" dirty="0" smtClean="0"/>
              <a:t>("Authorization", "Basic "+ new String(credential));</a:t>
            </a:r>
          </a:p>
          <a:p>
            <a:pPr>
              <a:buNone/>
            </a:pPr>
            <a:r>
              <a:rPr lang="en-IN" dirty="0" err="1" smtClean="0"/>
              <a:t>HttpEntity</a:t>
            </a:r>
            <a:r>
              <a:rPr lang="en-IN" dirty="0" smtClean="0"/>
              <a:t>&lt;Object&gt; entity = new </a:t>
            </a:r>
            <a:r>
              <a:rPr lang="en-IN" dirty="0" err="1" smtClean="0"/>
              <a:t>HttpEntity</a:t>
            </a:r>
            <a:r>
              <a:rPr lang="en-IN" dirty="0" smtClean="0"/>
              <a:t>&lt;Object&gt;(null, headers);</a:t>
            </a:r>
            <a:endParaRPr lang="en-US"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REST</a:t>
            </a:r>
            <a:endParaRPr lang="en-IN" dirty="0"/>
          </a:p>
        </p:txBody>
      </p:sp>
      <p:sp>
        <p:nvSpPr>
          <p:cNvPr id="5" name="Content Placeholder 4"/>
          <p:cNvSpPr>
            <a:spLocks noGrp="1"/>
          </p:cNvSpPr>
          <p:nvPr>
            <p:ph idx="1"/>
          </p:nvPr>
        </p:nvSpPr>
        <p:spPr/>
        <p:txBody>
          <a:bodyPr/>
          <a:lstStyle/>
          <a:p>
            <a:pPr marL="0" indent="0">
              <a:buNone/>
            </a:pPr>
            <a:r>
              <a:rPr lang="en-US" dirty="0" smtClean="0"/>
              <a:t>REST stands for </a:t>
            </a:r>
            <a:r>
              <a:rPr lang="en-US" u="sng" dirty="0" smtClean="0"/>
              <a:t>Re</a:t>
            </a:r>
            <a:r>
              <a:rPr lang="en-US" dirty="0" smtClean="0"/>
              <a:t>presentational </a:t>
            </a:r>
            <a:r>
              <a:rPr lang="en-US" u="sng" dirty="0" smtClean="0"/>
              <a:t>S</a:t>
            </a:r>
            <a:r>
              <a:rPr lang="en-US" dirty="0" smtClean="0"/>
              <a:t>tate </a:t>
            </a:r>
            <a:r>
              <a:rPr lang="en-US" u="sng" dirty="0" smtClean="0"/>
              <a:t>T</a:t>
            </a:r>
            <a:r>
              <a:rPr lang="en-US" dirty="0" smtClean="0"/>
              <a:t>ransfer</a:t>
            </a:r>
          </a:p>
          <a:p>
            <a:r>
              <a:rPr lang="en-US" dirty="0" smtClean="0"/>
              <a:t>It is an architectural </a:t>
            </a:r>
            <a:r>
              <a:rPr lang="en-US" b="1" i="1" dirty="0" smtClean="0"/>
              <a:t>pattern </a:t>
            </a:r>
            <a:r>
              <a:rPr lang="en-US" dirty="0" smtClean="0"/>
              <a:t>for developing web services as opposed to a </a:t>
            </a:r>
            <a:r>
              <a:rPr lang="en-US" b="1" i="1" dirty="0" smtClean="0"/>
              <a:t>specification</a:t>
            </a:r>
            <a:r>
              <a:rPr lang="en-US" dirty="0" smtClean="0"/>
              <a:t>.</a:t>
            </a:r>
          </a:p>
          <a:p>
            <a:r>
              <a:rPr lang="en-US" dirty="0" smtClean="0"/>
              <a:t>REST web services communicate over the HTTP specification, using HTTP vocabulary:</a:t>
            </a:r>
          </a:p>
          <a:p>
            <a:pPr lvl="1"/>
            <a:r>
              <a:rPr lang="en-US" sz="1800" dirty="0" smtClean="0"/>
              <a:t>Methods (GET, POST, etc.)</a:t>
            </a:r>
          </a:p>
          <a:p>
            <a:pPr lvl="1"/>
            <a:r>
              <a:rPr lang="en-US" sz="1800" dirty="0" smtClean="0"/>
              <a:t>HTTP URI syntax (paths, parameters, etc.)</a:t>
            </a:r>
          </a:p>
          <a:p>
            <a:pPr lvl="1"/>
            <a:r>
              <a:rPr lang="en-US" sz="1800" dirty="0" smtClean="0"/>
              <a:t>Media types (xml, </a:t>
            </a:r>
            <a:r>
              <a:rPr lang="en-US" sz="1800" dirty="0" err="1" smtClean="0"/>
              <a:t>json</a:t>
            </a:r>
            <a:r>
              <a:rPr lang="en-US" sz="1800" dirty="0" smtClean="0"/>
              <a:t>, html, plain text, etc)</a:t>
            </a:r>
          </a:p>
          <a:p>
            <a:pPr lvl="1"/>
            <a:r>
              <a:rPr lang="en-US" sz="1800" dirty="0" smtClean="0"/>
              <a:t>HTTP Response codes.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REST</a:t>
            </a:r>
            <a:endParaRPr lang="en-IN" dirty="0"/>
          </a:p>
        </p:txBody>
      </p:sp>
      <p:sp>
        <p:nvSpPr>
          <p:cNvPr id="5" name="Content Placeholder 4"/>
          <p:cNvSpPr>
            <a:spLocks noGrp="1"/>
          </p:cNvSpPr>
          <p:nvPr>
            <p:ph idx="1"/>
          </p:nvPr>
        </p:nvSpPr>
        <p:spPr/>
        <p:txBody>
          <a:bodyPr/>
          <a:lstStyle/>
          <a:p>
            <a:r>
              <a:rPr lang="en-US" dirty="0" smtClean="0"/>
              <a:t>Representational</a:t>
            </a:r>
          </a:p>
          <a:p>
            <a:pPr lvl="1"/>
            <a:r>
              <a:rPr lang="en-US" sz="1800" dirty="0" smtClean="0"/>
              <a:t>Clients possess the information necessary to identify, modify, and/or delete a web resource.</a:t>
            </a:r>
          </a:p>
          <a:p>
            <a:r>
              <a:rPr lang="en-US" dirty="0" smtClean="0"/>
              <a:t>State</a:t>
            </a:r>
          </a:p>
          <a:p>
            <a:pPr lvl="1"/>
            <a:r>
              <a:rPr lang="en-US" sz="1800" dirty="0" smtClean="0"/>
              <a:t>All resource state information is stored on the client.</a:t>
            </a:r>
          </a:p>
          <a:p>
            <a:r>
              <a:rPr lang="en-US" dirty="0" smtClean="0"/>
              <a:t>Transfer</a:t>
            </a:r>
          </a:p>
          <a:p>
            <a:pPr lvl="1"/>
            <a:r>
              <a:rPr lang="en-US" sz="1800" dirty="0" smtClean="0"/>
              <a:t>Client state is passed from the client to the service through HTTP.</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REST</a:t>
            </a:r>
            <a:endParaRPr lang="en-IN" dirty="0"/>
          </a:p>
        </p:txBody>
      </p:sp>
      <p:sp>
        <p:nvSpPr>
          <p:cNvPr id="5" name="Content Placeholder 4"/>
          <p:cNvSpPr>
            <a:spLocks noGrp="1"/>
          </p:cNvSpPr>
          <p:nvPr>
            <p:ph idx="1"/>
          </p:nvPr>
        </p:nvSpPr>
        <p:spPr/>
        <p:txBody>
          <a:bodyPr/>
          <a:lstStyle/>
          <a:p>
            <a:pPr marL="114300" indent="0">
              <a:spcAft>
                <a:spcPts val="600"/>
              </a:spcAft>
              <a:buNone/>
            </a:pPr>
            <a:r>
              <a:rPr lang="en-US" dirty="0" smtClean="0"/>
              <a:t>The six characteristics of REST:</a:t>
            </a:r>
          </a:p>
          <a:p>
            <a:pPr marL="628650" indent="-514350">
              <a:buFont typeface="+mj-lt"/>
              <a:buAutoNum type="arabicPeriod"/>
            </a:pPr>
            <a:r>
              <a:rPr lang="en-US" dirty="0" smtClean="0"/>
              <a:t>Uniform interface</a:t>
            </a:r>
          </a:p>
          <a:p>
            <a:pPr marL="628650" indent="-514350">
              <a:buFont typeface="+mj-lt"/>
              <a:buAutoNum type="arabicPeriod"/>
            </a:pPr>
            <a:r>
              <a:rPr lang="en-US" dirty="0" smtClean="0"/>
              <a:t>Decoupled client-server interaction</a:t>
            </a:r>
          </a:p>
          <a:p>
            <a:pPr marL="628650" indent="-514350">
              <a:buFont typeface="+mj-lt"/>
              <a:buAutoNum type="arabicPeriod"/>
            </a:pPr>
            <a:r>
              <a:rPr lang="en-US" dirty="0" smtClean="0"/>
              <a:t>Stateless</a:t>
            </a:r>
          </a:p>
          <a:p>
            <a:pPr marL="628650" indent="-514350">
              <a:buFont typeface="+mj-lt"/>
              <a:buAutoNum type="arabicPeriod"/>
            </a:pPr>
            <a:r>
              <a:rPr lang="en-US" dirty="0" smtClean="0"/>
              <a:t>Cacheable</a:t>
            </a:r>
          </a:p>
          <a:p>
            <a:pPr marL="628650" indent="-514350">
              <a:buFont typeface="+mj-lt"/>
              <a:buAutoNum type="arabicPeriod"/>
            </a:pPr>
            <a:r>
              <a:rPr lang="en-US" dirty="0" smtClean="0"/>
              <a:t>Layered</a:t>
            </a:r>
          </a:p>
          <a:p>
            <a:pPr marL="628650" indent="-514350">
              <a:buFont typeface="+mj-lt"/>
              <a:buAutoNum type="arabicPeriod"/>
            </a:pPr>
            <a:r>
              <a:rPr lang="en-US" dirty="0" smtClean="0"/>
              <a:t>Extensible through code on demand (optional)</a:t>
            </a:r>
          </a:p>
          <a:p>
            <a:pPr marL="114300" indent="0">
              <a:spcBef>
                <a:spcPts val="1400"/>
              </a:spcBef>
              <a:buNone/>
            </a:pPr>
            <a:r>
              <a:rPr lang="en-US" dirty="0" smtClean="0"/>
              <a:t>* Services that do not conform to the above required </a:t>
            </a:r>
            <a:r>
              <a:rPr lang="en-US" dirty="0" err="1" smtClean="0"/>
              <a:t>contstraints</a:t>
            </a:r>
            <a:r>
              <a:rPr lang="en-US" dirty="0" smtClean="0"/>
              <a:t> are not strictly RESTful web services.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REST</a:t>
            </a:r>
            <a:endParaRPr lang="en-IN" dirty="0"/>
          </a:p>
        </p:txBody>
      </p:sp>
      <p:sp>
        <p:nvSpPr>
          <p:cNvPr id="3" name="Content Placeholder 2"/>
          <p:cNvSpPr>
            <a:spLocks noGrp="1"/>
          </p:cNvSpPr>
          <p:nvPr>
            <p:ph idx="1"/>
          </p:nvPr>
        </p:nvSpPr>
        <p:spPr>
          <a:xfrm>
            <a:off x="467544" y="1196752"/>
            <a:ext cx="8229600" cy="4896544"/>
          </a:xfrm>
        </p:spPr>
        <p:txBody>
          <a:bodyPr/>
          <a:lstStyle/>
          <a:p>
            <a:pPr marL="0" indent="0" fontAlgn="base">
              <a:buNone/>
            </a:pPr>
            <a:r>
              <a:rPr lang="en-IN" b="1" dirty="0" smtClean="0"/>
              <a:t>1. Uniform interface :</a:t>
            </a:r>
            <a:endParaRPr lang="en-IN" dirty="0" smtClean="0"/>
          </a:p>
          <a:p>
            <a:pPr fontAlgn="base">
              <a:buFont typeface="Arial" panose="020B0604020202020204" pitchFamily="34" charset="0"/>
              <a:buChar char="•"/>
            </a:pPr>
            <a:r>
              <a:rPr lang="en-IN" b="1" i="1" dirty="0" smtClean="0"/>
              <a:t>Identification </a:t>
            </a:r>
            <a:r>
              <a:rPr lang="en-IN" b="1" i="1" dirty="0"/>
              <a:t>of resources </a:t>
            </a:r>
            <a:r>
              <a:rPr lang="en-IN" dirty="0"/>
              <a:t>- You use the URI (IRI) standard to identify a resource. In this case a resource is a web document.</a:t>
            </a:r>
          </a:p>
          <a:p>
            <a:pPr fontAlgn="base">
              <a:buFont typeface="Arial" panose="020B0604020202020204" pitchFamily="34" charset="0"/>
              <a:buChar char="•"/>
            </a:pPr>
            <a:r>
              <a:rPr lang="en-IN" b="1" i="1" dirty="0"/>
              <a:t>Manipulation of resources through these representations </a:t>
            </a:r>
            <a:r>
              <a:rPr lang="en-IN" dirty="0"/>
              <a:t>- You use the HTTP standard to describe communication. So for example GET means that you want to retrieve data about the URI identified resource. You can describe an operation with a HTTP method and an URI.</a:t>
            </a:r>
          </a:p>
          <a:p>
            <a:pPr fontAlgn="base">
              <a:buFont typeface="Arial" panose="020B0604020202020204" pitchFamily="34" charset="0"/>
              <a:buChar char="•"/>
            </a:pPr>
            <a:r>
              <a:rPr lang="en-IN" b="1" i="1" dirty="0"/>
              <a:t>Self-descriptive messages </a:t>
            </a:r>
            <a:r>
              <a:rPr lang="en-IN" dirty="0"/>
              <a:t>- Each message includes enough information to describe how to process the message. For example, which parser to invoke may be specified by an Internet media type (previously known as a MIME </a:t>
            </a:r>
            <a:r>
              <a:rPr lang="en-IN" dirty="0" smtClean="0"/>
              <a:t>type </a:t>
            </a:r>
            <a:r>
              <a:rPr lang="en-IN" dirty="0" err="1" smtClean="0"/>
              <a:t>eg</a:t>
            </a:r>
            <a:r>
              <a:rPr lang="en-IN" dirty="0" smtClean="0"/>
              <a:t>: application/</a:t>
            </a:r>
            <a:r>
              <a:rPr lang="en-IN" dirty="0" err="1" smtClean="0"/>
              <a:t>json</a:t>
            </a:r>
            <a:r>
              <a:rPr lang="en-IN" dirty="0" smtClean="0"/>
              <a:t> , </a:t>
            </a:r>
            <a:r>
              <a:rPr lang="en-IN" dirty="0"/>
              <a:t>multipart/form-data</a:t>
            </a:r>
            <a:r>
              <a:rPr lang="en-IN" dirty="0" smtClean="0"/>
              <a:t>).</a:t>
            </a:r>
          </a:p>
          <a:p>
            <a:pPr fontAlgn="base">
              <a:buFont typeface="Arial" panose="020B0604020202020204" pitchFamily="34" charset="0"/>
              <a:buChar char="•"/>
            </a:pPr>
            <a:r>
              <a:rPr lang="en-IN" b="1" i="1" dirty="0" smtClean="0"/>
              <a:t>Hypermedia </a:t>
            </a:r>
            <a:r>
              <a:rPr lang="en-IN" b="1" i="1" dirty="0"/>
              <a:t>as the engine of application state (A.K.A. HATEOAS) </a:t>
            </a:r>
            <a:r>
              <a:rPr lang="en-IN" dirty="0"/>
              <a:t>- Clients deliver state via body contents, query-string parameters, request headers and the requested URI (the resource name). Services deliver state to clients via body content, response codes, and response headers. This is technically referred-to as hypermedia (or hyperlinks within hypertext).</a:t>
            </a:r>
            <a:endParaRPr lang="en-IN" dirty="0"/>
          </a:p>
        </p:txBody>
      </p:sp>
    </p:spTree>
    <p:extLst>
      <p:ext uri="{BB962C8B-B14F-4D97-AF65-F5344CB8AC3E}">
        <p14:creationId xmlns:p14="http://schemas.microsoft.com/office/powerpoint/2010/main" val="3413940852"/>
      </p:ext>
    </p:extLst>
  </p:cSld>
  <p:clrMapOvr>
    <a:masterClrMapping/>
  </p:clrMapOvr>
  <p:transition/>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2.xml><?xml version="1.0" encoding="utf-8"?>
<ds:datastoreItem xmlns:ds="http://schemas.openxmlformats.org/officeDocument/2006/customXml" ds:itemID="{7C0D8812-56D8-483F-862D-380EB297F5C3}">
  <ds:schemaRefs>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313cd53f-c012-42d0-9d85-8edc5bd4e116"/>
    <ds:schemaRef ds:uri="http://purl.org/dc/dcmitype/"/>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2285</TotalTime>
  <Words>3329</Words>
  <Application>Microsoft Office PowerPoint</Application>
  <PresentationFormat>On-screen Show (4:3)</PresentationFormat>
  <Paragraphs>415</Paragraphs>
  <Slides>51</Slides>
  <Notes>1</Notes>
  <HiddenSlides>0</HiddenSlides>
  <MMClips>0</MMClips>
  <ScaleCrop>false</ScaleCrop>
  <HeadingPairs>
    <vt:vector size="4" baseType="variant">
      <vt:variant>
        <vt:lpstr>Theme</vt:lpstr>
      </vt:variant>
      <vt:variant>
        <vt:i4>15</vt:i4>
      </vt:variant>
      <vt:variant>
        <vt:lpstr>Slide Titles</vt:lpstr>
      </vt:variant>
      <vt:variant>
        <vt:i4>51</vt:i4>
      </vt:variant>
    </vt:vector>
  </HeadingPairs>
  <TitlesOfParts>
    <vt:vector size="66"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RESTful Services</vt:lpstr>
      <vt:lpstr>Agenda</vt:lpstr>
      <vt:lpstr>Objective</vt:lpstr>
      <vt:lpstr>Prerequisites</vt:lpstr>
      <vt:lpstr>Course Outline</vt:lpstr>
      <vt:lpstr>Introduction to REST</vt:lpstr>
      <vt:lpstr>Introduction to REST</vt:lpstr>
      <vt:lpstr>Introduction to REST</vt:lpstr>
      <vt:lpstr>Introduction to REST</vt:lpstr>
      <vt:lpstr>Introduction to REST</vt:lpstr>
      <vt:lpstr>Introduction to REST</vt:lpstr>
      <vt:lpstr>Introduction to REST</vt:lpstr>
      <vt:lpstr>Introduction to REST</vt:lpstr>
      <vt:lpstr>Introduction to REST</vt:lpstr>
      <vt:lpstr>Introduction to REST</vt:lpstr>
      <vt:lpstr>HTTP-REST Request Basics</vt:lpstr>
      <vt:lpstr>HTTP-REST Vocabulary</vt:lpstr>
      <vt:lpstr>PowerPoint Presentation</vt:lpstr>
      <vt:lpstr>REST VS SOAP</vt:lpstr>
      <vt:lpstr>REST VS SOAP</vt:lpstr>
      <vt:lpstr>REST VS SOAP</vt:lpstr>
      <vt:lpstr>PowerPoint Presentation</vt:lpstr>
      <vt:lpstr>How Simple is REST</vt:lpstr>
      <vt:lpstr>How Simple is REST</vt:lpstr>
      <vt:lpstr>Spring MVC support for RESTful Services</vt:lpstr>
      <vt:lpstr>Spring MVC support for RESTful Services</vt:lpstr>
      <vt:lpstr>Spring MVC support for RESTful Services</vt:lpstr>
      <vt:lpstr>Spring MVC support for RESTful Services</vt:lpstr>
      <vt:lpstr>Spring MVC support for RESTful Services</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Creating a RESTful Service</vt:lpstr>
      <vt:lpstr>Consuming REST service using RestTemplate</vt:lpstr>
      <vt:lpstr>Consuming REST service using RestTemplate</vt:lpstr>
      <vt:lpstr>Consuming REST service using RestTemplate</vt:lpstr>
      <vt:lpstr>Consuming REST service using RestTemplate</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Pradnya Pandharinath Ghotkule</cp:lastModifiedBy>
  <cp:revision>436</cp:revision>
  <dcterms:created xsi:type="dcterms:W3CDTF">2013-02-26T06:57:51Z</dcterms:created>
  <dcterms:modified xsi:type="dcterms:W3CDTF">2018-09-24T12:09:47Z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