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2.xml" ContentType="application/vnd.openxmlformats-officedocument.theme+xml"/>
  <Override PartName="/ppt/slideLayouts/slideLayout28.xml" ContentType="application/vnd.openxmlformats-officedocument.presentationml.slideLayout+xml"/>
  <Override PartName="/ppt/theme/theme1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4.xml" ContentType="application/vnd.openxmlformats-officedocument.theme+xml"/>
  <Override PartName="/ppt/slideLayouts/slideLayout3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696" r:id="rId5"/>
    <p:sldMasterId id="2147483694" r:id="rId6"/>
    <p:sldMasterId id="2147483699" r:id="rId7"/>
    <p:sldMasterId id="2147483703" r:id="rId8"/>
    <p:sldMasterId id="2147483706" r:id="rId9"/>
    <p:sldMasterId id="2147483708" r:id="rId10"/>
    <p:sldMasterId id="2147483711" r:id="rId11"/>
    <p:sldMasterId id="2147483716" r:id="rId12"/>
    <p:sldMasterId id="2147483720" r:id="rId13"/>
    <p:sldMasterId id="2147483725" r:id="rId14"/>
    <p:sldMasterId id="2147483727" r:id="rId15"/>
    <p:sldMasterId id="2147483732" r:id="rId16"/>
    <p:sldMasterId id="2147483734" r:id="rId17"/>
    <p:sldMasterId id="2147483739" r:id="rId18"/>
  </p:sldMasterIdLst>
  <p:notesMasterIdLst>
    <p:notesMasterId r:id="rId69"/>
  </p:notesMasterIdLst>
  <p:handoutMasterIdLst>
    <p:handoutMasterId r:id="rId70"/>
  </p:handoutMasterIdLst>
  <p:sldIdLst>
    <p:sldId id="261"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3" r:id="rId37"/>
    <p:sldId id="322"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260"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F7F7A7"/>
    <a:srgbClr val="F58345"/>
    <a:srgbClr val="E3E3E3"/>
    <a:srgbClr val="F1CFAD"/>
    <a:srgbClr val="EEF3FA"/>
    <a:srgbClr val="E9E3B5"/>
    <a:srgbClr val="FFB334"/>
    <a:srgbClr val="005BA1"/>
    <a:srgbClr val="DD4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71" autoAdjust="0"/>
  </p:normalViewPr>
  <p:slideViewPr>
    <p:cSldViewPr>
      <p:cViewPr>
        <p:scale>
          <a:sx n="77" d="100"/>
          <a:sy n="77" d="100"/>
        </p:scale>
        <p:origin x="-72" y="300"/>
      </p:cViewPr>
      <p:guideLst>
        <p:guide orient="horz" pos="2160"/>
        <p:guide pos="2880"/>
      </p:guideLst>
    </p:cSldViewPr>
  </p:slideViewPr>
  <p:outlineViewPr>
    <p:cViewPr>
      <p:scale>
        <a:sx n="33" d="100"/>
        <a:sy n="33" d="100"/>
      </p:scale>
      <p:origin x="0" y="350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6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slide" Target="slides/slide37.xml"/><Relationship Id="rId63" Type="http://schemas.openxmlformats.org/officeDocument/2006/relationships/slide" Target="slides/slide45.xml"/><Relationship Id="rId68" Type="http://schemas.openxmlformats.org/officeDocument/2006/relationships/slide" Target="slides/slide50.xml"/><Relationship Id="rId7" Type="http://schemas.openxmlformats.org/officeDocument/2006/relationships/slideMaster" Target="slideMasters/slideMaster4.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1.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slide" Target="slides/slide48.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61" Type="http://schemas.openxmlformats.org/officeDocument/2006/relationships/slide" Target="slides/slide43.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slide" Target="slides/slide46.xml"/><Relationship Id="rId69"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33.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CDEB94-DCEA-4F9B-B1FA-510E31CBCED7}" type="datetimeFigureOut">
              <a:rPr lang="en-US" smtClean="0"/>
              <a:pPr/>
              <a:t>8/29/2016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139DC-D08E-4F90-8260-58BF698F6CFD}" type="slidenum">
              <a:rPr lang="en-US" smtClean="0"/>
              <a:pPr/>
              <a:t>‹#›</a:t>
            </a:fld>
            <a:endParaRPr lang="en-US"/>
          </a:p>
        </p:txBody>
      </p:sp>
    </p:spTree>
    <p:extLst>
      <p:ext uri="{BB962C8B-B14F-4D97-AF65-F5344CB8AC3E}">
        <p14:creationId xmlns:p14="http://schemas.microsoft.com/office/powerpoint/2010/main" val="65912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C180BA-6382-486D-86E0-E591BA21F1BA}" type="slidenum">
              <a:rPr lang="en-US"/>
              <a:pPr>
                <a:defRPr/>
              </a:pPr>
              <a:t>‹#›</a:t>
            </a:fld>
            <a:endParaRPr lang="en-US" dirty="0"/>
          </a:p>
        </p:txBody>
      </p:sp>
    </p:spTree>
    <p:extLst>
      <p:ext uri="{BB962C8B-B14F-4D97-AF65-F5344CB8AC3E}">
        <p14:creationId xmlns:p14="http://schemas.microsoft.com/office/powerpoint/2010/main" val="17448772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35340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40</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41</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42</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43</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44</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45</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46</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47</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48</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49</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32</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33</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34</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35</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36</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37</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38</a:t>
            </a:fld>
            <a:endParaRPr lang="en-US" dirty="0"/>
          </a:p>
        </p:txBody>
      </p:sp>
    </p:spTree>
    <p:extLst>
      <p:ext uri="{BB962C8B-B14F-4D97-AF65-F5344CB8AC3E}">
        <p14:creationId xmlns:p14="http://schemas.microsoft.com/office/powerpoint/2010/main" val="411120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6C180BA-6382-486D-86E0-E591BA21F1BA}" type="slidenum">
              <a:rPr lang="en-US" smtClean="0"/>
              <a:pPr>
                <a:defRPr/>
              </a:pPr>
              <a:t>39</a:t>
            </a:fld>
            <a:endParaRPr lang="en-US" dirty="0"/>
          </a:p>
        </p:txBody>
      </p:sp>
    </p:spTree>
    <p:extLst>
      <p:ext uri="{BB962C8B-B14F-4D97-AF65-F5344CB8AC3E}">
        <p14:creationId xmlns:p14="http://schemas.microsoft.com/office/powerpoint/2010/main" val="4111207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9.xml"/><Relationship Id="rId4" Type="http://schemas.openxmlformats.org/officeDocument/2006/relationships/hyperlink" Target="http://www.yash.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1.xml"/><Relationship Id="rId4" Type="http://schemas.openxmlformats.org/officeDocument/2006/relationships/hyperlink" Target="http://www.yash.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3.xml"/><Relationship Id="rId4" Type="http://schemas.openxmlformats.org/officeDocument/2006/relationships/hyperlink" Target="http://www.yash.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5.xml"/><Relationship Id="rId4" Type="http://schemas.openxmlformats.org/officeDocument/2006/relationships/hyperlink" Target="http://www.yash.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38600" y="3505200"/>
            <a:ext cx="4343400" cy="2084040"/>
          </a:xfrm>
          <a:prstGeom prst="rect">
            <a:avLst/>
          </a:prstGeom>
        </p:spPr>
        <p:txBody>
          <a:bodyPr/>
          <a:lstStyle>
            <a:lvl1pPr algn="r">
              <a:defRPr lang="en-IN" sz="2800" b="1" u="none" kern="1200" dirty="0">
                <a:solidFill>
                  <a:srgbClr val="E72929"/>
                </a:solidFill>
                <a:effectLst/>
                <a:latin typeface="Helvetica CE"/>
              </a:defRPr>
            </a:lvl1pPr>
          </a:lstStyle>
          <a:p>
            <a:r>
              <a:rPr lang="en-IN" sz="2400" dirty="0" smtClean="0"/>
              <a:t>Accelerating Business Through </a:t>
            </a:r>
            <a:br>
              <a:rPr lang="en-IN" sz="2400" dirty="0" smtClean="0"/>
            </a:br>
            <a:r>
              <a:rPr lang="en-IN" sz="2400" dirty="0" smtClean="0"/>
              <a:t>Innovative Solutions</a:t>
            </a:r>
            <a:br>
              <a:rPr lang="en-IN" sz="2400" dirty="0" smtClean="0"/>
            </a:br>
            <a:r>
              <a:rPr lang="en-IN" sz="2400" dirty="0" smtClean="0"/>
              <a:t/>
            </a:r>
            <a:br>
              <a:rPr lang="en-IN" sz="2400" dirty="0" smtClean="0"/>
            </a:br>
            <a:r>
              <a:rPr lang="en-IN" sz="1600" dirty="0" smtClean="0">
                <a:solidFill>
                  <a:srgbClr val="762098"/>
                </a:solidFill>
              </a:rPr>
              <a:t>Option 2: Presented by ……….</a:t>
            </a:r>
            <a:br>
              <a:rPr lang="en-IN" sz="1600" dirty="0" smtClean="0">
                <a:solidFill>
                  <a:srgbClr val="762098"/>
                </a:solidFill>
              </a:rPr>
            </a:br>
            <a:r>
              <a:rPr lang="en-IN" sz="1600" dirty="0" smtClean="0">
                <a:solidFill>
                  <a:srgbClr val="762098"/>
                </a:solidFill>
              </a:rPr>
              <a:t>Consultant, YASH Technologies </a:t>
            </a:r>
            <a:r>
              <a:rPr lang="en-IN" sz="2400" dirty="0" smtClean="0"/>
              <a:t/>
            </a:r>
            <a:br>
              <a:rPr lang="en-IN" sz="2400" dirty="0" smtClean="0"/>
            </a:br>
            <a:r>
              <a:rPr lang="en-IN" sz="2400" dirty="0" smtClean="0"/>
              <a:t/>
            </a:r>
            <a:br>
              <a:rPr lang="en-IN" sz="2400" dirty="0" smtClean="0"/>
            </a:br>
            <a:endParaRPr lang="en-IN" sz="1800" b="1" u="none" kern="1200" dirty="0">
              <a:solidFill>
                <a:srgbClr val="E72929"/>
              </a:solidFill>
              <a:effectLst/>
              <a:latin typeface="Helvetica CE"/>
              <a:ea typeface="+mn-ea"/>
              <a:cs typeface="+mn-cs"/>
            </a:endParaRPr>
          </a:p>
        </p:txBody>
      </p:sp>
    </p:spTree>
    <p:extLst>
      <p:ext uri="{BB962C8B-B14F-4D97-AF65-F5344CB8AC3E}">
        <p14:creationId xmlns:p14="http://schemas.microsoft.com/office/powerpoint/2010/main" val="28144626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31366558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951192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35656767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240827848"/>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226769543"/>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extLst>
      <p:ext uri="{BB962C8B-B14F-4D97-AF65-F5344CB8AC3E}">
        <p14:creationId xmlns:p14="http://schemas.microsoft.com/office/powerpoint/2010/main" val="1751685814"/>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833320772"/>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651546892"/>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0265362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21542223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433973854"/>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531285824"/>
      </p:ext>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40423854"/>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602174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41598572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05351139"/>
      </p:ext>
    </p:extLst>
  </p:cSld>
  <p:clrMapOvr>
    <a:masterClrMapping/>
  </p:clrMapOvr>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807041739"/>
      </p:ext>
    </p:extLst>
  </p:cSld>
  <p:clrMapOvr>
    <a:masterClrMapping/>
  </p:clrMapOvr>
  <p:timing>
    <p:tnLst>
      <p:par>
        <p:cTn id="1" dur="indefinite" restart="never" nodeType="tmRoot"/>
      </p:par>
    </p:tnLst>
  </p:timing>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599530146"/>
      </p:ext>
    </p:extLst>
  </p:cSld>
  <p:clrMapOvr>
    <a:masterClrMapping/>
  </p:clrMapOvr>
  <p:timing>
    <p:tnLst>
      <p:par>
        <p:cTn id="1" dur="indefinite" restart="never" nodeType="tmRoot"/>
      </p:par>
    </p:tnLst>
  </p:timing>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1472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16510133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2881463823"/>
      </p:ext>
    </p:extLst>
  </p:cSld>
  <p:clrMapOvr>
    <a:masterClrMapping/>
  </p:clrMapOvr>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684174745"/>
      </p:ext>
    </p:extLst>
  </p:cSld>
  <p:clrMapOvr>
    <a:masterClrMapping/>
  </p:clrMapOvr>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3187000507"/>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33593F2-2261-46CC-ACFE-1F2811749A4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921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436481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hite - 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9" name="Slide Number Placeholder 8"/>
          <p:cNvSpPr>
            <a:spLocks noGrp="1"/>
          </p:cNvSpPr>
          <p:nvPr>
            <p:ph type="sldNum" sz="quarter" idx="10"/>
          </p:nvPr>
        </p:nvSpPr>
        <p:spPr>
          <a:xfrm>
            <a:off x="8610600" y="6492878"/>
            <a:ext cx="457200" cy="365125"/>
          </a:xfrm>
          <a:prstGeom prst="rect">
            <a:avLst/>
          </a:prstGeom>
        </p:spPr>
        <p:txBody>
          <a:bodyPr lIns="91425" tIns="45713" rIns="91425" bIns="45713"/>
          <a:lstStyle/>
          <a:p>
            <a:pPr>
              <a:defRPr/>
            </a:pPr>
            <a:fld id="{072C11EA-A6DA-3048-8B71-9016DD1A5413}" type="slidenum">
              <a:rPr lang="en-US" smtClean="0">
                <a:solidFill>
                  <a:prstClr val="black"/>
                </a:solidFill>
                <a:latin typeface="Calibri" charset="0"/>
                <a:ea typeface="ＭＳ Ｐゴシック" charset="0"/>
              </a:rPr>
              <a:pPr>
                <a:defRPr/>
              </a:pPr>
              <a:t>‹#›</a:t>
            </a:fld>
            <a:endParaRPr lang="en-US" dirty="0">
              <a:solidFill>
                <a:prstClr val="black"/>
              </a:solidFill>
              <a:latin typeface="Calibri" charset="0"/>
              <a:ea typeface="ＭＳ Ｐゴシック" charset="0"/>
            </a:endParaRPr>
          </a:p>
        </p:txBody>
      </p:sp>
      <p:sp>
        <p:nvSpPr>
          <p:cNvPr id="8" name="Text Placeholder 7"/>
          <p:cNvSpPr>
            <a:spLocks noGrp="1"/>
          </p:cNvSpPr>
          <p:nvPr>
            <p:ph type="body" sz="quarter" idx="11"/>
          </p:nvPr>
        </p:nvSpPr>
        <p:spPr>
          <a:xfrm>
            <a:off x="381001" y="1066800"/>
            <a:ext cx="8382000" cy="5105400"/>
          </a:xfrm>
          <a:prstGeom prst="rect">
            <a:avLst/>
          </a:prstGeom>
        </p:spPr>
        <p:txBody>
          <a:bodyPr lIns="91425" tIns="45713" rIns="91425" bIns="45713"/>
          <a:lstStyle>
            <a:lvl1pPr marL="342848" indent="-342848">
              <a:buFont typeface="Arial"/>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59239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6804327"/>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223159517"/>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10.xml"/><Relationship Id="rId4"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1.xml"/><Relationship Id="rId1" Type="http://schemas.openxmlformats.org/officeDocument/2006/relationships/slideLayout" Target="../slideLayouts/slideLayout2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12.xml"/><Relationship Id="rId4" Type="http://schemas.openxmlformats.org/officeDocument/2006/relationships/slideLayout" Target="../slideLayouts/slideLayout27.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2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14.xml"/><Relationship Id="rId4" Type="http://schemas.openxmlformats.org/officeDocument/2006/relationships/slideLayout" Target="../slideLayouts/slideLayout32.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5.xml"/><Relationship Id="rId1" Type="http://schemas.openxmlformats.org/officeDocument/2006/relationships/slideLayout" Target="../slideLayouts/slideLayout3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hyperlink" Target="mailto:info@yash.com"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1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pt_bg.jpg"/>
          <p:cNvPicPr>
            <a:picLocks noChangeAspect="1"/>
          </p:cNvPicPr>
          <p:nvPr/>
        </p:nvPicPr>
        <p:blipFill>
          <a:blip r:embed="rId4" cstate="print"/>
          <a:stretch>
            <a:fillRect/>
          </a:stretch>
        </p:blipFill>
        <p:spPr>
          <a:xfrm>
            <a:off x="0" y="0"/>
            <a:ext cx="9144000" cy="6858000"/>
          </a:xfrm>
          <a:prstGeom prst="rect">
            <a:avLst/>
          </a:prstGeom>
        </p:spPr>
      </p:pic>
      <p:pic>
        <p:nvPicPr>
          <p:cNvPr id="46" name="Picture 2"/>
          <p:cNvPicPr>
            <a:picLocks noChangeAspect="1" noChangeArrowheads="1"/>
          </p:cNvPicPr>
          <p:nvPr/>
        </p:nvPicPr>
        <p:blipFill>
          <a:blip r:embed="rId5" cstate="print"/>
          <a:srcRect/>
          <a:stretch>
            <a:fillRect/>
          </a:stretch>
        </p:blipFill>
        <p:spPr bwMode="auto">
          <a:xfrm>
            <a:off x="6806614" y="304800"/>
            <a:ext cx="1880186" cy="891466"/>
          </a:xfrm>
          <a:prstGeom prst="rect">
            <a:avLst/>
          </a:prstGeom>
          <a:noFill/>
          <a:ln w="9525">
            <a:noFill/>
            <a:miter lim="800000"/>
            <a:headEnd/>
            <a:tailEnd/>
          </a:ln>
          <a:effectLst/>
        </p:spPr>
      </p:pic>
      <p:sp>
        <p:nvSpPr>
          <p:cNvPr id="54" name="Rectangle 53"/>
          <p:cNvSpPr/>
          <p:nvPr/>
        </p:nvSpPr>
        <p:spPr>
          <a:xfrm>
            <a:off x="8991600" y="0"/>
            <a:ext cx="152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8" r:id="rId2"/>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8/29/2016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1025508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980712780"/>
      </p:ext>
    </p:extLst>
  </p:cSld>
  <p:clrMap bg1="lt1" tx1="dk1" bg2="lt2" tx2="dk2" accent1="accent1" accent2="accent2" accent3="accent3" accent4="accent4" accent5="accent5" accent6="accent6" hlink="hlink" folHlink="folHlink"/>
  <p:sldLayoutIdLst>
    <p:sldLayoutId id="2147483726"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8/29/2016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61461446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998600195"/>
      </p:ext>
    </p:extLst>
  </p:cSld>
  <p:clrMap bg1="lt1" tx1="dk1" bg2="lt2" tx2="dk2" accent1="accent1" accent2="accent2" accent3="accent3" accent4="accent4" accent5="accent5" accent6="accent6" hlink="hlink" folHlink="folHlink"/>
  <p:sldLayoutIdLst>
    <p:sldLayoutId id="2147483733"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8/29/2016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119624623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80497215"/>
      </p:ext>
    </p:extLst>
  </p:cSld>
  <p:clrMap bg1="lt1" tx1="dk1" bg2="lt2" tx2="dk2" accent1="accent1" accent2="accent2" accent3="accent3" accent4="accent4" accent5="accent5" accent6="accent6" hlink="hlink" folHlink="folHlink"/>
  <p:sldLayoutIdLst>
    <p:sldLayoutId id="2147483740"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pPr>
                <a:defRPr/>
              </a:pPr>
              <a:t>‹#›</a:t>
            </a:fld>
            <a:endParaRPr lang="en-US" dirty="0"/>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chemeClr val="bg1"/>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chemeClr val="bg1"/>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pPr algn="r">
                <a:defRPr/>
              </a:pPr>
              <a:t>‹#›</a:t>
            </a:fld>
            <a:endParaRPr lang="en-US" sz="1400" dirty="0"/>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dirty="0"/>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dirty="0"/>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A9C334C-56EF-4E8A-9D0D-661AECC919D4}" type="slidenum">
              <a:rPr lang="en-US"/>
              <a:pPr>
                <a:defRPr/>
              </a:pPr>
              <a:t>‹#›</a:t>
            </a:fld>
            <a:endParaRPr lang="en-US" dirty="0"/>
          </a:p>
        </p:txBody>
      </p:sp>
      <p:sp>
        <p:nvSpPr>
          <p:cNvPr id="1032" name="Rectangle 8"/>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74613" y="77788"/>
            <a:ext cx="8991600" cy="6705600"/>
          </a:xfrm>
          <a:prstGeom prst="rect">
            <a:avLst/>
          </a:prstGeom>
          <a:solidFill>
            <a:schemeClr val="bg1"/>
          </a:solidFill>
          <a:ln w="9525">
            <a:noFill/>
            <a:miter lim="800000"/>
            <a:headEnd/>
            <a:tailEnd/>
          </a:ln>
          <a:effectLst/>
        </p:spPr>
        <p:txBody>
          <a:bodyPr wrap="none" anchor="ctr"/>
          <a:lstStyle/>
          <a:p>
            <a:pPr>
              <a:defRPr/>
            </a:pPr>
            <a:endParaRPr lang="en-US" dirty="0"/>
          </a:p>
        </p:txBody>
      </p:sp>
      <p:sp>
        <p:nvSpPr>
          <p:cNvPr id="1043" name="Rectangle 19"/>
          <p:cNvSpPr>
            <a:spLocks noChangeArrowheads="1"/>
          </p:cNvSpPr>
          <p:nvPr/>
        </p:nvSpPr>
        <p:spPr bwMode="auto">
          <a:xfrm>
            <a:off x="0" y="3352800"/>
            <a:ext cx="9144000" cy="76200"/>
          </a:xfrm>
          <a:prstGeom prst="rect">
            <a:avLst/>
          </a:prstGeom>
          <a:solidFill>
            <a:srgbClr val="DD4E35"/>
          </a:solidFill>
          <a:ln w="9525">
            <a:noFill/>
            <a:miter lim="800000"/>
            <a:headEnd/>
            <a:tailEnd/>
          </a:ln>
          <a:effectLst/>
        </p:spPr>
        <p:txBody>
          <a:bodyPr wrap="none" anchor="ctr"/>
          <a:lstStyle/>
          <a:p>
            <a:pPr>
              <a:defRPr/>
            </a:pPr>
            <a:endParaRPr lang="en-US" dirty="0"/>
          </a:p>
        </p:txBody>
      </p:sp>
      <p:sp>
        <p:nvSpPr>
          <p:cNvPr id="12" name="Text Box 5"/>
          <p:cNvSpPr txBox="1">
            <a:spLocks noChangeArrowheads="1"/>
          </p:cNvSpPr>
          <p:nvPr/>
        </p:nvSpPr>
        <p:spPr bwMode="auto">
          <a:xfrm>
            <a:off x="533400" y="3810000"/>
            <a:ext cx="7772400" cy="1754318"/>
          </a:xfrm>
          <a:prstGeom prst="rect">
            <a:avLst/>
          </a:prstGeom>
          <a:noFill/>
          <a:ln w="9525" algn="ctr">
            <a:noFill/>
            <a:miter lim="800000"/>
            <a:headEnd/>
            <a:tailEnd/>
          </a:ln>
        </p:spPr>
        <p:txBody>
          <a:bodyPr lIns="91430" tIns="45716" rIns="91430" bIns="45716">
            <a:spAutoFit/>
          </a:bodyPr>
          <a:lstStyle/>
          <a:p>
            <a:pPr defTabSz="877888"/>
            <a:r>
              <a:rPr lang="en-US" sz="1200" dirty="0">
                <a:latin typeface="Trebuchet MS" pitchFamily="34" charset="0"/>
              </a:rPr>
              <a:t>© YASH Technologies, </a:t>
            </a:r>
            <a:r>
              <a:rPr lang="en-US" sz="1200" dirty="0" smtClean="0">
                <a:latin typeface="Trebuchet MS" pitchFamily="34" charset="0"/>
              </a:rPr>
              <a:t>1996-2013. All </a:t>
            </a:r>
            <a:r>
              <a:rPr lang="en-US" sz="1200" dirty="0">
                <a:latin typeface="Trebuchet MS" pitchFamily="34" charset="0"/>
              </a:rPr>
              <a:t>rights reserved.</a:t>
            </a:r>
          </a:p>
          <a:p>
            <a:pPr defTabSz="877888"/>
            <a:endParaRPr lang="en-US" sz="1200" dirty="0">
              <a:latin typeface="Trebuchet MS" pitchFamily="34" charset="0"/>
            </a:endParaRPr>
          </a:p>
          <a:p>
            <a:pPr defTabSz="877888"/>
            <a:r>
              <a:rPr lang="en-US" sz="1200" dirty="0">
                <a:latin typeface="Trebuchet MS"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 </a:t>
            </a:r>
          </a:p>
          <a:p>
            <a:pPr defTabSz="877888"/>
            <a:endParaRPr lang="en-US" sz="1200" b="1" dirty="0">
              <a:latin typeface="Trebuchet MS" pitchFamily="34" charset="0"/>
            </a:endParaRPr>
          </a:p>
        </p:txBody>
      </p:sp>
      <p:pic>
        <p:nvPicPr>
          <p:cNvPr id="19" name="Picture 18" descr="last.jpg"/>
          <p:cNvPicPr>
            <a:picLocks noChangeAspect="1"/>
          </p:cNvPicPr>
          <p:nvPr/>
        </p:nvPicPr>
        <p:blipFill>
          <a:blip r:embed="rId3" cstate="print"/>
          <a:stretch>
            <a:fillRect/>
          </a:stretch>
        </p:blipFill>
        <p:spPr>
          <a:xfrm>
            <a:off x="0" y="0"/>
            <a:ext cx="9144000" cy="3357563"/>
          </a:xfrm>
          <a:prstGeom prst="rect">
            <a:avLst/>
          </a:prstGeom>
        </p:spPr>
      </p:pic>
      <p:pic>
        <p:nvPicPr>
          <p:cNvPr id="18" name="Picture 2"/>
          <p:cNvPicPr>
            <a:picLocks noChangeAspect="1" noChangeArrowheads="1"/>
          </p:cNvPicPr>
          <p:nvPr/>
        </p:nvPicPr>
        <p:blipFill>
          <a:blip r:embed="rId4" cstate="print"/>
          <a:srcRect/>
          <a:stretch>
            <a:fillRect/>
          </a:stretch>
        </p:blipFill>
        <p:spPr bwMode="auto">
          <a:xfrm>
            <a:off x="7696200" y="152400"/>
            <a:ext cx="1320214" cy="625962"/>
          </a:xfrm>
          <a:prstGeom prst="rect">
            <a:avLst/>
          </a:prstGeom>
          <a:noFill/>
          <a:ln w="9525">
            <a:noFill/>
            <a:miter lim="800000"/>
            <a:headEnd/>
            <a:tailEnd/>
          </a:ln>
          <a:effectLst/>
        </p:spPr>
      </p:pic>
      <p:sp>
        <p:nvSpPr>
          <p:cNvPr id="13" name="Rectangle 4"/>
          <p:cNvSpPr txBox="1">
            <a:spLocks noChangeArrowheads="1"/>
          </p:cNvSpPr>
          <p:nvPr/>
        </p:nvSpPr>
        <p:spPr>
          <a:xfrm>
            <a:off x="609600" y="1600200"/>
            <a:ext cx="3886200" cy="1676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Thank You!</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Email: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hlinkClick r:id="rId5"/>
              </a:rPr>
              <a:t>info@yash.com</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n-ea"/>
                <a:cs typeface="+mn-cs"/>
                <a:hlinkClick r:id="rId5"/>
              </a:rPr>
              <a:t>www.yash.com</a:t>
            </a:r>
            <a:endParaRPr kumimoji="0" lang="en-US" sz="1800" b="1" i="0" u="sng" strike="noStrike" kern="0" cap="none" spc="0" normalizeH="0" baseline="0" noProof="0" dirty="0" smtClean="0">
              <a:ln>
                <a:noFill/>
              </a:ln>
              <a:solidFill>
                <a:schemeClr val="bg1"/>
              </a:solidFill>
              <a:effectLst/>
              <a:uLnTx/>
              <a:uFillTx/>
              <a:latin typeface="Trebuchet MS" pitchFamily="34" charset="0"/>
              <a:ea typeface="+mj-ea"/>
              <a:cs typeface="+mj-cs"/>
            </a:endParaRPr>
          </a:p>
        </p:txBody>
      </p:sp>
    </p:spTree>
  </p:cSld>
  <p:clrMap bg1="lt1" tx1="dk1" bg2="lt2" tx2="dk2" accent1="accent1" accent2="accent2" accent3="accent3" accent4="accent4" accent5="accent5" accent6="accent6" hlink="hlink" folHlink="folHlink"/>
  <p:sldLayoutIdLst>
    <p:sldLayoutId id="2147483695" r:id="rId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 name="Rectangle 2"/>
          <p:cNvSpPr>
            <a:spLocks noGrp="1" noChangeArrowheads="1"/>
          </p:cNvSpPr>
          <p:nvPr>
            <p:ph type="title"/>
          </p:nvPr>
        </p:nvSpPr>
        <p:spPr bwMode="auto">
          <a:xfrm>
            <a:off x="381001" y="152401"/>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79041564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ransition/>
  <p:hf hdr="0" ftr="0" dt="0"/>
  <p:txStyles>
    <p:titleStyle>
      <a:lvl1pPr algn="ctr" rtl="0" eaLnBrk="0" fontAlgn="base" hangingPunct="0">
        <a:lnSpc>
          <a:spcPts val="2500"/>
        </a:lnSpc>
        <a:spcBef>
          <a:spcPct val="0"/>
        </a:spcBef>
        <a:spcAft>
          <a:spcPct val="0"/>
        </a:spcAft>
        <a:defRPr sz="2400" b="1">
          <a:solidFill>
            <a:srgbClr val="FFFFFF"/>
          </a:solidFill>
          <a:latin typeface="MufferawRg-Regular"/>
          <a:ea typeface="ＭＳ Ｐゴシック" charset="0"/>
          <a:cs typeface="MufferawRg-Regular"/>
        </a:defRPr>
      </a:lvl1pPr>
      <a:lvl2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2pPr>
      <a:lvl3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3pPr>
      <a:lvl4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4pPr>
      <a:lvl5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5pPr>
      <a:lvl6pPr marL="457130" algn="ctr" rtl="0" eaLnBrk="1" fontAlgn="base" hangingPunct="1">
        <a:spcBef>
          <a:spcPct val="0"/>
        </a:spcBef>
        <a:spcAft>
          <a:spcPct val="0"/>
        </a:spcAft>
        <a:defRPr sz="2400">
          <a:solidFill>
            <a:schemeClr val="bg1"/>
          </a:solidFill>
          <a:latin typeface="Arial" charset="0"/>
        </a:defRPr>
      </a:lvl6pPr>
      <a:lvl7pPr marL="914259" algn="ctr" rtl="0" eaLnBrk="1" fontAlgn="base" hangingPunct="1">
        <a:spcBef>
          <a:spcPct val="0"/>
        </a:spcBef>
        <a:spcAft>
          <a:spcPct val="0"/>
        </a:spcAft>
        <a:defRPr sz="2400">
          <a:solidFill>
            <a:schemeClr val="bg1"/>
          </a:solidFill>
          <a:latin typeface="Arial" charset="0"/>
        </a:defRPr>
      </a:lvl7pPr>
      <a:lvl8pPr marL="1371390" algn="ctr" rtl="0" eaLnBrk="1" fontAlgn="base" hangingPunct="1">
        <a:spcBef>
          <a:spcPct val="0"/>
        </a:spcBef>
        <a:spcAft>
          <a:spcPct val="0"/>
        </a:spcAft>
        <a:defRPr sz="2400">
          <a:solidFill>
            <a:schemeClr val="bg1"/>
          </a:solidFill>
          <a:latin typeface="Arial" charset="0"/>
        </a:defRPr>
      </a:lvl8pPr>
      <a:lvl9pPr marL="1828519" algn="ctr" rtl="0" eaLnBrk="1" fontAlgn="base" hangingPunct="1">
        <a:spcBef>
          <a:spcPct val="0"/>
        </a:spcBef>
        <a:spcAft>
          <a:spcPct val="0"/>
        </a:spcAft>
        <a:defRPr sz="2400">
          <a:solidFill>
            <a:schemeClr val="bg1"/>
          </a:solidFill>
          <a:latin typeface="Arial" charset="0"/>
        </a:defRPr>
      </a:lvl9pPr>
    </p:titleStyle>
    <p:bodyStyle>
      <a:lvl1pPr marL="0" indent="0" algn="ctr" rtl="0" eaLnBrk="0" fontAlgn="base" hangingPunct="0">
        <a:spcBef>
          <a:spcPct val="20000"/>
        </a:spcBef>
        <a:spcAft>
          <a:spcPct val="0"/>
        </a:spcAft>
        <a:buClr>
          <a:srgbClr val="7F7F7F"/>
        </a:buClr>
        <a:buNone/>
        <a:defRPr sz="6000" b="1">
          <a:solidFill>
            <a:srgbClr val="FFFFFF"/>
          </a:solidFill>
          <a:latin typeface="Helvetica Neue"/>
          <a:ea typeface="ＭＳ Ｐゴシック" charset="0"/>
          <a:cs typeface="Helvetica Neue"/>
        </a:defRPr>
      </a:lvl1pPr>
      <a:lvl2pPr marL="457130" indent="0" algn="l" rtl="0" eaLnBrk="0" fontAlgn="base" hangingPunct="0">
        <a:spcBef>
          <a:spcPct val="20000"/>
        </a:spcBef>
        <a:spcAft>
          <a:spcPct val="0"/>
        </a:spcAft>
        <a:buClr>
          <a:srgbClr val="7F7F7F"/>
        </a:buClr>
        <a:buFont typeface="Arial" charset="0"/>
        <a:buNone/>
        <a:defRPr sz="2000">
          <a:solidFill>
            <a:schemeClr val="tx1"/>
          </a:solidFill>
          <a:latin typeface="Helvetica Neue"/>
          <a:ea typeface="ＭＳ Ｐゴシック" charset="0"/>
          <a:cs typeface="Helvetica Neue"/>
        </a:defRPr>
      </a:lvl2pPr>
      <a:lvl3pPr marL="914259" indent="0" algn="l" rtl="0" eaLnBrk="0" fontAlgn="base" hangingPunct="0">
        <a:spcBef>
          <a:spcPct val="20000"/>
        </a:spcBef>
        <a:spcAft>
          <a:spcPct val="0"/>
        </a:spcAft>
        <a:buClr>
          <a:srgbClr val="7F7F7F"/>
        </a:buClr>
        <a:buFont typeface="Arial" charset="0"/>
        <a:buNone/>
        <a:defRPr sz="1800">
          <a:solidFill>
            <a:schemeClr val="tx1"/>
          </a:solidFill>
          <a:latin typeface="Helvetica Neue"/>
          <a:ea typeface="ＭＳ Ｐゴシック" charset="0"/>
          <a:cs typeface="Helvetica Neue"/>
        </a:defRPr>
      </a:lvl3pPr>
      <a:lvl4pPr marL="1371390" indent="0" algn="l" rtl="0" eaLnBrk="0" fontAlgn="base" hangingPunct="0">
        <a:spcBef>
          <a:spcPct val="20000"/>
        </a:spcBef>
        <a:spcAft>
          <a:spcPct val="0"/>
        </a:spcAft>
        <a:buClr>
          <a:srgbClr val="7F7F7F"/>
        </a:buClr>
        <a:buFont typeface="Arial"/>
        <a:buNone/>
        <a:defRPr sz="1800">
          <a:solidFill>
            <a:schemeClr val="tx1"/>
          </a:solidFill>
          <a:latin typeface="Helvetica Neue"/>
          <a:ea typeface="ＭＳ Ｐゴシック" charset="0"/>
          <a:cs typeface="Helvetica Neue"/>
        </a:defRPr>
      </a:lvl4pPr>
      <a:lvl5pPr marL="1828519" indent="0" algn="l" rtl="0" eaLnBrk="0" fontAlgn="base" hangingPunct="0">
        <a:spcBef>
          <a:spcPct val="20000"/>
        </a:spcBef>
        <a:spcAft>
          <a:spcPct val="0"/>
        </a:spcAft>
        <a:buNone/>
        <a:defRPr sz="1600">
          <a:solidFill>
            <a:schemeClr val="tx1"/>
          </a:solidFill>
          <a:latin typeface="Helvetica Neue"/>
          <a:ea typeface="ＭＳ Ｐゴシック" charset="0"/>
          <a:cs typeface="Helvetica Neue"/>
        </a:defRPr>
      </a:lvl5pPr>
      <a:lvl6pPr marL="2514215" indent="-228564" algn="l" rtl="0" eaLnBrk="1" fontAlgn="base" hangingPunct="1">
        <a:spcBef>
          <a:spcPct val="20000"/>
        </a:spcBef>
        <a:spcAft>
          <a:spcPct val="0"/>
        </a:spcAft>
        <a:buChar char="»"/>
        <a:defRPr sz="2000">
          <a:solidFill>
            <a:schemeClr val="tx1"/>
          </a:solidFill>
          <a:latin typeface="Times New Roman" pitchFamily="18" charset="0"/>
        </a:defRPr>
      </a:lvl6pPr>
      <a:lvl7pPr marL="2971344" indent="-228564" algn="l" rtl="0" eaLnBrk="1" fontAlgn="base" hangingPunct="1">
        <a:spcBef>
          <a:spcPct val="20000"/>
        </a:spcBef>
        <a:spcAft>
          <a:spcPct val="0"/>
        </a:spcAft>
        <a:buChar char="»"/>
        <a:defRPr sz="2000">
          <a:solidFill>
            <a:schemeClr val="tx1"/>
          </a:solidFill>
          <a:latin typeface="Times New Roman" pitchFamily="18" charset="0"/>
        </a:defRPr>
      </a:lvl7pPr>
      <a:lvl8pPr marL="3428475" indent="-228564" algn="l" rtl="0" eaLnBrk="1" fontAlgn="base" hangingPunct="1">
        <a:spcBef>
          <a:spcPct val="20000"/>
        </a:spcBef>
        <a:spcAft>
          <a:spcPct val="0"/>
        </a:spcAft>
        <a:buChar char="»"/>
        <a:defRPr sz="2000">
          <a:solidFill>
            <a:schemeClr val="tx1"/>
          </a:solidFill>
          <a:latin typeface="Times New Roman" pitchFamily="18" charset="0"/>
        </a:defRPr>
      </a:lvl8pPr>
      <a:lvl9pPr marL="3885603" indent="-228564"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srgbClr val="000000"/>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srgbClr val="000000"/>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srgbClr val="000000"/>
                </a:solidFill>
              </a:rPr>
              <a:pPr>
                <a:defRPr/>
              </a:pPr>
              <a:t>‹#›</a:t>
            </a:fld>
            <a:endParaRPr lang="en-US" dirty="0">
              <a:solidFill>
                <a:srgbClr val="000000"/>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rgbClr val="FFFFFF"/>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rgbClr val="FFFFFF"/>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srgbClr val="000000"/>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srgbClr val="000000"/>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srgbClr val="000000"/>
                </a:solidFill>
              </a:rPr>
              <a:pPr algn="r">
                <a:defRPr/>
              </a:pPr>
              <a:t>‹#›</a:t>
            </a:fld>
            <a:endParaRPr lang="en-US" sz="1400" dirty="0">
              <a:solidFill>
                <a:srgbClr val="000000"/>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srgbClr val="000000"/>
              </a:solidFill>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srgbClr val="000000"/>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srgbClr val="000000"/>
              </a:solidFill>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1462573494"/>
      </p:ext>
    </p:extLst>
  </p:cSld>
  <p:clrMap bg1="lt1" tx1="dk1" bg2="lt2" tx2="dk2" accent1="accent1" accent2="accent2" accent3="accent3" accent4="accent4" accent5="accent5" accent6="accent6" hlink="hlink" folHlink="folHlink"/>
  <p:sldLayoutIdLst>
    <p:sldLayoutId id="2147483704"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prstClr val="black"/>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prstClr val="black"/>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prstClr val="black"/>
                </a:solidFill>
              </a:rPr>
              <a:pPr>
                <a:defRPr/>
              </a:pPr>
              <a:t>‹#›</a:t>
            </a:fld>
            <a:endParaRPr lang="en-US" dirty="0">
              <a:solidFill>
                <a:prstClr val="black"/>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prstClr val="white"/>
                </a:solidFill>
                <a:latin typeface="Trebuchet MS"/>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prstClr val="white"/>
                </a:solidFill>
                <a:latin typeface="Trebuchet MS"/>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prstClr val="black"/>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prstClr val="black"/>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prstClr val="black"/>
                </a:solidFill>
              </a:rPr>
              <a:pPr algn="r">
                <a:defRPr/>
              </a:pPr>
              <a:t>‹#›</a:t>
            </a:fld>
            <a:endParaRPr lang="en-US" sz="1400" dirty="0">
              <a:solidFill>
                <a:prstClr val="black"/>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prstClr val="black"/>
              </a:solidFill>
              <a:latin typeface="Trebuchet MS"/>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prstClr val="black"/>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prstClr val="black"/>
              </a:solidFill>
              <a:latin typeface="Trebuchet MS"/>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285478526"/>
      </p:ext>
    </p:extLst>
  </p:cSld>
  <p:clrMap bg1="lt1" tx1="dk1" bg2="lt2" tx2="dk2" accent1="accent1" accent2="accent2" accent3="accent3" accent4="accent4" accent5="accent5" accent6="accent6" hlink="hlink" folHlink="folHlink"/>
  <p:sldLayoutIdLst>
    <p:sldLayoutId id="214748370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49" y="1028700"/>
            <a:ext cx="3263645" cy="266564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9750" y="609600"/>
            <a:ext cx="1601056" cy="838200"/>
          </a:xfrm>
          <a:prstGeom prst="rect">
            <a:avLst/>
          </a:prstGeom>
        </p:spPr>
      </p:pic>
      <p:sp>
        <p:nvSpPr>
          <p:cNvPr id="5" name="Rectangle 4"/>
          <p:cNvSpPr/>
          <p:nvPr/>
        </p:nvSpPr>
        <p:spPr>
          <a:xfrm>
            <a:off x="-1642" y="6273048"/>
            <a:ext cx="9168594"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16" name="TextBox 15"/>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3" y="-27226"/>
            <a:ext cx="6463493" cy="5561905"/>
          </a:xfrm>
          <a:prstGeom prst="rect">
            <a:avLst/>
          </a:prstGeom>
        </p:spPr>
      </p:pic>
    </p:spTree>
    <p:extLst>
      <p:ext uri="{BB962C8B-B14F-4D97-AF65-F5344CB8AC3E}">
        <p14:creationId xmlns:p14="http://schemas.microsoft.com/office/powerpoint/2010/main" val="861277992"/>
      </p:ext>
    </p:extLst>
  </p:cSld>
  <p:clrMap bg1="lt1" tx1="dk1" bg2="lt2" tx2="dk2" accent1="accent1" accent2="accent2" accent3="accent3" accent4="accent4" accent5="accent5" accent6="accent6" hlink="hlink" folHlink="folHlink"/>
  <p:sldLayoutIdLst>
    <p:sldLayoutId id="2147483709" r:id="rId1"/>
    <p:sldLayoutId id="2147483710" r:id="rId2"/>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8/29/2016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6474047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8" r:id="rId5"/>
    <p:sldLayoutId id="2147483719" r:id="rId6"/>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817511522"/>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3923928" y="4149080"/>
            <a:ext cx="4536504" cy="720080"/>
          </a:xfrm>
          <a:prstGeom prst="rect">
            <a:avLst/>
          </a:prstGeom>
        </p:spPr>
        <p:txBody>
          <a:bodyPr/>
          <a:lstStyle/>
          <a:p>
            <a:r>
              <a:rPr lang="en-IN" sz="3600" dirty="0" smtClean="0"/>
              <a:t>REST Web Services</a:t>
            </a:r>
            <a:endParaRPr lang="en-IN" sz="3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5" name="TextBox 4"/>
          <p:cNvSpPr txBox="1"/>
          <p:nvPr/>
        </p:nvSpPr>
        <p:spPr>
          <a:xfrm>
            <a:off x="251520" y="1124744"/>
            <a:ext cx="3744415"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Web Services Types</a:t>
            </a:r>
            <a:endParaRPr lang="en-IN"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35595" y="1844824"/>
            <a:ext cx="2376264"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REST Web Service</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SOAP Web Service</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87395" y="2924944"/>
            <a:ext cx="5076693"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Characteristics of </a:t>
            </a:r>
            <a:r>
              <a:rPr lang="en-IN" sz="2800" b="1" dirty="0" err="1" smtClean="0">
                <a:latin typeface="Times New Roman" panose="02020603050405020304" pitchFamily="18" charset="0"/>
                <a:cs typeface="Times New Roman" panose="02020603050405020304" pitchFamily="18" charset="0"/>
              </a:rPr>
              <a:t>WebService</a:t>
            </a:r>
            <a:endParaRPr lang="en-I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69336" y="3573016"/>
            <a:ext cx="4250735" cy="1200329"/>
          </a:xfrm>
          <a:prstGeom prst="rect">
            <a:avLst/>
          </a:prstGeom>
          <a:noFill/>
        </p:spPr>
        <p:txBody>
          <a:bodyPr wrap="square" rtlCol="0">
            <a:spAutoFit/>
          </a:bodyPr>
          <a:lstStyle/>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Service Provided over web</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Uses a protocol</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Communication Mechanism</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Service Definition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073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7" name="TextBox 6"/>
          <p:cNvSpPr txBox="1"/>
          <p:nvPr/>
        </p:nvSpPr>
        <p:spPr>
          <a:xfrm>
            <a:off x="287394" y="1196752"/>
            <a:ext cx="5076693"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Characteristics of </a:t>
            </a:r>
            <a:r>
              <a:rPr lang="en-IN" sz="2800" b="1" dirty="0" err="1" smtClean="0">
                <a:latin typeface="Times New Roman" panose="02020603050405020304" pitchFamily="18" charset="0"/>
                <a:cs typeface="Times New Roman" panose="02020603050405020304" pitchFamily="18" charset="0"/>
              </a:rPr>
              <a:t>WebService</a:t>
            </a:r>
            <a:endParaRPr lang="en-I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3528" y="1719972"/>
            <a:ext cx="4250735" cy="400110"/>
          </a:xfrm>
          <a:prstGeom prst="rect">
            <a:avLst/>
          </a:prstGeom>
          <a:noFill/>
        </p:spPr>
        <p:txBody>
          <a:bodyPr wrap="square" rtlCol="0">
            <a:spAutoFit/>
          </a:bodyPr>
          <a:lstStyle/>
          <a:p>
            <a:r>
              <a:rPr lang="en-IN" sz="2000" u="sng" dirty="0" smtClean="0">
                <a:latin typeface="Times New Roman" panose="02020603050405020304" pitchFamily="18" charset="0"/>
                <a:cs typeface="Times New Roman" panose="02020603050405020304" pitchFamily="18" charset="0"/>
              </a:rPr>
              <a:t>Service Provided over web</a:t>
            </a:r>
            <a:endParaRPr lang="en-IN" sz="2000" u="sng"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23528" y="2348880"/>
            <a:ext cx="5976664"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It provides service over web and so called </a:t>
            </a:r>
            <a:r>
              <a:rPr lang="en-IN" sz="2000" dirty="0" err="1" smtClean="0">
                <a:latin typeface="Times New Roman" panose="02020603050405020304" pitchFamily="18" charset="0"/>
                <a:cs typeface="Times New Roman" panose="02020603050405020304" pitchFamily="18" charset="0"/>
              </a:rPr>
              <a:t>WebService</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688" y="2924944"/>
            <a:ext cx="166687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3419872" y="4093675"/>
            <a:ext cx="1440160" cy="10727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Client</a:t>
            </a:r>
            <a:endParaRPr lang="en-IN" dirty="0"/>
          </a:p>
        </p:txBody>
      </p:sp>
      <p:sp>
        <p:nvSpPr>
          <p:cNvPr id="2" name="Left Arrow 1"/>
          <p:cNvSpPr/>
          <p:nvPr/>
        </p:nvSpPr>
        <p:spPr>
          <a:xfrm>
            <a:off x="4933528" y="4140785"/>
            <a:ext cx="1440160" cy="9785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rgbClr val="C00000"/>
                </a:solidFill>
              </a:rPr>
              <a:t>Data</a:t>
            </a:r>
            <a:endParaRPr lang="en-IN" sz="2400" b="1" dirty="0">
              <a:solidFill>
                <a:srgbClr val="C00000"/>
              </a:solidFill>
            </a:endParaRPr>
          </a:p>
        </p:txBody>
      </p:sp>
      <p:sp>
        <p:nvSpPr>
          <p:cNvPr id="12" name="Left Arrow 11"/>
          <p:cNvSpPr/>
          <p:nvPr/>
        </p:nvSpPr>
        <p:spPr>
          <a:xfrm>
            <a:off x="1871700" y="4106445"/>
            <a:ext cx="1440160" cy="9785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rgbClr val="C00000"/>
                </a:solidFill>
              </a:rPr>
              <a:t>Data</a:t>
            </a:r>
            <a:endParaRPr lang="en-IN" sz="2400" b="1" dirty="0">
              <a:solidFill>
                <a:srgbClr val="C00000"/>
              </a:solidFill>
            </a:endParaRPr>
          </a:p>
        </p:txBody>
      </p:sp>
      <p:sp>
        <p:nvSpPr>
          <p:cNvPr id="4" name="TextBox 3"/>
          <p:cNvSpPr txBox="1"/>
          <p:nvPr/>
        </p:nvSpPr>
        <p:spPr>
          <a:xfrm>
            <a:off x="302761" y="4140785"/>
            <a:ext cx="1332278" cy="1200329"/>
          </a:xfrm>
          <a:prstGeom prst="rect">
            <a:avLst/>
          </a:prstGeom>
          <a:noFill/>
          <a:ln>
            <a:solidFill>
              <a:schemeClr val="tx1"/>
            </a:solidFill>
          </a:ln>
        </p:spPr>
        <p:txBody>
          <a:bodyPr wrap="square" rtlCol="0">
            <a:spAutoFit/>
          </a:bodyPr>
          <a:lstStyle/>
          <a:p>
            <a:r>
              <a:rPr lang="en-IN" dirty="0" smtClean="0"/>
              <a:t>&lt;html&gt;</a:t>
            </a:r>
          </a:p>
          <a:p>
            <a:r>
              <a:rPr lang="en-IN" dirty="0" smtClean="0"/>
              <a:t>…..</a:t>
            </a:r>
          </a:p>
          <a:p>
            <a:r>
              <a:rPr lang="en-IN" dirty="0" smtClean="0"/>
              <a:t>…..</a:t>
            </a:r>
            <a:endParaRPr lang="en-IN" dirty="0"/>
          </a:p>
          <a:p>
            <a:r>
              <a:rPr lang="en-IN" dirty="0" smtClean="0"/>
              <a:t>&lt;/html&gt;</a:t>
            </a:r>
            <a:endParaRPr lang="en-IN" dirty="0"/>
          </a:p>
        </p:txBody>
      </p:sp>
    </p:spTree>
    <p:extLst>
      <p:ext uri="{BB962C8B-B14F-4D97-AF65-F5344CB8AC3E}">
        <p14:creationId xmlns:p14="http://schemas.microsoft.com/office/powerpoint/2010/main" val="3130923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9" grpId="0" build="p"/>
      <p:bldP spid="11" grpId="0" animBg="1"/>
      <p:bldP spid="2" grpId="0" animBg="1"/>
      <p:bldP spid="12"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7" name="TextBox 6"/>
          <p:cNvSpPr txBox="1"/>
          <p:nvPr/>
        </p:nvSpPr>
        <p:spPr>
          <a:xfrm>
            <a:off x="287394" y="1196752"/>
            <a:ext cx="5076693"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Characteristics of </a:t>
            </a:r>
            <a:r>
              <a:rPr lang="en-IN" sz="2800" b="1" dirty="0" err="1" smtClean="0">
                <a:latin typeface="Times New Roman" panose="02020603050405020304" pitchFamily="18" charset="0"/>
                <a:cs typeface="Times New Roman" panose="02020603050405020304" pitchFamily="18" charset="0"/>
              </a:rPr>
              <a:t>WebService</a:t>
            </a:r>
            <a:endParaRPr lang="en-I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3528" y="1719972"/>
            <a:ext cx="4250735" cy="400110"/>
          </a:xfrm>
          <a:prstGeom prst="rect">
            <a:avLst/>
          </a:prstGeom>
          <a:noFill/>
        </p:spPr>
        <p:txBody>
          <a:bodyPr wrap="square" rtlCol="0">
            <a:spAutoFit/>
          </a:bodyPr>
          <a:lstStyle/>
          <a:p>
            <a:r>
              <a:rPr lang="en-IN" sz="2000" u="sng" dirty="0" smtClean="0">
                <a:latin typeface="Times New Roman" panose="02020603050405020304" pitchFamily="18" charset="0"/>
                <a:cs typeface="Times New Roman" panose="02020603050405020304" pitchFamily="18" charset="0"/>
              </a:rPr>
              <a:t>Protocol</a:t>
            </a:r>
            <a:endParaRPr lang="en-IN" sz="2000" u="sng"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23528" y="2348880"/>
            <a:ext cx="7776864"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A rule that is decided between sender and receiver for data transmission. </a:t>
            </a:r>
            <a:endParaRPr lang="en-IN" sz="2000" dirty="0">
              <a:latin typeface="Times New Roman" panose="02020603050405020304" pitchFamily="18" charset="0"/>
              <a:cs typeface="Times New Roman" panose="02020603050405020304" pitchFamily="18" charset="0"/>
            </a:endParaRPr>
          </a:p>
        </p:txBody>
      </p:sp>
      <p:sp>
        <p:nvSpPr>
          <p:cNvPr id="11" name="Rectangle 10"/>
          <p:cNvSpPr/>
          <p:nvPr/>
        </p:nvSpPr>
        <p:spPr>
          <a:xfrm>
            <a:off x="1385580" y="3284984"/>
            <a:ext cx="1440160" cy="10727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Client</a:t>
            </a:r>
            <a:endParaRPr lang="en-IN" dirty="0"/>
          </a:p>
        </p:txBody>
      </p:sp>
      <p:sp>
        <p:nvSpPr>
          <p:cNvPr id="13" name="Rectangle 12"/>
          <p:cNvSpPr/>
          <p:nvPr/>
        </p:nvSpPr>
        <p:spPr>
          <a:xfrm>
            <a:off x="5364087" y="2980549"/>
            <a:ext cx="1296143" cy="180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rgbClr val="C00000"/>
                </a:solidFill>
              </a:rPr>
              <a:t>Server</a:t>
            </a:r>
            <a:endParaRPr lang="en-IN" dirty="0">
              <a:solidFill>
                <a:srgbClr val="C00000"/>
              </a:solidFill>
            </a:endParaRPr>
          </a:p>
        </p:txBody>
      </p:sp>
      <p:cxnSp>
        <p:nvCxnSpPr>
          <p:cNvPr id="6" name="Straight Arrow Connector 5"/>
          <p:cNvCxnSpPr/>
          <p:nvPr/>
        </p:nvCxnSpPr>
        <p:spPr>
          <a:xfrm>
            <a:off x="2825740" y="3501008"/>
            <a:ext cx="246634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25740" y="4149080"/>
            <a:ext cx="246634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01694" y="3131676"/>
            <a:ext cx="1514431"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http request</a:t>
            </a:r>
            <a:endParaRPr lang="en-IN"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301693" y="3779748"/>
            <a:ext cx="1514431"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http response</a:t>
            </a:r>
            <a:endParaRPr lang="en-IN"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23528" y="4831272"/>
            <a:ext cx="7776864" cy="1015663"/>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http is a protocol or message format.</a:t>
            </a:r>
          </a:p>
          <a:p>
            <a:r>
              <a:rPr lang="en-IN" sz="2000" dirty="0" smtClean="0">
                <a:latin typeface="Times New Roman" panose="02020603050405020304" pitchFamily="18" charset="0"/>
                <a:cs typeface="Times New Roman" panose="02020603050405020304" pitchFamily="18" charset="0"/>
              </a:rPr>
              <a:t>In some web services this protocol has been </a:t>
            </a:r>
            <a:r>
              <a:rPr lang="en-IN" sz="2000" dirty="0" err="1" smtClean="0">
                <a:latin typeface="Times New Roman" panose="02020603050405020304" pitchFamily="18" charset="0"/>
                <a:cs typeface="Times New Roman" panose="02020603050405020304" pitchFamily="18" charset="0"/>
              </a:rPr>
              <a:t>standarized</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For Example :  SOAP (Simple Object Access Protocol)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775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9" grpId="0" build="p"/>
      <p:bldP spid="11" grpId="0" animBg="1"/>
      <p:bldP spid="13" grpId="0" animBg="1"/>
      <p:bldP spid="17" grpId="0"/>
      <p:bldP spid="18" grpId="0"/>
      <p:bldP spid="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7" name="TextBox 6"/>
          <p:cNvSpPr txBox="1"/>
          <p:nvPr/>
        </p:nvSpPr>
        <p:spPr>
          <a:xfrm>
            <a:off x="287394" y="1196752"/>
            <a:ext cx="5076693"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Characteristics of </a:t>
            </a:r>
            <a:r>
              <a:rPr lang="en-IN" sz="2800" b="1" dirty="0" err="1" smtClean="0">
                <a:latin typeface="Times New Roman" panose="02020603050405020304" pitchFamily="18" charset="0"/>
                <a:cs typeface="Times New Roman" panose="02020603050405020304" pitchFamily="18" charset="0"/>
              </a:rPr>
              <a:t>WebService</a:t>
            </a:r>
            <a:endParaRPr lang="en-I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3528" y="1719972"/>
            <a:ext cx="4250735" cy="400110"/>
          </a:xfrm>
          <a:prstGeom prst="rect">
            <a:avLst/>
          </a:prstGeom>
          <a:noFill/>
        </p:spPr>
        <p:txBody>
          <a:bodyPr wrap="square" rtlCol="0">
            <a:spAutoFit/>
          </a:bodyPr>
          <a:lstStyle/>
          <a:p>
            <a:r>
              <a:rPr lang="en-IN" sz="2000" u="sng" dirty="0" smtClean="0">
                <a:latin typeface="Times New Roman" panose="02020603050405020304" pitchFamily="18" charset="0"/>
                <a:cs typeface="Times New Roman" panose="02020603050405020304" pitchFamily="18" charset="0"/>
              </a:rPr>
              <a:t>Protocol</a:t>
            </a:r>
            <a:endParaRPr lang="en-IN" sz="2000" u="sng" dirty="0">
              <a:latin typeface="Times New Roman" panose="02020603050405020304" pitchFamily="18" charset="0"/>
              <a:cs typeface="Times New Roman" panose="02020603050405020304" pitchFamily="18" charset="0"/>
            </a:endParaRPr>
          </a:p>
        </p:txBody>
      </p:sp>
      <p:sp>
        <p:nvSpPr>
          <p:cNvPr id="11" name="Rectangle 10"/>
          <p:cNvSpPr/>
          <p:nvPr/>
        </p:nvSpPr>
        <p:spPr>
          <a:xfrm>
            <a:off x="1385580" y="2348880"/>
            <a:ext cx="1440160" cy="10727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Client</a:t>
            </a:r>
            <a:endParaRPr lang="en-IN" dirty="0"/>
          </a:p>
        </p:txBody>
      </p:sp>
      <p:sp>
        <p:nvSpPr>
          <p:cNvPr id="13" name="Rectangle 12"/>
          <p:cNvSpPr/>
          <p:nvPr/>
        </p:nvSpPr>
        <p:spPr>
          <a:xfrm>
            <a:off x="4283968" y="2337646"/>
            <a:ext cx="1296143" cy="107279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rgbClr val="C00000"/>
                </a:solidFill>
              </a:rPr>
              <a:t>SOAP</a:t>
            </a:r>
            <a:endParaRPr lang="en-IN" dirty="0">
              <a:solidFill>
                <a:srgbClr val="C00000"/>
              </a:solidFill>
            </a:endParaRPr>
          </a:p>
        </p:txBody>
      </p:sp>
      <p:sp>
        <p:nvSpPr>
          <p:cNvPr id="19" name="TextBox 18"/>
          <p:cNvSpPr txBox="1"/>
          <p:nvPr/>
        </p:nvSpPr>
        <p:spPr>
          <a:xfrm>
            <a:off x="395536" y="3885704"/>
            <a:ext cx="7776864" cy="1015663"/>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Q: What is the protocol in case of REST?</a:t>
            </a:r>
          </a:p>
          <a:p>
            <a:r>
              <a:rPr lang="en-IN" sz="2000" dirty="0" err="1" smtClean="0">
                <a:latin typeface="Times New Roman" panose="02020603050405020304" pitchFamily="18" charset="0"/>
                <a:cs typeface="Times New Roman" panose="02020603050405020304" pitchFamily="18" charset="0"/>
              </a:rPr>
              <a:t>Ans</a:t>
            </a:r>
            <a:r>
              <a:rPr lang="en-IN" sz="2000" dirty="0" smtClean="0">
                <a:latin typeface="Times New Roman" panose="02020603050405020304" pitchFamily="18" charset="0"/>
                <a:cs typeface="Times New Roman" panose="02020603050405020304" pitchFamily="18" charset="0"/>
              </a:rPr>
              <a:t>: None</a:t>
            </a:r>
          </a:p>
          <a:p>
            <a:endParaRPr lang="en-IN" sz="2000" dirty="0">
              <a:latin typeface="Times New Roman" panose="02020603050405020304" pitchFamily="18" charset="0"/>
              <a:cs typeface="Times New Roman" panose="02020603050405020304" pitchFamily="18" charset="0"/>
            </a:endParaRPr>
          </a:p>
        </p:txBody>
      </p:sp>
      <p:sp>
        <p:nvSpPr>
          <p:cNvPr id="2" name="Right Arrow 1"/>
          <p:cNvSpPr/>
          <p:nvPr/>
        </p:nvSpPr>
        <p:spPr>
          <a:xfrm>
            <a:off x="3554790" y="234888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Left Arrow 3"/>
          <p:cNvSpPr/>
          <p:nvPr/>
        </p:nvSpPr>
        <p:spPr>
          <a:xfrm>
            <a:off x="2976404" y="2348880"/>
            <a:ext cx="504056"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3129518" y="2867834"/>
            <a:ext cx="1154450" cy="707886"/>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SOAP </a:t>
            </a:r>
          </a:p>
          <a:p>
            <a:r>
              <a:rPr lang="en-IN" sz="2000" dirty="0" smtClean="0">
                <a:latin typeface="Times New Roman" panose="02020603050405020304" pitchFamily="18" charset="0"/>
                <a:cs typeface="Times New Roman" panose="02020603050405020304" pitchFamily="18" charset="0"/>
              </a:rPr>
              <a:t>Protocol</a:t>
            </a:r>
            <a:endParaRPr lang="en-IN" sz="2000" dirty="0">
              <a:latin typeface="Times New Roman" panose="02020603050405020304" pitchFamily="18" charset="0"/>
              <a:cs typeface="Times New Roman" panose="02020603050405020304" pitchFamily="18" charset="0"/>
            </a:endParaRPr>
          </a:p>
        </p:txBody>
      </p:sp>
      <p:sp>
        <p:nvSpPr>
          <p:cNvPr id="20" name="Rectangle 19"/>
          <p:cNvSpPr/>
          <p:nvPr/>
        </p:nvSpPr>
        <p:spPr>
          <a:xfrm>
            <a:off x="1536244" y="4827200"/>
            <a:ext cx="1440160" cy="10727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Client</a:t>
            </a:r>
            <a:endParaRPr lang="en-IN" dirty="0"/>
          </a:p>
        </p:txBody>
      </p:sp>
      <p:sp>
        <p:nvSpPr>
          <p:cNvPr id="21" name="Rectangle 20"/>
          <p:cNvSpPr/>
          <p:nvPr/>
        </p:nvSpPr>
        <p:spPr>
          <a:xfrm>
            <a:off x="4434632" y="4815966"/>
            <a:ext cx="1296143" cy="107279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tx1"/>
                </a:solidFill>
              </a:rPr>
              <a:t>REST</a:t>
            </a:r>
            <a:endParaRPr lang="en-IN" dirty="0">
              <a:solidFill>
                <a:schemeClr val="tx1"/>
              </a:solidFill>
            </a:endParaRPr>
          </a:p>
        </p:txBody>
      </p:sp>
      <p:sp>
        <p:nvSpPr>
          <p:cNvPr id="22" name="Right Arrow 21"/>
          <p:cNvSpPr/>
          <p:nvPr/>
        </p:nvSpPr>
        <p:spPr>
          <a:xfrm>
            <a:off x="3705454" y="482720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eft Arrow 22"/>
          <p:cNvSpPr/>
          <p:nvPr/>
        </p:nvSpPr>
        <p:spPr>
          <a:xfrm>
            <a:off x="3127068" y="4827200"/>
            <a:ext cx="504056"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3261170" y="5301208"/>
            <a:ext cx="1154450" cy="1015663"/>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XML</a:t>
            </a:r>
          </a:p>
          <a:p>
            <a:r>
              <a:rPr lang="en-IN" sz="2000" dirty="0" smtClean="0">
                <a:latin typeface="Times New Roman" panose="02020603050405020304" pitchFamily="18" charset="0"/>
                <a:cs typeface="Times New Roman" panose="02020603050405020304" pitchFamily="18" charset="0"/>
              </a:rPr>
              <a:t>JSON</a:t>
            </a:r>
          </a:p>
          <a:p>
            <a:r>
              <a:rPr lang="en-IN" sz="2000" dirty="0" smtClean="0">
                <a:latin typeface="Times New Roman" panose="02020603050405020304" pitchFamily="18" charset="0"/>
                <a:cs typeface="Times New Roman" panose="02020603050405020304" pitchFamily="18" charset="0"/>
              </a:rPr>
              <a:t>Text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398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dissolv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1" grpId="0" animBg="1"/>
      <p:bldP spid="13" grpId="0" animBg="1"/>
      <p:bldP spid="19" grpId="0" build="p"/>
      <p:bldP spid="2" grpId="0" animBg="1"/>
      <p:bldP spid="4" grpId="0" animBg="1"/>
      <p:bldP spid="16" grpId="0"/>
      <p:bldP spid="20" grpId="0" animBg="1"/>
      <p:bldP spid="21" grpId="0" animBg="1"/>
      <p:bldP spid="22" grpId="0" animBg="1"/>
      <p:bldP spid="23"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7" name="TextBox 6"/>
          <p:cNvSpPr txBox="1"/>
          <p:nvPr/>
        </p:nvSpPr>
        <p:spPr>
          <a:xfrm>
            <a:off x="287394" y="1196752"/>
            <a:ext cx="5076693"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Characteristics of </a:t>
            </a:r>
            <a:r>
              <a:rPr lang="en-IN" sz="2800" b="1" dirty="0" err="1" smtClean="0">
                <a:latin typeface="Times New Roman" panose="02020603050405020304" pitchFamily="18" charset="0"/>
                <a:cs typeface="Times New Roman" panose="02020603050405020304" pitchFamily="18" charset="0"/>
              </a:rPr>
              <a:t>WebService</a:t>
            </a:r>
            <a:endParaRPr lang="en-I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3528" y="1719972"/>
            <a:ext cx="4250735" cy="400110"/>
          </a:xfrm>
          <a:prstGeom prst="rect">
            <a:avLst/>
          </a:prstGeom>
          <a:noFill/>
        </p:spPr>
        <p:txBody>
          <a:bodyPr wrap="square" rtlCol="0">
            <a:spAutoFit/>
          </a:bodyPr>
          <a:lstStyle/>
          <a:p>
            <a:r>
              <a:rPr lang="en-IN" sz="2000" u="sng" dirty="0" smtClean="0">
                <a:latin typeface="Times New Roman" panose="02020603050405020304" pitchFamily="18" charset="0"/>
                <a:cs typeface="Times New Roman" panose="02020603050405020304" pitchFamily="18" charset="0"/>
              </a:rPr>
              <a:t>How Communication Happens</a:t>
            </a:r>
            <a:endParaRPr lang="en-IN" sz="2000" u="sng"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00190" y="2276872"/>
            <a:ext cx="7776864" cy="707886"/>
          </a:xfrm>
          <a:prstGeom prst="rect">
            <a:avLst/>
          </a:prstGeom>
          <a:noFill/>
        </p:spPr>
        <p:txBody>
          <a:bodyPr wrap="square" rtlCol="0">
            <a:spAutoFit/>
          </a:bodyPr>
          <a:lstStyle/>
          <a:p>
            <a:r>
              <a:rPr lang="en-IN" sz="2000" dirty="0" err="1" smtClean="0">
                <a:latin typeface="Times New Roman" panose="02020603050405020304" pitchFamily="18" charset="0"/>
                <a:cs typeface="Times New Roman" panose="02020603050405020304" pitchFamily="18" charset="0"/>
              </a:rPr>
              <a:t>Ans</a:t>
            </a:r>
            <a:r>
              <a:rPr lang="en-IN" sz="2000" dirty="0" smtClean="0">
                <a:latin typeface="Times New Roman" panose="02020603050405020304" pitchFamily="18" charset="0"/>
                <a:cs typeface="Times New Roman" panose="02020603050405020304" pitchFamily="18" charset="0"/>
              </a:rPr>
              <a:t> :  Using the HTTP Methods. </a:t>
            </a:r>
          </a:p>
          <a:p>
            <a:endParaRPr lang="en-IN"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899592" y="2852936"/>
            <a:ext cx="1440160" cy="1323439"/>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GET</a:t>
            </a:r>
          </a:p>
          <a:p>
            <a:r>
              <a:rPr lang="en-IN" sz="2000" dirty="0" smtClean="0">
                <a:latin typeface="Times New Roman" panose="02020603050405020304" pitchFamily="18" charset="0"/>
                <a:cs typeface="Times New Roman" panose="02020603050405020304" pitchFamily="18" charset="0"/>
              </a:rPr>
              <a:t>POST</a:t>
            </a:r>
          </a:p>
          <a:p>
            <a:r>
              <a:rPr lang="en-IN" sz="2000" dirty="0" smtClean="0">
                <a:latin typeface="Times New Roman" panose="02020603050405020304" pitchFamily="18" charset="0"/>
                <a:cs typeface="Times New Roman" panose="02020603050405020304" pitchFamily="18" charset="0"/>
              </a:rPr>
              <a:t>PUT</a:t>
            </a:r>
          </a:p>
          <a:p>
            <a:r>
              <a:rPr lang="en-IN" sz="2000" dirty="0" smtClean="0">
                <a:latin typeface="Times New Roman" panose="02020603050405020304" pitchFamily="18" charset="0"/>
                <a:cs typeface="Times New Roman" panose="02020603050405020304" pitchFamily="18" charset="0"/>
              </a:rPr>
              <a:t>DELETE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42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9" grpId="0" build="p"/>
      <p:bldP spid="1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7" name="TextBox 6"/>
          <p:cNvSpPr txBox="1"/>
          <p:nvPr/>
        </p:nvSpPr>
        <p:spPr>
          <a:xfrm>
            <a:off x="287394" y="1196752"/>
            <a:ext cx="5076693"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Characteristics of </a:t>
            </a:r>
            <a:r>
              <a:rPr lang="en-IN" sz="2800" b="1" dirty="0" err="1" smtClean="0">
                <a:latin typeface="Times New Roman" panose="02020603050405020304" pitchFamily="18" charset="0"/>
                <a:cs typeface="Times New Roman" panose="02020603050405020304" pitchFamily="18" charset="0"/>
              </a:rPr>
              <a:t>WebService</a:t>
            </a:r>
            <a:endParaRPr lang="en-I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3528" y="1719972"/>
            <a:ext cx="4250735" cy="400110"/>
          </a:xfrm>
          <a:prstGeom prst="rect">
            <a:avLst/>
          </a:prstGeom>
          <a:noFill/>
        </p:spPr>
        <p:txBody>
          <a:bodyPr wrap="square" rtlCol="0">
            <a:spAutoFit/>
          </a:bodyPr>
          <a:lstStyle/>
          <a:p>
            <a:r>
              <a:rPr lang="en-IN" sz="2000" u="sng" dirty="0" smtClean="0">
                <a:latin typeface="Times New Roman" panose="02020603050405020304" pitchFamily="18" charset="0"/>
                <a:cs typeface="Times New Roman" panose="02020603050405020304" pitchFamily="18" charset="0"/>
              </a:rPr>
              <a:t>Service Definition</a:t>
            </a:r>
            <a:endParaRPr lang="en-IN" sz="2000" u="sng"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00190" y="2276872"/>
            <a:ext cx="7776864"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Coding in java while using some API. You need to know certain things. </a:t>
            </a:r>
            <a:endParaRPr lang="en-IN"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899592" y="2852936"/>
            <a:ext cx="4824536"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Name of the class that you want to use. </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What methods are available. </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What are the parameters of methods</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What is the return type of methods. </a:t>
            </a:r>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72965" y="4293096"/>
            <a:ext cx="7776864" cy="2246769"/>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In web service as well you need to know these </a:t>
            </a:r>
            <a:r>
              <a:rPr lang="en-IN" sz="2000" dirty="0" err="1" smtClean="0">
                <a:latin typeface="Times New Roman" panose="02020603050405020304" pitchFamily="18" charset="0"/>
                <a:cs typeface="Times New Roman" panose="02020603050405020304" pitchFamily="18" charset="0"/>
              </a:rPr>
              <a:t>things.This</a:t>
            </a:r>
            <a:r>
              <a:rPr lang="en-IN" sz="2000" dirty="0" smtClean="0">
                <a:latin typeface="Times New Roman" panose="02020603050405020304" pitchFamily="18" charset="0"/>
                <a:cs typeface="Times New Roman" panose="02020603050405020304" pitchFamily="18" charset="0"/>
              </a:rPr>
              <a:t> is known as the definition of the web service. </a:t>
            </a:r>
          </a:p>
          <a:p>
            <a:r>
              <a:rPr lang="en-IN" sz="2000" dirty="0" smtClean="0">
                <a:latin typeface="Times New Roman" panose="02020603050405020304" pitchFamily="18" charset="0"/>
                <a:cs typeface="Times New Roman" panose="02020603050405020304" pitchFamily="18" charset="0"/>
              </a:rPr>
              <a:t>In SOAP this service definition is represented by </a:t>
            </a:r>
            <a:r>
              <a:rPr lang="en-IN" sz="2000" b="1" dirty="0" smtClean="0">
                <a:latin typeface="Times New Roman" panose="02020603050405020304" pitchFamily="18" charset="0"/>
                <a:cs typeface="Times New Roman" panose="02020603050405020304" pitchFamily="18" charset="0"/>
              </a:rPr>
              <a:t>WSDL.</a:t>
            </a:r>
          </a:p>
          <a:p>
            <a:r>
              <a:rPr lang="en-IN" sz="2000" dirty="0" smtClean="0">
                <a:latin typeface="Times New Roman" panose="02020603050405020304" pitchFamily="18" charset="0"/>
                <a:cs typeface="Times New Roman" panose="02020603050405020304" pitchFamily="18" charset="0"/>
              </a:rPr>
              <a:t>If any client wish to use SOAP this WSDL will be made available to him. </a:t>
            </a:r>
          </a:p>
          <a:p>
            <a:r>
              <a:rPr lang="en-IN" sz="2000" dirty="0" smtClean="0">
                <a:latin typeface="Times New Roman" panose="02020603050405020304" pitchFamily="18" charset="0"/>
                <a:cs typeface="Times New Roman" panose="02020603050405020304" pitchFamily="18" charset="0"/>
              </a:rPr>
              <a:t>Q: What is the standard for REST?</a:t>
            </a:r>
          </a:p>
          <a:p>
            <a:r>
              <a:rPr lang="en-IN" sz="2000" dirty="0" err="1" smtClean="0">
                <a:latin typeface="Times New Roman" panose="02020603050405020304" pitchFamily="18" charset="0"/>
                <a:cs typeface="Times New Roman" panose="02020603050405020304" pitchFamily="18" charset="0"/>
              </a:rPr>
              <a:t>Ans</a:t>
            </a:r>
            <a:r>
              <a:rPr lang="en-IN" sz="2000" dirty="0" smtClean="0">
                <a:latin typeface="Times New Roman" panose="02020603050405020304" pitchFamily="18" charset="0"/>
                <a:cs typeface="Times New Roman" panose="02020603050405020304" pitchFamily="18" charset="0"/>
              </a:rPr>
              <a:t> :  None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902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9" grpId="0" build="p"/>
      <p:bldP spid="17" grpId="0" build="p"/>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7" name="TextBox 6"/>
          <p:cNvSpPr txBox="1"/>
          <p:nvPr/>
        </p:nvSpPr>
        <p:spPr>
          <a:xfrm>
            <a:off x="287394" y="1196752"/>
            <a:ext cx="5076693"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Introduction Summary</a:t>
            </a:r>
            <a:endParaRPr lang="en-IN" sz="28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83568" y="1988840"/>
            <a:ext cx="4824536"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Messenger App</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What is Web Service</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Using API in application</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Exposing web service to client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Examples of Facebook and twitter</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Types of Web Service</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Characteristics of Web Service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417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REST and HTTP</a:t>
            </a:r>
          </a:p>
        </p:txBody>
      </p:sp>
      <p:sp>
        <p:nvSpPr>
          <p:cNvPr id="17" name="TextBox 16"/>
          <p:cNvSpPr txBox="1"/>
          <p:nvPr/>
        </p:nvSpPr>
        <p:spPr>
          <a:xfrm>
            <a:off x="323528" y="1140713"/>
            <a:ext cx="6192688"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Some important things for designing </a:t>
            </a:r>
            <a:r>
              <a:rPr lang="en-IN" sz="2000" b="1" dirty="0" err="1" smtClean="0">
                <a:latin typeface="Times New Roman" panose="02020603050405020304" pitchFamily="18" charset="0"/>
                <a:cs typeface="Times New Roman" panose="02020603050405020304" pitchFamily="18" charset="0"/>
              </a:rPr>
              <a:t>RESTfull</a:t>
            </a:r>
            <a:r>
              <a:rPr lang="en-IN" sz="2000" b="1" dirty="0" smtClean="0">
                <a:latin typeface="Times New Roman" panose="02020603050405020304" pitchFamily="18" charset="0"/>
                <a:cs typeface="Times New Roman" panose="02020603050405020304" pitchFamily="18" charset="0"/>
              </a:rPr>
              <a:t> API</a:t>
            </a:r>
            <a:endParaRPr lang="en-IN"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23528" y="1772816"/>
            <a:ext cx="8280920" cy="2554545"/>
          </a:xfrm>
          <a:prstGeom prst="rect">
            <a:avLst/>
          </a:prstGeom>
          <a:noFill/>
        </p:spPr>
        <p:txBody>
          <a:bodyPr wrap="square" rtlCol="0">
            <a:spAutoFit/>
          </a:bodyPr>
          <a:lstStyle/>
          <a:p>
            <a:pPr marL="457200" indent="-457200">
              <a:buFont typeface="+mj-lt"/>
              <a:buAutoNum type="arabicPeriod"/>
            </a:pPr>
            <a:r>
              <a:rPr lang="en-IN" sz="2000" dirty="0" smtClean="0">
                <a:solidFill>
                  <a:srgbClr val="C00000"/>
                </a:solidFill>
                <a:latin typeface="Times New Roman" panose="02020603050405020304" pitchFamily="18" charset="0"/>
                <a:cs typeface="Times New Roman" panose="02020603050405020304" pitchFamily="18" charset="0"/>
              </a:rPr>
              <a:t>Resource Based URIs: </a:t>
            </a:r>
            <a:r>
              <a:rPr lang="en-IN" sz="2000" dirty="0" smtClean="0">
                <a:latin typeface="Times New Roman" panose="02020603050405020304" pitchFamily="18" charset="0"/>
                <a:cs typeface="Times New Roman" panose="02020603050405020304" pitchFamily="18" charset="0"/>
              </a:rPr>
              <a:t>In REST API each resource or entity will be identified by resource URIs.</a:t>
            </a:r>
          </a:p>
          <a:p>
            <a:pPr marL="457200" indent="-457200">
              <a:buFont typeface="+mj-lt"/>
              <a:buAutoNum type="arabicPeriod"/>
            </a:pPr>
            <a:r>
              <a:rPr lang="en-IN" sz="2000" dirty="0" smtClean="0">
                <a:solidFill>
                  <a:srgbClr val="C00000"/>
                </a:solidFill>
                <a:latin typeface="Times New Roman" panose="02020603050405020304" pitchFamily="18" charset="0"/>
                <a:cs typeface="Times New Roman" panose="02020603050405020304" pitchFamily="18" charset="0"/>
              </a:rPr>
              <a:t>HTTP Methods: </a:t>
            </a:r>
            <a:r>
              <a:rPr lang="en-IN" sz="2000" dirty="0" smtClean="0">
                <a:latin typeface="Times New Roman" panose="02020603050405020304" pitchFamily="18" charset="0"/>
                <a:cs typeface="Times New Roman" panose="02020603050405020304" pitchFamily="18" charset="0"/>
              </a:rPr>
              <a:t>Depending on the operation, right HTTP method need to be chosen. </a:t>
            </a:r>
          </a:p>
          <a:p>
            <a:pPr marL="457200" indent="-457200">
              <a:buFont typeface="+mj-lt"/>
              <a:buAutoNum type="arabicPeriod"/>
            </a:pPr>
            <a:r>
              <a:rPr lang="en-IN" sz="2000" dirty="0" smtClean="0">
                <a:solidFill>
                  <a:srgbClr val="C00000"/>
                </a:solidFill>
                <a:latin typeface="Times New Roman" panose="02020603050405020304" pitchFamily="18" charset="0"/>
                <a:cs typeface="Times New Roman" panose="02020603050405020304" pitchFamily="18" charset="0"/>
              </a:rPr>
              <a:t>HTTP Status Code: </a:t>
            </a:r>
            <a:r>
              <a:rPr lang="en-IN" sz="2000" dirty="0" smtClean="0">
                <a:latin typeface="Times New Roman" panose="02020603050405020304" pitchFamily="18" charset="0"/>
                <a:cs typeface="Times New Roman" panose="02020603050405020304" pitchFamily="18" charset="0"/>
              </a:rPr>
              <a:t>It need to send the Response code to client that will tell whether the request is successfully processed or not. </a:t>
            </a:r>
          </a:p>
          <a:p>
            <a:pPr marL="457200" indent="-457200">
              <a:buFont typeface="+mj-lt"/>
              <a:buAutoNum type="arabicPeriod"/>
            </a:pPr>
            <a:r>
              <a:rPr lang="en-IN" sz="2000" dirty="0" smtClean="0">
                <a:solidFill>
                  <a:srgbClr val="C00000"/>
                </a:solidFill>
                <a:latin typeface="Times New Roman" panose="02020603050405020304" pitchFamily="18" charset="0"/>
                <a:cs typeface="Times New Roman" panose="02020603050405020304" pitchFamily="18" charset="0"/>
              </a:rPr>
              <a:t>Message Header: </a:t>
            </a:r>
            <a:r>
              <a:rPr lang="en-IN" sz="2000" dirty="0" smtClean="0">
                <a:latin typeface="Times New Roman" panose="02020603050405020304" pitchFamily="18" charset="0"/>
                <a:cs typeface="Times New Roman" panose="02020603050405020304" pitchFamily="18" charset="0"/>
              </a:rPr>
              <a:t>Format of response. [</a:t>
            </a:r>
            <a:r>
              <a:rPr lang="en-IN" sz="2000" dirty="0" err="1" smtClean="0">
                <a:latin typeface="Times New Roman" panose="02020603050405020304" pitchFamily="18" charset="0"/>
                <a:cs typeface="Times New Roman" panose="02020603050405020304" pitchFamily="18" charset="0"/>
              </a:rPr>
              <a:t>ContentType</a:t>
            </a:r>
            <a:r>
              <a:rPr lang="en-IN"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23528" y="4381073"/>
            <a:ext cx="7272808" cy="400110"/>
          </a:xfrm>
          <a:prstGeom prst="rect">
            <a:avLst/>
          </a:prstGeom>
          <a:noFill/>
        </p:spPr>
        <p:txBody>
          <a:bodyPr wrap="square" rtlCol="0">
            <a:spAutoFit/>
          </a:bodyPr>
          <a:lstStyle/>
          <a:p>
            <a:r>
              <a:rPr lang="en-IN" sz="2000" b="1" dirty="0" smtClean="0">
                <a:solidFill>
                  <a:schemeClr val="tx2"/>
                </a:solidFill>
                <a:latin typeface="Times New Roman" panose="02020603050405020304" pitchFamily="18" charset="0"/>
                <a:cs typeface="Times New Roman" panose="02020603050405020304" pitchFamily="18" charset="0"/>
              </a:rPr>
              <a:t>Concept of the REST is very much closely related to HTTP.</a:t>
            </a:r>
            <a:endParaRPr lang="en-IN" sz="2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219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REST and HTTP</a:t>
            </a:r>
          </a:p>
        </p:txBody>
      </p:sp>
      <p:sp>
        <p:nvSpPr>
          <p:cNvPr id="17" name="TextBox 16"/>
          <p:cNvSpPr txBox="1"/>
          <p:nvPr/>
        </p:nvSpPr>
        <p:spPr>
          <a:xfrm>
            <a:off x="323528" y="1140713"/>
            <a:ext cx="6192688"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HTTP (Hyper Text Transfer Protocol)</a:t>
            </a:r>
            <a:endParaRPr lang="en-IN" sz="2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23528" y="1772816"/>
            <a:ext cx="8208912" cy="1015663"/>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Using HTTP we exchange the </a:t>
            </a:r>
            <a:r>
              <a:rPr lang="en-IN" sz="2000" dirty="0" err="1" smtClean="0">
                <a:latin typeface="Times New Roman" panose="02020603050405020304" pitchFamily="18" charset="0"/>
                <a:cs typeface="Times New Roman" panose="02020603050405020304" pitchFamily="18" charset="0"/>
              </a:rPr>
              <a:t>HyperText</a:t>
            </a:r>
            <a:r>
              <a:rPr lang="en-IN" sz="2000" dirty="0" smtClean="0">
                <a:latin typeface="Times New Roman" panose="02020603050405020304" pitchFamily="18" charset="0"/>
                <a:cs typeface="Times New Roman" panose="02020603050405020304" pitchFamily="18" charset="0"/>
              </a:rPr>
              <a:t> (A Structured form of text)</a:t>
            </a:r>
          </a:p>
          <a:p>
            <a:r>
              <a:rPr lang="en-IN" sz="2000" dirty="0" smtClean="0">
                <a:latin typeface="Times New Roman" panose="02020603050405020304" pitchFamily="18" charset="0"/>
                <a:cs typeface="Times New Roman" panose="02020603050405020304" pitchFamily="18" charset="0"/>
              </a:rPr>
              <a:t>HTML is a language to represent the </a:t>
            </a:r>
            <a:r>
              <a:rPr lang="en-IN" sz="2000" dirty="0" err="1" smtClean="0">
                <a:latin typeface="Times New Roman" panose="02020603050405020304" pitchFamily="18" charset="0"/>
                <a:cs typeface="Times New Roman" panose="02020603050405020304" pitchFamily="18" charset="0"/>
              </a:rPr>
              <a:t>HyperText</a:t>
            </a:r>
            <a:r>
              <a:rPr lang="en-IN" sz="2000" dirty="0" smtClean="0">
                <a:latin typeface="Times New Roman" panose="02020603050405020304" pitchFamily="18" charset="0"/>
                <a:cs typeface="Times New Roman" panose="02020603050405020304" pitchFamily="18" charset="0"/>
              </a:rPr>
              <a:t> on the web.</a:t>
            </a:r>
          </a:p>
          <a:p>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3528" y="2780014"/>
            <a:ext cx="6192688"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Few Concepts</a:t>
            </a:r>
            <a:endParaRPr lang="en-IN" sz="2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23528" y="3284984"/>
            <a:ext cx="8064896" cy="1323439"/>
          </a:xfrm>
          <a:prstGeom prst="rect">
            <a:avLst/>
          </a:prstGeom>
          <a:noFill/>
        </p:spPr>
        <p:txBody>
          <a:bodyPr wrap="square" rtlCol="0">
            <a:spAutoFit/>
          </a:bodyPr>
          <a:lstStyle/>
          <a:p>
            <a:pPr marL="457200" indent="-457200">
              <a:buFont typeface="+mj-lt"/>
              <a:buAutoNum type="arabicPeriod"/>
            </a:pPr>
            <a:r>
              <a:rPr lang="en-IN" sz="2000" dirty="0" smtClean="0">
                <a:solidFill>
                  <a:srgbClr val="C00000"/>
                </a:solidFill>
                <a:latin typeface="Times New Roman" panose="02020603050405020304" pitchFamily="18" charset="0"/>
                <a:cs typeface="Times New Roman" panose="02020603050405020304" pitchFamily="18" charset="0"/>
              </a:rPr>
              <a:t>Resource Location : </a:t>
            </a:r>
            <a:r>
              <a:rPr lang="en-IN" sz="2000" dirty="0" smtClean="0">
                <a:latin typeface="Times New Roman" panose="02020603050405020304" pitchFamily="18" charset="0"/>
                <a:cs typeface="Times New Roman" panose="02020603050405020304" pitchFamily="18" charset="0"/>
              </a:rPr>
              <a:t>As web resources has addresses, similarly REST resources do have address. </a:t>
            </a:r>
          </a:p>
          <a:p>
            <a:pPr marL="457200" indent="-457200">
              <a:buFont typeface="+mj-lt"/>
              <a:buAutoNum type="arabicPeriod"/>
            </a:pPr>
            <a:r>
              <a:rPr lang="en-IN" sz="2000" dirty="0" smtClean="0">
                <a:solidFill>
                  <a:srgbClr val="C00000"/>
                </a:solidFill>
                <a:latin typeface="Times New Roman" panose="02020603050405020304" pitchFamily="18" charset="0"/>
                <a:cs typeface="Times New Roman" panose="02020603050405020304" pitchFamily="18" charset="0"/>
              </a:rPr>
              <a:t>Response: </a:t>
            </a:r>
            <a:r>
              <a:rPr lang="en-IN" sz="2000" dirty="0" smtClean="0">
                <a:latin typeface="Times New Roman" panose="02020603050405020304" pitchFamily="18" charset="0"/>
                <a:cs typeface="Times New Roman" panose="02020603050405020304" pitchFamily="18" charset="0"/>
              </a:rPr>
              <a:t>Web Service response contains data. As HTTP response contains structured HTML</a:t>
            </a:r>
            <a:r>
              <a:rPr lang="en-IN" sz="2000" dirty="0" smtClean="0">
                <a:solidFill>
                  <a:srgbClr val="C00000"/>
                </a:solidFill>
                <a:latin typeface="Times New Roman" panose="02020603050405020304" pitchFamily="18" charset="0"/>
                <a:cs typeface="Times New Roman" panose="02020603050405020304" pitchFamily="18" charset="0"/>
              </a:rPr>
              <a:t> </a:t>
            </a:r>
            <a:endParaRPr lang="en-IN"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531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7" grpId="0" build="p"/>
      <p:bldP spid="8" grpId="0" build="p"/>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REST and HTTP</a:t>
            </a:r>
          </a:p>
        </p:txBody>
      </p:sp>
      <p:sp>
        <p:nvSpPr>
          <p:cNvPr id="17" name="TextBox 16"/>
          <p:cNvSpPr txBox="1"/>
          <p:nvPr/>
        </p:nvSpPr>
        <p:spPr>
          <a:xfrm>
            <a:off x="323528" y="1140713"/>
            <a:ext cx="7632848"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Example of Weather Web Application and Weather Web Service</a:t>
            </a:r>
            <a:endParaRPr lang="en-IN" sz="2000" b="1"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27" y="1628801"/>
            <a:ext cx="3452691"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72827" y="4293096"/>
            <a:ext cx="3452691"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This may contain an HTML page with some CSS and JS</a:t>
            </a:r>
            <a:endParaRPr lang="en-IN" dirty="0">
              <a:latin typeface="Times New Roman" panose="02020603050405020304" pitchFamily="18" charset="0"/>
              <a:cs typeface="Times New Roman" panose="02020603050405020304" pitchFamily="18"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602174"/>
            <a:ext cx="3168352" cy="2047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503685" y="4293095"/>
            <a:ext cx="3452691"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This may contain just the data in JSON/ XML format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479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99"/>
                                        </p:tgtEl>
                                        <p:attrNameLst>
                                          <p:attrName>style.visibility</p:attrName>
                                        </p:attrNameLst>
                                      </p:cBhvr>
                                      <p:to>
                                        <p:strVal val="visible"/>
                                      </p:to>
                                    </p:set>
                                    <p:animEffect transition="in" filter="fade">
                                      <p:cBhvr>
                                        <p:cTn id="20" dur="500"/>
                                        <p:tgtEl>
                                          <p:spTgt spid="409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0" grpId="0" build="p"/>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Topics to be covered</a:t>
            </a:r>
            <a:endParaRPr lang="en-IN" dirty="0"/>
          </a:p>
        </p:txBody>
      </p:sp>
      <p:sp>
        <p:nvSpPr>
          <p:cNvPr id="5" name="Content Placeholder 4"/>
          <p:cNvSpPr>
            <a:spLocks noGrp="1"/>
          </p:cNvSpPr>
          <p:nvPr>
            <p:ph idx="1"/>
          </p:nvPr>
        </p:nvSpPr>
        <p:spPr>
          <a:xfrm>
            <a:off x="467544" y="1268760"/>
            <a:ext cx="8229600" cy="3024336"/>
          </a:xfrm>
        </p:spPr>
        <p:txBody>
          <a:bodyPr/>
          <a:lstStyle/>
          <a:p>
            <a:pPr>
              <a:buFont typeface="Wingdings" pitchFamily="2" charset="2"/>
              <a:buChar char="Ø"/>
            </a:pPr>
            <a:r>
              <a:rPr lang="en-IN" dirty="0" smtClean="0">
                <a:latin typeface="Times New Roman" pitchFamily="18" charset="0"/>
                <a:cs typeface="Times New Roman" pitchFamily="18" charset="0"/>
              </a:rPr>
              <a:t>Introduction</a:t>
            </a:r>
          </a:p>
          <a:p>
            <a:pPr>
              <a:buFont typeface="Wingdings" pitchFamily="2" charset="2"/>
              <a:buChar char="Ø"/>
            </a:pPr>
            <a:r>
              <a:rPr lang="en-IN" dirty="0" smtClean="0">
                <a:latin typeface="Times New Roman" pitchFamily="18" charset="0"/>
                <a:cs typeface="Times New Roman" pitchFamily="18" charset="0"/>
              </a:rPr>
              <a:t>REST and HTTP</a:t>
            </a:r>
          </a:p>
          <a:p>
            <a:pPr>
              <a:buFont typeface="Wingdings" pitchFamily="2" charset="2"/>
              <a:buChar char="Ø"/>
            </a:pPr>
            <a:r>
              <a:rPr lang="en-IN" dirty="0" smtClean="0">
                <a:latin typeface="Times New Roman" pitchFamily="18" charset="0"/>
                <a:cs typeface="Times New Roman" pitchFamily="18" charset="0"/>
              </a:rPr>
              <a:t>Resource URIs</a:t>
            </a:r>
          </a:p>
          <a:p>
            <a:pPr>
              <a:buFont typeface="Wingdings" pitchFamily="2" charset="2"/>
              <a:buChar char="Ø"/>
            </a:pPr>
            <a:r>
              <a:rPr lang="en-IN" dirty="0" smtClean="0">
                <a:latin typeface="Times New Roman" pitchFamily="18" charset="0"/>
                <a:cs typeface="Times New Roman" pitchFamily="18" charset="0"/>
              </a:rPr>
              <a:t>Collection URIs</a:t>
            </a:r>
          </a:p>
          <a:p>
            <a:pPr>
              <a:buFont typeface="Wingdings" pitchFamily="2" charset="2"/>
              <a:buChar char="Ø"/>
            </a:pPr>
            <a:r>
              <a:rPr lang="en-IN" dirty="0" smtClean="0">
                <a:latin typeface="Times New Roman" pitchFamily="18" charset="0"/>
                <a:cs typeface="Times New Roman" pitchFamily="18" charset="0"/>
              </a:rPr>
              <a:t>HTTP Methods</a:t>
            </a:r>
          </a:p>
          <a:p>
            <a:pPr>
              <a:buFont typeface="Wingdings" pitchFamily="2" charset="2"/>
              <a:buChar char="Ø"/>
            </a:pPr>
            <a:r>
              <a:rPr lang="en-IN" dirty="0" err="1" smtClean="0">
                <a:latin typeface="Times New Roman" pitchFamily="18" charset="0"/>
                <a:cs typeface="Times New Roman" pitchFamily="18" charset="0"/>
              </a:rPr>
              <a:t>Idempotence</a:t>
            </a:r>
            <a:r>
              <a:rPr lang="en-IN" dirty="0" smtClean="0">
                <a:latin typeface="Times New Roman" pitchFamily="18" charset="0"/>
                <a:cs typeface="Times New Roman" pitchFamily="18" charset="0"/>
              </a:rPr>
              <a:t> in HTTP Method</a:t>
            </a:r>
          </a:p>
          <a:p>
            <a:pPr>
              <a:buFont typeface="Wingdings" pitchFamily="2" charset="2"/>
              <a:buChar char="Ø"/>
            </a:pPr>
            <a:r>
              <a:rPr lang="en-IN" dirty="0" smtClean="0">
                <a:latin typeface="Times New Roman" pitchFamily="18" charset="0"/>
                <a:cs typeface="Times New Roman" pitchFamily="18" charset="0"/>
              </a:rPr>
              <a:t>Rest Response</a:t>
            </a:r>
          </a:p>
          <a:p>
            <a:pPr>
              <a:buFont typeface="Wingdings" pitchFamily="2" charset="2"/>
              <a:buChar char="Ø"/>
            </a:pPr>
            <a:r>
              <a:rPr lang="en-IN" dirty="0" smtClean="0">
                <a:latin typeface="Times New Roman" pitchFamily="18" charset="0"/>
                <a:cs typeface="Times New Roman" pitchFamily="18" charset="0"/>
              </a:rPr>
              <a:t>HATEOAS</a:t>
            </a:r>
          </a:p>
          <a:p>
            <a:pPr>
              <a:buFont typeface="Wingdings" pitchFamily="2" charset="2"/>
              <a:buChar char="Ø"/>
            </a:pPr>
            <a:r>
              <a:rPr lang="en-IN" dirty="0" smtClean="0">
                <a:latin typeface="Times New Roman" pitchFamily="18" charset="0"/>
                <a:cs typeface="Times New Roman" pitchFamily="18" charset="0"/>
              </a:rPr>
              <a:t>What is JAX-RS</a:t>
            </a:r>
          </a:p>
        </p:txBody>
      </p:sp>
    </p:spTree>
    <p:extLst>
      <p:ext uri="{BB962C8B-B14F-4D97-AF65-F5344CB8AC3E}">
        <p14:creationId xmlns:p14="http://schemas.microsoft.com/office/powerpoint/2010/main" val="3061234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REST and HTTP</a:t>
            </a:r>
          </a:p>
        </p:txBody>
      </p:sp>
      <p:sp>
        <p:nvSpPr>
          <p:cNvPr id="17" name="TextBox 16"/>
          <p:cNvSpPr txBox="1"/>
          <p:nvPr/>
        </p:nvSpPr>
        <p:spPr>
          <a:xfrm>
            <a:off x="323528" y="1140713"/>
            <a:ext cx="7632848"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Resource Address in Web Application and Web Service</a:t>
            </a:r>
            <a:endParaRPr lang="en-IN"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23528" y="2924944"/>
            <a:ext cx="7848872"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This is action based URI. It says that weatherlookup.htm is an action which takes </a:t>
            </a:r>
            <a:r>
              <a:rPr lang="en-IN" dirty="0" err="1" smtClean="0">
                <a:latin typeface="Times New Roman" panose="02020603050405020304" pitchFamily="18" charset="0"/>
                <a:cs typeface="Times New Roman" panose="02020603050405020304" pitchFamily="18" charset="0"/>
              </a:rPr>
              <a:t>zipcode</a:t>
            </a:r>
            <a:r>
              <a:rPr lang="en-IN" dirty="0" smtClean="0">
                <a:latin typeface="Times New Roman" panose="02020603050405020304" pitchFamily="18" charset="0"/>
                <a:cs typeface="Times New Roman" panose="02020603050405020304" pitchFamily="18" charset="0"/>
              </a:rPr>
              <a:t> as parameter. </a:t>
            </a:r>
            <a:endParaRPr lang="en-IN"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67544" y="4725144"/>
            <a:ext cx="7704856"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This is Resource based URI. It does not give any command. Rather it fetches record which is already available on the server. </a:t>
            </a:r>
            <a:endParaRPr lang="en-IN" dirty="0">
              <a:latin typeface="Times New Roman" panose="02020603050405020304" pitchFamily="18" charset="0"/>
              <a:cs typeface="Times New Roman" panose="02020603050405020304" pitchFamily="18" charset="0"/>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24" y="1700808"/>
            <a:ext cx="510540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635185"/>
            <a:ext cx="45910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301824" y="3571275"/>
            <a:ext cx="79425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027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fade">
                                      <p:cBhvr>
                                        <p:cTn id="11" dur="500"/>
                                        <p:tgtEl>
                                          <p:spTgt spid="410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01"/>
                                        </p:tgtEl>
                                        <p:attrNameLst>
                                          <p:attrName>style.visibility</p:attrName>
                                        </p:attrNameLst>
                                      </p:cBhvr>
                                      <p:to>
                                        <p:strVal val="visible"/>
                                      </p:to>
                                    </p:set>
                                    <p:animEffect transition="in" filter="fade">
                                      <p:cBhvr>
                                        <p:cTn id="25" dur="500"/>
                                        <p:tgtEl>
                                          <p:spTgt spid="410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0" grpId="0" build="p"/>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REST and HTTP</a:t>
            </a:r>
          </a:p>
        </p:txBody>
      </p:sp>
      <p:sp>
        <p:nvSpPr>
          <p:cNvPr id="17" name="TextBox 16"/>
          <p:cNvSpPr txBox="1"/>
          <p:nvPr/>
        </p:nvSpPr>
        <p:spPr>
          <a:xfrm>
            <a:off x="323528" y="1140713"/>
            <a:ext cx="7632848"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REST and HTTP Summary</a:t>
            </a:r>
            <a:endParaRPr lang="en-IN"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83568" y="1772816"/>
            <a:ext cx="3024336" cy="1754326"/>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Resource Based URIs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HTTP Methods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HTTP Status Codes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Message Header</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Resource Location</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Address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356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Resource URIs</a:t>
            </a:r>
          </a:p>
        </p:txBody>
      </p:sp>
      <p:sp>
        <p:nvSpPr>
          <p:cNvPr id="10" name="TextBox 9"/>
          <p:cNvSpPr txBox="1"/>
          <p:nvPr/>
        </p:nvSpPr>
        <p:spPr>
          <a:xfrm>
            <a:off x="323528" y="1196752"/>
            <a:ext cx="1512168"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Learnings</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39552" y="1700808"/>
            <a:ext cx="7776864"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How to design Restful URI for simple Social Media Messenger App.</a:t>
            </a:r>
          </a:p>
          <a:p>
            <a:r>
              <a:rPr lang="en-IN" dirty="0" smtClean="0">
                <a:latin typeface="Times New Roman" panose="02020603050405020304" pitchFamily="18" charset="0"/>
                <a:cs typeface="Times New Roman" panose="02020603050405020304" pitchFamily="18" charset="0"/>
              </a:rPr>
              <a:t>The Messenger App will have following features. </a:t>
            </a:r>
          </a:p>
        </p:txBody>
      </p:sp>
      <p:sp>
        <p:nvSpPr>
          <p:cNvPr id="6" name="TextBox 5"/>
          <p:cNvSpPr txBox="1"/>
          <p:nvPr/>
        </p:nvSpPr>
        <p:spPr>
          <a:xfrm>
            <a:off x="971600" y="2352062"/>
            <a:ext cx="2952328"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Post Messages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Comments of Messages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Like and Share Messages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User Profiles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60" y="3561579"/>
            <a:ext cx="51054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851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5" grpId="0" build="p"/>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Resource URIs</a:t>
            </a:r>
          </a:p>
        </p:txBody>
      </p:sp>
      <p:sp>
        <p:nvSpPr>
          <p:cNvPr id="10" name="TextBox 9"/>
          <p:cNvSpPr txBox="1"/>
          <p:nvPr/>
        </p:nvSpPr>
        <p:spPr>
          <a:xfrm>
            <a:off x="323528" y="1196752"/>
            <a:ext cx="8064896"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Suppose we have a web application, and we want to retrieve message of message id 10.</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1749" y="1843083"/>
            <a:ext cx="777686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If we have use Spring, then following code snippet will work. </a:t>
            </a:r>
          </a:p>
        </p:txBody>
      </p:sp>
      <p:sp>
        <p:nvSpPr>
          <p:cNvPr id="6" name="TextBox 5"/>
          <p:cNvSpPr txBox="1"/>
          <p:nvPr/>
        </p:nvSpPr>
        <p:spPr>
          <a:xfrm>
            <a:off x="971600" y="2156663"/>
            <a:ext cx="2952328"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Post Messages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Comments of Messages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Like and Share Messages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User Profiles</a:t>
            </a:r>
          </a:p>
        </p:txBody>
      </p:sp>
      <p:sp>
        <p:nvSpPr>
          <p:cNvPr id="2" name="TextBox 1"/>
          <p:cNvSpPr txBox="1"/>
          <p:nvPr/>
        </p:nvSpPr>
        <p:spPr>
          <a:xfrm>
            <a:off x="351749" y="3356992"/>
            <a:ext cx="7776864" cy="2031325"/>
          </a:xfrm>
          <a:prstGeom prst="rect">
            <a:avLst/>
          </a:prstGeom>
          <a:no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Controller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public void </a:t>
            </a:r>
            <a:r>
              <a:rPr lang="en-IN" dirty="0" err="1">
                <a:latin typeface="Times New Roman" panose="02020603050405020304" pitchFamily="18" charset="0"/>
                <a:cs typeface="Times New Roman" panose="02020603050405020304" pitchFamily="18" charset="0"/>
              </a:rPr>
              <a:t>MessageController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RequestMapping</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getMessages.htm")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public </a:t>
            </a:r>
            <a:r>
              <a:rPr lang="en-IN" dirty="0" err="1" smtClean="0">
                <a:latin typeface="Times New Roman" panose="02020603050405020304" pitchFamily="18" charset="0"/>
                <a:cs typeface="Times New Roman" panose="02020603050405020304" pitchFamily="18" charset="0"/>
              </a:rPr>
              <a:t>ModelAndView</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getMessages</a:t>
            </a:r>
            <a:r>
              <a:rPr lang="en-IN" dirty="0" smtClean="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RequestParam</a:t>
            </a:r>
            <a:r>
              <a:rPr lang="en-IN" dirty="0">
                <a:latin typeface="Times New Roman" panose="02020603050405020304" pitchFamily="18" charset="0"/>
                <a:cs typeface="Times New Roman" panose="02020603050405020304" pitchFamily="18" charset="0"/>
              </a:rPr>
              <a:t>("id") </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id){</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code to get message of message id 10 from Business </a:t>
            </a:r>
            <a:r>
              <a:rPr lang="en-IN" dirty="0" smtClean="0">
                <a:latin typeface="Times New Roman" panose="02020603050405020304" pitchFamily="18" charset="0"/>
                <a:cs typeface="Times New Roman" panose="02020603050405020304" pitchFamily="18" charset="0"/>
              </a:rPr>
              <a:t>service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351749" y="5661248"/>
            <a:ext cx="777686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Uri :  /</a:t>
            </a:r>
            <a:r>
              <a:rPr lang="en-IN" dirty="0" err="1" smtClean="0">
                <a:latin typeface="Times New Roman" panose="02020603050405020304" pitchFamily="18" charset="0"/>
                <a:cs typeface="Times New Roman" panose="02020603050405020304" pitchFamily="18" charset="0"/>
              </a:rPr>
              <a:t>getMessages.htm?id</a:t>
            </a:r>
            <a:r>
              <a:rPr lang="en-IN" dirty="0" smtClean="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780192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5" grpId="0" build="p"/>
      <p:bldP spid="6" grpId="0" uiExpand="1" build="p"/>
      <p:bldP spid="2" grpId="0" animBg="1"/>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Resource URIs</a:t>
            </a:r>
          </a:p>
        </p:txBody>
      </p:sp>
      <p:sp>
        <p:nvSpPr>
          <p:cNvPr id="10" name="TextBox 9"/>
          <p:cNvSpPr txBox="1"/>
          <p:nvPr/>
        </p:nvSpPr>
        <p:spPr>
          <a:xfrm>
            <a:off x="323528" y="1196752"/>
            <a:ext cx="806489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In Case of  </a:t>
            </a:r>
            <a:r>
              <a:rPr lang="en-IN" dirty="0" err="1" smtClean="0">
                <a:latin typeface="Times New Roman" panose="02020603050405020304" pitchFamily="18" charset="0"/>
                <a:cs typeface="Times New Roman" panose="02020603050405020304" pitchFamily="18" charset="0"/>
              </a:rPr>
              <a:t>RestWeb</a:t>
            </a:r>
            <a:r>
              <a:rPr lang="en-IN" dirty="0" smtClean="0">
                <a:latin typeface="Times New Roman" panose="02020603050405020304" pitchFamily="18" charset="0"/>
                <a:cs typeface="Times New Roman" panose="02020603050405020304" pitchFamily="18" charset="0"/>
              </a:rPr>
              <a:t> Service, URIs will be different. </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65481" y="1658417"/>
            <a:ext cx="777686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For designing Rest Based URIs we need to follow some best practices. </a:t>
            </a:r>
          </a:p>
        </p:txBody>
      </p:sp>
      <p:sp>
        <p:nvSpPr>
          <p:cNvPr id="9" name="TextBox 8"/>
          <p:cNvSpPr txBox="1"/>
          <p:nvPr/>
        </p:nvSpPr>
        <p:spPr>
          <a:xfrm>
            <a:off x="384734" y="2132856"/>
            <a:ext cx="777686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For understanding the best practice, let’s talk about the static website.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75" y="2708920"/>
            <a:ext cx="6381097" cy="2454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323528" y="5373216"/>
            <a:ext cx="777686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Concept for REST URI will be same. Each REST URI will be unique. </a:t>
            </a:r>
          </a:p>
        </p:txBody>
      </p:sp>
    </p:spTree>
    <p:extLst>
      <p:ext uri="{BB962C8B-B14F-4D97-AF65-F5344CB8AC3E}">
        <p14:creationId xmlns:p14="http://schemas.microsoft.com/office/powerpoint/2010/main" val="579316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500"/>
                                        <p:tgtEl>
                                          <p:spTgt spid="205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5" grpId="0" build="p"/>
      <p:bldP spid="9" grpId="0" build="p"/>
      <p:bldP spid="1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Resource URIs</a:t>
            </a:r>
          </a:p>
        </p:txBody>
      </p:sp>
      <p:sp>
        <p:nvSpPr>
          <p:cNvPr id="17" name="TextBox 16"/>
          <p:cNvSpPr txBox="1"/>
          <p:nvPr/>
        </p:nvSpPr>
        <p:spPr>
          <a:xfrm>
            <a:off x="179512" y="1124744"/>
            <a:ext cx="7776864"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For example : we want to access all the profiles. If we click on any of the profile, that profile page is dynamically generated. </a:t>
            </a:r>
          </a:p>
          <a:p>
            <a:r>
              <a:rPr lang="en-IN" dirty="0" smtClean="0">
                <a:latin typeface="Times New Roman" panose="02020603050405020304" pitchFamily="18" charset="0"/>
                <a:cs typeface="Times New Roman" panose="02020603050405020304" pitchFamily="18" charset="0"/>
              </a:rPr>
              <a:t>Imaging if this is the static website having only four profile page.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39" y="2204864"/>
            <a:ext cx="226695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207654"/>
            <a:ext cx="2428875"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5652120" y="2220290"/>
            <a:ext cx="3312368"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If I want to access my profile. URI will be:</a:t>
            </a:r>
          </a:p>
        </p:txBody>
      </p:sp>
      <p:sp>
        <p:nvSpPr>
          <p:cNvPr id="20" name="TextBox 19"/>
          <p:cNvSpPr txBox="1"/>
          <p:nvPr/>
        </p:nvSpPr>
        <p:spPr>
          <a:xfrm>
            <a:off x="5652120" y="2996952"/>
            <a:ext cx="230425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/profiles/pankaj.html</a:t>
            </a:r>
          </a:p>
        </p:txBody>
      </p:sp>
      <p:sp>
        <p:nvSpPr>
          <p:cNvPr id="21" name="TextBox 20"/>
          <p:cNvSpPr txBox="1"/>
          <p:nvPr/>
        </p:nvSpPr>
        <p:spPr>
          <a:xfrm>
            <a:off x="5663161" y="3493566"/>
            <a:ext cx="3312368"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If we remove .html then it will become Resource Based URI</a:t>
            </a:r>
          </a:p>
        </p:txBody>
      </p:sp>
      <p:sp>
        <p:nvSpPr>
          <p:cNvPr id="22" name="TextBox 21"/>
          <p:cNvSpPr txBox="1"/>
          <p:nvPr/>
        </p:nvSpPr>
        <p:spPr>
          <a:xfrm>
            <a:off x="5652120" y="4139897"/>
            <a:ext cx="230425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/profiles/</a:t>
            </a:r>
            <a:r>
              <a:rPr lang="en-IN" dirty="0" err="1" smtClean="0">
                <a:solidFill>
                  <a:srgbClr val="FF0000"/>
                </a:solidFill>
                <a:latin typeface="Times New Roman" panose="02020603050405020304" pitchFamily="18" charset="0"/>
                <a:cs typeface="Times New Roman" panose="02020603050405020304" pitchFamily="18" charset="0"/>
              </a:rPr>
              <a:t>pankaj</a:t>
            </a:r>
            <a:endParaRPr lang="en-IN" dirty="0" smtClean="0">
              <a:solidFill>
                <a:srgbClr val="FF000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5669937" y="4577273"/>
            <a:ext cx="3312368"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If we want to make it generic for any profile.</a:t>
            </a:r>
          </a:p>
        </p:txBody>
      </p:sp>
      <p:sp>
        <p:nvSpPr>
          <p:cNvPr id="24" name="TextBox 23"/>
          <p:cNvSpPr txBox="1"/>
          <p:nvPr/>
        </p:nvSpPr>
        <p:spPr>
          <a:xfrm>
            <a:off x="5669936" y="5223604"/>
            <a:ext cx="2502463"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/profiles/{</a:t>
            </a:r>
            <a:r>
              <a:rPr lang="en-IN" dirty="0" err="1" smtClean="0">
                <a:solidFill>
                  <a:srgbClr val="FF0000"/>
                </a:solidFill>
                <a:latin typeface="Times New Roman" panose="02020603050405020304" pitchFamily="18" charset="0"/>
                <a:cs typeface="Times New Roman" panose="02020603050405020304" pitchFamily="18" charset="0"/>
              </a:rPr>
              <a:t>profileName</a:t>
            </a:r>
            <a:r>
              <a:rPr lang="en-IN" dirty="0"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6267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build="p"/>
      <p:bldP spid="20" grpId="0" build="p"/>
      <p:bldP spid="21" grpId="0" build="p"/>
      <p:bldP spid="22" grpId="0" build="p"/>
      <p:bldP spid="23" grpId="0" build="p"/>
      <p:bldP spid="2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Resource URIs</a:t>
            </a:r>
          </a:p>
        </p:txBody>
      </p:sp>
      <p:sp>
        <p:nvSpPr>
          <p:cNvPr id="17" name="TextBox 16"/>
          <p:cNvSpPr txBox="1"/>
          <p:nvPr/>
        </p:nvSpPr>
        <p:spPr>
          <a:xfrm>
            <a:off x="179512" y="1124744"/>
            <a:ext cx="2232248"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Some More Example</a:t>
            </a:r>
          </a:p>
        </p:txBody>
      </p:sp>
      <p:sp>
        <p:nvSpPr>
          <p:cNvPr id="19" name="TextBox 18"/>
          <p:cNvSpPr txBox="1"/>
          <p:nvPr/>
        </p:nvSpPr>
        <p:spPr>
          <a:xfrm>
            <a:off x="179512" y="1516142"/>
            <a:ext cx="7848871"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URI for Messages will be</a:t>
            </a:r>
          </a:p>
        </p:txBody>
      </p:sp>
      <p:sp>
        <p:nvSpPr>
          <p:cNvPr id="20" name="TextBox 19"/>
          <p:cNvSpPr txBox="1"/>
          <p:nvPr/>
        </p:nvSpPr>
        <p:spPr>
          <a:xfrm>
            <a:off x="755576" y="1988840"/>
            <a:ext cx="3168352"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r>
              <a:rPr lang="en-IN" dirty="0" err="1" smtClean="0">
                <a:solidFill>
                  <a:srgbClr val="FF0000"/>
                </a:solidFill>
                <a:latin typeface="Times New Roman" panose="02020603050405020304" pitchFamily="18" charset="0"/>
                <a:cs typeface="Times New Roman" panose="02020603050405020304" pitchFamily="18" charset="0"/>
              </a:rPr>
              <a:t>messageId</a:t>
            </a:r>
            <a:r>
              <a:rPr lang="en-IN" dirty="0" smtClean="0">
                <a:solidFill>
                  <a:srgbClr val="FF0000"/>
                </a:solidFill>
                <a:latin typeface="Times New Roman" panose="02020603050405020304" pitchFamily="18" charset="0"/>
                <a:cs typeface="Times New Roman" panose="02020603050405020304" pitchFamily="18" charset="0"/>
              </a:rPr>
              <a:t>}</a:t>
            </a:r>
          </a:p>
        </p:txBody>
      </p:sp>
      <p:sp>
        <p:nvSpPr>
          <p:cNvPr id="12" name="TextBox 11"/>
          <p:cNvSpPr txBox="1"/>
          <p:nvPr/>
        </p:nvSpPr>
        <p:spPr>
          <a:xfrm>
            <a:off x="755576" y="2420888"/>
            <a:ext cx="158417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/messages/1</a:t>
            </a:r>
          </a:p>
        </p:txBody>
      </p:sp>
      <p:sp>
        <p:nvSpPr>
          <p:cNvPr id="13" name="TextBox 12"/>
          <p:cNvSpPr txBox="1"/>
          <p:nvPr/>
        </p:nvSpPr>
        <p:spPr>
          <a:xfrm>
            <a:off x="755576" y="2852936"/>
            <a:ext cx="158417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/messages/10</a:t>
            </a:r>
          </a:p>
        </p:txBody>
      </p:sp>
      <p:cxnSp>
        <p:nvCxnSpPr>
          <p:cNvPr id="4" name="Straight Arrow Connector 3"/>
          <p:cNvCxnSpPr/>
          <p:nvPr/>
        </p:nvCxnSpPr>
        <p:spPr>
          <a:xfrm>
            <a:off x="2051720" y="2605554"/>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195736" y="3037602"/>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47864" y="2421167"/>
            <a:ext cx="561662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Will give message of message id 1</a:t>
            </a:r>
          </a:p>
        </p:txBody>
      </p:sp>
      <p:sp>
        <p:nvSpPr>
          <p:cNvPr id="25" name="TextBox 24"/>
          <p:cNvSpPr txBox="1"/>
          <p:nvPr/>
        </p:nvSpPr>
        <p:spPr>
          <a:xfrm>
            <a:off x="3347864" y="2852936"/>
            <a:ext cx="561662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Will give message of message id </a:t>
            </a:r>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323528" y="3356992"/>
            <a:ext cx="8208912"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Some Important Rules for designing URIs</a:t>
            </a:r>
          </a:p>
        </p:txBody>
      </p:sp>
      <p:sp>
        <p:nvSpPr>
          <p:cNvPr id="27" name="TextBox 26"/>
          <p:cNvSpPr txBox="1"/>
          <p:nvPr/>
        </p:nvSpPr>
        <p:spPr>
          <a:xfrm>
            <a:off x="323528" y="3645024"/>
            <a:ext cx="8208912"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URIs will be Nouns not verbs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URIs will be plural not </a:t>
            </a:r>
            <a:r>
              <a:rPr lang="en-IN" dirty="0" err="1" smtClean="0">
                <a:latin typeface="Times New Roman" panose="02020603050405020304" pitchFamily="18" charset="0"/>
                <a:cs typeface="Times New Roman" panose="02020603050405020304" pitchFamily="18" charset="0"/>
              </a:rPr>
              <a:t>singlular</a:t>
            </a:r>
            <a:endParaRPr lang="en-IN" dirty="0" smtClean="0">
              <a:latin typeface="Times New Roman" panose="02020603050405020304" pitchFamily="18" charset="0"/>
              <a:cs typeface="Times New Roman" panose="02020603050405020304" pitchFamily="18" charset="0"/>
            </a:endParaRPr>
          </a:p>
        </p:txBody>
      </p:sp>
      <p:sp>
        <p:nvSpPr>
          <p:cNvPr id="28" name="TextBox 27"/>
          <p:cNvSpPr txBox="1"/>
          <p:nvPr/>
        </p:nvSpPr>
        <p:spPr>
          <a:xfrm>
            <a:off x="935595" y="4291355"/>
            <a:ext cx="3168352" cy="646331"/>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r>
              <a:rPr lang="en-IN" dirty="0" err="1" smtClean="0">
                <a:solidFill>
                  <a:srgbClr val="FF0000"/>
                </a:solidFill>
                <a:latin typeface="Times New Roman" panose="02020603050405020304" pitchFamily="18" charset="0"/>
                <a:cs typeface="Times New Roman" panose="02020603050405020304" pitchFamily="18" charset="0"/>
              </a:rPr>
              <a:t>messageId</a:t>
            </a:r>
            <a:r>
              <a:rPr lang="en-IN" dirty="0" smtClean="0">
                <a:solidFill>
                  <a:srgbClr val="FF0000"/>
                </a:solidFill>
                <a:latin typeface="Times New Roman" panose="02020603050405020304" pitchFamily="18" charset="0"/>
                <a:cs typeface="Times New Roman" panose="02020603050405020304" pitchFamily="18" charset="0"/>
              </a:rPr>
              <a:t>}</a:t>
            </a:r>
          </a:p>
          <a:p>
            <a:r>
              <a:rPr lang="en-IN" dirty="0" smtClean="0">
                <a:solidFill>
                  <a:srgbClr val="FF0000"/>
                </a:solidFill>
                <a:latin typeface="Times New Roman" panose="02020603050405020304" pitchFamily="18" charset="0"/>
                <a:cs typeface="Times New Roman" panose="02020603050405020304" pitchFamily="18" charset="0"/>
              </a:rPr>
              <a:t>/profiles/{</a:t>
            </a:r>
            <a:r>
              <a:rPr lang="en-IN" dirty="0" err="1" smtClean="0">
                <a:solidFill>
                  <a:srgbClr val="FF0000"/>
                </a:solidFill>
                <a:latin typeface="Times New Roman" panose="02020603050405020304" pitchFamily="18" charset="0"/>
                <a:cs typeface="Times New Roman" panose="02020603050405020304" pitchFamily="18" charset="0"/>
              </a:rPr>
              <a:t>profileId</a:t>
            </a:r>
            <a:r>
              <a:rPr lang="en-IN" dirty="0" smtClean="0">
                <a:solidFill>
                  <a:srgbClr val="FF0000"/>
                </a:solidFill>
                <a:latin typeface="Times New Roman" panose="02020603050405020304" pitchFamily="18" charset="0"/>
                <a:cs typeface="Times New Roman" panose="02020603050405020304" pitchFamily="18" charset="0"/>
              </a:rPr>
              <a:t>}</a:t>
            </a:r>
          </a:p>
        </p:txBody>
      </p:sp>
      <p:sp>
        <p:nvSpPr>
          <p:cNvPr id="29" name="TextBox 28"/>
          <p:cNvSpPr txBox="1"/>
          <p:nvPr/>
        </p:nvSpPr>
        <p:spPr>
          <a:xfrm>
            <a:off x="323528" y="4937686"/>
            <a:ext cx="8208912"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URIs will not contain .do, .</a:t>
            </a:r>
            <a:r>
              <a:rPr lang="en-IN" dirty="0" err="1" smtClean="0">
                <a:latin typeface="Times New Roman" panose="02020603050405020304" pitchFamily="18" charset="0"/>
                <a:cs typeface="Times New Roman" panose="02020603050405020304" pitchFamily="18" charset="0"/>
              </a:rPr>
              <a:t>htm</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etc</a:t>
            </a:r>
            <a:r>
              <a:rPr lang="en-IN" dirty="0" smtClean="0">
                <a:latin typeface="Times New Roman" panose="02020603050405020304" pitchFamily="18" charset="0"/>
                <a:cs typeface="Times New Roman" panose="02020603050405020304" pitchFamily="18" charset="0"/>
              </a:rPr>
              <a:t>, it will not have query parameter.</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You don’t need to change it as per the technology</a:t>
            </a:r>
          </a:p>
        </p:txBody>
      </p:sp>
    </p:spTree>
    <p:extLst>
      <p:ext uri="{BB962C8B-B14F-4D97-AF65-F5344CB8AC3E}">
        <p14:creationId xmlns:p14="http://schemas.microsoft.com/office/powerpoint/2010/main" val="1942118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build="p"/>
      <p:bldP spid="20" grpId="0" build="p"/>
      <p:bldP spid="12" grpId="0" build="p"/>
      <p:bldP spid="13" grpId="0" build="p"/>
      <p:bldP spid="18" grpId="0" build="p"/>
      <p:bldP spid="25" grpId="0" build="p"/>
      <p:bldP spid="26" grpId="0" build="p"/>
      <p:bldP spid="27" grpId="0" build="p"/>
      <p:bldP spid="28" grpId="0" build="p"/>
      <p:bldP spid="2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Resource URIs</a:t>
            </a:r>
          </a:p>
        </p:txBody>
      </p:sp>
      <p:sp>
        <p:nvSpPr>
          <p:cNvPr id="17" name="TextBox 16"/>
          <p:cNvSpPr txBox="1"/>
          <p:nvPr/>
        </p:nvSpPr>
        <p:spPr>
          <a:xfrm>
            <a:off x="179512" y="1124744"/>
            <a:ext cx="8208912"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We will have some other resources in our Messenger App</a:t>
            </a:r>
          </a:p>
        </p:txBody>
      </p:sp>
      <p:sp>
        <p:nvSpPr>
          <p:cNvPr id="27" name="TextBox 26"/>
          <p:cNvSpPr txBox="1"/>
          <p:nvPr/>
        </p:nvSpPr>
        <p:spPr>
          <a:xfrm>
            <a:off x="611560" y="1628800"/>
            <a:ext cx="1800200"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Comments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Likes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Shares</a:t>
            </a:r>
          </a:p>
        </p:txBody>
      </p:sp>
    </p:spTree>
    <p:extLst>
      <p:ext uri="{BB962C8B-B14F-4D97-AF65-F5344CB8AC3E}">
        <p14:creationId xmlns:p14="http://schemas.microsoft.com/office/powerpoint/2010/main" val="204911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Resource URIs</a:t>
            </a:r>
          </a:p>
        </p:txBody>
      </p:sp>
      <p:sp>
        <p:nvSpPr>
          <p:cNvPr id="17" name="TextBox 16"/>
          <p:cNvSpPr txBox="1"/>
          <p:nvPr/>
        </p:nvSpPr>
        <p:spPr>
          <a:xfrm>
            <a:off x="179512" y="1052736"/>
            <a:ext cx="8208912"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Resource Relationship</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4191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01336" y="2420888"/>
            <a:ext cx="8208912"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One Message can have multiple comments.</a:t>
            </a:r>
          </a:p>
          <a:p>
            <a:r>
              <a:rPr lang="en-IN" dirty="0" smtClean="0">
                <a:latin typeface="Times New Roman" panose="02020603050405020304" pitchFamily="18" charset="0"/>
                <a:cs typeface="Times New Roman" panose="02020603050405020304" pitchFamily="18" charset="0"/>
              </a:rPr>
              <a:t>Suppose we have 2 Messages. Message Id 1 is having 3 comments and Message Id 2 is having 2 comments.</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92" y="3573016"/>
            <a:ext cx="30480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122662"/>
            <a:ext cx="1582343" cy="31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597860" y="3122662"/>
            <a:ext cx="313285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/messages/1/comments/1</a:t>
            </a:r>
          </a:p>
        </p:txBody>
      </p:sp>
      <p:cxnSp>
        <p:nvCxnSpPr>
          <p:cNvPr id="4" name="Straight Arrow Connector 3"/>
          <p:cNvCxnSpPr/>
          <p:nvPr/>
        </p:nvCxnSpPr>
        <p:spPr>
          <a:xfrm flipV="1">
            <a:off x="5220072" y="3491994"/>
            <a:ext cx="377788" cy="585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97860" y="3573016"/>
            <a:ext cx="313285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Generic URI for any comments</a:t>
            </a:r>
          </a:p>
        </p:txBody>
      </p:sp>
      <p:sp>
        <p:nvSpPr>
          <p:cNvPr id="13" name="TextBox 12"/>
          <p:cNvSpPr txBox="1"/>
          <p:nvPr/>
        </p:nvSpPr>
        <p:spPr>
          <a:xfrm>
            <a:off x="5597860" y="3975821"/>
            <a:ext cx="3132856" cy="646331"/>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r>
              <a:rPr lang="en-IN" dirty="0" err="1" smtClean="0">
                <a:solidFill>
                  <a:srgbClr val="FF0000"/>
                </a:solidFill>
                <a:latin typeface="Times New Roman" panose="02020603050405020304" pitchFamily="18" charset="0"/>
                <a:cs typeface="Times New Roman" panose="02020603050405020304" pitchFamily="18" charset="0"/>
              </a:rPr>
              <a:t>messageId</a:t>
            </a:r>
            <a:r>
              <a:rPr lang="en-IN" dirty="0" smtClean="0">
                <a:solidFill>
                  <a:srgbClr val="FF0000"/>
                </a:solidFill>
                <a:latin typeface="Times New Roman" panose="02020603050405020304" pitchFamily="18" charset="0"/>
                <a:cs typeface="Times New Roman" panose="02020603050405020304" pitchFamily="18" charset="0"/>
              </a:rPr>
              <a:t>}/comments/{</a:t>
            </a:r>
            <a:r>
              <a:rPr lang="en-IN" dirty="0" err="1" smtClean="0">
                <a:solidFill>
                  <a:srgbClr val="FF0000"/>
                </a:solidFill>
                <a:latin typeface="Times New Roman" panose="02020603050405020304" pitchFamily="18" charset="0"/>
                <a:cs typeface="Times New Roman" panose="02020603050405020304" pitchFamily="18" charset="0"/>
              </a:rPr>
              <a:t>commentId</a:t>
            </a:r>
            <a:r>
              <a:rPr lang="en-IN" dirty="0" smtClean="0">
                <a:solidFill>
                  <a:srgbClr val="FF0000"/>
                </a:solidFill>
                <a:latin typeface="Times New Roman" panose="02020603050405020304" pitchFamily="18" charset="0"/>
                <a:cs typeface="Times New Roman" panose="02020603050405020304" pitchFamily="18" charset="0"/>
              </a:rPr>
              <a:t>}</a:t>
            </a:r>
          </a:p>
        </p:txBody>
      </p:sp>
      <p:sp>
        <p:nvSpPr>
          <p:cNvPr id="14" name="TextBox 13"/>
          <p:cNvSpPr txBox="1"/>
          <p:nvPr/>
        </p:nvSpPr>
        <p:spPr>
          <a:xfrm>
            <a:off x="5597860" y="4679987"/>
            <a:ext cx="3132856" cy="646331"/>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r>
              <a:rPr lang="en-IN" dirty="0" err="1" smtClean="0">
                <a:solidFill>
                  <a:srgbClr val="FF0000"/>
                </a:solidFill>
                <a:latin typeface="Times New Roman" panose="02020603050405020304" pitchFamily="18" charset="0"/>
                <a:cs typeface="Times New Roman" panose="02020603050405020304" pitchFamily="18" charset="0"/>
              </a:rPr>
              <a:t>messageId</a:t>
            </a:r>
            <a:r>
              <a:rPr lang="en-IN" dirty="0" smtClean="0">
                <a:solidFill>
                  <a:srgbClr val="FF0000"/>
                </a:solidFill>
                <a:latin typeface="Times New Roman" panose="02020603050405020304" pitchFamily="18" charset="0"/>
                <a:cs typeface="Times New Roman" panose="02020603050405020304" pitchFamily="18" charset="0"/>
              </a:rPr>
              <a:t>}/likes/{</a:t>
            </a:r>
            <a:r>
              <a:rPr lang="en-IN" dirty="0" err="1" smtClean="0">
                <a:solidFill>
                  <a:srgbClr val="FF0000"/>
                </a:solidFill>
                <a:latin typeface="Times New Roman" panose="02020603050405020304" pitchFamily="18" charset="0"/>
                <a:cs typeface="Times New Roman" panose="02020603050405020304" pitchFamily="18" charset="0"/>
              </a:rPr>
              <a:t>likeId</a:t>
            </a:r>
            <a:r>
              <a:rPr lang="en-IN" dirty="0" smtClean="0">
                <a:solidFill>
                  <a:srgbClr val="FF0000"/>
                </a:solidFill>
                <a:latin typeface="Times New Roman" panose="02020603050405020304" pitchFamily="18" charset="0"/>
                <a:cs typeface="Times New Roman" panose="02020603050405020304" pitchFamily="18" charset="0"/>
              </a:rPr>
              <a:t>}</a:t>
            </a:r>
          </a:p>
        </p:txBody>
      </p:sp>
      <p:sp>
        <p:nvSpPr>
          <p:cNvPr id="15" name="TextBox 14"/>
          <p:cNvSpPr txBox="1"/>
          <p:nvPr/>
        </p:nvSpPr>
        <p:spPr>
          <a:xfrm>
            <a:off x="5597860" y="5373216"/>
            <a:ext cx="3132856" cy="646331"/>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r>
              <a:rPr lang="en-IN" dirty="0" err="1" smtClean="0">
                <a:solidFill>
                  <a:srgbClr val="FF0000"/>
                </a:solidFill>
                <a:latin typeface="Times New Roman" panose="02020603050405020304" pitchFamily="18" charset="0"/>
                <a:cs typeface="Times New Roman" panose="02020603050405020304" pitchFamily="18" charset="0"/>
              </a:rPr>
              <a:t>messageId</a:t>
            </a:r>
            <a:r>
              <a:rPr lang="en-IN" dirty="0" smtClean="0">
                <a:solidFill>
                  <a:srgbClr val="FF0000"/>
                </a:solidFill>
                <a:latin typeface="Times New Roman" panose="02020603050405020304" pitchFamily="18" charset="0"/>
                <a:cs typeface="Times New Roman" panose="02020603050405020304" pitchFamily="18" charset="0"/>
              </a:rPr>
              <a:t>}/shares/{</a:t>
            </a:r>
            <a:r>
              <a:rPr lang="en-IN" dirty="0" err="1" smtClean="0">
                <a:solidFill>
                  <a:srgbClr val="FF0000"/>
                </a:solidFill>
                <a:latin typeface="Times New Roman" panose="02020603050405020304" pitchFamily="18" charset="0"/>
                <a:cs typeface="Times New Roman" panose="02020603050405020304" pitchFamily="18" charset="0"/>
              </a:rPr>
              <a:t>shareId</a:t>
            </a:r>
            <a:r>
              <a:rPr lang="en-IN" dirty="0"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992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99"/>
                                        </p:tgtEl>
                                        <p:attrNameLst>
                                          <p:attrName>style.visibility</p:attrName>
                                        </p:attrNameLst>
                                      </p:cBhvr>
                                      <p:to>
                                        <p:strVal val="visible"/>
                                      </p:to>
                                    </p:set>
                                    <p:animEffect transition="in" filter="fade">
                                      <p:cBhvr>
                                        <p:cTn id="24" dur="500"/>
                                        <p:tgtEl>
                                          <p:spTgt spid="409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animEffect transition="in" filter="fade">
                                      <p:cBhvr>
                                        <p:cTn id="29" dur="500"/>
                                        <p:tgtEl>
                                          <p:spTgt spid="410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6" grpId="0" build="p"/>
      <p:bldP spid="9" grpId="0" build="p"/>
      <p:bldP spid="12" grpId="0" build="p"/>
      <p:bldP spid="13" grpId="0" build="p"/>
      <p:bldP spid="14" grpId="0" build="p"/>
      <p:bldP spid="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Collection URIs</a:t>
            </a:r>
          </a:p>
        </p:txBody>
      </p:sp>
      <p:sp>
        <p:nvSpPr>
          <p:cNvPr id="13" name="TextBox 12"/>
          <p:cNvSpPr txBox="1"/>
          <p:nvPr/>
        </p:nvSpPr>
        <p:spPr>
          <a:xfrm>
            <a:off x="251520" y="1196752"/>
            <a:ext cx="626469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r>
              <a:rPr lang="en-IN" dirty="0" err="1" smtClean="0">
                <a:solidFill>
                  <a:srgbClr val="FF0000"/>
                </a:solidFill>
                <a:latin typeface="Times New Roman" panose="02020603050405020304" pitchFamily="18" charset="0"/>
                <a:cs typeface="Times New Roman" panose="02020603050405020304" pitchFamily="18" charset="0"/>
              </a:rPr>
              <a:t>messageId</a:t>
            </a:r>
            <a:r>
              <a:rPr lang="en-IN" dirty="0" smtClean="0">
                <a:solidFill>
                  <a:srgbClr val="FF0000"/>
                </a:solidFill>
                <a:latin typeface="Times New Roman" panose="02020603050405020304" pitchFamily="18" charset="0"/>
                <a:cs typeface="Times New Roman" panose="02020603050405020304" pitchFamily="18" charset="0"/>
              </a:rPr>
              <a:t>}/comments/{</a:t>
            </a:r>
            <a:r>
              <a:rPr lang="en-IN" dirty="0" err="1" smtClean="0">
                <a:solidFill>
                  <a:srgbClr val="FF0000"/>
                </a:solidFill>
                <a:latin typeface="Times New Roman" panose="02020603050405020304" pitchFamily="18" charset="0"/>
                <a:cs typeface="Times New Roman" panose="02020603050405020304" pitchFamily="18" charset="0"/>
              </a:rPr>
              <a:t>commentId</a:t>
            </a:r>
            <a:r>
              <a:rPr lang="en-IN" dirty="0" smtClean="0">
                <a:solidFill>
                  <a:srgbClr val="FF0000"/>
                </a:solidFill>
                <a:latin typeface="Times New Roman" panose="02020603050405020304" pitchFamily="18" charset="0"/>
                <a:cs typeface="Times New Roman" panose="02020603050405020304" pitchFamily="18" charset="0"/>
              </a:rPr>
              <a:t>}</a:t>
            </a:r>
          </a:p>
        </p:txBody>
      </p:sp>
      <p:sp>
        <p:nvSpPr>
          <p:cNvPr id="16" name="TextBox 15"/>
          <p:cNvSpPr txBox="1"/>
          <p:nvPr/>
        </p:nvSpPr>
        <p:spPr>
          <a:xfrm>
            <a:off x="539552" y="1700808"/>
            <a:ext cx="792088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Knows as </a:t>
            </a:r>
            <a:r>
              <a:rPr lang="en-IN" b="1" i="1" u="sng" dirty="0" smtClean="0">
                <a:latin typeface="Times New Roman" panose="02020603050405020304" pitchFamily="18" charset="0"/>
                <a:cs typeface="Times New Roman" panose="02020603050405020304" pitchFamily="18" charset="0"/>
              </a:rPr>
              <a:t>Instant</a:t>
            </a:r>
            <a:r>
              <a:rPr lang="en-IN" dirty="0" smtClean="0">
                <a:latin typeface="Times New Roman" panose="02020603050405020304" pitchFamily="18" charset="0"/>
                <a:cs typeface="Times New Roman" panose="02020603050405020304" pitchFamily="18" charset="0"/>
              </a:rPr>
              <a:t> URI : A Single </a:t>
            </a:r>
            <a:r>
              <a:rPr lang="en-IN" b="1" i="1" u="sng" dirty="0" smtClean="0">
                <a:latin typeface="Times New Roman" panose="02020603050405020304" pitchFamily="18" charset="0"/>
                <a:cs typeface="Times New Roman" panose="02020603050405020304" pitchFamily="18" charset="0"/>
              </a:rPr>
              <a:t>instance</a:t>
            </a:r>
            <a:r>
              <a:rPr lang="en-IN" dirty="0" smtClean="0">
                <a:latin typeface="Times New Roman" panose="02020603050405020304" pitchFamily="18" charset="0"/>
                <a:cs typeface="Times New Roman" panose="02020603050405020304" pitchFamily="18" charset="0"/>
              </a:rPr>
              <a:t> of a message or a comment is accessible by the instance resource. </a:t>
            </a:r>
          </a:p>
        </p:txBody>
      </p:sp>
      <p:sp>
        <p:nvSpPr>
          <p:cNvPr id="18" name="TextBox 17"/>
          <p:cNvSpPr txBox="1"/>
          <p:nvPr/>
        </p:nvSpPr>
        <p:spPr>
          <a:xfrm>
            <a:off x="539552" y="2348880"/>
            <a:ext cx="7920880" cy="120032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Q: What about if we want all messages?</a:t>
            </a:r>
          </a:p>
          <a:p>
            <a:r>
              <a:rPr lang="en-IN" dirty="0" err="1" smtClean="0">
                <a:latin typeface="Times New Roman" panose="02020603050405020304" pitchFamily="18" charset="0"/>
                <a:cs typeface="Times New Roman" panose="02020603050405020304" pitchFamily="18" charset="0"/>
              </a:rPr>
              <a:t>Ans</a:t>
            </a:r>
            <a:r>
              <a:rPr lang="en-IN" dirty="0" smtClean="0">
                <a:latin typeface="Times New Roman" panose="02020603050405020304" pitchFamily="18" charset="0"/>
                <a:cs typeface="Times New Roman" panose="02020603050405020304" pitchFamily="18" charset="0"/>
              </a:rPr>
              <a:t>: /messages</a:t>
            </a:r>
          </a:p>
          <a:p>
            <a:r>
              <a:rPr lang="en-IN" dirty="0" smtClean="0">
                <a:latin typeface="Times New Roman" panose="02020603050405020304" pitchFamily="18" charset="0"/>
                <a:cs typeface="Times New Roman" panose="02020603050405020304" pitchFamily="18" charset="0"/>
              </a:rPr>
              <a:t>This is similar as static site with HTML page. Accessing directory gives you all the contents in that directory. </a:t>
            </a:r>
          </a:p>
        </p:txBody>
      </p:sp>
      <p:sp>
        <p:nvSpPr>
          <p:cNvPr id="19" name="TextBox 18"/>
          <p:cNvSpPr txBox="1"/>
          <p:nvPr/>
        </p:nvSpPr>
        <p:spPr>
          <a:xfrm>
            <a:off x="611560" y="3522642"/>
            <a:ext cx="626469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/messages/2/comments</a:t>
            </a:r>
          </a:p>
        </p:txBody>
      </p:sp>
      <p:sp>
        <p:nvSpPr>
          <p:cNvPr id="20" name="TextBox 19"/>
          <p:cNvSpPr txBox="1"/>
          <p:nvPr/>
        </p:nvSpPr>
        <p:spPr>
          <a:xfrm>
            <a:off x="615068" y="3891974"/>
            <a:ext cx="7920880"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These type of URIs do not represent single resource, but rather, a collection or list of resources. </a:t>
            </a:r>
          </a:p>
          <a:p>
            <a:r>
              <a:rPr lang="en-IN" dirty="0" smtClean="0">
                <a:latin typeface="Times New Roman" panose="02020603050405020304" pitchFamily="18" charset="0"/>
                <a:cs typeface="Times New Roman" panose="02020603050405020304" pitchFamily="18" charset="0"/>
              </a:rPr>
              <a:t>So these are known as </a:t>
            </a:r>
            <a:r>
              <a:rPr lang="en-IN" b="1" i="1" u="sng" dirty="0" smtClean="0">
                <a:latin typeface="Times New Roman" panose="02020603050405020304" pitchFamily="18" charset="0"/>
                <a:cs typeface="Times New Roman" panose="02020603050405020304" pitchFamily="18" charset="0"/>
              </a:rPr>
              <a:t>collection</a:t>
            </a:r>
            <a:r>
              <a:rPr lang="en-IN" dirty="0" smtClean="0">
                <a:latin typeface="Times New Roman" panose="02020603050405020304" pitchFamily="18" charset="0"/>
                <a:cs typeface="Times New Roman" panose="02020603050405020304" pitchFamily="18" charset="0"/>
              </a:rPr>
              <a:t> URIs</a:t>
            </a:r>
          </a:p>
        </p:txBody>
      </p:sp>
    </p:spTree>
    <p:extLst>
      <p:ext uri="{BB962C8B-B14F-4D97-AF65-F5344CB8AC3E}">
        <p14:creationId xmlns:p14="http://schemas.microsoft.com/office/powerpoint/2010/main" val="3620083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build="p"/>
      <p:bldP spid="18" grpId="0" build="p"/>
      <p:bldP spid="19" grpId="0" build="p"/>
      <p:bldP spid="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4" name="TextBox 3"/>
          <p:cNvSpPr txBox="1"/>
          <p:nvPr/>
        </p:nvSpPr>
        <p:spPr>
          <a:xfrm>
            <a:off x="467544" y="1844824"/>
            <a:ext cx="7632848" cy="954107"/>
          </a:xfrm>
          <a:prstGeom prst="rect">
            <a:avLst/>
          </a:prstGeom>
          <a:noFill/>
        </p:spPr>
        <p:txBody>
          <a:bodyPr wrap="square" rtlCol="0">
            <a:spAutoFit/>
          </a:bodyPr>
          <a:lstStyle/>
          <a:p>
            <a:r>
              <a:rPr lang="en-IN" sz="2800" dirty="0" smtClean="0">
                <a:latin typeface="Times New Roman" panose="02020603050405020304" pitchFamily="18" charset="0"/>
                <a:cs typeface="Times New Roman" panose="02020603050405020304" pitchFamily="18" charset="0"/>
              </a:rPr>
              <a:t>Developing RESTful API</a:t>
            </a:r>
          </a:p>
          <a:p>
            <a:r>
              <a:rPr lang="en-IN" sz="2800" dirty="0" smtClean="0">
                <a:latin typeface="Times New Roman" panose="02020603050405020304" pitchFamily="18" charset="0"/>
                <a:cs typeface="Times New Roman" panose="02020603050405020304" pitchFamily="18" charset="0"/>
              </a:rPr>
              <a:t>with JAX-RS</a:t>
            </a:r>
            <a:endParaRPr lang="en-IN"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29338" y="3717659"/>
            <a:ext cx="6014870" cy="523220"/>
          </a:xfrm>
          <a:prstGeom prst="rect">
            <a:avLst/>
          </a:prstGeom>
          <a:solidFill>
            <a:srgbClr val="C00000"/>
          </a:solidFill>
        </p:spPr>
        <p:txBody>
          <a:bodyPr wrap="square" rtlCol="0">
            <a:spAutoFit/>
          </a:bodyPr>
          <a:lstStyle/>
          <a:p>
            <a:r>
              <a:rPr lang="en-IN" sz="2800" dirty="0" smtClean="0">
                <a:solidFill>
                  <a:schemeClr val="bg1"/>
                </a:solidFill>
                <a:latin typeface="Times New Roman" panose="02020603050405020304" pitchFamily="18" charset="0"/>
                <a:cs typeface="Times New Roman" panose="02020603050405020304" pitchFamily="18" charset="0"/>
              </a:rPr>
              <a:t>Section 2: Implementation with JAX-RS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9338" y="2996952"/>
            <a:ext cx="6014870" cy="523220"/>
          </a:xfrm>
          <a:prstGeom prst="rect">
            <a:avLst/>
          </a:prstGeom>
          <a:solidFill>
            <a:srgbClr val="C00000"/>
          </a:solidFill>
        </p:spPr>
        <p:txBody>
          <a:bodyPr wrap="square" rtlCol="0">
            <a:spAutoFit/>
          </a:bodyPr>
          <a:lstStyle/>
          <a:p>
            <a:r>
              <a:rPr lang="en-IN" sz="2800" dirty="0" smtClean="0">
                <a:solidFill>
                  <a:schemeClr val="bg1"/>
                </a:solidFill>
                <a:latin typeface="Times New Roman" panose="02020603050405020304" pitchFamily="18" charset="0"/>
                <a:cs typeface="Times New Roman" panose="02020603050405020304" pitchFamily="18" charset="0"/>
              </a:rPr>
              <a:t>Section 1 :  REST API Concept</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581082"/>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Collection URIs</a:t>
            </a:r>
          </a:p>
        </p:txBody>
      </p:sp>
      <p:sp>
        <p:nvSpPr>
          <p:cNvPr id="13" name="TextBox 12"/>
          <p:cNvSpPr txBox="1"/>
          <p:nvPr/>
        </p:nvSpPr>
        <p:spPr>
          <a:xfrm>
            <a:off x="806438" y="5157192"/>
            <a:ext cx="6264696"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Offset :  starting point</a:t>
            </a:r>
          </a:p>
          <a:p>
            <a:r>
              <a:rPr lang="en-IN" dirty="0" smtClean="0">
                <a:latin typeface="Times New Roman" panose="02020603050405020304" pitchFamily="18" charset="0"/>
                <a:cs typeface="Times New Roman" panose="02020603050405020304" pitchFamily="18" charset="0"/>
              </a:rPr>
              <a:t>Limit: number of records to fetch</a:t>
            </a:r>
          </a:p>
        </p:txBody>
      </p:sp>
      <p:sp>
        <p:nvSpPr>
          <p:cNvPr id="19" name="TextBox 18"/>
          <p:cNvSpPr txBox="1"/>
          <p:nvPr/>
        </p:nvSpPr>
        <p:spPr>
          <a:xfrm>
            <a:off x="755576" y="1628800"/>
            <a:ext cx="122413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p>
        </p:txBody>
      </p:sp>
      <p:sp>
        <p:nvSpPr>
          <p:cNvPr id="8" name="TextBox 7"/>
          <p:cNvSpPr txBox="1"/>
          <p:nvPr/>
        </p:nvSpPr>
        <p:spPr>
          <a:xfrm>
            <a:off x="759084" y="1979548"/>
            <a:ext cx="122413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/profiles</a:t>
            </a:r>
          </a:p>
        </p:txBody>
      </p:sp>
      <p:sp>
        <p:nvSpPr>
          <p:cNvPr id="9" name="TextBox 8"/>
          <p:cNvSpPr txBox="1"/>
          <p:nvPr/>
        </p:nvSpPr>
        <p:spPr>
          <a:xfrm>
            <a:off x="759084" y="2348880"/>
            <a:ext cx="453299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r>
              <a:rPr lang="en-IN" dirty="0" err="1" smtClean="0">
                <a:solidFill>
                  <a:srgbClr val="FF0000"/>
                </a:solidFill>
                <a:latin typeface="Times New Roman" panose="02020603050405020304" pitchFamily="18" charset="0"/>
                <a:cs typeface="Times New Roman" panose="02020603050405020304" pitchFamily="18" charset="0"/>
              </a:rPr>
              <a:t>messageId</a:t>
            </a:r>
            <a:r>
              <a:rPr lang="en-IN" dirty="0" smtClean="0">
                <a:solidFill>
                  <a:srgbClr val="FF0000"/>
                </a:solidFill>
                <a:latin typeface="Times New Roman" panose="02020603050405020304" pitchFamily="18" charset="0"/>
                <a:cs typeface="Times New Roman" panose="02020603050405020304" pitchFamily="18" charset="0"/>
              </a:rPr>
              <a:t>}/comments</a:t>
            </a:r>
          </a:p>
        </p:txBody>
      </p:sp>
      <p:sp>
        <p:nvSpPr>
          <p:cNvPr id="10" name="TextBox 9"/>
          <p:cNvSpPr txBox="1"/>
          <p:nvPr/>
        </p:nvSpPr>
        <p:spPr>
          <a:xfrm>
            <a:off x="759084" y="2708920"/>
            <a:ext cx="453299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r>
              <a:rPr lang="en-IN" dirty="0" err="1" smtClean="0">
                <a:solidFill>
                  <a:srgbClr val="FF0000"/>
                </a:solidFill>
                <a:latin typeface="Times New Roman" panose="02020603050405020304" pitchFamily="18" charset="0"/>
                <a:cs typeface="Times New Roman" panose="02020603050405020304" pitchFamily="18" charset="0"/>
              </a:rPr>
              <a:t>messageId</a:t>
            </a:r>
            <a:r>
              <a:rPr lang="en-IN" dirty="0" smtClean="0">
                <a:solidFill>
                  <a:srgbClr val="FF0000"/>
                </a:solidFill>
                <a:latin typeface="Times New Roman" panose="02020603050405020304" pitchFamily="18" charset="0"/>
                <a:cs typeface="Times New Roman" panose="02020603050405020304" pitchFamily="18" charset="0"/>
              </a:rPr>
              <a:t>}/shares</a:t>
            </a:r>
          </a:p>
        </p:txBody>
      </p:sp>
      <p:sp>
        <p:nvSpPr>
          <p:cNvPr id="11" name="TextBox 10"/>
          <p:cNvSpPr txBox="1"/>
          <p:nvPr/>
        </p:nvSpPr>
        <p:spPr>
          <a:xfrm>
            <a:off x="771819" y="3068960"/>
            <a:ext cx="453299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r>
              <a:rPr lang="en-IN" dirty="0" err="1" smtClean="0">
                <a:solidFill>
                  <a:srgbClr val="FF0000"/>
                </a:solidFill>
                <a:latin typeface="Times New Roman" panose="02020603050405020304" pitchFamily="18" charset="0"/>
                <a:cs typeface="Times New Roman" panose="02020603050405020304" pitchFamily="18" charset="0"/>
              </a:rPr>
              <a:t>messageId</a:t>
            </a:r>
            <a:r>
              <a:rPr lang="en-IN" dirty="0" smtClean="0">
                <a:solidFill>
                  <a:srgbClr val="FF0000"/>
                </a:solidFill>
                <a:latin typeface="Times New Roman" panose="02020603050405020304" pitchFamily="18" charset="0"/>
                <a:cs typeface="Times New Roman" panose="02020603050405020304" pitchFamily="18" charset="0"/>
              </a:rPr>
              <a:t>}/likes</a:t>
            </a:r>
          </a:p>
        </p:txBody>
      </p:sp>
      <p:sp>
        <p:nvSpPr>
          <p:cNvPr id="12" name="TextBox 11"/>
          <p:cNvSpPr txBox="1"/>
          <p:nvPr/>
        </p:nvSpPr>
        <p:spPr>
          <a:xfrm>
            <a:off x="251520" y="3438292"/>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Filtering Result</a:t>
            </a:r>
          </a:p>
        </p:txBody>
      </p:sp>
      <p:sp>
        <p:nvSpPr>
          <p:cNvPr id="14" name="TextBox 13"/>
          <p:cNvSpPr txBox="1"/>
          <p:nvPr/>
        </p:nvSpPr>
        <p:spPr>
          <a:xfrm>
            <a:off x="771819" y="3933056"/>
            <a:ext cx="1224136"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a:t>
            </a:r>
          </a:p>
        </p:txBody>
      </p:sp>
      <p:sp>
        <p:nvSpPr>
          <p:cNvPr id="15" name="TextBox 14"/>
          <p:cNvSpPr txBox="1"/>
          <p:nvPr/>
        </p:nvSpPr>
        <p:spPr>
          <a:xfrm>
            <a:off x="771818" y="4293096"/>
            <a:ext cx="4664277"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a:t>
            </a:r>
            <a:r>
              <a:rPr lang="en-IN" dirty="0" err="1" smtClean="0">
                <a:solidFill>
                  <a:srgbClr val="FF0000"/>
                </a:solidFill>
                <a:latin typeface="Times New Roman" panose="02020603050405020304" pitchFamily="18" charset="0"/>
                <a:cs typeface="Times New Roman" panose="02020603050405020304" pitchFamily="18" charset="0"/>
              </a:rPr>
              <a:t>messages?offset</a:t>
            </a:r>
            <a:r>
              <a:rPr lang="en-IN" dirty="0" smtClean="0">
                <a:solidFill>
                  <a:srgbClr val="FF0000"/>
                </a:solidFill>
                <a:latin typeface="Times New Roman" panose="02020603050405020304" pitchFamily="18" charset="0"/>
                <a:cs typeface="Times New Roman" panose="02020603050405020304" pitchFamily="18" charset="0"/>
              </a:rPr>
              <a:t>=30 &amp; limit=10</a:t>
            </a:r>
          </a:p>
        </p:txBody>
      </p:sp>
      <p:sp>
        <p:nvSpPr>
          <p:cNvPr id="17" name="TextBox 16"/>
          <p:cNvSpPr txBox="1"/>
          <p:nvPr/>
        </p:nvSpPr>
        <p:spPr>
          <a:xfrm>
            <a:off x="771818" y="4653136"/>
            <a:ext cx="4664277"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a:t>
            </a:r>
            <a:r>
              <a:rPr lang="en-IN" dirty="0" err="1" smtClean="0">
                <a:solidFill>
                  <a:srgbClr val="FF0000"/>
                </a:solidFill>
                <a:latin typeface="Times New Roman" panose="02020603050405020304" pitchFamily="18" charset="0"/>
                <a:cs typeface="Times New Roman" panose="02020603050405020304" pitchFamily="18" charset="0"/>
              </a:rPr>
              <a:t>messages?year</a:t>
            </a:r>
            <a:r>
              <a:rPr lang="en-IN" dirty="0" smtClean="0">
                <a:solidFill>
                  <a:srgbClr val="FF0000"/>
                </a:solidFill>
                <a:latin typeface="Times New Roman" panose="02020603050405020304" pitchFamily="18" charset="0"/>
                <a:cs typeface="Times New Roman" panose="02020603050405020304" pitchFamily="18" charset="0"/>
              </a:rPr>
              <a:t>=2016&amp; offset=30 &amp; limit=10</a:t>
            </a:r>
          </a:p>
        </p:txBody>
      </p:sp>
      <p:sp>
        <p:nvSpPr>
          <p:cNvPr id="21" name="TextBox 20"/>
          <p:cNvSpPr txBox="1"/>
          <p:nvPr/>
        </p:nvSpPr>
        <p:spPr>
          <a:xfrm>
            <a:off x="257219" y="1259468"/>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302348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9" grpId="0" build="p"/>
      <p:bldP spid="8" grpId="0" build="p"/>
      <p:bldP spid="9" grpId="0" build="p"/>
      <p:bldP spid="10" grpId="0" build="p"/>
      <p:bldP spid="11" grpId="0" build="p"/>
      <p:bldP spid="12" grpId="0" build="p"/>
      <p:bldP spid="14" grpId="0" build="p"/>
      <p:bldP spid="15" grpId="0" build="p"/>
      <p:bldP spid="17" grpId="0" build="p"/>
      <p:bldP spid="2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Collection URIs</a:t>
            </a:r>
          </a:p>
        </p:txBody>
      </p:sp>
      <p:sp>
        <p:nvSpPr>
          <p:cNvPr id="13" name="TextBox 12"/>
          <p:cNvSpPr txBox="1"/>
          <p:nvPr/>
        </p:nvSpPr>
        <p:spPr>
          <a:xfrm>
            <a:off x="791192" y="1772816"/>
            <a:ext cx="6733136" cy="120032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Two types of Resource URIs</a:t>
            </a:r>
          </a:p>
          <a:p>
            <a:pPr marL="742950" lvl="1"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Instance resource URI</a:t>
            </a:r>
          </a:p>
          <a:p>
            <a:pPr marL="742950" lvl="1"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Collection resource URI</a:t>
            </a:r>
          </a:p>
          <a:p>
            <a:r>
              <a:rPr lang="en-IN" dirty="0" smtClean="0">
                <a:latin typeface="Times New Roman" panose="02020603050405020304" pitchFamily="18" charset="0"/>
                <a:cs typeface="Times New Roman" panose="02020603050405020304" pitchFamily="18" charset="0"/>
              </a:rPr>
              <a:t>Query parameters for pagination and filtering collection resource URI</a:t>
            </a:r>
          </a:p>
        </p:txBody>
      </p:sp>
      <p:sp>
        <p:nvSpPr>
          <p:cNvPr id="21" name="TextBox 20"/>
          <p:cNvSpPr txBox="1"/>
          <p:nvPr/>
        </p:nvSpPr>
        <p:spPr>
          <a:xfrm>
            <a:off x="257219" y="1259468"/>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Collection Summary</a:t>
            </a:r>
          </a:p>
        </p:txBody>
      </p:sp>
    </p:spTree>
    <p:extLst>
      <p:ext uri="{BB962C8B-B14F-4D97-AF65-F5344CB8AC3E}">
        <p14:creationId xmlns:p14="http://schemas.microsoft.com/office/powerpoint/2010/main" val="2385037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2"/>
      <p:bldP spid="2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HTTP Methods</a:t>
            </a:r>
          </a:p>
        </p:txBody>
      </p:sp>
      <p:sp>
        <p:nvSpPr>
          <p:cNvPr id="13" name="TextBox 12"/>
          <p:cNvSpPr txBox="1"/>
          <p:nvPr/>
        </p:nvSpPr>
        <p:spPr>
          <a:xfrm>
            <a:off x="791192" y="1628800"/>
            <a:ext cx="2484664"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a:t>
            </a:r>
            <a:r>
              <a:rPr lang="en-IN" dirty="0" err="1" smtClean="0">
                <a:solidFill>
                  <a:srgbClr val="FF0000"/>
                </a:solidFill>
                <a:latin typeface="Times New Roman" panose="02020603050405020304" pitchFamily="18" charset="0"/>
                <a:cs typeface="Times New Roman" panose="02020603050405020304" pitchFamily="18" charset="0"/>
              </a:rPr>
              <a:t>getMessages.htm?id</a:t>
            </a:r>
            <a:r>
              <a:rPr lang="en-IN" dirty="0" smtClean="0">
                <a:solidFill>
                  <a:srgbClr val="FF0000"/>
                </a:solidFill>
                <a:latin typeface="Times New Roman" panose="02020603050405020304" pitchFamily="18" charset="0"/>
                <a:cs typeface="Times New Roman" panose="02020603050405020304" pitchFamily="18" charset="0"/>
              </a:rPr>
              <a:t>=10</a:t>
            </a:r>
          </a:p>
        </p:txBody>
      </p:sp>
      <p:sp>
        <p:nvSpPr>
          <p:cNvPr id="21" name="TextBox 20"/>
          <p:cNvSpPr txBox="1"/>
          <p:nvPr/>
        </p:nvSpPr>
        <p:spPr>
          <a:xfrm>
            <a:off x="257219" y="1259468"/>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URIs</a:t>
            </a:r>
          </a:p>
        </p:txBody>
      </p:sp>
      <p:sp>
        <p:nvSpPr>
          <p:cNvPr id="5" name="TextBox 4"/>
          <p:cNvSpPr txBox="1"/>
          <p:nvPr/>
        </p:nvSpPr>
        <p:spPr>
          <a:xfrm>
            <a:off x="791192" y="1988840"/>
            <a:ext cx="2484664"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/messages/10</a:t>
            </a:r>
          </a:p>
        </p:txBody>
      </p:sp>
      <p:sp>
        <p:nvSpPr>
          <p:cNvPr id="6" name="TextBox 5"/>
          <p:cNvSpPr txBox="1"/>
          <p:nvPr/>
        </p:nvSpPr>
        <p:spPr>
          <a:xfrm>
            <a:off x="3635896" y="1628800"/>
            <a:ext cx="248466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Action Based</a:t>
            </a:r>
          </a:p>
        </p:txBody>
      </p:sp>
      <p:sp>
        <p:nvSpPr>
          <p:cNvPr id="7" name="TextBox 6"/>
          <p:cNvSpPr txBox="1"/>
          <p:nvPr/>
        </p:nvSpPr>
        <p:spPr>
          <a:xfrm>
            <a:off x="3626110" y="1979548"/>
            <a:ext cx="248466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Resource Based</a:t>
            </a:r>
          </a:p>
        </p:txBody>
      </p:sp>
      <p:cxnSp>
        <p:nvCxnSpPr>
          <p:cNvPr id="4" name="Straight Arrow Connector 3"/>
          <p:cNvCxnSpPr>
            <a:stCxn id="13" idx="3"/>
            <a:endCxn id="6" idx="1"/>
          </p:cNvCxnSpPr>
          <p:nvPr/>
        </p:nvCxnSpPr>
        <p:spPr>
          <a:xfrm>
            <a:off x="3275856" y="181346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95736" y="2204864"/>
            <a:ext cx="14303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618" y="2348880"/>
            <a:ext cx="5205542"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/get   Messages  .</a:t>
            </a:r>
            <a:r>
              <a:rPr lang="en-IN" dirty="0" err="1" smtClean="0">
                <a:solidFill>
                  <a:srgbClr val="FF0000"/>
                </a:solidFill>
                <a:latin typeface="Times New Roman" panose="02020603050405020304" pitchFamily="18" charset="0"/>
                <a:cs typeface="Times New Roman" panose="02020603050405020304" pitchFamily="18" charset="0"/>
              </a:rPr>
              <a:t>htm?id</a:t>
            </a:r>
            <a:r>
              <a:rPr lang="en-IN" dirty="0" smtClean="0">
                <a:solidFill>
                  <a:srgbClr val="FF0000"/>
                </a:solidFill>
                <a:latin typeface="Times New Roman" panose="02020603050405020304" pitchFamily="18" charset="0"/>
                <a:cs typeface="Times New Roman" panose="02020603050405020304" pitchFamily="18" charset="0"/>
              </a:rPr>
              <a:t>=  10</a:t>
            </a:r>
          </a:p>
        </p:txBody>
      </p:sp>
      <p:sp>
        <p:nvSpPr>
          <p:cNvPr id="11" name="Right Brace 10"/>
          <p:cNvSpPr/>
          <p:nvPr/>
        </p:nvSpPr>
        <p:spPr>
          <a:xfrm rot="16200000" flipH="1">
            <a:off x="885412" y="2528900"/>
            <a:ext cx="252028" cy="612068"/>
          </a:xfrm>
          <a:prstGeom prst="rightBrace">
            <a:avLst>
              <a:gd name="adj1" fmla="val 1862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Right Brace 14"/>
          <p:cNvSpPr/>
          <p:nvPr/>
        </p:nvSpPr>
        <p:spPr>
          <a:xfrm rot="16200000" flipH="1">
            <a:off x="1754590" y="2375787"/>
            <a:ext cx="252028" cy="918296"/>
          </a:xfrm>
          <a:prstGeom prst="rightBrace">
            <a:avLst>
              <a:gd name="adj1" fmla="val 1862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p:cNvSpPr/>
          <p:nvPr/>
        </p:nvSpPr>
        <p:spPr>
          <a:xfrm rot="16200000" flipH="1">
            <a:off x="3349312" y="2635465"/>
            <a:ext cx="252027" cy="398938"/>
          </a:xfrm>
          <a:prstGeom prst="rightBrace">
            <a:avLst>
              <a:gd name="adj1" fmla="val 1862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a:off x="539552" y="2924944"/>
            <a:ext cx="80989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Action</a:t>
            </a:r>
          </a:p>
        </p:txBody>
      </p:sp>
      <p:sp>
        <p:nvSpPr>
          <p:cNvPr id="19" name="TextBox 18"/>
          <p:cNvSpPr txBox="1"/>
          <p:nvPr/>
        </p:nvSpPr>
        <p:spPr>
          <a:xfrm>
            <a:off x="1349448" y="2924944"/>
            <a:ext cx="135034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Information</a:t>
            </a:r>
          </a:p>
        </p:txBody>
      </p:sp>
      <p:sp>
        <p:nvSpPr>
          <p:cNvPr id="20" name="TextBox 19"/>
          <p:cNvSpPr txBox="1"/>
          <p:nvPr/>
        </p:nvSpPr>
        <p:spPr>
          <a:xfrm>
            <a:off x="2829628" y="2924944"/>
            <a:ext cx="1742372"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Unique resource</a:t>
            </a:r>
          </a:p>
        </p:txBody>
      </p:sp>
      <p:sp>
        <p:nvSpPr>
          <p:cNvPr id="22" name="TextBox 21"/>
          <p:cNvSpPr txBox="1"/>
          <p:nvPr/>
        </p:nvSpPr>
        <p:spPr>
          <a:xfrm>
            <a:off x="863689" y="3429000"/>
            <a:ext cx="2484664"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/messages  /   10</a:t>
            </a:r>
          </a:p>
        </p:txBody>
      </p:sp>
      <p:sp>
        <p:nvSpPr>
          <p:cNvPr id="23" name="Right Brace 22"/>
          <p:cNvSpPr/>
          <p:nvPr/>
        </p:nvSpPr>
        <p:spPr>
          <a:xfrm rot="16200000" flipH="1">
            <a:off x="1311376" y="3458078"/>
            <a:ext cx="252028" cy="918296"/>
          </a:xfrm>
          <a:prstGeom prst="rightBrace">
            <a:avLst>
              <a:gd name="adj1" fmla="val 1862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Right Brace 23"/>
          <p:cNvSpPr/>
          <p:nvPr/>
        </p:nvSpPr>
        <p:spPr>
          <a:xfrm rot="16200000" flipH="1">
            <a:off x="2269193" y="3724877"/>
            <a:ext cx="252027" cy="398938"/>
          </a:xfrm>
          <a:prstGeom prst="rightBrace">
            <a:avLst>
              <a:gd name="adj1" fmla="val 1862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p:cNvSpPr txBox="1"/>
          <p:nvPr/>
        </p:nvSpPr>
        <p:spPr>
          <a:xfrm>
            <a:off x="845392" y="4050360"/>
            <a:ext cx="135034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Information</a:t>
            </a:r>
          </a:p>
        </p:txBody>
      </p:sp>
      <p:sp>
        <p:nvSpPr>
          <p:cNvPr id="26" name="TextBox 25"/>
          <p:cNvSpPr txBox="1"/>
          <p:nvPr/>
        </p:nvSpPr>
        <p:spPr>
          <a:xfrm>
            <a:off x="2137571" y="4058043"/>
            <a:ext cx="1742372"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Unique resource</a:t>
            </a:r>
          </a:p>
        </p:txBody>
      </p:sp>
      <p:sp>
        <p:nvSpPr>
          <p:cNvPr id="27" name="TextBox 26"/>
          <p:cNvSpPr txBox="1"/>
          <p:nvPr/>
        </p:nvSpPr>
        <p:spPr>
          <a:xfrm>
            <a:off x="4572000" y="3545238"/>
            <a:ext cx="4032448" cy="1477328"/>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In resource based URIs action is missing. If we provide this URI on address bar then this will return the message of message id 10. What about other operations like edit, or delete etc. </a:t>
            </a:r>
          </a:p>
        </p:txBody>
      </p:sp>
    </p:spTree>
    <p:extLst>
      <p:ext uri="{BB962C8B-B14F-4D97-AF65-F5344CB8AC3E}">
        <p14:creationId xmlns:p14="http://schemas.microsoft.com/office/powerpoint/2010/main" val="3669462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2"/>
      <p:bldP spid="21" grpId="0" build="p"/>
      <p:bldP spid="5" grpId="0" build="p" bldLvl="2"/>
      <p:bldP spid="6" grpId="0" build="p" bldLvl="2"/>
      <p:bldP spid="7" grpId="0" build="p" bldLvl="2"/>
      <p:bldP spid="14" grpId="0" build="p" bldLvl="2"/>
      <p:bldP spid="11" grpId="0" animBg="1"/>
      <p:bldP spid="15" grpId="0" animBg="1"/>
      <p:bldP spid="16" grpId="0" animBg="1"/>
      <p:bldP spid="18" grpId="0" build="p" bldLvl="2"/>
      <p:bldP spid="19" grpId="0" build="p" bldLvl="2"/>
      <p:bldP spid="20" grpId="0" build="p" bldLvl="2"/>
      <p:bldP spid="22" grpId="0" build="p" bldLvl="2"/>
      <p:bldP spid="23" grpId="0" animBg="1"/>
      <p:bldP spid="24" grpId="0" animBg="1"/>
      <p:bldP spid="25" grpId="0" build="p" bldLvl="2"/>
      <p:bldP spid="26" grpId="0" build="p" bldLvl="2"/>
      <p:bldP spid="27"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HTTP Methods</a:t>
            </a:r>
          </a:p>
        </p:txBody>
      </p:sp>
      <p:sp>
        <p:nvSpPr>
          <p:cNvPr id="21" name="TextBox 20"/>
          <p:cNvSpPr txBox="1"/>
          <p:nvPr/>
        </p:nvSpPr>
        <p:spPr>
          <a:xfrm>
            <a:off x="257219" y="1259468"/>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URIs</a:t>
            </a:r>
          </a:p>
        </p:txBody>
      </p:sp>
      <p:sp>
        <p:nvSpPr>
          <p:cNvPr id="7" name="TextBox 6"/>
          <p:cNvSpPr txBox="1"/>
          <p:nvPr/>
        </p:nvSpPr>
        <p:spPr>
          <a:xfrm>
            <a:off x="341136" y="1784992"/>
            <a:ext cx="8191303"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If we provide the action based URIs as </a:t>
            </a:r>
          </a:p>
        </p:txBody>
      </p:sp>
      <p:sp>
        <p:nvSpPr>
          <p:cNvPr id="14" name="TextBox 13"/>
          <p:cNvSpPr txBox="1"/>
          <p:nvPr/>
        </p:nvSpPr>
        <p:spPr>
          <a:xfrm>
            <a:off x="395536" y="2165310"/>
            <a:ext cx="3096344"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a:t>
            </a:r>
            <a:r>
              <a:rPr lang="en-IN" dirty="0" err="1" smtClean="0">
                <a:solidFill>
                  <a:srgbClr val="FF0000"/>
                </a:solidFill>
                <a:latin typeface="Times New Roman" panose="02020603050405020304" pitchFamily="18" charset="0"/>
                <a:cs typeface="Times New Roman" panose="02020603050405020304" pitchFamily="18" charset="0"/>
              </a:rPr>
              <a:t>updateMessages.htm?id</a:t>
            </a:r>
            <a:r>
              <a:rPr lang="en-IN" dirty="0" smtClean="0">
                <a:solidFill>
                  <a:srgbClr val="FF0000"/>
                </a:solidFill>
                <a:latin typeface="Times New Roman" panose="02020603050405020304" pitchFamily="18" charset="0"/>
                <a:cs typeface="Times New Roman" panose="02020603050405020304" pitchFamily="18" charset="0"/>
              </a:rPr>
              <a:t>=  10</a:t>
            </a:r>
          </a:p>
        </p:txBody>
      </p:sp>
      <p:sp>
        <p:nvSpPr>
          <p:cNvPr id="27" name="TextBox 26"/>
          <p:cNvSpPr txBox="1"/>
          <p:nvPr/>
        </p:nvSpPr>
        <p:spPr>
          <a:xfrm>
            <a:off x="404338" y="2987660"/>
            <a:ext cx="7912077"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It clearly tells about the operation being performed. How same resource based URI can perform different operations. </a:t>
            </a:r>
          </a:p>
          <a:p>
            <a:r>
              <a:rPr lang="en-IN" dirty="0" smtClean="0">
                <a:latin typeface="Times New Roman" panose="02020603050405020304" pitchFamily="18" charset="0"/>
                <a:cs typeface="Times New Roman" panose="02020603050405020304" pitchFamily="18" charset="0"/>
              </a:rPr>
              <a:t>Client will have to use different HTTP methods to perform operations. </a:t>
            </a:r>
          </a:p>
        </p:txBody>
      </p:sp>
      <p:sp>
        <p:nvSpPr>
          <p:cNvPr id="28" name="TextBox 27"/>
          <p:cNvSpPr txBox="1"/>
          <p:nvPr/>
        </p:nvSpPr>
        <p:spPr>
          <a:xfrm>
            <a:off x="405275" y="2534642"/>
            <a:ext cx="3096344" cy="369332"/>
          </a:xfrm>
          <a:prstGeom prst="rect">
            <a:avLst/>
          </a:prstGeom>
          <a:noFill/>
        </p:spPr>
        <p:txBody>
          <a:bodyPr wrap="square" rtlCol="0">
            <a:spAutoFit/>
          </a:bodyPr>
          <a:lstStyle/>
          <a:p>
            <a:r>
              <a:rPr lang="en-IN" dirty="0" smtClean="0">
                <a:solidFill>
                  <a:srgbClr val="FF0000"/>
                </a:solidFill>
                <a:latin typeface="Times New Roman" panose="02020603050405020304" pitchFamily="18" charset="0"/>
                <a:cs typeface="Times New Roman" panose="02020603050405020304" pitchFamily="18" charset="0"/>
              </a:rPr>
              <a:t>/</a:t>
            </a:r>
            <a:r>
              <a:rPr lang="en-IN" dirty="0" err="1" smtClean="0">
                <a:solidFill>
                  <a:srgbClr val="FF0000"/>
                </a:solidFill>
                <a:latin typeface="Times New Roman" panose="02020603050405020304" pitchFamily="18" charset="0"/>
                <a:cs typeface="Times New Roman" panose="02020603050405020304" pitchFamily="18" charset="0"/>
              </a:rPr>
              <a:t>deleteMessages.htm?id</a:t>
            </a:r>
            <a:r>
              <a:rPr lang="en-IN" dirty="0" smtClean="0">
                <a:solidFill>
                  <a:srgbClr val="FF0000"/>
                </a:solidFill>
                <a:latin typeface="Times New Roman" panose="02020603050405020304" pitchFamily="18" charset="0"/>
                <a:cs typeface="Times New Roman" panose="02020603050405020304" pitchFamily="18" charset="0"/>
              </a:rPr>
              <a:t>=  10</a:t>
            </a:r>
          </a:p>
        </p:txBody>
      </p:sp>
      <p:sp>
        <p:nvSpPr>
          <p:cNvPr id="29" name="TextBox 28"/>
          <p:cNvSpPr txBox="1"/>
          <p:nvPr/>
        </p:nvSpPr>
        <p:spPr>
          <a:xfrm>
            <a:off x="467544" y="4077072"/>
            <a:ext cx="2493079" cy="1200329"/>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GET	POST</a:t>
            </a:r>
          </a:p>
          <a:p>
            <a:endParaRPr lang="en-IN" b="1" dirty="0">
              <a:latin typeface="Times New Roman" panose="02020603050405020304" pitchFamily="18" charset="0"/>
              <a:cs typeface="Times New Roman" panose="02020603050405020304" pitchFamily="18" charset="0"/>
            </a:endParaRPr>
          </a:p>
          <a:p>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PUT	DELETE</a:t>
            </a:r>
          </a:p>
        </p:txBody>
      </p:sp>
    </p:spTree>
    <p:extLst>
      <p:ext uri="{BB962C8B-B14F-4D97-AF65-F5344CB8AC3E}">
        <p14:creationId xmlns:p14="http://schemas.microsoft.com/office/powerpoint/2010/main" val="2174031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7" grpId="0" build="p" bldLvl="2"/>
      <p:bldP spid="14" grpId="0" build="p" bldLvl="2"/>
      <p:bldP spid="27" grpId="0" uiExpand="1" build="p" bldLvl="2"/>
      <p:bldP spid="28" grpId="0" build="p" bldLvl="2"/>
      <p:bldP spid="2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HTTP Methods</a:t>
            </a:r>
          </a:p>
        </p:txBody>
      </p:sp>
      <p:sp>
        <p:nvSpPr>
          <p:cNvPr id="21" name="TextBox 20"/>
          <p:cNvSpPr txBox="1"/>
          <p:nvPr/>
        </p:nvSpPr>
        <p:spPr>
          <a:xfrm>
            <a:off x="257219" y="1259468"/>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HTTP Methods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772816"/>
            <a:ext cx="4714875"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510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Idempotence</a:t>
            </a:r>
            <a:r>
              <a:rPr lang="en-IN" dirty="0" smtClean="0"/>
              <a:t> in HTTP Methods</a:t>
            </a:r>
          </a:p>
        </p:txBody>
      </p:sp>
      <p:sp>
        <p:nvSpPr>
          <p:cNvPr id="21" name="TextBox 20"/>
          <p:cNvSpPr txBox="1"/>
          <p:nvPr/>
        </p:nvSpPr>
        <p:spPr>
          <a:xfrm>
            <a:off x="257219" y="1259468"/>
            <a:ext cx="6264696" cy="369332"/>
          </a:xfrm>
          <a:prstGeom prst="rect">
            <a:avLst/>
          </a:prstGeom>
          <a:noFill/>
        </p:spPr>
        <p:txBody>
          <a:bodyPr wrap="square" rtlCol="0">
            <a:spAutoFit/>
          </a:bodyPr>
          <a:lstStyle/>
          <a:p>
            <a:r>
              <a:rPr lang="en-IN" dirty="0" err="1" smtClean="0">
                <a:latin typeface="Times New Roman" panose="02020603050405020304" pitchFamily="18" charset="0"/>
                <a:cs typeface="Times New Roman" panose="02020603050405020304" pitchFamily="18" charset="0"/>
              </a:rPr>
              <a:t>Idempotence</a:t>
            </a:r>
            <a:r>
              <a:rPr lang="en-IN" dirty="0" smtClean="0">
                <a:latin typeface="Times New Roman" panose="02020603050405020304" pitchFamily="18" charset="0"/>
                <a:cs typeface="Times New Roman" panose="02020603050405020304" pitchFamily="18" charset="0"/>
              </a:rPr>
              <a:t> is an important property in HTTP methods</a:t>
            </a:r>
          </a:p>
        </p:txBody>
      </p:sp>
      <p:sp>
        <p:nvSpPr>
          <p:cNvPr id="5" name="TextBox 4"/>
          <p:cNvSpPr txBox="1"/>
          <p:nvPr/>
        </p:nvSpPr>
        <p:spPr>
          <a:xfrm>
            <a:off x="2669487" y="1772816"/>
            <a:ext cx="1440160" cy="1938992"/>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PUT</a:t>
            </a:r>
          </a:p>
          <a:p>
            <a:pPr algn="ctr"/>
            <a:endParaRPr lang="en-IN" sz="2400" b="1" dirty="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Vs </a:t>
            </a:r>
          </a:p>
          <a:p>
            <a:pPr algn="ctr"/>
            <a:endParaRPr lang="en-IN" sz="2400" b="1" dirty="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POST</a:t>
            </a:r>
          </a:p>
        </p:txBody>
      </p:sp>
      <p:sp>
        <p:nvSpPr>
          <p:cNvPr id="6" name="TextBox 5"/>
          <p:cNvSpPr txBox="1"/>
          <p:nvPr/>
        </p:nvSpPr>
        <p:spPr>
          <a:xfrm>
            <a:off x="323528" y="4005064"/>
            <a:ext cx="6264696"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Difference between put and post would always been a confusion.</a:t>
            </a:r>
          </a:p>
          <a:p>
            <a:r>
              <a:rPr lang="en-IN" dirty="0" smtClean="0">
                <a:latin typeface="Times New Roman" panose="02020603050405020304" pitchFamily="18" charset="0"/>
                <a:cs typeface="Times New Roman" panose="02020603050405020304" pitchFamily="18" charset="0"/>
              </a:rPr>
              <a:t>This will be clear by the end of this discussion. </a:t>
            </a:r>
          </a:p>
        </p:txBody>
      </p:sp>
    </p:spTree>
    <p:extLst>
      <p:ext uri="{BB962C8B-B14F-4D97-AF65-F5344CB8AC3E}">
        <p14:creationId xmlns:p14="http://schemas.microsoft.com/office/powerpoint/2010/main" val="153505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5" grpId="0" build="p"/>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Idempotence</a:t>
            </a:r>
            <a:r>
              <a:rPr lang="en-IN" dirty="0" smtClean="0"/>
              <a:t> in HTTP Methods</a:t>
            </a:r>
          </a:p>
        </p:txBody>
      </p:sp>
      <p:sp>
        <p:nvSpPr>
          <p:cNvPr id="21" name="TextBox 20"/>
          <p:cNvSpPr txBox="1"/>
          <p:nvPr/>
        </p:nvSpPr>
        <p:spPr>
          <a:xfrm>
            <a:off x="292157" y="1074802"/>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Method Classification</a:t>
            </a:r>
          </a:p>
        </p:txBody>
      </p:sp>
      <p:sp>
        <p:nvSpPr>
          <p:cNvPr id="6" name="TextBox 5"/>
          <p:cNvSpPr txBox="1"/>
          <p:nvPr/>
        </p:nvSpPr>
        <p:spPr>
          <a:xfrm>
            <a:off x="327852" y="3681898"/>
            <a:ext cx="8276595" cy="1754326"/>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PUT, POST, DELETE are write method, they change something on the server. They either create, update or delete, but they all cause something to change on the server. </a:t>
            </a:r>
          </a:p>
          <a:p>
            <a:r>
              <a:rPr lang="en-IN" dirty="0" smtClean="0">
                <a:latin typeface="Times New Roman" panose="02020603050405020304" pitchFamily="18" charset="0"/>
                <a:cs typeface="Times New Roman" panose="02020603050405020304" pitchFamily="18" charset="0"/>
              </a:rPr>
              <a:t>It is safe to make as many GET request you want, because it does not make any changes. </a:t>
            </a:r>
          </a:p>
          <a:p>
            <a:endParaRPr lang="en-IN" dirty="0">
              <a:latin typeface="Times New Roman" panose="02020603050405020304" pitchFamily="18" charset="0"/>
              <a:cs typeface="Times New Roman" panose="02020603050405020304" pitchFamily="18" charset="0"/>
            </a:endParaRPr>
          </a:p>
          <a:p>
            <a:r>
              <a:rPr lang="en-IN" dirty="0" smtClean="0">
                <a:solidFill>
                  <a:srgbClr val="C00000"/>
                </a:solidFill>
                <a:latin typeface="Times New Roman" panose="02020603050405020304" pitchFamily="18" charset="0"/>
                <a:cs typeface="Times New Roman" panose="02020603050405020304" pitchFamily="18" charset="0"/>
              </a:rPr>
              <a:t>Can we make multiple request with POST, PUT and DELETE?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19" y="1623734"/>
            <a:ext cx="485775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795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Idempotence</a:t>
            </a:r>
            <a:r>
              <a:rPr lang="en-IN" dirty="0" smtClean="0"/>
              <a:t> in HTTP Methods</a:t>
            </a:r>
          </a:p>
        </p:txBody>
      </p:sp>
      <p:sp>
        <p:nvSpPr>
          <p:cNvPr id="21" name="TextBox 20"/>
          <p:cNvSpPr txBox="1"/>
          <p:nvPr/>
        </p:nvSpPr>
        <p:spPr>
          <a:xfrm>
            <a:off x="292157" y="1074802"/>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Example of assignment statement</a:t>
            </a:r>
          </a:p>
        </p:txBody>
      </p:sp>
      <p:sp>
        <p:nvSpPr>
          <p:cNvPr id="6" name="TextBox 5"/>
          <p:cNvSpPr txBox="1"/>
          <p:nvPr/>
        </p:nvSpPr>
        <p:spPr>
          <a:xfrm>
            <a:off x="327852" y="2636912"/>
            <a:ext cx="8276595"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Will it make any changes in the final result of the count variable. </a:t>
            </a:r>
            <a:endParaRPr lang="en-IN" dirty="0" smtClean="0">
              <a:solidFill>
                <a:srgbClr val="C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95536" y="1556792"/>
            <a:ext cx="8276595" cy="923330"/>
          </a:xfrm>
          <a:prstGeom prst="rect">
            <a:avLst/>
          </a:prstGeom>
          <a:noFill/>
        </p:spPr>
        <p:txBody>
          <a:bodyPr wrap="square" rtlCol="0">
            <a:spAutoFit/>
          </a:bodyPr>
          <a:lstStyle/>
          <a:p>
            <a:pPr marL="342900" indent="-342900">
              <a:buAutoNum type="arabicPeriod"/>
            </a:pPr>
            <a:r>
              <a:rPr lang="en-IN" dirty="0" smtClean="0">
                <a:latin typeface="Times New Roman" panose="02020603050405020304" pitchFamily="18" charset="0"/>
                <a:cs typeface="Times New Roman" panose="02020603050405020304" pitchFamily="18" charset="0"/>
              </a:rPr>
              <a:t>count=100;</a:t>
            </a:r>
          </a:p>
          <a:p>
            <a:pPr marL="342900" indent="-342900">
              <a:buFontTx/>
              <a:buAutoNum type="arabicPeriod"/>
            </a:pPr>
            <a:r>
              <a:rPr lang="en-IN" dirty="0">
                <a:latin typeface="Times New Roman" panose="02020603050405020304" pitchFamily="18" charset="0"/>
                <a:cs typeface="Times New Roman" panose="02020603050405020304" pitchFamily="18" charset="0"/>
              </a:rPr>
              <a:t>count=100;</a:t>
            </a:r>
            <a:endParaRPr lang="en-IN" dirty="0">
              <a:solidFill>
                <a:srgbClr val="C00000"/>
              </a:solidFill>
              <a:latin typeface="Times New Roman" panose="02020603050405020304" pitchFamily="18" charset="0"/>
              <a:cs typeface="Times New Roman" panose="02020603050405020304" pitchFamily="18" charset="0"/>
            </a:endParaRPr>
          </a:p>
          <a:p>
            <a:pPr marL="342900" indent="-342900">
              <a:buFontTx/>
              <a:buAutoNum type="arabicPeriod"/>
            </a:pPr>
            <a:r>
              <a:rPr lang="en-IN" dirty="0">
                <a:latin typeface="Times New Roman" panose="02020603050405020304" pitchFamily="18" charset="0"/>
                <a:cs typeface="Times New Roman" panose="02020603050405020304" pitchFamily="18" charset="0"/>
              </a:rPr>
              <a:t>count=100</a:t>
            </a:r>
            <a:r>
              <a:rPr lang="en-IN" dirty="0" smtClean="0">
                <a:latin typeface="Times New Roman" panose="02020603050405020304" pitchFamily="18" charset="0"/>
                <a:cs typeface="Times New Roman" panose="02020603050405020304" pitchFamily="18" charset="0"/>
              </a:rPr>
              <a:t>;</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10" y="3284984"/>
            <a:ext cx="535305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691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fade">
                                      <p:cBhvr>
                                        <p:cTn id="2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6" grpId="0" build="p"/>
      <p:bldP spid="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Idempotence</a:t>
            </a:r>
            <a:r>
              <a:rPr lang="en-IN" dirty="0" smtClean="0"/>
              <a:t> in HTTP Methods</a:t>
            </a:r>
          </a:p>
        </p:txBody>
      </p:sp>
      <p:sp>
        <p:nvSpPr>
          <p:cNvPr id="21" name="TextBox 20"/>
          <p:cNvSpPr txBox="1"/>
          <p:nvPr/>
        </p:nvSpPr>
        <p:spPr>
          <a:xfrm>
            <a:off x="292157" y="1074802"/>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DELETE</a:t>
            </a:r>
          </a:p>
        </p:txBody>
      </p:sp>
      <p:sp>
        <p:nvSpPr>
          <p:cNvPr id="2" name="Rectangle 1"/>
          <p:cNvSpPr/>
          <p:nvPr/>
        </p:nvSpPr>
        <p:spPr>
          <a:xfrm>
            <a:off x="539552" y="1844824"/>
            <a:ext cx="1440160" cy="720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Client</a:t>
            </a:r>
            <a:endParaRPr lang="en-IN" b="1" dirty="0"/>
          </a:p>
        </p:txBody>
      </p:sp>
      <p:sp>
        <p:nvSpPr>
          <p:cNvPr id="4" name="Rectangle 3"/>
          <p:cNvSpPr/>
          <p:nvPr/>
        </p:nvSpPr>
        <p:spPr>
          <a:xfrm>
            <a:off x="5076056" y="1700808"/>
            <a:ext cx="2448272" cy="2088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nip Single Corner Rectangle 4"/>
          <p:cNvSpPr/>
          <p:nvPr/>
        </p:nvSpPr>
        <p:spPr>
          <a:xfrm>
            <a:off x="5796136" y="2564904"/>
            <a:ext cx="936104" cy="93610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10</a:t>
            </a:r>
            <a:endParaRPr lang="en-IN" dirty="0"/>
          </a:p>
        </p:txBody>
      </p:sp>
      <p:cxnSp>
        <p:nvCxnSpPr>
          <p:cNvPr id="9" name="Straight Arrow Connector 8"/>
          <p:cNvCxnSpPr>
            <a:stCxn id="2" idx="3"/>
          </p:cNvCxnSpPr>
          <p:nvPr/>
        </p:nvCxnSpPr>
        <p:spPr>
          <a:xfrm>
            <a:off x="1979712" y="2204864"/>
            <a:ext cx="3096344"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812" y="2728156"/>
            <a:ext cx="7239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339752" y="1821859"/>
            <a:ext cx="144016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/messages/10</a:t>
            </a:r>
          </a:p>
        </p:txBody>
      </p:sp>
      <p:sp>
        <p:nvSpPr>
          <p:cNvPr id="14" name="TextBox 13"/>
          <p:cNvSpPr txBox="1"/>
          <p:nvPr/>
        </p:nvSpPr>
        <p:spPr>
          <a:xfrm>
            <a:off x="5116692" y="4149080"/>
            <a:ext cx="2407635"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Message of message id 10 is deleted. </a:t>
            </a:r>
          </a:p>
        </p:txBody>
      </p:sp>
      <p:sp>
        <p:nvSpPr>
          <p:cNvPr id="15" name="TextBox 14"/>
          <p:cNvSpPr txBox="1"/>
          <p:nvPr/>
        </p:nvSpPr>
        <p:spPr>
          <a:xfrm>
            <a:off x="413944" y="4149079"/>
            <a:ext cx="4374080" cy="1754326"/>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If same call is made again, this will do nothing. Because message id 10 is already delete. </a:t>
            </a:r>
          </a:p>
          <a:p>
            <a:r>
              <a:rPr lang="en-IN" dirty="0" smtClean="0">
                <a:latin typeface="Times New Roman" panose="02020603050405020304" pitchFamily="18" charset="0"/>
                <a:cs typeface="Times New Roman" panose="02020603050405020304" pitchFamily="18" charset="0"/>
              </a:rPr>
              <a:t>So repeated delete request will not have any side effect. </a:t>
            </a:r>
          </a:p>
          <a:p>
            <a:r>
              <a:rPr lang="en-IN" dirty="0" smtClean="0">
                <a:solidFill>
                  <a:srgbClr val="C00000"/>
                </a:solidFill>
                <a:latin typeface="Times New Roman" panose="02020603050405020304" pitchFamily="18" charset="0"/>
                <a:cs typeface="Times New Roman" panose="02020603050405020304" pitchFamily="18" charset="0"/>
              </a:rPr>
              <a:t>DELETE is repeatable</a:t>
            </a:r>
          </a:p>
        </p:txBody>
      </p:sp>
    </p:spTree>
    <p:extLst>
      <p:ext uri="{BB962C8B-B14F-4D97-AF65-F5344CB8AC3E}">
        <p14:creationId xmlns:p14="http://schemas.microsoft.com/office/powerpoint/2010/main" val="292271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098"/>
                                        </p:tgtEl>
                                        <p:attrNameLst>
                                          <p:attrName>style.visibility</p:attrName>
                                        </p:attrNameLst>
                                      </p:cBhvr>
                                      <p:to>
                                        <p:strVal val="visible"/>
                                      </p:to>
                                    </p:set>
                                    <p:animEffect transition="in" filter="fade">
                                      <p:cBhvr>
                                        <p:cTn id="36" dur="500"/>
                                        <p:tgtEl>
                                          <p:spTgt spid="409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grpId="1" nodeType="clickEffect">
                                  <p:stCondLst>
                                    <p:cond delay="0"/>
                                  </p:stCondLst>
                                  <p:childTnLst>
                                    <p:animEffect transition="out" filter="dissolv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 grpId="0" animBg="1"/>
      <p:bldP spid="4" grpId="0" animBg="1"/>
      <p:bldP spid="5" grpId="0" animBg="1"/>
      <p:bldP spid="5" grpId="1" animBg="1"/>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Idempotence</a:t>
            </a:r>
            <a:r>
              <a:rPr lang="en-IN" dirty="0" smtClean="0"/>
              <a:t> in HTTP Methods</a:t>
            </a:r>
          </a:p>
        </p:txBody>
      </p:sp>
      <p:sp>
        <p:nvSpPr>
          <p:cNvPr id="21" name="TextBox 20"/>
          <p:cNvSpPr txBox="1"/>
          <p:nvPr/>
        </p:nvSpPr>
        <p:spPr>
          <a:xfrm>
            <a:off x="292157" y="1074802"/>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PUT</a:t>
            </a:r>
          </a:p>
        </p:txBody>
      </p:sp>
      <p:sp>
        <p:nvSpPr>
          <p:cNvPr id="2" name="Rectangle 1"/>
          <p:cNvSpPr/>
          <p:nvPr/>
        </p:nvSpPr>
        <p:spPr>
          <a:xfrm>
            <a:off x="539552" y="1844824"/>
            <a:ext cx="1440160" cy="720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Client</a:t>
            </a:r>
            <a:endParaRPr lang="en-IN" b="1" dirty="0"/>
          </a:p>
        </p:txBody>
      </p:sp>
      <p:sp>
        <p:nvSpPr>
          <p:cNvPr id="4" name="Rectangle 3"/>
          <p:cNvSpPr/>
          <p:nvPr/>
        </p:nvSpPr>
        <p:spPr>
          <a:xfrm>
            <a:off x="5076056" y="1700808"/>
            <a:ext cx="2448272" cy="2088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nip Single Corner Rectangle 4"/>
          <p:cNvSpPr/>
          <p:nvPr/>
        </p:nvSpPr>
        <p:spPr>
          <a:xfrm>
            <a:off x="5796136" y="2564904"/>
            <a:ext cx="936104" cy="93610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10</a:t>
            </a:r>
            <a:endParaRPr lang="en-IN" dirty="0"/>
          </a:p>
        </p:txBody>
      </p:sp>
      <p:cxnSp>
        <p:nvCxnSpPr>
          <p:cNvPr id="9" name="Straight Arrow Connector 8"/>
          <p:cNvCxnSpPr>
            <a:stCxn id="2" idx="3"/>
          </p:cNvCxnSpPr>
          <p:nvPr/>
        </p:nvCxnSpPr>
        <p:spPr>
          <a:xfrm>
            <a:off x="1979712" y="2204864"/>
            <a:ext cx="3096344"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9752" y="1821859"/>
            <a:ext cx="144016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/messages/10</a:t>
            </a:r>
          </a:p>
        </p:txBody>
      </p:sp>
      <p:sp>
        <p:nvSpPr>
          <p:cNvPr id="14" name="TextBox 13"/>
          <p:cNvSpPr txBox="1"/>
          <p:nvPr/>
        </p:nvSpPr>
        <p:spPr>
          <a:xfrm>
            <a:off x="5116692" y="4149080"/>
            <a:ext cx="2407635"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Message of message id 10 is updated. </a:t>
            </a:r>
          </a:p>
        </p:txBody>
      </p:sp>
      <p:sp>
        <p:nvSpPr>
          <p:cNvPr id="15" name="TextBox 14"/>
          <p:cNvSpPr txBox="1"/>
          <p:nvPr/>
        </p:nvSpPr>
        <p:spPr>
          <a:xfrm>
            <a:off x="413944" y="4149079"/>
            <a:ext cx="4374080" cy="1754326"/>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If same call is made again, this will do nothing. This will override on the previous message. </a:t>
            </a:r>
          </a:p>
          <a:p>
            <a:r>
              <a:rPr lang="en-IN" dirty="0" smtClean="0">
                <a:latin typeface="Times New Roman" panose="02020603050405020304" pitchFamily="18" charset="0"/>
                <a:cs typeface="Times New Roman" panose="02020603050405020304" pitchFamily="18" charset="0"/>
              </a:rPr>
              <a:t>So repeated PUT request will not have any side effect. </a:t>
            </a:r>
          </a:p>
          <a:p>
            <a:r>
              <a:rPr lang="en-IN" dirty="0" smtClean="0">
                <a:solidFill>
                  <a:srgbClr val="C00000"/>
                </a:solidFill>
                <a:latin typeface="Times New Roman" panose="02020603050405020304" pitchFamily="18" charset="0"/>
                <a:cs typeface="Times New Roman" panose="02020603050405020304" pitchFamily="18" charset="0"/>
              </a:rPr>
              <a:t>PUT is repeatable</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564904"/>
            <a:ext cx="77152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335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123"/>
                                        </p:tgtEl>
                                        <p:attrNameLst>
                                          <p:attrName>style.visibility</p:attrName>
                                        </p:attrNameLst>
                                      </p:cBhvr>
                                      <p:to>
                                        <p:strVal val="visible"/>
                                      </p:to>
                                    </p:set>
                                    <p:animEffect transition="in" filter="fade">
                                      <p:cBhvr>
                                        <p:cTn id="36" dur="500"/>
                                        <p:tgtEl>
                                          <p:spTgt spid="51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 grpId="0" animBg="1"/>
      <p:bldP spid="4" grpId="0" animBg="1"/>
      <p:bldP spid="5" grpId="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Final Outcome of the training</a:t>
            </a:r>
          </a:p>
        </p:txBody>
      </p:sp>
      <p:sp>
        <p:nvSpPr>
          <p:cNvPr id="5" name="Rounded Rectangle 4"/>
          <p:cNvSpPr/>
          <p:nvPr/>
        </p:nvSpPr>
        <p:spPr>
          <a:xfrm>
            <a:off x="539552" y="1556792"/>
            <a:ext cx="5472608" cy="3096344"/>
          </a:xfrm>
          <a:prstGeom prst="roundRect">
            <a:avLst/>
          </a:prstGeom>
          <a:solidFill>
            <a:schemeClr val="tx1">
              <a:lumMod val="75000"/>
              <a:lumOff val="25000"/>
            </a:schemeClr>
          </a:solidFill>
          <a:ln>
            <a:noFill/>
          </a:ln>
          <a:effectLst>
            <a:outerShdw blurRad="2667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Messenger</a:t>
            </a:r>
          </a:p>
          <a:p>
            <a:pPr algn="ctr"/>
            <a:r>
              <a:rPr lang="en-IN" sz="2800" b="1" dirty="0" smtClean="0"/>
              <a:t>A Social Media Application API</a:t>
            </a:r>
            <a:endParaRPr lang="en-IN" sz="2800" b="1" dirty="0"/>
          </a:p>
        </p:txBody>
      </p:sp>
      <p:sp>
        <p:nvSpPr>
          <p:cNvPr id="8" name="TextBox 7"/>
          <p:cNvSpPr txBox="1"/>
          <p:nvPr/>
        </p:nvSpPr>
        <p:spPr>
          <a:xfrm>
            <a:off x="6588224" y="1772816"/>
            <a:ext cx="2160240" cy="830997"/>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Same as Facebook app.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696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Idempotence</a:t>
            </a:r>
            <a:r>
              <a:rPr lang="en-IN" dirty="0" smtClean="0"/>
              <a:t> in HTTP Methods</a:t>
            </a:r>
          </a:p>
        </p:txBody>
      </p:sp>
      <p:sp>
        <p:nvSpPr>
          <p:cNvPr id="21" name="TextBox 20"/>
          <p:cNvSpPr txBox="1"/>
          <p:nvPr/>
        </p:nvSpPr>
        <p:spPr>
          <a:xfrm>
            <a:off x="292157" y="1074802"/>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POST</a:t>
            </a:r>
          </a:p>
        </p:txBody>
      </p:sp>
      <p:sp>
        <p:nvSpPr>
          <p:cNvPr id="2" name="Rectangle 1"/>
          <p:cNvSpPr/>
          <p:nvPr/>
        </p:nvSpPr>
        <p:spPr>
          <a:xfrm>
            <a:off x="539552" y="1844824"/>
            <a:ext cx="1440160" cy="720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Client</a:t>
            </a:r>
            <a:endParaRPr lang="en-IN" b="1" dirty="0"/>
          </a:p>
        </p:txBody>
      </p:sp>
      <p:sp>
        <p:nvSpPr>
          <p:cNvPr id="4" name="Rectangle 3"/>
          <p:cNvSpPr/>
          <p:nvPr/>
        </p:nvSpPr>
        <p:spPr>
          <a:xfrm>
            <a:off x="5076056" y="1700808"/>
            <a:ext cx="2448272" cy="2088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nip Single Corner Rectangle 4"/>
          <p:cNvSpPr/>
          <p:nvPr/>
        </p:nvSpPr>
        <p:spPr>
          <a:xfrm>
            <a:off x="5346151" y="2096852"/>
            <a:ext cx="936104" cy="93610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10</a:t>
            </a:r>
            <a:endParaRPr lang="en-IN" dirty="0"/>
          </a:p>
        </p:txBody>
      </p:sp>
      <p:cxnSp>
        <p:nvCxnSpPr>
          <p:cNvPr id="9" name="Straight Arrow Connector 8"/>
          <p:cNvCxnSpPr>
            <a:stCxn id="2" idx="3"/>
          </p:cNvCxnSpPr>
          <p:nvPr/>
        </p:nvCxnSpPr>
        <p:spPr>
          <a:xfrm>
            <a:off x="1979712" y="2204864"/>
            <a:ext cx="3096344"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39752" y="1821859"/>
            <a:ext cx="144016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/messages</a:t>
            </a:r>
          </a:p>
        </p:txBody>
      </p:sp>
      <p:sp>
        <p:nvSpPr>
          <p:cNvPr id="14" name="TextBox 13"/>
          <p:cNvSpPr txBox="1"/>
          <p:nvPr/>
        </p:nvSpPr>
        <p:spPr>
          <a:xfrm>
            <a:off x="5116692" y="4149080"/>
            <a:ext cx="2407635"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This will create a new message and assign on id.</a:t>
            </a:r>
          </a:p>
        </p:txBody>
      </p:sp>
      <p:sp>
        <p:nvSpPr>
          <p:cNvPr id="15" name="TextBox 14"/>
          <p:cNvSpPr txBox="1"/>
          <p:nvPr/>
        </p:nvSpPr>
        <p:spPr>
          <a:xfrm>
            <a:off x="413944" y="4149079"/>
            <a:ext cx="4374080" cy="120032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If same call is made again, message will be duplicated and each time new id will be assigned. </a:t>
            </a:r>
          </a:p>
          <a:p>
            <a:r>
              <a:rPr lang="en-IN" dirty="0" smtClean="0">
                <a:solidFill>
                  <a:srgbClr val="C00000"/>
                </a:solidFill>
                <a:latin typeface="Times New Roman" panose="02020603050405020304" pitchFamily="18" charset="0"/>
                <a:cs typeface="Times New Roman" panose="02020603050405020304" pitchFamily="18" charset="0"/>
              </a:rPr>
              <a:t>POST is not repeatable</a:t>
            </a:r>
          </a:p>
        </p:txBody>
      </p:sp>
      <p:sp>
        <p:nvSpPr>
          <p:cNvPr id="12" name="Snip Single Corner Rectangle 11"/>
          <p:cNvSpPr/>
          <p:nvPr/>
        </p:nvSpPr>
        <p:spPr>
          <a:xfrm>
            <a:off x="5940152" y="2564904"/>
            <a:ext cx="936104" cy="93610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11</a:t>
            </a:r>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662" y="2723691"/>
            <a:ext cx="7810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01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146"/>
                                        </p:tgtEl>
                                        <p:attrNameLst>
                                          <p:attrName>style.visibility</p:attrName>
                                        </p:attrNameLst>
                                      </p:cBhvr>
                                      <p:to>
                                        <p:strVal val="visible"/>
                                      </p:to>
                                    </p:set>
                                    <p:animEffect transition="in" filter="fade">
                                      <p:cBhvr>
                                        <p:cTn id="36" dur="500"/>
                                        <p:tgtEl>
                                          <p:spTgt spid="61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 grpId="0" animBg="1"/>
      <p:bldP spid="4" grpId="0" animBg="1"/>
      <p:bldP spid="5" grpId="0" animBg="1"/>
      <p:bldP spid="13" grpId="0"/>
      <p:bldP spid="14" grpId="0"/>
      <p:bldP spid="15" grpId="0"/>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Idempotence</a:t>
            </a:r>
            <a:r>
              <a:rPr lang="en-IN" dirty="0" smtClean="0"/>
              <a:t> in HTTP Methods</a:t>
            </a:r>
          </a:p>
        </p:txBody>
      </p:sp>
      <p:sp>
        <p:nvSpPr>
          <p:cNvPr id="21" name="TextBox 20"/>
          <p:cNvSpPr txBox="1"/>
          <p:nvPr/>
        </p:nvSpPr>
        <p:spPr>
          <a:xfrm>
            <a:off x="292157" y="1074802"/>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Repeatable and non repeatable request methods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682914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08022" y="3573016"/>
            <a:ext cx="626469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Wikipedia definition for </a:t>
            </a:r>
            <a:r>
              <a:rPr lang="en-IN" b="1" dirty="0" err="1" smtClean="0">
                <a:latin typeface="Times New Roman" panose="02020603050405020304" pitchFamily="18" charset="0"/>
                <a:cs typeface="Times New Roman" panose="02020603050405020304" pitchFamily="18" charset="0"/>
              </a:rPr>
              <a:t>Idempotence</a:t>
            </a:r>
            <a:endParaRPr lang="en-IN" b="1" dirty="0" smtClean="0">
              <a:latin typeface="Times New Roman" panose="02020603050405020304" pitchFamily="18" charset="0"/>
              <a:cs typeface="Times New Roman" panose="02020603050405020304" pitchFamily="18" charset="0"/>
            </a:endParaRPr>
          </a:p>
        </p:txBody>
      </p:sp>
      <p:sp>
        <p:nvSpPr>
          <p:cNvPr id="17" name="TextBox 16"/>
          <p:cNvSpPr txBox="1"/>
          <p:nvPr/>
        </p:nvSpPr>
        <p:spPr>
          <a:xfrm>
            <a:off x="308022" y="3933056"/>
            <a:ext cx="7720362"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t>
            </a:r>
            <a:r>
              <a:rPr lang="en-IN" b="1" i="1" dirty="0" err="1" smtClean="0">
                <a:latin typeface="Times New Roman" panose="02020603050405020304" pitchFamily="18" charset="0"/>
                <a:cs typeface="Times New Roman" panose="02020603050405020304" pitchFamily="18" charset="0"/>
              </a:rPr>
              <a:t>Idempotence</a:t>
            </a:r>
            <a:r>
              <a:rPr lang="en-IN" dirty="0" smtClean="0">
                <a:latin typeface="Times New Roman" panose="02020603050405020304" pitchFamily="18" charset="0"/>
                <a:cs typeface="Times New Roman" panose="02020603050405020304" pitchFamily="18" charset="0"/>
              </a:rPr>
              <a:t> is the property of certain operations in mathematics and computer science, that can be applied multiple times without changing the result beyond the initial application.”</a:t>
            </a:r>
          </a:p>
        </p:txBody>
      </p:sp>
    </p:spTree>
    <p:extLst>
      <p:ext uri="{BB962C8B-B14F-4D97-AF65-F5344CB8AC3E}">
        <p14:creationId xmlns:p14="http://schemas.microsoft.com/office/powerpoint/2010/main" val="4197559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16" grpId="0" build="p"/>
      <p:bldP spid="1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REST Response</a:t>
            </a:r>
            <a:endParaRPr lang="en-IN" dirty="0" smtClean="0"/>
          </a:p>
        </p:txBody>
      </p:sp>
      <p:sp>
        <p:nvSpPr>
          <p:cNvPr id="17" name="TextBox 16"/>
          <p:cNvSpPr txBox="1"/>
          <p:nvPr/>
        </p:nvSpPr>
        <p:spPr>
          <a:xfrm>
            <a:off x="707524" y="3429000"/>
            <a:ext cx="7720362" cy="1200329"/>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In Web Application Response is sent in the HTML format.</a:t>
            </a:r>
          </a:p>
          <a:p>
            <a:r>
              <a:rPr lang="en-IN" sz="2400" dirty="0" smtClean="0">
                <a:latin typeface="Times New Roman" panose="02020603050405020304" pitchFamily="18" charset="0"/>
                <a:cs typeface="Times New Roman" panose="02020603050405020304" pitchFamily="18" charset="0"/>
              </a:rPr>
              <a:t>How to send data?</a:t>
            </a:r>
          </a:p>
          <a:p>
            <a:r>
              <a:rPr lang="en-IN" sz="2400" dirty="0" smtClean="0">
                <a:latin typeface="Times New Roman" panose="02020603050405020304" pitchFamily="18" charset="0"/>
                <a:cs typeface="Times New Roman" panose="02020603050405020304" pitchFamily="18" charset="0"/>
              </a:rPr>
              <a:t>- Data could be in the XML or JSON format. </a:t>
            </a:r>
            <a:endParaRPr lang="en-IN" sz="2400" dirty="0" smtClean="0">
              <a:latin typeface="Times New Roman" panose="02020603050405020304" pitchFamily="18" charset="0"/>
              <a:cs typeface="Times New Roman" panose="02020603050405020304" pitchFamily="18" charset="0"/>
            </a:endParaRPr>
          </a:p>
        </p:txBody>
      </p:sp>
      <p:sp>
        <p:nvSpPr>
          <p:cNvPr id="2" name="TextBox 1"/>
          <p:cNvSpPr txBox="1"/>
          <p:nvPr/>
        </p:nvSpPr>
        <p:spPr>
          <a:xfrm>
            <a:off x="1115616" y="1755763"/>
            <a:ext cx="1152128" cy="461665"/>
          </a:xfrm>
          <a:prstGeom prst="rect">
            <a:avLst/>
          </a:prstGeom>
          <a:noFill/>
        </p:spPr>
        <p:txBody>
          <a:bodyPr wrap="square" rtlCol="0">
            <a:spAutoFit/>
          </a:bodyPr>
          <a:lstStyle/>
          <a:p>
            <a:r>
              <a:rPr lang="en-IN" sz="2400" b="1" dirty="0" smtClean="0"/>
              <a:t>Client</a:t>
            </a:r>
            <a:endParaRPr lang="en-IN" sz="2400" b="1" dirty="0"/>
          </a:p>
        </p:txBody>
      </p:sp>
      <p:sp>
        <p:nvSpPr>
          <p:cNvPr id="13" name="TextBox 12"/>
          <p:cNvSpPr txBox="1"/>
          <p:nvPr/>
        </p:nvSpPr>
        <p:spPr>
          <a:xfrm>
            <a:off x="5220072" y="1744940"/>
            <a:ext cx="2376264" cy="461665"/>
          </a:xfrm>
          <a:prstGeom prst="rect">
            <a:avLst/>
          </a:prstGeom>
          <a:noFill/>
        </p:spPr>
        <p:txBody>
          <a:bodyPr wrap="square" rtlCol="0">
            <a:spAutoFit/>
          </a:bodyPr>
          <a:lstStyle/>
          <a:p>
            <a:r>
              <a:rPr lang="en-IN" sz="2400" b="1" dirty="0" smtClean="0"/>
              <a:t>Request URI</a:t>
            </a:r>
            <a:endParaRPr lang="en-IN" sz="2400" b="1" dirty="0"/>
          </a:p>
        </p:txBody>
      </p:sp>
      <p:cxnSp>
        <p:nvCxnSpPr>
          <p:cNvPr id="5" name="Straight Arrow Connector 4"/>
          <p:cNvCxnSpPr>
            <a:stCxn id="13" idx="1"/>
            <a:endCxn id="2" idx="3"/>
          </p:cNvCxnSpPr>
          <p:nvPr/>
        </p:nvCxnSpPr>
        <p:spPr>
          <a:xfrm flipH="1">
            <a:off x="2267744" y="1975773"/>
            <a:ext cx="2952328" cy="1082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15616" y="1762001"/>
            <a:ext cx="1152128" cy="461665"/>
          </a:xfrm>
          <a:prstGeom prst="rect">
            <a:avLst/>
          </a:prstGeom>
          <a:noFill/>
        </p:spPr>
        <p:txBody>
          <a:bodyPr wrap="square" rtlCol="0">
            <a:spAutoFit/>
          </a:bodyPr>
          <a:lstStyle/>
          <a:p>
            <a:r>
              <a:rPr lang="en-IN" sz="2400" b="1" dirty="0" smtClean="0"/>
              <a:t>Client</a:t>
            </a:r>
            <a:endParaRPr lang="en-IN" sz="2400" b="1" dirty="0"/>
          </a:p>
        </p:txBody>
      </p:sp>
      <p:sp>
        <p:nvSpPr>
          <p:cNvPr id="19" name="TextBox 18"/>
          <p:cNvSpPr txBox="1"/>
          <p:nvPr/>
        </p:nvSpPr>
        <p:spPr>
          <a:xfrm>
            <a:off x="3203848" y="1577335"/>
            <a:ext cx="1756443" cy="369332"/>
          </a:xfrm>
          <a:prstGeom prst="rect">
            <a:avLst/>
          </a:prstGeom>
          <a:noFill/>
        </p:spPr>
        <p:txBody>
          <a:bodyPr wrap="square" rtlCol="0">
            <a:spAutoFit/>
          </a:bodyPr>
          <a:lstStyle/>
          <a:p>
            <a:r>
              <a:rPr lang="en-IN" dirty="0" smtClean="0"/>
              <a:t>Response</a:t>
            </a:r>
            <a:endParaRPr lang="en-IN" dirty="0"/>
          </a:p>
        </p:txBody>
      </p:sp>
      <p:sp>
        <p:nvSpPr>
          <p:cNvPr id="20" name="TextBox 19"/>
          <p:cNvSpPr txBox="1"/>
          <p:nvPr/>
        </p:nvSpPr>
        <p:spPr>
          <a:xfrm>
            <a:off x="3073957" y="2206605"/>
            <a:ext cx="1756443" cy="646331"/>
          </a:xfrm>
          <a:prstGeom prst="rect">
            <a:avLst/>
          </a:prstGeom>
          <a:noFill/>
        </p:spPr>
        <p:txBody>
          <a:bodyPr wrap="square" rtlCol="0">
            <a:spAutoFit/>
          </a:bodyPr>
          <a:lstStyle/>
          <a:p>
            <a:r>
              <a:rPr lang="en-IN" dirty="0" smtClean="0"/>
              <a:t>HTML Content</a:t>
            </a:r>
          </a:p>
          <a:p>
            <a:r>
              <a:rPr lang="en-IN" dirty="0" smtClean="0"/>
              <a:t>(XML/JSON)</a:t>
            </a:r>
            <a:endParaRPr lang="en-IN" dirty="0"/>
          </a:p>
        </p:txBody>
      </p:sp>
    </p:spTree>
    <p:extLst>
      <p:ext uri="{BB962C8B-B14F-4D97-AF65-F5344CB8AC3E}">
        <p14:creationId xmlns:p14="http://schemas.microsoft.com/office/powerpoint/2010/main" val="2087270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fade">
                                      <p:cBhvr>
                                        <p:cTn id="27" dur="500"/>
                                        <p:tgtEl>
                                          <p:spTgt spid="2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xEl>
                                              <p:pRg st="1" end="1"/>
                                            </p:txEl>
                                          </p:spTgt>
                                        </p:tgtEl>
                                        <p:attrNameLst>
                                          <p:attrName>style.visibility</p:attrName>
                                        </p:attrNameLst>
                                      </p:cBhvr>
                                      <p:to>
                                        <p:strVal val="visible"/>
                                      </p:to>
                                    </p:set>
                                    <p:animEffect transition="in" filter="fade">
                                      <p:cBhvr>
                                        <p:cTn id="32" dur="500"/>
                                        <p:tgtEl>
                                          <p:spTgt spid="2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3" grpId="0"/>
      <p:bldP spid="18" grpId="0"/>
      <p:bldP spid="19" grpId="0"/>
      <p:bldP spid="20"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REST Response</a:t>
            </a:r>
            <a:endParaRPr lang="en-IN" dirty="0" smtClean="0"/>
          </a:p>
        </p:txBody>
      </p:sp>
      <p:sp>
        <p:nvSpPr>
          <p:cNvPr id="17" name="TextBox 16"/>
          <p:cNvSpPr txBox="1"/>
          <p:nvPr/>
        </p:nvSpPr>
        <p:spPr>
          <a:xfrm>
            <a:off x="395536" y="1268760"/>
            <a:ext cx="7720362"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Message Entity</a:t>
            </a:r>
            <a:endParaRPr lang="en-IN" sz="2400" dirty="0" smtClean="0">
              <a:latin typeface="Times New Roman" panose="02020603050405020304" pitchFamily="18" charset="0"/>
              <a:cs typeface="Times New Roman" panose="02020603050405020304" pitchFamily="18" charset="0"/>
            </a:endParaRPr>
          </a:p>
        </p:txBody>
      </p:sp>
      <p:sp>
        <p:nvSpPr>
          <p:cNvPr id="10" name="TextBox 9"/>
          <p:cNvSpPr txBox="1"/>
          <p:nvPr/>
        </p:nvSpPr>
        <p:spPr>
          <a:xfrm>
            <a:off x="1187624" y="1988840"/>
            <a:ext cx="4681716" cy="3046988"/>
          </a:xfrm>
          <a:prstGeom prst="rect">
            <a:avLst/>
          </a:prstGeom>
          <a:solidFill>
            <a:schemeClr val="accent3">
              <a:lumMod val="75000"/>
            </a:schemeClr>
          </a:solidFill>
          <a:effectLst/>
          <a:scene3d>
            <a:camera prst="orthographicFront"/>
            <a:lightRig rig="threePt" dir="t"/>
          </a:scene3d>
          <a:sp3d>
            <a:bevelT/>
          </a:sp3d>
        </p:spPr>
        <p:txBody>
          <a:bodyPr wrap="square" rtlCol="0">
            <a:spAutoFit/>
          </a:bodyPr>
          <a:lstStyle/>
          <a:p>
            <a:r>
              <a:rPr lang="en-IN" sz="2400" dirty="0">
                <a:latin typeface="Times New Roman" panose="02020603050405020304" pitchFamily="18" charset="0"/>
                <a:cs typeface="Times New Roman" panose="02020603050405020304" pitchFamily="18" charset="0"/>
              </a:rPr>
              <a:t>p</a:t>
            </a:r>
            <a:r>
              <a:rPr lang="en-IN" sz="2400" dirty="0" smtClean="0">
                <a:latin typeface="Times New Roman" panose="02020603050405020304" pitchFamily="18" charset="0"/>
                <a:cs typeface="Times New Roman" panose="02020603050405020304" pitchFamily="18" charset="0"/>
              </a:rPr>
              <a:t>ublic class </a:t>
            </a:r>
            <a:r>
              <a:rPr lang="en-IN" sz="2400" dirty="0" err="1" smtClean="0">
                <a:solidFill>
                  <a:schemeClr val="bg1"/>
                </a:solidFill>
                <a:latin typeface="Times New Roman" panose="02020603050405020304" pitchFamily="18" charset="0"/>
                <a:cs typeface="Times New Roman" panose="02020603050405020304" pitchFamily="18" charset="0"/>
              </a:rPr>
              <a:t>MessageEntity</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private long id;</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private String message;</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private Date created;</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private String author;</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62530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0"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REST Response</a:t>
            </a:r>
            <a:endParaRPr lang="en-IN" dirty="0" smtClean="0"/>
          </a:p>
        </p:txBody>
      </p:sp>
      <p:sp>
        <p:nvSpPr>
          <p:cNvPr id="17" name="TextBox 16"/>
          <p:cNvSpPr txBox="1"/>
          <p:nvPr/>
        </p:nvSpPr>
        <p:spPr>
          <a:xfrm>
            <a:off x="251520" y="1124744"/>
            <a:ext cx="2664296"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Message Entity</a:t>
            </a:r>
            <a:endParaRPr lang="en-IN" sz="24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611560" y="1592209"/>
            <a:ext cx="6192688"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Get response for message id 10 in JSON format!</a:t>
            </a:r>
            <a:endParaRPr lang="en-IN" sz="24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1187624" y="2539154"/>
            <a:ext cx="5328592"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"id":"10",</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message":"Hello</a:t>
            </a:r>
            <a:r>
              <a:rPr lang="en-IN" sz="2400" dirty="0">
                <a:latin typeface="Times New Roman" panose="02020603050405020304" pitchFamily="18" charset="0"/>
                <a:cs typeface="Times New Roman" panose="02020603050405020304" pitchFamily="18" charset="0"/>
              </a:rPr>
              <a:t> World",</a:t>
            </a:r>
          </a:p>
          <a:p>
            <a:r>
              <a:rPr lang="en-IN" sz="2400" dirty="0">
                <a:latin typeface="Times New Roman" panose="02020603050405020304" pitchFamily="18" charset="0"/>
                <a:cs typeface="Times New Roman" panose="02020603050405020304" pitchFamily="18" charset="0"/>
              </a:rPr>
              <a:t>   "created":"2016-06-01T18:06:36.902",</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author":"Pankaj</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3410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 grpId="0" build="p"/>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REST Response</a:t>
            </a:r>
            <a:endParaRPr lang="en-IN" dirty="0" smtClean="0"/>
          </a:p>
        </p:txBody>
      </p:sp>
      <p:sp>
        <p:nvSpPr>
          <p:cNvPr id="17" name="TextBox 16"/>
          <p:cNvSpPr txBox="1"/>
          <p:nvPr/>
        </p:nvSpPr>
        <p:spPr>
          <a:xfrm>
            <a:off x="251520" y="1124744"/>
            <a:ext cx="2664296"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Message Entity</a:t>
            </a:r>
            <a:endParaRPr lang="en-IN" sz="24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611560" y="1592209"/>
            <a:ext cx="6192688"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Get response for message id 10 in XML format!</a:t>
            </a:r>
            <a:endParaRPr lang="en-IN" sz="24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1187624" y="2204864"/>
            <a:ext cx="7056784"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messageEntity</a:t>
            </a:r>
            <a:r>
              <a:rPr lang="en-IN" sz="2400" dirty="0">
                <a:latin typeface="Times New Roman" panose="02020603050405020304" pitchFamily="18" charset="0"/>
                <a:cs typeface="Times New Roman" panose="02020603050405020304" pitchFamily="18" charset="0"/>
              </a:rPr>
              <a:t>&gt;</a:t>
            </a:r>
          </a:p>
          <a:p>
            <a:r>
              <a:rPr lang="en-IN" sz="2400" dirty="0">
                <a:latin typeface="Times New Roman" panose="02020603050405020304" pitchFamily="18" charset="0"/>
                <a:cs typeface="Times New Roman" panose="02020603050405020304" pitchFamily="18" charset="0"/>
              </a:rPr>
              <a:t>	&lt;id&gt;10&lt;/id&gt;</a:t>
            </a:r>
          </a:p>
          <a:p>
            <a:r>
              <a:rPr lang="en-IN" sz="2400" dirty="0">
                <a:latin typeface="Times New Roman" panose="02020603050405020304" pitchFamily="18" charset="0"/>
                <a:cs typeface="Times New Roman" panose="02020603050405020304" pitchFamily="18" charset="0"/>
              </a:rPr>
              <a:t>	&lt;message&gt;Hello World&lt;/message&gt;</a:t>
            </a:r>
          </a:p>
          <a:p>
            <a:r>
              <a:rPr lang="en-IN" sz="2400" dirty="0">
                <a:latin typeface="Times New Roman" panose="02020603050405020304" pitchFamily="18" charset="0"/>
                <a:cs typeface="Times New Roman" panose="02020603050405020304" pitchFamily="18" charset="0"/>
              </a:rPr>
              <a:t>	&lt;created&gt;2016-06-01T18:06:36.902&lt;/created&gt;</a:t>
            </a:r>
          </a:p>
          <a:p>
            <a:r>
              <a:rPr lang="en-IN" sz="2400" dirty="0">
                <a:latin typeface="Times New Roman" panose="02020603050405020304" pitchFamily="18" charset="0"/>
                <a:cs typeface="Times New Roman" panose="02020603050405020304" pitchFamily="18" charset="0"/>
              </a:rPr>
              <a:t>	&lt;author&gt;</a:t>
            </a:r>
            <a:r>
              <a:rPr lang="en-IN" sz="2400" dirty="0" err="1">
                <a:latin typeface="Times New Roman" panose="02020603050405020304" pitchFamily="18" charset="0"/>
                <a:cs typeface="Times New Roman" panose="02020603050405020304" pitchFamily="18" charset="0"/>
              </a:rPr>
              <a:t>pankaj</a:t>
            </a:r>
            <a:r>
              <a:rPr lang="en-IN" sz="2400" dirty="0">
                <a:latin typeface="Times New Roman" panose="02020603050405020304" pitchFamily="18" charset="0"/>
                <a:cs typeface="Times New Roman" panose="02020603050405020304" pitchFamily="18" charset="0"/>
              </a:rPr>
              <a:t>&lt;/author&gt;</a:t>
            </a:r>
          </a:p>
          <a:p>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messageEntity</a:t>
            </a:r>
            <a:r>
              <a:rPr lang="en-IN" sz="2400" dirty="0">
                <a:latin typeface="Times New Roman" panose="02020603050405020304" pitchFamily="18" charset="0"/>
                <a:cs typeface="Times New Roman" panose="02020603050405020304" pitchFamily="18" charset="0"/>
              </a:rPr>
              <a:t>&gt;</a:t>
            </a:r>
            <a:endParaRPr lang="en-IN" sz="24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395536" y="4725144"/>
            <a:ext cx="7992888" cy="1200329"/>
          </a:xfrm>
          <a:prstGeom prst="rect">
            <a:avLst/>
          </a:prstGeom>
          <a:noFill/>
        </p:spPr>
        <p:txBody>
          <a:bodyPr wrap="square" rtlCol="0">
            <a:spAutoFit/>
          </a:bodyPr>
          <a:lstStyle/>
          <a:p>
            <a:r>
              <a:rPr lang="en-IN" sz="2400" dirty="0" smtClean="0">
                <a:solidFill>
                  <a:srgbClr val="C00000"/>
                </a:solidFill>
                <a:latin typeface="Times New Roman" panose="02020603050405020304" pitchFamily="18" charset="0"/>
                <a:cs typeface="Times New Roman" panose="02020603050405020304" pitchFamily="18" charset="0"/>
              </a:rPr>
              <a:t>Note: Same message can be represented in different format. In Rest we transfer different state of Representations of data, hence it is called REST.</a:t>
            </a:r>
            <a:endParaRPr lang="en-IN" sz="24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87698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 grpId="0" build="p"/>
      <p:bldP spid="6" grpId="0" build="p"/>
      <p:bldP spid="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REST Response</a:t>
            </a:r>
            <a:endParaRPr lang="en-IN" dirty="0" smtClean="0"/>
          </a:p>
        </p:txBody>
      </p:sp>
      <p:sp>
        <p:nvSpPr>
          <p:cNvPr id="17" name="TextBox 16"/>
          <p:cNvSpPr txBox="1"/>
          <p:nvPr/>
        </p:nvSpPr>
        <p:spPr>
          <a:xfrm>
            <a:off x="251520" y="1124744"/>
            <a:ext cx="6984776"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How client will know which format can be demanded?</a:t>
            </a:r>
            <a:endParaRPr lang="en-IN" sz="24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3981201" y="2401227"/>
            <a:ext cx="1044116"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JSON</a:t>
            </a:r>
            <a:endParaRPr lang="en-IN" sz="2400" dirty="0" smtClean="0">
              <a:latin typeface="Times New Roman" panose="02020603050405020304" pitchFamily="18" charset="0"/>
              <a:cs typeface="Times New Roman" panose="02020603050405020304" pitchFamily="18" charset="0"/>
            </a:endParaRPr>
          </a:p>
        </p:txBody>
      </p:sp>
      <p:pic>
        <p:nvPicPr>
          <p:cNvPr id="2050" name="Picture 2" descr="C:\Users\sharma.pankaj\AppData\Local\Microsoft\Windows\Temporary Internet Files\Content.IE5\I5R8TR0A\Server-DB[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4678" y="1988840"/>
            <a:ext cx="1931148" cy="193114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harma.pankaj\AppData\Local\Microsoft\Windows\Temporary Internet Files\Content.IE5\JSF81NDX\User-expert.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7704" y="2202651"/>
            <a:ext cx="1092269" cy="17432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Callout 1"/>
          <p:cNvSpPr/>
          <p:nvPr/>
        </p:nvSpPr>
        <p:spPr>
          <a:xfrm>
            <a:off x="2051720" y="1638756"/>
            <a:ext cx="1440160" cy="76247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XML Pleas</a:t>
            </a:r>
            <a:endParaRPr lang="en-IN" dirty="0"/>
          </a:p>
        </p:txBody>
      </p:sp>
      <p:sp>
        <p:nvSpPr>
          <p:cNvPr id="10" name="Oval Callout 9"/>
          <p:cNvSpPr/>
          <p:nvPr/>
        </p:nvSpPr>
        <p:spPr>
          <a:xfrm>
            <a:off x="6583022" y="1586409"/>
            <a:ext cx="1440160" cy="76247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a:t>
            </a:r>
            <a:endParaRPr lang="en-IN" dirty="0"/>
          </a:p>
        </p:txBody>
      </p:sp>
      <p:cxnSp>
        <p:nvCxnSpPr>
          <p:cNvPr id="8" name="Straight Arrow Connector 7"/>
          <p:cNvCxnSpPr>
            <a:stCxn id="2050" idx="1"/>
          </p:cNvCxnSpPr>
          <p:nvPr/>
        </p:nvCxnSpPr>
        <p:spPr>
          <a:xfrm flipH="1">
            <a:off x="3131840" y="2954414"/>
            <a:ext cx="274283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7544" y="3484186"/>
            <a:ext cx="3813823"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ANS: Using Http Method</a:t>
            </a:r>
            <a:endParaRPr lang="en-IN" sz="2400" dirty="0" smtClean="0">
              <a:latin typeface="Times New Roman" panose="02020603050405020304" pitchFamily="18" charset="0"/>
              <a:cs typeface="Times New Roman" panose="02020603050405020304" pitchFamily="18" charset="0"/>
            </a:endParaRPr>
          </a:p>
        </p:txBody>
      </p:sp>
      <p:sp>
        <p:nvSpPr>
          <p:cNvPr id="9" name="Rectangle 8"/>
          <p:cNvSpPr/>
          <p:nvPr/>
        </p:nvSpPr>
        <p:spPr>
          <a:xfrm>
            <a:off x="611560" y="3945851"/>
            <a:ext cx="2664296" cy="2219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p:nvPr/>
        </p:nvCxnSpPr>
        <p:spPr>
          <a:xfrm>
            <a:off x="611560" y="4725144"/>
            <a:ext cx="2664296"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68945" y="4146290"/>
            <a:ext cx="1330848"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Headers</a:t>
            </a:r>
            <a:endParaRPr lang="en-IN" sz="2400" dirty="0" smtClean="0">
              <a:latin typeface="Times New Roman" panose="02020603050405020304" pitchFamily="18" charset="0"/>
              <a:cs typeface="Times New Roman" panose="02020603050405020304" pitchFamily="18" charset="0"/>
            </a:endParaRPr>
          </a:p>
        </p:txBody>
      </p:sp>
      <p:sp>
        <p:nvSpPr>
          <p:cNvPr id="19" name="TextBox 18"/>
          <p:cNvSpPr txBox="1"/>
          <p:nvPr/>
        </p:nvSpPr>
        <p:spPr>
          <a:xfrm>
            <a:off x="899592" y="5301208"/>
            <a:ext cx="2232248"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Message Body</a:t>
            </a:r>
            <a:endParaRPr lang="en-IN" sz="2400" dirty="0" smtClean="0">
              <a:latin typeface="Times New Roman" panose="02020603050405020304" pitchFamily="18" charset="0"/>
              <a:cs typeface="Times New Roman" panose="02020603050405020304" pitchFamily="18" charset="0"/>
            </a:endParaRPr>
          </a:p>
        </p:txBody>
      </p:sp>
      <p:sp>
        <p:nvSpPr>
          <p:cNvPr id="14" name="Rectangle 13"/>
          <p:cNvSpPr/>
          <p:nvPr/>
        </p:nvSpPr>
        <p:spPr>
          <a:xfrm>
            <a:off x="5508104" y="4377122"/>
            <a:ext cx="2297722" cy="1644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dirty="0" smtClean="0">
                <a:solidFill>
                  <a:schemeClr val="tx2"/>
                </a:solidFill>
              </a:rPr>
              <a:t>Message Length</a:t>
            </a:r>
          </a:p>
          <a:p>
            <a:pPr marL="342900" indent="-342900">
              <a:buFont typeface="+mj-lt"/>
              <a:buAutoNum type="arabicPeriod"/>
            </a:pPr>
            <a:r>
              <a:rPr lang="en-IN" dirty="0" smtClean="0">
                <a:solidFill>
                  <a:schemeClr val="tx2"/>
                </a:solidFill>
              </a:rPr>
              <a:t>Date</a:t>
            </a:r>
          </a:p>
          <a:p>
            <a:pPr marL="342900" indent="-342900">
              <a:buFont typeface="+mj-lt"/>
              <a:buAutoNum type="arabicPeriod"/>
            </a:pPr>
            <a:r>
              <a:rPr lang="en-IN" dirty="0" smtClean="0">
                <a:solidFill>
                  <a:srgbClr val="C00000"/>
                </a:solidFill>
              </a:rPr>
              <a:t>Content Type</a:t>
            </a:r>
            <a:endParaRPr lang="en-IN" dirty="0">
              <a:solidFill>
                <a:srgbClr val="C00000"/>
              </a:solidFill>
            </a:endParaRPr>
          </a:p>
        </p:txBody>
      </p:sp>
      <p:cxnSp>
        <p:nvCxnSpPr>
          <p:cNvPr id="16" name="Straight Connector 15"/>
          <p:cNvCxnSpPr/>
          <p:nvPr/>
        </p:nvCxnSpPr>
        <p:spPr>
          <a:xfrm>
            <a:off x="3275856" y="3919988"/>
            <a:ext cx="2232248" cy="45713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5856" y="4725144"/>
            <a:ext cx="2232248" cy="1296144"/>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7403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fade">
                                      <p:cBhvr>
                                        <p:cTn id="11" dur="500"/>
                                        <p:tgtEl>
                                          <p:spTgt spid="205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 grpId="0"/>
      <p:bldP spid="2" grpId="0" animBg="1"/>
      <p:bldP spid="10" grpId="0" animBg="1"/>
      <p:bldP spid="13" grpId="0" build="p"/>
      <p:bldP spid="9" grpId="0" animBg="1"/>
      <p:bldP spid="18" grpId="0"/>
      <p:bldP spid="19" grpId="0"/>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Status Code</a:t>
            </a:r>
            <a:endParaRPr lang="en-IN" dirty="0" smtClean="0"/>
          </a:p>
        </p:txBody>
      </p:sp>
      <p:sp>
        <p:nvSpPr>
          <p:cNvPr id="17" name="TextBox 16"/>
          <p:cNvSpPr txBox="1"/>
          <p:nvPr/>
        </p:nvSpPr>
        <p:spPr>
          <a:xfrm>
            <a:off x="683568" y="4398203"/>
            <a:ext cx="6984776" cy="830997"/>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In case of Web application if any error is there server will report those errors. </a:t>
            </a:r>
            <a:endParaRPr lang="en-IN" sz="2400" dirty="0" smtClean="0">
              <a:latin typeface="Times New Roman" panose="02020603050405020304" pitchFamily="18" charset="0"/>
              <a:cs typeface="Times New Roman" panose="02020603050405020304" pitchFamily="18" charset="0"/>
            </a:endParaRPr>
          </a:p>
        </p:txBody>
      </p:sp>
      <p:pic>
        <p:nvPicPr>
          <p:cNvPr id="3074" name="Picture 2" descr="Image result for error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68760"/>
            <a:ext cx="6552908" cy="327645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83568" y="5373216"/>
            <a:ext cx="6984776"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What will happen in case of web service?</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7100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Status Code</a:t>
            </a:r>
            <a:endParaRPr lang="en-IN" dirty="0" smtClean="0"/>
          </a:p>
        </p:txBody>
      </p:sp>
      <p:sp>
        <p:nvSpPr>
          <p:cNvPr id="17" name="TextBox 16"/>
          <p:cNvSpPr txBox="1"/>
          <p:nvPr/>
        </p:nvSpPr>
        <p:spPr>
          <a:xfrm>
            <a:off x="251520" y="1124744"/>
            <a:ext cx="3528392" cy="1938992"/>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1XX	- Informational</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2XX	- Success</a:t>
            </a:r>
          </a:p>
          <a:p>
            <a:r>
              <a:rPr lang="en-IN" sz="2400" dirty="0" smtClean="0">
                <a:latin typeface="Times New Roman" panose="02020603050405020304" pitchFamily="18" charset="0"/>
                <a:cs typeface="Times New Roman" panose="02020603050405020304" pitchFamily="18" charset="0"/>
              </a:rPr>
              <a:t>3XX	- </a:t>
            </a:r>
            <a:r>
              <a:rPr lang="en-IN" sz="2400" dirty="0" err="1" smtClean="0">
                <a:latin typeface="Times New Roman" panose="02020603050405020304" pitchFamily="18" charset="0"/>
                <a:cs typeface="Times New Roman" panose="02020603050405020304" pitchFamily="18" charset="0"/>
              </a:rPr>
              <a:t>Redirectional</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4XX	- Client Error</a:t>
            </a:r>
          </a:p>
          <a:p>
            <a:r>
              <a:rPr lang="en-IN" sz="2400" dirty="0" smtClean="0">
                <a:latin typeface="Times New Roman" panose="02020603050405020304" pitchFamily="18" charset="0"/>
                <a:cs typeface="Times New Roman" panose="02020603050405020304" pitchFamily="18" charset="0"/>
              </a:rPr>
              <a:t>5XX	- Server Error</a:t>
            </a:r>
          </a:p>
        </p:txBody>
      </p:sp>
      <p:sp>
        <p:nvSpPr>
          <p:cNvPr id="6" name="TextBox 5"/>
          <p:cNvSpPr txBox="1"/>
          <p:nvPr/>
        </p:nvSpPr>
        <p:spPr>
          <a:xfrm>
            <a:off x="611560" y="3284984"/>
            <a:ext cx="5904656" cy="1569660"/>
          </a:xfrm>
          <a:prstGeom prst="rect">
            <a:avLst/>
          </a:prstGeom>
          <a:noFill/>
        </p:spPr>
        <p:txBody>
          <a:bodyPr wrap="square" rtlCol="0">
            <a:spAutoFit/>
          </a:bodyPr>
          <a:lstStyle/>
          <a:p>
            <a:r>
              <a:rPr lang="en-IN" sz="2400" b="1" u="sng" dirty="0" smtClean="0">
                <a:latin typeface="Times New Roman" panose="02020603050405020304" pitchFamily="18" charset="0"/>
                <a:cs typeface="Times New Roman" panose="02020603050405020304" pitchFamily="18" charset="0"/>
              </a:rPr>
              <a:t>2xx Status Codes</a:t>
            </a:r>
          </a:p>
          <a:p>
            <a:r>
              <a:rPr lang="en-IN" sz="2400" dirty="0" smtClean="0">
                <a:latin typeface="Times New Roman" panose="02020603050405020304" pitchFamily="18" charset="0"/>
                <a:cs typeface="Times New Roman" panose="02020603050405020304" pitchFamily="18" charset="0"/>
              </a:rPr>
              <a:t>200 OK</a:t>
            </a:r>
          </a:p>
          <a:p>
            <a:r>
              <a:rPr lang="en-IN" sz="2400" dirty="0" smtClean="0">
                <a:latin typeface="Times New Roman" panose="02020603050405020304" pitchFamily="18" charset="0"/>
                <a:cs typeface="Times New Roman" panose="02020603050405020304" pitchFamily="18" charset="0"/>
              </a:rPr>
              <a:t>201 Created – Created </a:t>
            </a:r>
            <a:r>
              <a:rPr lang="en-IN" sz="2400" dirty="0" err="1" smtClean="0">
                <a:latin typeface="Times New Roman" panose="02020603050405020304" pitchFamily="18" charset="0"/>
                <a:cs typeface="Times New Roman" panose="02020603050405020304" pitchFamily="18" charset="0"/>
              </a:rPr>
              <a:t>Ack</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204 No Content – for Delete Request</a:t>
            </a:r>
          </a:p>
        </p:txBody>
      </p:sp>
    </p:spTree>
    <p:extLst>
      <p:ext uri="{BB962C8B-B14F-4D97-AF65-F5344CB8AC3E}">
        <p14:creationId xmlns:p14="http://schemas.microsoft.com/office/powerpoint/2010/main" val="32424607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Status Code</a:t>
            </a:r>
            <a:endParaRPr lang="en-IN" dirty="0" smtClean="0"/>
          </a:p>
        </p:txBody>
      </p:sp>
      <p:sp>
        <p:nvSpPr>
          <p:cNvPr id="6" name="TextBox 5"/>
          <p:cNvSpPr txBox="1"/>
          <p:nvPr/>
        </p:nvSpPr>
        <p:spPr>
          <a:xfrm>
            <a:off x="251520" y="1196752"/>
            <a:ext cx="5904656" cy="1569660"/>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3</a:t>
            </a:r>
            <a:r>
              <a:rPr lang="en-IN" sz="2400" b="1" u="sng" dirty="0" smtClean="0">
                <a:latin typeface="Times New Roman" panose="02020603050405020304" pitchFamily="18" charset="0"/>
                <a:cs typeface="Times New Roman" panose="02020603050405020304" pitchFamily="18" charset="0"/>
              </a:rPr>
              <a:t>xx Status Codes</a:t>
            </a:r>
          </a:p>
          <a:p>
            <a:r>
              <a:rPr lang="en-IN" sz="2400" dirty="0" smtClean="0">
                <a:latin typeface="Times New Roman" panose="02020603050405020304" pitchFamily="18" charset="0"/>
                <a:cs typeface="Times New Roman" panose="02020603050405020304" pitchFamily="18" charset="0"/>
              </a:rPr>
              <a:t>302 Found</a:t>
            </a:r>
          </a:p>
          <a:p>
            <a:r>
              <a:rPr lang="en-IN" sz="2400" dirty="0" smtClean="0">
                <a:latin typeface="Times New Roman" panose="02020603050405020304" pitchFamily="18" charset="0"/>
                <a:cs typeface="Times New Roman" panose="02020603050405020304" pitchFamily="18" charset="0"/>
              </a:rPr>
              <a:t>307 Temporary Redirection</a:t>
            </a:r>
          </a:p>
          <a:p>
            <a:r>
              <a:rPr lang="en-IN" sz="2400" dirty="0" smtClean="0">
                <a:latin typeface="Times New Roman" panose="02020603050405020304" pitchFamily="18" charset="0"/>
                <a:cs typeface="Times New Roman" panose="02020603050405020304" pitchFamily="18" charset="0"/>
              </a:rPr>
              <a:t>304 No Modified</a:t>
            </a:r>
          </a:p>
        </p:txBody>
      </p:sp>
      <p:sp>
        <p:nvSpPr>
          <p:cNvPr id="5" name="TextBox 4"/>
          <p:cNvSpPr txBox="1"/>
          <p:nvPr/>
        </p:nvSpPr>
        <p:spPr>
          <a:xfrm>
            <a:off x="1619672" y="3356992"/>
            <a:ext cx="5904656" cy="2308324"/>
          </a:xfrm>
          <a:prstGeom prst="rect">
            <a:avLst/>
          </a:prstGeom>
          <a:noFill/>
        </p:spPr>
        <p:txBody>
          <a:bodyPr wrap="square" rtlCol="0">
            <a:spAutoFit/>
          </a:bodyPr>
          <a:lstStyle/>
          <a:p>
            <a:r>
              <a:rPr lang="en-IN" sz="2400" b="1" u="sng" dirty="0" smtClean="0">
                <a:latin typeface="Times New Roman" panose="02020603050405020304" pitchFamily="18" charset="0"/>
                <a:cs typeface="Times New Roman" panose="02020603050405020304" pitchFamily="18" charset="0"/>
              </a:rPr>
              <a:t>4xx Status Codes</a:t>
            </a:r>
          </a:p>
          <a:p>
            <a:r>
              <a:rPr lang="en-IN" sz="2400" dirty="0" smtClean="0">
                <a:latin typeface="Times New Roman" panose="02020603050405020304" pitchFamily="18" charset="0"/>
                <a:cs typeface="Times New Roman" panose="02020603050405020304" pitchFamily="18" charset="0"/>
              </a:rPr>
              <a:t>400 Bad Request</a:t>
            </a:r>
          </a:p>
          <a:p>
            <a:r>
              <a:rPr lang="en-IN" sz="2400" dirty="0" smtClean="0">
                <a:latin typeface="Times New Roman" panose="02020603050405020304" pitchFamily="18" charset="0"/>
                <a:cs typeface="Times New Roman" panose="02020603050405020304" pitchFamily="18" charset="0"/>
              </a:rPr>
              <a:t>401 Unauthorized</a:t>
            </a:r>
          </a:p>
          <a:p>
            <a:r>
              <a:rPr lang="en-IN" sz="2400" dirty="0" smtClean="0">
                <a:latin typeface="Times New Roman" panose="02020603050405020304" pitchFamily="18" charset="0"/>
                <a:cs typeface="Times New Roman" panose="02020603050405020304" pitchFamily="18" charset="0"/>
              </a:rPr>
              <a:t>403 Forbidden</a:t>
            </a:r>
          </a:p>
          <a:p>
            <a:r>
              <a:rPr lang="en-IN" sz="2400" dirty="0" smtClean="0">
                <a:latin typeface="Times New Roman" panose="02020603050405020304" pitchFamily="18" charset="0"/>
                <a:cs typeface="Times New Roman" panose="02020603050405020304" pitchFamily="18" charset="0"/>
              </a:rPr>
              <a:t>404 Not Found</a:t>
            </a:r>
          </a:p>
          <a:p>
            <a:r>
              <a:rPr lang="en-IN" sz="2400" dirty="0" smtClean="0">
                <a:latin typeface="Times New Roman" panose="02020603050405020304" pitchFamily="18" charset="0"/>
                <a:cs typeface="Times New Roman" panose="02020603050405020304" pitchFamily="18" charset="0"/>
              </a:rPr>
              <a:t>415 </a:t>
            </a:r>
            <a:r>
              <a:rPr lang="en-IN" sz="2400" smtClean="0">
                <a:latin typeface="Times New Roman" panose="02020603050405020304" pitchFamily="18" charset="0"/>
                <a:cs typeface="Times New Roman" panose="02020603050405020304" pitchFamily="18" charset="0"/>
              </a:rPr>
              <a:t>Unsupported Media Type</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09842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2" name="TextBox 1"/>
          <p:cNvSpPr txBox="1"/>
          <p:nvPr/>
        </p:nvSpPr>
        <p:spPr>
          <a:xfrm>
            <a:off x="266069" y="1916832"/>
            <a:ext cx="842493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Web Services are services that are exposed to internet for programmatic access. </a:t>
            </a:r>
            <a:endParaRPr lang="en-IN"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36912"/>
            <a:ext cx="166687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2771800" y="2788179"/>
            <a:ext cx="4104456"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You can use online API’s that can be accessed programmatically from code. </a:t>
            </a:r>
            <a:endParaRPr lang="en-IN"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131840" y="1124744"/>
            <a:ext cx="2160240" cy="523220"/>
          </a:xfrm>
          <a:prstGeom prst="rect">
            <a:avLst/>
          </a:prstGeom>
          <a:noFill/>
        </p:spPr>
        <p:txBody>
          <a:bodyPr wrap="square" rtlCol="0">
            <a:spAutoFit/>
          </a:bodyPr>
          <a:lstStyle/>
          <a:p>
            <a:r>
              <a:rPr lang="en-IN" sz="2800" b="1" dirty="0" err="1" smtClean="0">
                <a:latin typeface="Times New Roman" panose="02020603050405020304" pitchFamily="18" charset="0"/>
                <a:cs typeface="Times New Roman" panose="02020603050405020304" pitchFamily="18" charset="0"/>
              </a:rPr>
              <a:t>WebServices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462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2" name="TextBox 1"/>
          <p:cNvSpPr txBox="1"/>
          <p:nvPr/>
        </p:nvSpPr>
        <p:spPr>
          <a:xfrm>
            <a:off x="266069" y="1835532"/>
            <a:ext cx="842493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We put libraries or API in the class path of the application and then use that. </a:t>
            </a:r>
            <a:endParaRPr lang="en-IN"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51520" y="1124744"/>
            <a:ext cx="7640063"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How do you use API’s in your application?</a:t>
            </a:r>
            <a:endParaRPr lang="en-IN" sz="2800" b="1" dirty="0">
              <a:latin typeface="Times New Roman" panose="02020603050405020304" pitchFamily="18" charset="0"/>
              <a:cs typeface="Times New Roman" panose="02020603050405020304" pitchFamily="18" charset="0"/>
            </a:endParaRPr>
          </a:p>
        </p:txBody>
      </p:sp>
      <p:sp>
        <p:nvSpPr>
          <p:cNvPr id="4" name="Rectangle 3"/>
          <p:cNvSpPr/>
          <p:nvPr/>
        </p:nvSpPr>
        <p:spPr>
          <a:xfrm>
            <a:off x="388320" y="2924944"/>
            <a:ext cx="4327696" cy="25922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smtClean="0"/>
              <a:t>Client App</a:t>
            </a:r>
            <a:endParaRPr lang="en-IN" sz="2400" b="1" dirty="0"/>
          </a:p>
        </p:txBody>
      </p:sp>
      <p:sp>
        <p:nvSpPr>
          <p:cNvPr id="5" name="Rectangle 4"/>
          <p:cNvSpPr/>
          <p:nvPr/>
        </p:nvSpPr>
        <p:spPr>
          <a:xfrm>
            <a:off x="5868144" y="3068960"/>
            <a:ext cx="2016224" cy="504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Library</a:t>
            </a:r>
            <a:endParaRPr lang="en-IN" sz="2400" b="1" dirty="0"/>
          </a:p>
        </p:txBody>
      </p:sp>
      <p:sp>
        <p:nvSpPr>
          <p:cNvPr id="9" name="Rectangle 8"/>
          <p:cNvSpPr/>
          <p:nvPr/>
        </p:nvSpPr>
        <p:spPr>
          <a:xfrm>
            <a:off x="5868144" y="3717032"/>
            <a:ext cx="2016224" cy="504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Library</a:t>
            </a:r>
            <a:endParaRPr lang="en-IN" sz="2400" b="1" dirty="0"/>
          </a:p>
        </p:txBody>
      </p:sp>
      <p:sp>
        <p:nvSpPr>
          <p:cNvPr id="10" name="Rectangle 9"/>
          <p:cNvSpPr/>
          <p:nvPr/>
        </p:nvSpPr>
        <p:spPr>
          <a:xfrm>
            <a:off x="5868144" y="4437112"/>
            <a:ext cx="2016224" cy="504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Library</a:t>
            </a:r>
            <a:endParaRPr lang="en-IN" sz="2400" b="1" dirty="0"/>
          </a:p>
        </p:txBody>
      </p:sp>
    </p:spTree>
    <p:extLst>
      <p:ext uri="{BB962C8B-B14F-4D97-AF65-F5344CB8AC3E}">
        <p14:creationId xmlns:p14="http://schemas.microsoft.com/office/powerpoint/2010/main" val="2483677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5" presetClass="path" presetSubtype="0" accel="50000" decel="50000" fill="hold" grpId="1" nodeType="clickEffect">
                                  <p:stCondLst>
                                    <p:cond delay="0"/>
                                  </p:stCondLst>
                                  <p:childTnLst>
                                    <p:animMotion origin="layout" path="M 2.77778E-7 7.40741E-7 L -0.36215 7.40741E-7 " pathEditMode="relative" rAng="0" ptsTypes="AA">
                                      <p:cBhvr>
                                        <p:cTn id="27" dur="2000" fill="hold"/>
                                        <p:tgtEl>
                                          <p:spTgt spid="5"/>
                                        </p:tgtEl>
                                        <p:attrNameLst>
                                          <p:attrName>ppt_x</p:attrName>
                                          <p:attrName>ppt_y</p:attrName>
                                        </p:attrNameLst>
                                      </p:cBhvr>
                                      <p:rCtr x="-18108" y="0"/>
                                    </p:animMotion>
                                  </p:childTnLst>
                                </p:cTn>
                              </p:par>
                              <p:par>
                                <p:cTn id="28" presetID="35" presetClass="path" presetSubtype="0" accel="50000" decel="50000" fill="hold" grpId="1" nodeType="withEffect">
                                  <p:stCondLst>
                                    <p:cond delay="0"/>
                                  </p:stCondLst>
                                  <p:childTnLst>
                                    <p:animMotion origin="layout" path="M 2.77778E-7 3.7037E-6 L -0.36215 3.7037E-6 " pathEditMode="relative" rAng="0" ptsTypes="AA">
                                      <p:cBhvr>
                                        <p:cTn id="29" dur="2000" fill="hold"/>
                                        <p:tgtEl>
                                          <p:spTgt spid="10"/>
                                        </p:tgtEl>
                                        <p:attrNameLst>
                                          <p:attrName>ppt_x</p:attrName>
                                          <p:attrName>ppt_y</p:attrName>
                                        </p:attrNameLst>
                                      </p:cBhvr>
                                      <p:rCtr x="-18108" y="0"/>
                                    </p:animMotion>
                                  </p:childTnLst>
                                </p:cTn>
                              </p:par>
                              <p:par>
                                <p:cTn id="30" presetID="35" presetClass="path" presetSubtype="0" accel="50000" decel="50000" fill="hold" grpId="1" nodeType="withEffect">
                                  <p:stCondLst>
                                    <p:cond delay="0"/>
                                  </p:stCondLst>
                                  <p:childTnLst>
                                    <p:animMotion origin="layout" path="M 2.77778E-7 -3.7037E-6 L -0.36215 -3.7037E-6 " pathEditMode="relative" rAng="0" ptsTypes="AA">
                                      <p:cBhvr>
                                        <p:cTn id="31" dur="2000" fill="hold"/>
                                        <p:tgtEl>
                                          <p:spTgt spid="9"/>
                                        </p:tgtEl>
                                        <p:attrNameLst>
                                          <p:attrName>ppt_x</p:attrName>
                                          <p:attrName>ppt_y</p:attrName>
                                        </p:attrNameLst>
                                      </p:cBhvr>
                                      <p:rCtr x="-181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4" grpId="0" animBg="1"/>
      <p:bldP spid="5" grpId="0" animBg="1"/>
      <p:bldP spid="5"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sp>
        <p:nvSpPr>
          <p:cNvPr id="2" name="TextBox 1"/>
          <p:cNvSpPr txBox="1"/>
          <p:nvPr/>
        </p:nvSpPr>
        <p:spPr>
          <a:xfrm>
            <a:off x="266069" y="1628800"/>
            <a:ext cx="8424936"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In case of web services the services are exposed to client, which can be consumed by the client. Here different piece of code can be deployed on different machines. </a:t>
            </a:r>
            <a:endParaRPr lang="en-IN"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51521" y="1124744"/>
            <a:ext cx="2376264"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Web Services</a:t>
            </a:r>
            <a:endParaRPr lang="en-IN" sz="2800" b="1" dirty="0">
              <a:latin typeface="Times New Roman" panose="02020603050405020304" pitchFamily="18" charset="0"/>
              <a:cs typeface="Times New Roman" panose="02020603050405020304" pitchFamily="18" charset="0"/>
            </a:endParaRP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551" y="2372497"/>
            <a:ext cx="166687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708" y="2348880"/>
            <a:ext cx="166687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39552" y="3495414"/>
            <a:ext cx="1440160" cy="10727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Client</a:t>
            </a:r>
            <a:endParaRPr lang="en-IN" dirty="0"/>
          </a:p>
        </p:txBody>
      </p:sp>
      <p:cxnSp>
        <p:nvCxnSpPr>
          <p:cNvPr id="8" name="Straight Arrow Connector 7"/>
          <p:cNvCxnSpPr>
            <a:stCxn id="6" idx="3"/>
          </p:cNvCxnSpPr>
          <p:nvPr/>
        </p:nvCxnSpPr>
        <p:spPr>
          <a:xfrm flipV="1">
            <a:off x="1979712" y="4031809"/>
            <a:ext cx="209183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p:cNvCxnSpPr>
          <p:nvPr/>
        </p:nvCxnSpPr>
        <p:spPr>
          <a:xfrm>
            <a:off x="1259632" y="4568205"/>
            <a:ext cx="0" cy="439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59632" y="5007582"/>
            <a:ext cx="57985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2" idx="2"/>
          </p:cNvCxnSpPr>
          <p:nvPr/>
        </p:nvCxnSpPr>
        <p:spPr>
          <a:xfrm flipV="1">
            <a:off x="7058145" y="4568205"/>
            <a:ext cx="1" cy="4393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5536" y="5301208"/>
            <a:ext cx="8424936"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Example :  Companies like Facebook and twitter creates </a:t>
            </a:r>
            <a:r>
              <a:rPr lang="en-IN" dirty="0" err="1" smtClean="0">
                <a:latin typeface="Times New Roman" panose="02020603050405020304" pitchFamily="18" charset="0"/>
                <a:cs typeface="Times New Roman" panose="02020603050405020304" pitchFamily="18" charset="0"/>
              </a:rPr>
              <a:t>WebService</a:t>
            </a:r>
            <a:r>
              <a:rPr lang="en-IN" dirty="0" smtClean="0">
                <a:latin typeface="Times New Roman" panose="02020603050405020304" pitchFamily="18" charset="0"/>
                <a:cs typeface="Times New Roman" panose="02020603050405020304" pitchFamily="18" charset="0"/>
              </a:rPr>
              <a:t> APIs that can be consumed by different clients.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66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6"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7056784" cy="3600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93099"/>
            <a:ext cx="7704856" cy="3981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5118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050"/>
                                        </p:tgtEl>
                                      </p:cBhvr>
                                    </p:animEffect>
                                    <p:set>
                                      <p:cBhvr>
                                        <p:cTn id="12" dur="1" fill="hold">
                                          <p:stCondLst>
                                            <p:cond delay="499"/>
                                          </p:stCondLst>
                                        </p:cTn>
                                        <p:tgtEl>
                                          <p:spTgt spid="205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fade">
                                      <p:cBhvr>
                                        <p:cTn id="1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3456384" cy="4380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298395"/>
            <a:ext cx="3960440" cy="4336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36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YASH-Template-2013-without-Pinnacle-Logo">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3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4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ue Main">
  <a:themeElements>
    <a:clrScheme name="Custom 1">
      <a:dk1>
        <a:sysClr val="windowText" lastClr="000000"/>
      </a:dk1>
      <a:lt1>
        <a:sysClr val="window" lastClr="FFFFFF"/>
      </a:lt1>
      <a:dk2>
        <a:srgbClr val="464646"/>
      </a:dk2>
      <a:lt2>
        <a:srgbClr val="FFFFFF"/>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ir">
      <a:fillStyleLst>
        <a:solidFill>
          <a:schemeClr val="phClr"/>
        </a:solidFill>
        <a:gradFill rotWithShape="1">
          <a:gsLst>
            <a:gs pos="0">
              <a:schemeClr val="phClr">
                <a:tint val="70000"/>
                <a:satMod val="200000"/>
              </a:schemeClr>
            </a:gs>
            <a:gs pos="35000">
              <a:schemeClr val="phClr">
                <a:tint val="50000"/>
                <a:satMod val="250000"/>
              </a:schemeClr>
            </a:gs>
            <a:gs pos="100000">
              <a:schemeClr val="phClr">
                <a:tint val="40000"/>
                <a:satMod val="350000"/>
              </a:schemeClr>
            </a:gs>
          </a:gsLst>
          <a:lin ang="8700000" scaled="1"/>
        </a:gradFill>
        <a:blipFill rotWithShape="1">
          <a:blip xmlns:r="http://schemas.openxmlformats.org/officeDocument/2006/relationships" r:embed="rId1">
            <a:duotone>
              <a:schemeClr val="phClr">
                <a:shade val="50000"/>
                <a:satMod val="110000"/>
              </a:schemeClr>
              <a:schemeClr val="phClr">
                <a:tint val="70000"/>
                <a:satMod val="150000"/>
              </a:schemeClr>
            </a:duotone>
          </a:blip>
          <a:tile tx="0" ty="0" sx="35000" sy="35000" flip="none" algn="tl"/>
        </a:blipFill>
      </a:fillStyleLst>
      <a:lnStyleLst>
        <a:ln w="9525" cap="flat" cmpd="sng" algn="ctr">
          <a:solidFill>
            <a:schemeClr val="phClr">
              <a:shade val="95000"/>
              <a:satMod val="115000"/>
            </a:schemeClr>
          </a:solidFill>
          <a:prstDash val="solid"/>
        </a:ln>
        <a:ln w="12700" cap="flat" cmpd="sng" algn="ctr">
          <a:solidFill>
            <a:schemeClr val="phClr">
              <a:shade val="90000"/>
              <a:satMod val="115000"/>
            </a:schemeClr>
          </a:solidFill>
          <a:prstDash val="solid"/>
        </a:ln>
        <a:ln w="19050" cap="flat" cmpd="sng" algn="ctr">
          <a:solidFill>
            <a:schemeClr val="phClr">
              <a:shade val="80000"/>
              <a:satMod val="11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25400" dir="5400000" rotWithShape="0">
              <a:srgbClr val="FFFFFF">
                <a:alpha val="50000"/>
              </a:srgbClr>
            </a:outerShdw>
            <a:reflection blurRad="63500" stA="20000" endPos="15000" dist="12700" dir="5400000" sy="-100000" rotWithShape="0"/>
          </a:effectLst>
        </a:effectStyle>
        <a:effectStyle>
          <a:effectLst>
            <a:reflection blurRad="127000" stA="25000" endPos="20000" dist="38100" dir="5400000" sy="-100000" rotWithShape="0"/>
          </a:effectLst>
          <a:scene3d>
            <a:camera prst="orthographicFront">
              <a:rot lat="0" lon="0" rev="0"/>
            </a:camera>
            <a:lightRig rig="balanced" dir="b">
              <a:rot lat="0" lon="0" rev="2700000"/>
            </a:lightRig>
          </a:scene3d>
          <a:sp3d>
            <a:bevelT w="381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44729"/>
        </a:solidFill>
        <a:ln>
          <a:noFill/>
        </a:ln>
        <a:effectLst>
          <a:outerShdw blurRad="63500" dist="38100" dir="5400000" algn="t" rotWithShape="0">
            <a:srgbClr val="000000">
              <a:alpha val="29999"/>
            </a:srgbClr>
          </a:outerShdw>
        </a:effectLst>
      </a:spPr>
      <a:bodyPr bIns="64008" anchor="ctr"/>
      <a:lstStyle>
        <a:defPPr algn="ctr" fontAlgn="auto">
          <a:spcBef>
            <a:spcPts val="0"/>
          </a:spcBef>
          <a:spcAft>
            <a:spcPts val="0"/>
          </a:spcAft>
          <a:defRPr sz="2400" b="1" kern="0" dirty="0">
            <a:solidFill>
              <a:srgbClr val="FFFFFF"/>
            </a:solidFill>
            <a:latin typeface="+mn-lt"/>
            <a:ea typeface="+mn-ea"/>
            <a:cs typeface="+mn-cs"/>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Midd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YASH Corporate 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YASH Corporate PPT" id="{84D1D84F-2C32-4AED-9203-6D95E14DD082}" vid="{3221D5CA-B947-4C96-9C2D-E3CA3C120B63}"/>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313cd53f-c012-42d0-9d85-8edc5bd4e116">YASH Corporate Presentation,without Pinnacle Logo, 2013</Description0>
    <Practice xmlns="313cd53f-c012-42d0-9d85-8edc5bd4e1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C1DB74EAD2754C90615C953F595DC7" ma:contentTypeVersion="3" ma:contentTypeDescription="Create a new document." ma:contentTypeScope="" ma:versionID="1c43568b5c30d5dae5a34b7a1148e0e7">
  <xsd:schema xmlns:xsd="http://www.w3.org/2001/XMLSchema" xmlns:p="http://schemas.microsoft.com/office/2006/metadata/properties" xmlns:ns2="313cd53f-c012-42d0-9d85-8edc5bd4e116" targetNamespace="http://schemas.microsoft.com/office/2006/metadata/properties" ma:root="true" ma:fieldsID="3a9bc6c95f86dfc3d661e71a3618cc0c" ns2:_="">
    <xsd:import namespace="313cd53f-c012-42d0-9d85-8edc5bd4e116"/>
    <xsd:element name="properties">
      <xsd:complexType>
        <xsd:sequence>
          <xsd:element name="documentManagement">
            <xsd:complexType>
              <xsd:all>
                <xsd:element ref="ns2:Description0" minOccurs="0"/>
                <xsd:element ref="ns2:Practice" minOccurs="0"/>
              </xsd:all>
            </xsd:complexType>
          </xsd:element>
        </xsd:sequence>
      </xsd:complexType>
    </xsd:element>
  </xsd:schema>
  <xsd:schema xmlns:xsd="http://www.w3.org/2001/XMLSchema" xmlns:dms="http://schemas.microsoft.com/office/2006/documentManagement/types" targetNamespace="313cd53f-c012-42d0-9d85-8edc5bd4e116" elementFormDefault="qualified">
    <xsd:import namespace="http://schemas.microsoft.com/office/2006/documentManagement/types"/>
    <xsd:element name="Description0" ma:index="8" nillable="true" ma:displayName="Description" ma:default="" ma:internalName="Description0">
      <xsd:simpleType>
        <xsd:restriction base="dms:Note"/>
      </xsd:simpleType>
    </xsd:element>
    <xsd:element name="Practice" ma:index="9" nillable="true" ma:displayName="Practice" ma:default="" ma:internalName="Practi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C0D8812-56D8-483F-862D-380EB297F5C3}">
  <ds:schemaRefs>
    <ds:schemaRef ds:uri="http://purl.org/dc/elements/1.1/"/>
    <ds:schemaRef ds:uri="http://purl.org/dc/term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313cd53f-c012-42d0-9d85-8edc5bd4e116"/>
    <ds:schemaRef ds:uri="http://purl.org/dc/dcmitype/"/>
  </ds:schemaRefs>
</ds:datastoreItem>
</file>

<file path=customXml/itemProps2.xml><?xml version="1.0" encoding="utf-8"?>
<ds:datastoreItem xmlns:ds="http://schemas.openxmlformats.org/officeDocument/2006/customXml" ds:itemID="{AA2F98D0-5D89-48C4-A7BD-60118C6E22AC}">
  <ds:schemaRefs>
    <ds:schemaRef ds:uri="http://schemas.microsoft.com/sharepoint/v3/contenttype/forms"/>
  </ds:schemaRefs>
</ds:datastoreItem>
</file>

<file path=customXml/itemProps3.xml><?xml version="1.0" encoding="utf-8"?>
<ds:datastoreItem xmlns:ds="http://schemas.openxmlformats.org/officeDocument/2006/customXml" ds:itemID="{9DD8A855-0A71-411C-AAC3-CD6D633E5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d53f-c012-42d0-9d85-8edc5bd4e11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YASH-Template-2013-without-Pinnacle-Logo</Template>
  <TotalTime>3283</TotalTime>
  <Words>2011</Words>
  <Application>Microsoft Office PowerPoint</Application>
  <PresentationFormat>On-screen Show (4:3)</PresentationFormat>
  <Paragraphs>409</Paragraphs>
  <Slides>50</Slides>
  <Notes>19</Notes>
  <HiddenSlides>0</HiddenSlides>
  <MMClips>0</MMClips>
  <ScaleCrop>false</ScaleCrop>
  <HeadingPairs>
    <vt:vector size="4" baseType="variant">
      <vt:variant>
        <vt:lpstr>Theme</vt:lpstr>
      </vt:variant>
      <vt:variant>
        <vt:i4>15</vt:i4>
      </vt:variant>
      <vt:variant>
        <vt:lpstr>Slide Titles</vt:lpstr>
      </vt:variant>
      <vt:variant>
        <vt:i4>50</vt:i4>
      </vt:variant>
    </vt:vector>
  </HeadingPairs>
  <TitlesOfParts>
    <vt:vector size="65" baseType="lpstr">
      <vt:lpstr>YASH-Template-2013-without-Pinnacle-Logo</vt:lpstr>
      <vt:lpstr>Middle Page</vt:lpstr>
      <vt:lpstr>Thank You Page</vt:lpstr>
      <vt:lpstr>Blue Main</vt:lpstr>
      <vt:lpstr>1_Middle Page</vt:lpstr>
      <vt:lpstr>2_Middle Page</vt:lpstr>
      <vt:lpstr>YASH Corporate PPT</vt:lpstr>
      <vt:lpstr>Custom Design</vt:lpstr>
      <vt:lpstr>1_Thank You Page</vt:lpstr>
      <vt:lpstr>1_Custom Design</vt:lpstr>
      <vt:lpstr>2_Thank You Page</vt:lpstr>
      <vt:lpstr>2_Custom Design</vt:lpstr>
      <vt:lpstr>3_Thank You Page</vt:lpstr>
      <vt:lpstr>3_Custom Design</vt:lpstr>
      <vt:lpstr>4_Thank You Page</vt:lpstr>
      <vt:lpstr>REST Web Services</vt:lpstr>
      <vt:lpstr>Topics to be covered</vt:lpstr>
      <vt:lpstr>Introduction</vt:lpstr>
      <vt:lpstr>Final Outcome of the training</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REST and HTTP</vt:lpstr>
      <vt:lpstr>REST and HTTP</vt:lpstr>
      <vt:lpstr>REST and HTTP</vt:lpstr>
      <vt:lpstr>REST and HTTP</vt:lpstr>
      <vt:lpstr>REST and HTTP</vt:lpstr>
      <vt:lpstr>Resource URIs</vt:lpstr>
      <vt:lpstr>Resource URIs</vt:lpstr>
      <vt:lpstr>Resource URIs</vt:lpstr>
      <vt:lpstr>Resource URIs</vt:lpstr>
      <vt:lpstr>Resource URIs</vt:lpstr>
      <vt:lpstr>Resource URIs</vt:lpstr>
      <vt:lpstr>Resource URIs</vt:lpstr>
      <vt:lpstr>Collection URIs</vt:lpstr>
      <vt:lpstr>Collection URIs</vt:lpstr>
      <vt:lpstr>Collection URIs</vt:lpstr>
      <vt:lpstr>HTTP Methods</vt:lpstr>
      <vt:lpstr>HTTP Methods</vt:lpstr>
      <vt:lpstr>HTTP Methods</vt:lpstr>
      <vt:lpstr>Idempotence in HTTP Methods</vt:lpstr>
      <vt:lpstr>Idempotence in HTTP Methods</vt:lpstr>
      <vt:lpstr>Idempotence in HTTP Methods</vt:lpstr>
      <vt:lpstr>Idempotence in HTTP Methods</vt:lpstr>
      <vt:lpstr>Idempotence in HTTP Methods</vt:lpstr>
      <vt:lpstr>Idempotence in HTTP Methods</vt:lpstr>
      <vt:lpstr>Idempotence in HTTP Methods</vt:lpstr>
      <vt:lpstr>REST Response</vt:lpstr>
      <vt:lpstr>REST Response</vt:lpstr>
      <vt:lpstr>REST Response</vt:lpstr>
      <vt:lpstr>REST Response</vt:lpstr>
      <vt:lpstr>REST Response</vt:lpstr>
      <vt:lpstr>Status Code</vt:lpstr>
      <vt:lpstr>Status Code</vt:lpstr>
      <vt:lpstr>Status Code</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Devkumar Arcot</dc:creator>
  <cp:lastModifiedBy>Sharma Pankaj</cp:lastModifiedBy>
  <cp:revision>379</cp:revision>
  <dcterms:created xsi:type="dcterms:W3CDTF">2013-02-26T06:57:51Z</dcterms:created>
  <dcterms:modified xsi:type="dcterms:W3CDTF">2016-08-29T12:07:08Z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YASH Corporate Presentation, 2009</vt:lpwstr>
  </property>
  <property fmtid="{D5CDD505-2E9C-101B-9397-08002B2CF9AE}" pid="4" name="Practice">
    <vt:lpwstr/>
  </property>
  <property fmtid="{D5CDD505-2E9C-101B-9397-08002B2CF9AE}" pid="5" name="ContentTypeId">
    <vt:lpwstr>0x0101009FC1DB74EAD2754C90615C953F595DC7</vt:lpwstr>
  </property>
</Properties>
</file>