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2" r:id="rId5"/>
    <p:sldId id="271" r:id="rId6"/>
    <p:sldId id="280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6" r:id="rId20"/>
    <p:sldId id="277" r:id="rId21"/>
    <p:sldId id="278" r:id="rId22"/>
    <p:sldId id="273" r:id="rId23"/>
    <p:sldId id="279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377E-1427-4F01-818C-E9A035D8346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3C53-5D61-4936-8950-3BD1BD1EB0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work/quotes/234213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4800600"/>
          </a:xfrm>
        </p:spPr>
        <p:txBody>
          <a:bodyPr>
            <a:normAutofit fontScale="90000"/>
          </a:bodyPr>
          <a:lstStyle/>
          <a:p>
            <a:r>
              <a:rPr lang="bn-IN" b="1" u="sng" dirty="0" smtClean="0">
                <a:latin typeface="NikoshBAN" pitchFamily="2" charset="0"/>
                <a:cs typeface="NikoshBAN" pitchFamily="2" charset="0"/>
              </a:rPr>
              <a:t>পুস্তক পর্যালোচনা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r>
              <a:rPr lang="en-US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r>
              <a:rPr lang="en-US" b="1" dirty="0" smtClean="0">
                <a:latin typeface="NikoshBAN" pitchFamily="2" charset="0"/>
                <a:cs typeface="NikoshBAN" pitchFamily="2" charset="0"/>
              </a:rPr>
              <a:t> </a:t>
            </a:r>
            <a:r>
              <a:rPr lang="bn-IN" dirty="0" smtClean="0">
                <a:latin typeface="NikoshBAN" pitchFamily="2" charset="0"/>
                <a:cs typeface="NikoshBAN" pitchFamily="2" charset="0"/>
              </a:rPr>
              <a:t>সুখ 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(</a:t>
            </a:r>
            <a:r>
              <a:rPr lang="bn-IN" sz="3600" dirty="0" smtClean="0">
                <a:latin typeface="NikoshBAN" pitchFamily="2" charset="0"/>
                <a:cs typeface="NikoshBAN" pitchFamily="2" charset="0"/>
              </a:rPr>
              <a:t>দ্য হ্যাপিনেস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)</a:t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r>
              <a:rPr lang="en-US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r>
              <a:rPr lang="bn-IN" sz="3600" dirty="0" smtClean="0">
                <a:latin typeface="NikoshBAN" pitchFamily="2" charset="0"/>
                <a:cs typeface="NikoshBAN" pitchFamily="2" charset="0"/>
              </a:rPr>
              <a:t>মূল লেখকঃ বার্ট্রান্ড রাসেল</a:t>
            </a:r>
            <a:r>
              <a:rPr lang="en-US" sz="3100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sz="3100" dirty="0" smtClean="0">
                <a:latin typeface="NikoshBAN" pitchFamily="2" charset="0"/>
                <a:cs typeface="NikoshBAN" pitchFamily="2" charset="0"/>
              </a:rPr>
            </a:br>
            <a:r>
              <a:rPr lang="bn-IN" sz="3100" dirty="0" smtClean="0">
                <a:latin typeface="NikoshBAN" pitchFamily="2" charset="0"/>
                <a:cs typeface="NikoshBAN" pitchFamily="2" charset="0"/>
              </a:rPr>
              <a:t> অনুবাদকঃ মোতাহার হোসেন চৌধুরী 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r>
              <a:rPr lang="en-US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 smtClean="0"/>
              <a:t>পাপসচেতনতা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ikoshBAN" pitchFamily="2" charset="0"/>
                <a:cs typeface="NikoshBAN" pitchFamily="2" charset="0"/>
              </a:rPr>
              <a:t>“Why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NikoshBAN" pitchFamily="2" charset="0"/>
                <a:cs typeface="NikoshBAN" pitchFamily="2" charset="0"/>
              </a:rPr>
              <a:t>does lady Macbeth say All the perfumes of Arabia will not sweeten this little hand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NikoshBAN" pitchFamily="2" charset="0"/>
                <a:cs typeface="NikoshBAN" pitchFamily="2" charset="0"/>
              </a:rPr>
              <a:t>​.” </a:t>
            </a:r>
          </a:p>
          <a:p>
            <a:pPr>
              <a:buNone/>
            </a:pPr>
            <a:r>
              <a:rPr lang="en-US" sz="2000" b="1" dirty="0" smtClean="0">
                <a:latin typeface="NikoshBAN" pitchFamily="2" charset="0"/>
                <a:cs typeface="NikoshBAN" pitchFamily="2" charset="0"/>
              </a:rPr>
              <a:t>					Macbeth, William Shakespeare.</a:t>
            </a:r>
          </a:p>
          <a:p>
            <a:pPr>
              <a:buNone/>
            </a:pPr>
            <a:endParaRPr lang="en-US" sz="2000" b="1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sz="2000" b="1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করতে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পারিনা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কোন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কাজ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সদা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ভয়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সদা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লাজ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সংসয়ে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হৃদয়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সদা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টলে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পাছে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লোকে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কিছু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বলে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।</a:t>
            </a:r>
          </a:p>
          <a:p>
            <a:pPr>
              <a:buFont typeface="Wingdings" pitchFamily="2" charset="2"/>
              <a:buChar char="v"/>
            </a:pP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বনের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বাঘে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খায়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না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মনের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বাঘে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latin typeface="NikoshBAN" pitchFamily="2" charset="0"/>
                <a:cs typeface="NikoshBAN" pitchFamily="2" charset="0"/>
              </a:rPr>
              <a:t>খায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।</a:t>
            </a:r>
          </a:p>
          <a:p>
            <a:pPr>
              <a:buNone/>
            </a:pP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নির্যাতন-স্পৃহা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NikoshBAN" pitchFamily="2" charset="0"/>
                <a:cs typeface="NikoshBAN" pitchFamily="2" charset="0"/>
              </a:rPr>
              <a:t>“Come</a:t>
            </a:r>
            <a:r>
              <a:rPr lang="en-US" sz="2400" dirty="0">
                <a:solidFill>
                  <a:srgbClr val="FF0000"/>
                </a:solidFill>
                <a:latin typeface="NikoshBAN" pitchFamily="2" charset="0"/>
                <a:cs typeface="NikoshBAN" pitchFamily="2" charset="0"/>
              </a:rPr>
              <a:t>, you spirits That tend on mortal thoughts, unsex me here, And fill me from the crown to the toe top-full Of direst cruelty</a:t>
            </a:r>
            <a:r>
              <a:rPr lang="en-US" sz="2400" dirty="0" smtClean="0">
                <a:solidFill>
                  <a:srgbClr val="FF0000"/>
                </a:solidFill>
                <a:latin typeface="NikoshBAN" pitchFamily="2" charset="0"/>
                <a:cs typeface="NikoshBAN" pitchFamily="2" charset="0"/>
              </a:rPr>
              <a:t>.” </a:t>
            </a:r>
            <a:r>
              <a:rPr lang="en-US" sz="2000" b="1" dirty="0" smtClean="0">
                <a:latin typeface="NikoshBAN" pitchFamily="2" charset="0"/>
                <a:cs typeface="NikoshBAN" pitchFamily="2" charset="0"/>
              </a:rPr>
              <a:t>Macbeth, William Shakespeare.</a:t>
            </a:r>
          </a:p>
          <a:p>
            <a:pPr>
              <a:buNone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মানুষ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নির্যাতিত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হলে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যা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বিবেচনায়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রাখে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না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পরার্থপরতা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অন্যের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গুণাবলি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অন্যের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যোগ্যতা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নিজের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দুর্বলতা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সর্বোপরি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“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নিজেকে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শাস্তি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দেওয়ার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জন্য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সবাই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ওৎপেতে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আছে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।”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জনমতভীতি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NikoshBAN" pitchFamily="2" charset="0"/>
                <a:cs typeface="NikoshBAN" pitchFamily="2" charset="0"/>
              </a:rPr>
              <a:t>“ Me thought I heard a voice cry,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NikoshBAN" pitchFamily="2" charset="0"/>
                <a:cs typeface="NikoshBAN" pitchFamily="2" charset="0"/>
              </a:rPr>
              <a:t>Sleep no more.” </a:t>
            </a:r>
            <a:r>
              <a:rPr lang="en-US" sz="2000" b="1" dirty="0" smtClean="0">
                <a:latin typeface="NikoshBAN" pitchFamily="2" charset="0"/>
                <a:cs typeface="NikoshBAN" pitchFamily="2" charset="0"/>
              </a:rPr>
              <a:t>Macbeth, William Shakespeare.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অন্যের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মতাদর্শে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অমিল</a:t>
            </a:r>
            <a:endParaRPr lang="en-US" b="1" dirty="0" smtClean="0">
              <a:solidFill>
                <a:srgbClr val="C00000"/>
              </a:solidFill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সহানুভুতিশীল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পরিবেশের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অভাববোধ</a:t>
            </a:r>
            <a:endParaRPr lang="en-US" b="1" dirty="0" smtClean="0">
              <a:solidFill>
                <a:srgbClr val="C00000"/>
              </a:solidFill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“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বাধা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বাধা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বাধা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আর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বাধা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-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আমাদের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চারদিকে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শুধুই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বাধা</a:t>
            </a:r>
            <a:r>
              <a:rPr lang="en-US" b="1" dirty="0" smtClean="0">
                <a:solidFill>
                  <a:srgbClr val="C00000"/>
                </a:solidFill>
                <a:latin typeface="NikoshBAN" pitchFamily="2" charset="0"/>
                <a:cs typeface="NikoshBAN" pitchFamily="2" charset="0"/>
              </a:rPr>
              <a:t>।”</a:t>
            </a:r>
            <a:endParaRPr lang="en-US" dirty="0">
              <a:solidFill>
                <a:srgbClr val="C00000"/>
              </a:solidFill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dirty="0">
                <a:latin typeface="NikoshBAN" pitchFamily="2" charset="0"/>
                <a:cs typeface="NikoshBAN" pitchFamily="2" charset="0"/>
              </a:rPr>
              <a:t>	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			</a:t>
            </a:r>
            <a:r>
              <a:rPr lang="en-US" sz="6000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সুখের</a:t>
            </a:r>
            <a:r>
              <a:rPr lang="en-US" sz="60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6000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কারণ</a:t>
            </a:r>
            <a:endParaRPr lang="en-US" dirty="0">
              <a:solidFill>
                <a:srgbClr val="00B050"/>
              </a:solidFill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সুখের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কথা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“ Happiness is when what you think, what you say, and what you do are in harmony”</a:t>
            </a:r>
          </a:p>
          <a:p>
            <a:pPr>
              <a:buNone/>
            </a:pP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সুখ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দু’প্রকারঃ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শারীরিক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মানসিক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অথবা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সহজ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ও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মনস্তাত্ত্বিক</a:t>
            </a:r>
            <a:endParaRPr lang="en-US" dirty="0" smtClean="0">
              <a:solidFill>
                <a:srgbClr val="00B050"/>
              </a:solidFill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লিখতে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হবে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আনন্দের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জন্য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বড়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কিছু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সৃষ্টির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আকাঙ্ক্ষার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জন্য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নয়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এ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পৃথিবীতে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বিজ্ঞানীরাই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সবচেয়ে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সুখী</a:t>
            </a:r>
            <a:r>
              <a:rPr lang="en-US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।</a:t>
            </a:r>
          </a:p>
          <a:p>
            <a:pPr>
              <a:buNone/>
            </a:pPr>
            <a:endParaRPr lang="en-US" sz="2800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উপভোগের-ক্ষমতা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NikoshBAN" pitchFamily="2" charset="0"/>
              <a:cs typeface="NikoshBAN" pitchFamily="2" charset="0"/>
            </a:endParaRPr>
          </a:p>
          <a:p>
            <a:endParaRPr lang="en-US" sz="2400" dirty="0">
              <a:latin typeface="NikoshBAN" pitchFamily="2" charset="0"/>
              <a:cs typeface="NikoshBAN" pitchFamily="2" charset="0"/>
            </a:endParaRPr>
          </a:p>
          <a:p>
            <a:r>
              <a:rPr lang="en-US" sz="2400" dirty="0" smtClean="0">
                <a:latin typeface="NikoshBAN" pitchFamily="2" charset="0"/>
                <a:cs typeface="NikoshBAN" pitchFamily="2" charset="0"/>
              </a:rPr>
              <a:t>The art of pleasing consists in being pleased.</a:t>
            </a:r>
          </a:p>
          <a:p>
            <a:r>
              <a:rPr lang="en-US" sz="2400" dirty="0" smtClean="0">
                <a:latin typeface="NikoshBAN" pitchFamily="2" charset="0"/>
                <a:cs typeface="NikoshBAN" pitchFamily="2" charset="0"/>
              </a:rPr>
              <a:t>Life is short, art is permanent.</a:t>
            </a:r>
          </a:p>
          <a:p>
            <a:r>
              <a:rPr lang="en-US" sz="2400" dirty="0" smtClean="0">
                <a:latin typeface="NikoshBAN" pitchFamily="2" charset="0"/>
                <a:cs typeface="NikoshBAN" pitchFamily="2" charset="0"/>
              </a:rPr>
              <a:t>Know thyself</a:t>
            </a:r>
          </a:p>
          <a:p>
            <a:r>
              <a:rPr lang="en-US" sz="2400" dirty="0" smtClean="0">
                <a:latin typeface="NikoshBAN" pitchFamily="2" charset="0"/>
                <a:cs typeface="NikoshBAN" pitchFamily="2" charset="0"/>
              </a:rPr>
              <a:t>Let’s agree to disagree</a:t>
            </a:r>
          </a:p>
          <a:p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আত্মাপ্রকাশে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বাধাহীসতা</a:t>
            </a:r>
            <a:endParaRPr lang="en-US" sz="2800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স্নেহ-মমতা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ভালোবাসা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  </a:t>
            </a:r>
            <a:r>
              <a:rPr lang="en-US" sz="24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“ </a:t>
            </a:r>
            <a:r>
              <a:rPr lang="en-US" sz="2400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All the world’s a stage,</a:t>
            </a:r>
            <a:r>
              <a:rPr lang="en-US" sz="24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/>
            </a:r>
            <a:br>
              <a:rPr lang="en-US" sz="24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</a:br>
            <a:r>
              <a:rPr lang="en-US" sz="2400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And all the men and women merely players;</a:t>
            </a:r>
            <a:r>
              <a:rPr lang="en-US" sz="24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/>
            </a:r>
            <a:br>
              <a:rPr lang="en-US" sz="24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</a:br>
            <a:r>
              <a:rPr lang="en-US" sz="2400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They have their exits and their entrances,</a:t>
            </a:r>
            <a:r>
              <a:rPr lang="en-US" sz="24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/>
            </a:r>
            <a:br>
              <a:rPr lang="en-US" sz="24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</a:br>
            <a:r>
              <a:rPr lang="en-US" sz="2400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And one man in his time plays many </a:t>
            </a:r>
            <a:r>
              <a:rPr lang="en-US" sz="24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parts”</a:t>
            </a:r>
          </a:p>
          <a:p>
            <a:pPr>
              <a:buNone/>
            </a:pPr>
            <a:r>
              <a:rPr lang="en-US" sz="2000" dirty="0" smtClean="0">
                <a:latin typeface="NikoshBAN" pitchFamily="2" charset="0"/>
                <a:cs typeface="NikoshBAN" pitchFamily="2" charset="0"/>
              </a:rPr>
              <a:t>				As You Like It, William </a:t>
            </a:r>
            <a:r>
              <a:rPr lang="en-US" sz="2000" dirty="0" err="1" smtClean="0">
                <a:latin typeface="NikoshBAN" pitchFamily="2" charset="0"/>
                <a:cs typeface="NikoshBAN" pitchFamily="2" charset="0"/>
              </a:rPr>
              <a:t>shakespeare</a:t>
            </a:r>
            <a:endParaRPr lang="en-US" sz="2000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b="1" dirty="0" smtClean="0"/>
              <a:t>Acts </a:t>
            </a:r>
            <a:r>
              <a:rPr lang="en-US" b="1" dirty="0"/>
              <a:t>being seven ages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dirty="0" smtClean="0"/>
              <a:t> 1. Infancy	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.</a:t>
            </a:r>
            <a:r>
              <a:rPr lang="en-US" dirty="0" smtClean="0"/>
              <a:t>Schoolboy</a:t>
            </a:r>
            <a:endParaRPr lang="en-US" dirty="0"/>
          </a:p>
          <a:p>
            <a:pPr>
              <a:buNone/>
            </a:pPr>
            <a:r>
              <a:rPr lang="en-US" dirty="0" smtClean="0"/>
              <a:t>3</a:t>
            </a:r>
            <a:r>
              <a:rPr lang="en-US" dirty="0" smtClean="0"/>
              <a:t>. </a:t>
            </a:r>
            <a:r>
              <a:rPr lang="en-US" dirty="0" smtClean="0"/>
              <a:t>Teenager</a:t>
            </a:r>
          </a:p>
          <a:p>
            <a:pPr>
              <a:buNone/>
            </a:pPr>
            <a:r>
              <a:rPr lang="en-US" dirty="0" smtClean="0"/>
              <a:t>4</a:t>
            </a:r>
            <a:r>
              <a:rPr lang="en-US" dirty="0" smtClean="0"/>
              <a:t>.</a:t>
            </a:r>
            <a:r>
              <a:rPr lang="en-US" dirty="0" smtClean="0"/>
              <a:t>Young man</a:t>
            </a:r>
            <a:endParaRPr lang="en-US" dirty="0"/>
          </a:p>
          <a:p>
            <a:pPr>
              <a:buNone/>
            </a:pPr>
            <a:r>
              <a:rPr lang="en-US" dirty="0" smtClean="0"/>
              <a:t> 5</a:t>
            </a:r>
            <a:r>
              <a:rPr lang="en-US" dirty="0" smtClean="0"/>
              <a:t>. </a:t>
            </a:r>
            <a:r>
              <a:rPr lang="en-US" dirty="0" smtClean="0"/>
              <a:t>Middle-aged	.</a:t>
            </a:r>
          </a:p>
          <a:p>
            <a:pPr>
              <a:buNone/>
            </a:pPr>
            <a:r>
              <a:rPr lang="en-US" dirty="0" smtClean="0"/>
              <a:t>6</a:t>
            </a:r>
            <a:r>
              <a:rPr lang="en-US" dirty="0" smtClean="0"/>
              <a:t>.</a:t>
            </a:r>
            <a:r>
              <a:rPr lang="en-US" dirty="0" smtClean="0"/>
              <a:t>Old man</a:t>
            </a:r>
          </a:p>
          <a:p>
            <a:pPr>
              <a:buNone/>
            </a:pPr>
            <a:r>
              <a:rPr lang="en-US" dirty="0" smtClean="0"/>
              <a:t>7</a:t>
            </a:r>
            <a:r>
              <a:rPr lang="en-US" dirty="0" smtClean="0"/>
              <a:t>. </a:t>
            </a:r>
            <a:r>
              <a:rPr lang="en-US" dirty="0" smtClean="0"/>
              <a:t>Dotage </a:t>
            </a:r>
            <a:r>
              <a:rPr lang="en-US" dirty="0"/>
              <a:t>and </a:t>
            </a:r>
            <a:r>
              <a:rPr lang="en-US" dirty="0" smtClean="0"/>
              <a:t>death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পরিবার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ও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সুখ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endParaRPr lang="en-US" dirty="0">
              <a:latin typeface="NikoshBAN" pitchFamily="2" charset="0"/>
              <a:cs typeface="NikoshBAN" pitchFamily="2" charset="0"/>
            </a:endParaRPr>
          </a:p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উৎসব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সৃষ্টি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করা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আবেগ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ত্যাগ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করুন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ভালবাসা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নয়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।</a:t>
            </a:r>
          </a:p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সম্পর্কের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ফাটল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ভরাট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করুন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।</a:t>
            </a:r>
          </a:p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অব্যক্তকে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আরো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বেশি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ব্যক্ত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করুন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।</a:t>
            </a:r>
          </a:p>
          <a:p>
            <a:pPr>
              <a:buNone/>
            </a:pP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কাজ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ও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নৈর্ব্যক্তিক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>
                <a:latin typeface="NikoshBAN" pitchFamily="2" charset="0"/>
                <a:cs typeface="NikoshBAN" pitchFamily="2" charset="0"/>
              </a:rPr>
              <a:t>অ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নুরাগ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সৎ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কাজ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করুন</a:t>
            </a:r>
            <a:endParaRPr lang="en-US" sz="2800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নিরানন্দ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কাজ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পরিহার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করুন</a:t>
            </a:r>
            <a:endParaRPr lang="en-US" sz="2800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সৃজনধর্মী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কাজ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বেশি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করুন</a:t>
            </a:r>
            <a:endParaRPr lang="en-US" sz="2800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নিজের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গরজের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পাশাপাশি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বিশ্বের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গরজের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দিকে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নজর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রাখুন</a:t>
            </a:r>
            <a:endParaRPr lang="en-US" sz="2800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বিনোদনমূলক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কাজ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বেশি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বেশি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করুন</a:t>
            </a:r>
            <a:endParaRPr lang="en-US" sz="2800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একঘেয়েমি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কাজ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পরিহার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করুন</a:t>
            </a:r>
            <a:endParaRPr lang="en-US" sz="2800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বিশ্বের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সঙ্গে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একটা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অনুরাগ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সৃষ্টি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করুন</a:t>
            </a:r>
            <a:endParaRPr lang="en-US" sz="2800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আত্মাকে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মহ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ৎ ও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বিশাল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800" dirty="0" err="1" smtClean="0">
                <a:latin typeface="NikoshBAN" pitchFamily="2" charset="0"/>
                <a:cs typeface="NikoshBAN" pitchFamily="2" charset="0"/>
              </a:rPr>
              <a:t>করুস</a:t>
            </a:r>
            <a:endParaRPr lang="en-US" sz="2800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r>
              <a:rPr lang="bn-IN" dirty="0" smtClean="0">
                <a:latin typeface="NikoshBAN" pitchFamily="2" charset="0"/>
                <a:cs typeface="NikoshBAN" pitchFamily="2" charset="0"/>
              </a:rPr>
              <a:t>সফল দিকসমূহ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		</a:t>
            </a:r>
            <a:r>
              <a:rPr lang="bn-IN" sz="2800" dirty="0" smtClean="0">
                <a:latin typeface="NikoshBAN" pitchFamily="2" charset="0"/>
                <a:cs typeface="NikoshBAN" pitchFamily="2" charset="0"/>
              </a:rPr>
              <a:t>উক্ত </a:t>
            </a:r>
            <a:r>
              <a:rPr lang="bn-IN" sz="2800" dirty="0">
                <a:latin typeface="NikoshBAN" pitchFamily="2" charset="0"/>
                <a:cs typeface="NikoshBAN" pitchFamily="2" charset="0"/>
              </a:rPr>
              <a:t>অনুদিত গ্রন্থটি সহজ সাবলীল ও প্রাঞ্জল বাংলা ভাষায় অনুবাদ করেছেন</a:t>
            </a:r>
            <a:r>
              <a:rPr lang="hi-IN" sz="2800" dirty="0" smtClean="0">
                <a:latin typeface="NikoshBAN" pitchFamily="2" charset="0"/>
                <a:cs typeface="NikoshBAN" pitchFamily="2" charset="0"/>
              </a:rPr>
              <a:t>।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bn-IN" sz="2800" dirty="0" smtClean="0">
                <a:latin typeface="NikoshBAN" pitchFamily="2" charset="0"/>
                <a:cs typeface="NikoshBAN" pitchFamily="2" charset="0"/>
              </a:rPr>
              <a:t>ভাষা </a:t>
            </a:r>
            <a:r>
              <a:rPr lang="bn-IN" sz="2800" dirty="0">
                <a:latin typeface="NikoshBAN" pitchFamily="2" charset="0"/>
                <a:cs typeface="NikoshBAN" pitchFamily="2" charset="0"/>
              </a:rPr>
              <a:t>ও উপমা ব্যবহারেও তিনি মুন্সিয়ানা দেখিয়েছেন</a:t>
            </a:r>
            <a:r>
              <a:rPr lang="hi-IN" sz="28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2800" dirty="0">
                <a:latin typeface="NikoshBAN" pitchFamily="2" charset="0"/>
                <a:cs typeface="NikoshBAN" pitchFamily="2" charset="0"/>
              </a:rPr>
              <a:t>অনুবাদক ইংরেজি গ্রন্থটি অনুবাদ করতে গিয়ে সেন্স ফর সেন্স টেকনিক অবলম্বন করেছেন যা অ</a:t>
            </a:r>
            <a:r>
              <a:rPr lang="en-US" sz="2800" dirty="0">
                <a:latin typeface="NikoshBAN" pitchFamily="2" charset="0"/>
                <a:cs typeface="NikoshBAN" pitchFamily="2" charset="0"/>
              </a:rPr>
              <a:t>‍</a:t>
            </a:r>
            <a:r>
              <a:rPr lang="bn-IN" sz="2800" dirty="0">
                <a:latin typeface="NikoshBAN" pitchFamily="2" charset="0"/>
                <a:cs typeface="NikoshBAN" pitchFamily="2" charset="0"/>
              </a:rPr>
              <a:t>নুবাদটিকে বোধগম্য ও সাবলীল করেছে</a:t>
            </a:r>
            <a:r>
              <a:rPr lang="hi-IN" sz="28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2800" dirty="0">
                <a:latin typeface="NikoshBAN" pitchFamily="2" charset="0"/>
                <a:cs typeface="NikoshBAN" pitchFamily="2" charset="0"/>
              </a:rPr>
              <a:t>অনুবাদক বাংলা কৃষ্টি</a:t>
            </a:r>
            <a:r>
              <a:rPr lang="en-US" sz="2800" dirty="0">
                <a:latin typeface="NikoshBAN" pitchFamily="2" charset="0"/>
                <a:cs typeface="NikoshBAN" pitchFamily="2" charset="0"/>
              </a:rPr>
              <a:t>-</a:t>
            </a:r>
            <a:r>
              <a:rPr lang="bn-IN" sz="2800" dirty="0">
                <a:latin typeface="NikoshBAN" pitchFamily="2" charset="0"/>
                <a:cs typeface="NikoshBAN" pitchFamily="2" charset="0"/>
              </a:rPr>
              <a:t>কালচার অবলম্বনে সকল উদাহরণ ও উপমা ব্যবহার করেছেন</a:t>
            </a:r>
            <a:r>
              <a:rPr lang="hi-IN" sz="2800" dirty="0">
                <a:latin typeface="NikoshBAN" pitchFamily="2" charset="0"/>
                <a:cs typeface="NikoshBAN" pitchFamily="2" charset="0"/>
              </a:rPr>
              <a:t>।</a:t>
            </a:r>
            <a:r>
              <a:rPr lang="en-US" sz="2800" dirty="0">
                <a:latin typeface="NikoshBAN" pitchFamily="2" charset="0"/>
                <a:cs typeface="NikoshBAN" pitchFamily="2" charset="0"/>
              </a:rPr>
              <a:t>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IN" b="1" dirty="0" smtClean="0">
                <a:latin typeface="NikoshBAN" pitchFamily="2" charset="0"/>
                <a:cs typeface="NikoshBAN" pitchFamily="2" charset="0"/>
              </a:rPr>
              <a:t>উপস্থাপনায়</a:t>
            </a:r>
            <a:r>
              <a:rPr lang="en-US" b="1" dirty="0" smtClean="0">
                <a:latin typeface="NikoshBAN" pitchFamily="2" charset="0"/>
                <a:cs typeface="NikoshBAN" pitchFamily="2" charset="0"/>
              </a:rPr>
              <a:t>-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NikoshBAN" pitchFamily="2" charset="0"/>
                <a:cs typeface="NikoshBAN" pitchFamily="2" charset="0"/>
              </a:rPr>
              <a:t> </a:t>
            </a:r>
          </a:p>
          <a:p>
            <a:pPr>
              <a:buNone/>
            </a:pPr>
            <a:r>
              <a:rPr lang="bn-IN" sz="3600" dirty="0" smtClean="0">
                <a:latin typeface="NikoshBAN" pitchFamily="2" charset="0"/>
                <a:cs typeface="NikoshBAN" pitchFamily="2" charset="0"/>
              </a:rPr>
              <a:t>মো</a:t>
            </a:r>
            <a:r>
              <a:rPr lang="en-US" sz="3600" dirty="0" smtClean="0">
                <a:latin typeface="NikoshBAN" pitchFamily="2" charset="0"/>
                <a:cs typeface="NikoshBAN" pitchFamily="2" charset="0"/>
              </a:rPr>
              <a:t>:</a:t>
            </a:r>
            <a:r>
              <a:rPr lang="bn-IN" sz="3600" dirty="0" smtClean="0">
                <a:latin typeface="NikoshBAN" pitchFamily="2" charset="0"/>
                <a:cs typeface="NikoshBAN" pitchFamily="2" charset="0"/>
              </a:rPr>
              <a:t>আনিসুর রহমান </a:t>
            </a:r>
            <a:r>
              <a:rPr lang="en-US" sz="3000" dirty="0" smtClean="0">
                <a:latin typeface="NikoshBAN" pitchFamily="2" charset="0"/>
                <a:cs typeface="NikoshBAN" pitchFamily="2" charset="0"/>
              </a:rPr>
              <a:t>(</a:t>
            </a:r>
            <a:r>
              <a:rPr lang="bn-IN" sz="3000" dirty="0" smtClean="0">
                <a:latin typeface="NikoshBAN" pitchFamily="2" charset="0"/>
                <a:cs typeface="NikoshBAN" pitchFamily="2" charset="0"/>
              </a:rPr>
              <a:t>ইন্সট্রাক্টর</a:t>
            </a:r>
            <a:r>
              <a:rPr lang="en-US" sz="3000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bn-IN" sz="3000" dirty="0" smtClean="0">
                <a:latin typeface="NikoshBAN" pitchFamily="2" charset="0"/>
                <a:cs typeface="NikoshBAN" pitchFamily="2" charset="0"/>
              </a:rPr>
              <a:t>ইংরজি</a:t>
            </a:r>
            <a:r>
              <a:rPr lang="en-US" sz="3000" dirty="0" smtClean="0">
                <a:latin typeface="NikoshBAN" pitchFamily="2" charset="0"/>
                <a:cs typeface="NikoshBAN" pitchFamily="2" charset="0"/>
              </a:rPr>
              <a:t>)</a:t>
            </a:r>
          </a:p>
          <a:p>
            <a:pPr>
              <a:buNone/>
            </a:pPr>
            <a:r>
              <a:rPr lang="bn-IN" sz="2800" dirty="0" smtClean="0">
                <a:latin typeface="NikoshBAN" pitchFamily="2" charset="0"/>
                <a:cs typeface="NikoshBAN" pitchFamily="2" charset="0"/>
              </a:rPr>
              <a:t>রোল নং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-</a:t>
            </a:r>
            <a:r>
              <a:rPr lang="bn-IN" sz="2800" dirty="0" smtClean="0">
                <a:latin typeface="NikoshBAN" pitchFamily="2" charset="0"/>
                <a:cs typeface="NikoshBAN" pitchFamily="2" charset="0"/>
              </a:rPr>
              <a:t>১৯</a:t>
            </a:r>
            <a:endParaRPr lang="en-US" sz="2800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800" dirty="0" smtClean="0">
                <a:latin typeface="NikoshBAN" pitchFamily="2" charset="0"/>
                <a:cs typeface="NikoshBAN" pitchFamily="2" charset="0"/>
              </a:rPr>
              <a:t>২৫তম বিভাগীয় বুনিয়াদি প্রশিক্ষণ কোর্স</a:t>
            </a:r>
            <a:endParaRPr lang="en-US" sz="2800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(</a:t>
            </a:r>
            <a:r>
              <a:rPr lang="bn-IN" sz="2800" dirty="0" smtClean="0">
                <a:latin typeface="NikoshBAN" pitchFamily="2" charset="0"/>
                <a:cs typeface="NikoshBAN" pitchFamily="2" charset="0"/>
              </a:rPr>
              <a:t>কারিগরি শিক্ষা অধিদপ্তর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)</a:t>
            </a:r>
          </a:p>
          <a:p>
            <a:pPr>
              <a:buNone/>
            </a:pPr>
            <a:r>
              <a:rPr lang="bn-IN" sz="2400" dirty="0" smtClean="0">
                <a:latin typeface="NikoshBAN" pitchFamily="2" charset="0"/>
                <a:cs typeface="NikoshBAN" pitchFamily="2" charset="0"/>
              </a:rPr>
              <a:t>মানিকগঞ্জ সরকারি টেকনিক্যাল স্কুল ও কলেজ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bn-IN" sz="2400" dirty="0" smtClean="0">
                <a:latin typeface="NikoshBAN" pitchFamily="2" charset="0"/>
                <a:cs typeface="NikoshBAN" pitchFamily="2" charset="0"/>
              </a:rPr>
              <a:t>মানিকগঞ্জ</a:t>
            </a:r>
            <a:endParaRPr lang="en-US" sz="2400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400" dirty="0" smtClean="0">
                <a:latin typeface="NikoshBAN" pitchFamily="2" charset="0"/>
                <a:cs typeface="NikoshBAN" pitchFamily="2" charset="0"/>
              </a:rPr>
              <a:t>সংযুক্তিঃ শিবালয় সরকারি টেকনিক্যাল স্কুল ও কলেজ</a:t>
            </a:r>
            <a:r>
              <a:rPr lang="en-US" sz="2400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bn-IN" sz="2400" dirty="0" smtClean="0">
                <a:latin typeface="NikoshBAN" pitchFamily="2" charset="0"/>
                <a:cs typeface="NikoshBAN" pitchFamily="2" charset="0"/>
              </a:rPr>
              <a:t>মানিকগঞ্জ</a:t>
            </a:r>
            <a:endParaRPr lang="en-US" sz="2400" dirty="0" smtClean="0">
              <a:latin typeface="NikoshBAN" pitchFamily="2" charset="0"/>
              <a:cs typeface="NikoshBAN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r>
              <a:rPr lang="bn-IN" dirty="0" smtClean="0">
                <a:latin typeface="NikoshBAN" pitchFamily="2" charset="0"/>
                <a:cs typeface="NikoshBAN" pitchFamily="2" charset="0"/>
              </a:rPr>
              <a:t>নেতিবাচক দিক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NikoshBAN" pitchFamily="2" charset="0"/>
                <a:cs typeface="NikoshBAN" pitchFamily="2" charset="0"/>
              </a:rPr>
              <a:t>		</a:t>
            </a:r>
            <a:r>
              <a:rPr lang="bn-IN" sz="3000" dirty="0" smtClean="0">
                <a:latin typeface="NikoshBAN" pitchFamily="2" charset="0"/>
                <a:cs typeface="NikoshBAN" pitchFamily="2" charset="0"/>
              </a:rPr>
              <a:t>সাহিত্যকর্ম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হিসাবে</a:t>
            </a:r>
            <a:r>
              <a:rPr lang="en-US" sz="3000" dirty="0">
                <a:latin typeface="NikoshBAN" pitchFamily="2" charset="0"/>
                <a:cs typeface="NikoshBAN" pitchFamily="2" charset="0"/>
              </a:rPr>
              <a:t> “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সুখী</a:t>
            </a:r>
            <a:r>
              <a:rPr lang="en-US" sz="3000" dirty="0">
                <a:latin typeface="NikoshBAN" pitchFamily="2" charset="0"/>
                <a:cs typeface="NikoshBAN" pitchFamily="2" charset="0"/>
              </a:rPr>
              <a:t>”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গ্রন্থটি সন্দেহাতীত হিসাবে দর্শন ও ভাষার অনন্য উদাহরণ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কিন্তু উক্ত গ্রন্থে কিছু সীমাবদ্ধতাও রয়েছে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লেখক এখানে</a:t>
            </a:r>
            <a:r>
              <a:rPr lang="en-US" sz="3000" dirty="0">
                <a:latin typeface="NikoshBAN" pitchFamily="2" charset="0"/>
                <a:cs typeface="NikoshBAN" pitchFamily="2" charset="0"/>
              </a:rPr>
              <a:t> 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গরীব রাষ্টগুলোর উপর ধনী রাষ্ট্রগুলোর নোংরা রাজনীতি ও অত্যাচারের কোন উল্লেখ করেননি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তিনি শিল্পবিপ্লবের কারণে হাজার হাজার মাসুষের জীবন নষ্ট হয়ে গেছে</a:t>
            </a:r>
            <a:r>
              <a:rPr lang="en-US" sz="3000" dirty="0">
                <a:latin typeface="NikoshBAN" pitchFamily="2" charset="0"/>
                <a:cs typeface="NikoshBAN" pitchFamily="2" charset="0"/>
              </a:rPr>
              <a:t>,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সে বিষয়েও কিছু বলেননি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বিংশ শতাব্দিতে শক্তিমানের দ্বারা দুর্বল যেভাবে নিষ্পেসিত হচ্ছে তা নিয়েও তিনি কিছু এখানে বলেননি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মানুষের দুঃখবোধের মূল কারণের কাছাকাছিও যাননি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বইটি দুঃখবোধ থেকে মুক্তির জন্য ব্যক্তিগত ব্যবস্থাপত্র মাত্র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এই কারনে বইটি ভালো বইয়ের একটি উদাহরণ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কিন্তু বইটি দুঃখবোধের অন্যতম সামাজিক ন্যায়বিচারহীনতা তা তুলে ধরতে ব্যর্থ হয়েছে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</a:t>
            </a:r>
            <a:r>
              <a:rPr lang="en-US" sz="3000" dirty="0">
                <a:latin typeface="NikoshBAN" pitchFamily="2" charset="0"/>
                <a:cs typeface="NikoshBAN" pitchFamily="2" charset="0"/>
              </a:rPr>
              <a:t>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bn-IN" dirty="0" smtClean="0">
                <a:latin typeface="NikoshBAN" pitchFamily="2" charset="0"/>
                <a:cs typeface="NikoshBAN" pitchFamily="2" charset="0"/>
              </a:rPr>
              <a:t>তুলনামূলকআলোচনা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sz="3000" dirty="0">
                <a:latin typeface="NikoshBAN" pitchFamily="2" charset="0"/>
                <a:cs typeface="NikoshBAN" pitchFamily="2" charset="0"/>
              </a:rPr>
              <a:t>“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সুখ</a:t>
            </a:r>
            <a:r>
              <a:rPr lang="en-US" sz="3000" dirty="0">
                <a:latin typeface="NikoshBAN" pitchFamily="2" charset="0"/>
                <a:cs typeface="NikoshBAN" pitchFamily="2" charset="0"/>
              </a:rPr>
              <a:t>”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গ্রন্থটির বিষয় বস্তু বিশ্ব বিখ্যাত কবি টি এস ইলিয়ট কর্তৃক রচিত</a:t>
            </a:r>
            <a:r>
              <a:rPr lang="en-US" sz="3000" dirty="0">
                <a:latin typeface="NikoshBAN" pitchFamily="2" charset="0"/>
                <a:cs typeface="NikoshBAN" pitchFamily="2" charset="0"/>
              </a:rPr>
              <a:t> “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দ্য ওয়েস্ট ল্যান্ড</a:t>
            </a:r>
            <a:r>
              <a:rPr lang="en-US" sz="3000" dirty="0">
                <a:latin typeface="NikoshBAN" pitchFamily="2" charset="0"/>
                <a:cs typeface="NikoshBAN" pitchFamily="2" charset="0"/>
              </a:rPr>
              <a:t>”(1922)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কবিতার বিষয় বস্তুর সাথে মিলে যায়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প্রথম বিশ্ব যুদ্ধ পরবর্তী সময়ে মানুষের জীবনের অস্থিরতা নিয়ে এই কবিতাটি আলোচনা করেছে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উক্ত গ্রন্থটি টিএস ইলিয়ট পাঁচটি সেকশনে ভাগ করেছেন</a:t>
            </a:r>
            <a:r>
              <a:rPr lang="hi-IN" sz="3000" dirty="0" smtClean="0">
                <a:latin typeface="NikoshBAN" pitchFamily="2" charset="0"/>
                <a:cs typeface="NikoshBAN" pitchFamily="2" charset="0"/>
              </a:rPr>
              <a:t>।</a:t>
            </a:r>
            <a:endParaRPr lang="en-US" sz="3000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sz="3000" dirty="0" smtClean="0">
                <a:latin typeface="NikoshBAN" pitchFamily="2" charset="0"/>
                <a:cs typeface="NikoshBAN" pitchFamily="2" charset="0"/>
              </a:rPr>
              <a:t>				</a:t>
            </a:r>
            <a:r>
              <a:rPr lang="en-US" sz="3900" b="1" dirty="0" err="1" smtClean="0">
                <a:latin typeface="NikoshBAN" pitchFamily="2" charset="0"/>
                <a:cs typeface="NikoshBAN" pitchFamily="2" charset="0"/>
              </a:rPr>
              <a:t>চারটি</a:t>
            </a:r>
            <a:r>
              <a:rPr lang="en-US" sz="3900" b="1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3900" b="1" dirty="0" err="1" smtClean="0">
                <a:latin typeface="NikoshBAN" pitchFamily="2" charset="0"/>
                <a:cs typeface="NikoshBAN" pitchFamily="2" charset="0"/>
              </a:rPr>
              <a:t>অংশ</a:t>
            </a:r>
            <a:endParaRPr lang="en-US" sz="3900" b="1" dirty="0">
              <a:latin typeface="NikoshBAN" pitchFamily="2" charset="0"/>
              <a:cs typeface="NikoshBAN" pitchFamily="2" charset="0"/>
            </a:endParaRPr>
          </a:p>
          <a:p>
            <a:r>
              <a:rPr lang="en-US" sz="2800" dirty="0" smtClean="0">
                <a:latin typeface="NikoshBAN" pitchFamily="2" charset="0"/>
                <a:cs typeface="NikoshBAN" pitchFamily="2" charset="0"/>
              </a:rPr>
              <a:t>The </a:t>
            </a:r>
            <a:r>
              <a:rPr lang="en-US" sz="2800" dirty="0">
                <a:latin typeface="NikoshBAN" pitchFamily="2" charset="0"/>
                <a:cs typeface="NikoshBAN" pitchFamily="2" charset="0"/>
              </a:rPr>
              <a:t>Burial of the 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Dead</a:t>
            </a:r>
            <a:endParaRPr lang="en-US" sz="2800" dirty="0">
              <a:latin typeface="NikoshBAN" pitchFamily="2" charset="0"/>
              <a:cs typeface="NikoshBAN" pitchFamily="2" charset="0"/>
            </a:endParaRPr>
          </a:p>
          <a:p>
            <a:r>
              <a:rPr lang="en-US" sz="2800" dirty="0" smtClean="0">
                <a:latin typeface="NikoshBAN" pitchFamily="2" charset="0"/>
                <a:cs typeface="NikoshBAN" pitchFamily="2" charset="0"/>
              </a:rPr>
              <a:t>A </a:t>
            </a:r>
            <a:r>
              <a:rPr lang="en-US" sz="2800" dirty="0">
                <a:latin typeface="NikoshBAN" pitchFamily="2" charset="0"/>
                <a:cs typeface="NikoshBAN" pitchFamily="2" charset="0"/>
              </a:rPr>
              <a:t>Game of 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Chess</a:t>
            </a:r>
            <a:endParaRPr lang="en-US" sz="2800" dirty="0">
              <a:latin typeface="NikoshBAN" pitchFamily="2" charset="0"/>
              <a:cs typeface="NikoshBAN" pitchFamily="2" charset="0"/>
            </a:endParaRPr>
          </a:p>
          <a:p>
            <a:r>
              <a:rPr lang="en-US" sz="2800" dirty="0" smtClean="0">
                <a:latin typeface="NikoshBAN" pitchFamily="2" charset="0"/>
                <a:cs typeface="NikoshBAN" pitchFamily="2" charset="0"/>
              </a:rPr>
              <a:t>The </a:t>
            </a:r>
            <a:r>
              <a:rPr lang="en-US" sz="2800" dirty="0">
                <a:latin typeface="NikoshBAN" pitchFamily="2" charset="0"/>
                <a:cs typeface="NikoshBAN" pitchFamily="2" charset="0"/>
              </a:rPr>
              <a:t>Fire </a:t>
            </a:r>
            <a:r>
              <a:rPr lang="en-US" sz="2800" dirty="0" smtClean="0">
                <a:latin typeface="NikoshBAN" pitchFamily="2" charset="0"/>
                <a:cs typeface="NikoshBAN" pitchFamily="2" charset="0"/>
              </a:rPr>
              <a:t>Sermon</a:t>
            </a:r>
            <a:endParaRPr lang="en-US" sz="2800" dirty="0">
              <a:latin typeface="NikoshBAN" pitchFamily="2" charset="0"/>
              <a:cs typeface="NikoshBAN" pitchFamily="2" charset="0"/>
            </a:endParaRPr>
          </a:p>
          <a:p>
            <a:r>
              <a:rPr lang="en-US" sz="2800" dirty="0" smtClean="0">
                <a:latin typeface="NikoshBAN" pitchFamily="2" charset="0"/>
                <a:cs typeface="NikoshBAN" pitchFamily="2" charset="0"/>
              </a:rPr>
              <a:t>Death </a:t>
            </a:r>
            <a:r>
              <a:rPr lang="en-US" sz="2800" dirty="0">
                <a:latin typeface="NikoshBAN" pitchFamily="2" charset="0"/>
                <a:cs typeface="NikoshBAN" pitchFamily="2" charset="0"/>
              </a:rPr>
              <a:t>by Water</a:t>
            </a:r>
          </a:p>
          <a:p>
            <a:r>
              <a:rPr lang="en-US" sz="2800" dirty="0" smtClean="0">
                <a:latin typeface="NikoshBAN" pitchFamily="2" charset="0"/>
                <a:cs typeface="NikoshBAN" pitchFamily="2" charset="0"/>
              </a:rPr>
              <a:t>What </a:t>
            </a:r>
            <a:r>
              <a:rPr lang="en-US" sz="2800" dirty="0">
                <a:latin typeface="NikoshBAN" pitchFamily="2" charset="0"/>
                <a:cs typeface="NikoshBAN" pitchFamily="2" charset="0"/>
              </a:rPr>
              <a:t>the Thunder Said”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latin typeface="NikoshBAN" pitchFamily="2" charset="0"/>
              <a:cs typeface="NikoshBAN" pitchFamily="2" charset="0"/>
            </a:endParaRPr>
          </a:p>
          <a:p>
            <a:pPr algn="ctr">
              <a:buNone/>
            </a:pPr>
            <a:endParaRPr lang="en-US" sz="4000" dirty="0">
              <a:latin typeface="NikoshBAN" pitchFamily="2" charset="0"/>
              <a:cs typeface="NikoshBAN" pitchFamily="2" charset="0"/>
            </a:endParaRPr>
          </a:p>
          <a:p>
            <a:pPr algn="ctr">
              <a:buNone/>
            </a:pPr>
            <a:r>
              <a:rPr lang="en-US" sz="4000" dirty="0" err="1" smtClean="0">
                <a:latin typeface="NikoshBAN" pitchFamily="2" charset="0"/>
                <a:cs typeface="NikoshBAN" pitchFamily="2" charset="0"/>
              </a:rPr>
              <a:t>শেষ</a:t>
            </a:r>
            <a:r>
              <a:rPr lang="en-US" sz="40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000" dirty="0" err="1" smtClean="0">
                <a:latin typeface="NikoshBAN" pitchFamily="2" charset="0"/>
                <a:cs typeface="NikoshBAN" pitchFamily="2" charset="0"/>
              </a:rPr>
              <a:t>কথা</a:t>
            </a:r>
            <a:endParaRPr lang="en-US" sz="4000" dirty="0">
              <a:latin typeface="NikoshBAN" pitchFamily="2" charset="0"/>
              <a:cs typeface="NikoshBAN" pitchFamily="2" charset="0"/>
            </a:endParaRPr>
          </a:p>
          <a:p>
            <a:pPr algn="ctr">
              <a:buNone/>
            </a:pPr>
            <a:endParaRPr lang="en-US" sz="4000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sz="2800" dirty="0">
                <a:latin typeface="NikoshBAN" pitchFamily="2" charset="0"/>
                <a:cs typeface="NikoshBAN" pitchFamily="2" charset="0"/>
              </a:rPr>
              <a:t>“Nothing will come of nothing: speak again.”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/>
            </a:r>
            <a:br>
              <a:rPr lang="en-US" dirty="0" smtClean="0">
                <a:latin typeface="NikoshBAN" pitchFamily="2" charset="0"/>
                <a:cs typeface="NikoshBAN" pitchFamily="2" charset="0"/>
              </a:rPr>
            </a:br>
            <a:r>
              <a:rPr lang="en-US" dirty="0">
                <a:latin typeface="NikoshBAN" pitchFamily="2" charset="0"/>
                <a:cs typeface="NikoshBAN" pitchFamily="2" charset="0"/>
              </a:rPr>
              <a:t>― </a:t>
            </a:r>
            <a:r>
              <a:rPr lang="en-US" sz="2000" b="1" dirty="0">
                <a:latin typeface="NikoshBAN" pitchFamily="2" charset="0"/>
                <a:cs typeface="NikoshBAN" pitchFamily="2" charset="0"/>
              </a:rPr>
              <a:t>William Shakespeare, </a:t>
            </a:r>
            <a:r>
              <a:rPr lang="en-US" sz="2000" b="1" dirty="0">
                <a:latin typeface="NikoshBAN" pitchFamily="2" charset="0"/>
                <a:cs typeface="NikoshBAN" pitchFamily="2" charset="0"/>
                <a:hlinkClick r:id="rId2"/>
              </a:rPr>
              <a:t>King </a:t>
            </a:r>
            <a:r>
              <a:rPr lang="en-US" sz="2000" b="1" dirty="0" smtClean="0">
                <a:latin typeface="NikoshBAN" pitchFamily="2" charset="0"/>
                <a:cs typeface="NikoshBAN" pitchFamily="2" charset="0"/>
                <a:hlinkClick r:id="rId2"/>
              </a:rPr>
              <a:t>Lear</a:t>
            </a:r>
            <a:endParaRPr lang="en-US" sz="2000" b="1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sz="2000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sz="2000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sz="2000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sz="2000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sz="9600" dirty="0" smtClean="0"/>
              <a:t>?....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dirty="0">
                <a:latin typeface="NikoshBAN" pitchFamily="2" charset="0"/>
                <a:cs typeface="NikoshBAN" pitchFamily="2" charset="0"/>
              </a:rPr>
              <a:t>	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			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Life is Beautiful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bn-IN" dirty="0" smtClean="0">
                <a:latin typeface="NikoshBAN" pitchFamily="2" charset="0"/>
                <a:cs typeface="NikoshBAN" pitchFamily="2" charset="0"/>
              </a:rPr>
              <a:t>প্রথম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প্রকাশ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r>
              <a:rPr lang="bn-IN" b="1" dirty="0">
                <a:latin typeface="NikoshBAN" pitchFamily="2" charset="0"/>
                <a:cs typeface="NikoshBAN" pitchFamily="2" charset="0"/>
              </a:rPr>
              <a:t>সুখ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(</a:t>
            </a:r>
            <a:r>
              <a:rPr lang="bn-IN" dirty="0" smtClean="0">
                <a:latin typeface="NikoshBAN" pitchFamily="2" charset="0"/>
                <a:cs typeface="NikoshBAN" pitchFamily="2" charset="0"/>
              </a:rPr>
              <a:t>২০১০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)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r>
              <a:rPr lang="ar-SA" dirty="0">
                <a:latin typeface="NikoshBAN" pitchFamily="2" charset="0"/>
              </a:rPr>
              <a:t>The Happiness(1930)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bn-IN" dirty="0">
                <a:latin typeface="NikoshBAN" pitchFamily="2" charset="0"/>
                <a:cs typeface="NikoshBAN" pitchFamily="2" charset="0"/>
              </a:rPr>
              <a:t>অনুবাদ প্র্রকাশক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dirty="0">
                <a:latin typeface="NikoshBAN" pitchFamily="2" charset="0"/>
                <a:cs typeface="NikoshBAN" pitchFamily="2" charset="0"/>
              </a:rPr>
              <a:t>ফজলুর রহমান খান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bn-IN" dirty="0" smtClean="0">
                <a:latin typeface="NikoshBAN" pitchFamily="2" charset="0"/>
                <a:cs typeface="NikoshBAN" pitchFamily="2" charset="0"/>
              </a:rPr>
              <a:t>প্রচ্ছদ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ও অলঙ্করণ 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dirty="0">
                <a:latin typeface="NikoshBAN" pitchFamily="2" charset="0"/>
                <a:cs typeface="NikoshBAN" pitchFamily="2" charset="0"/>
              </a:rPr>
              <a:t>নিপুণ চৌধুরী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bn-IN" dirty="0">
                <a:latin typeface="NikoshBAN" pitchFamily="2" charset="0"/>
                <a:cs typeface="NikoshBAN" pitchFamily="2" charset="0"/>
              </a:rPr>
              <a:t>পৃষ্ঠা সংখ্যা</a:t>
            </a:r>
            <a:r>
              <a:rPr lang="ar-SA" dirty="0">
                <a:latin typeface="NikoshBAN" pitchFamily="2" charset="0"/>
              </a:rPr>
              <a:t>: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১৬০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bn-IN" dirty="0">
                <a:latin typeface="NikoshBAN" pitchFamily="2" charset="0"/>
                <a:cs typeface="NikoshBAN" pitchFamily="2" charset="0"/>
              </a:rPr>
              <a:t>মুল্য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 :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দুইশত বিশ টাকা মাত্র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bn-IN" dirty="0" smtClean="0">
                <a:latin typeface="NikoshBAN" pitchFamily="2" charset="0"/>
                <a:cs typeface="NikoshBAN" pitchFamily="2" charset="0"/>
              </a:rPr>
              <a:t>গ্রন্থের সংক্ষিপ্তসার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bn-IN" dirty="0" smtClean="0">
                <a:latin typeface="NikoshBAN" pitchFamily="2" charset="0"/>
                <a:cs typeface="NikoshBAN" pitchFamily="2" charset="0"/>
              </a:rPr>
              <a:t>বইটি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দুইটি খন্ডে বিভক্ত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প্রথম খন্ডে ছয়টি অধ্যায় এবং দ্বিতীয় খন্ডে আটটি অধ্যায় আছে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u="sng" dirty="0">
                <a:latin typeface="NikoshBAN" pitchFamily="2" charset="0"/>
                <a:cs typeface="NikoshBAN" pitchFamily="2" charset="0"/>
              </a:rPr>
              <a:t>প্রথম খন্ডঃ দুঃখের কারণ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	</a:t>
            </a:r>
            <a:r>
              <a:rPr lang="bn-IN" u="sng" dirty="0" smtClean="0">
                <a:latin typeface="NikoshBAN" pitchFamily="2" charset="0"/>
                <a:cs typeface="NikoshBAN" pitchFamily="2" charset="0"/>
              </a:rPr>
              <a:t>দ্বিতীয় </a:t>
            </a:r>
            <a:r>
              <a:rPr lang="bn-IN" u="sng" dirty="0">
                <a:latin typeface="NikoshBAN" pitchFamily="2" charset="0"/>
                <a:cs typeface="NikoshBAN" pitchFamily="2" charset="0"/>
              </a:rPr>
              <a:t>খন্ডঃ সুখের কারণ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dirty="0">
                <a:latin typeface="NikoshBAN" pitchFamily="2" charset="0"/>
                <a:cs typeface="NikoshBAN" pitchFamily="2" charset="0"/>
              </a:rPr>
              <a:t>১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দুঃখবাদ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			</a:t>
            </a:r>
            <a:r>
              <a:rPr lang="bn-IN" dirty="0" smtClean="0">
                <a:latin typeface="NikoshBAN" pitchFamily="2" charset="0"/>
                <a:cs typeface="NikoshBAN" pitchFamily="2" charset="0"/>
              </a:rPr>
              <a:t>১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সুখের কথা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dirty="0">
                <a:latin typeface="NikoshBAN" pitchFamily="2" charset="0"/>
                <a:cs typeface="NikoshBAN" pitchFamily="2" charset="0"/>
              </a:rPr>
              <a:t>২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প্রতিযোগিতা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			</a:t>
            </a:r>
            <a:r>
              <a:rPr lang="bn-IN" dirty="0" smtClean="0">
                <a:latin typeface="NikoshBAN" pitchFamily="2" charset="0"/>
                <a:cs typeface="NikoshBAN" pitchFamily="2" charset="0"/>
              </a:rPr>
              <a:t>২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উপভোগ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-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ক্ষমতা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dirty="0">
                <a:latin typeface="NikoshBAN" pitchFamily="2" charset="0"/>
                <a:cs typeface="NikoshBAN" pitchFamily="2" charset="0"/>
              </a:rPr>
              <a:t>৩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অবসাদ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			</a:t>
            </a:r>
            <a:r>
              <a:rPr lang="bn-IN" dirty="0" smtClean="0">
                <a:latin typeface="NikoshBAN" pitchFamily="2" charset="0"/>
                <a:cs typeface="NikoshBAN" pitchFamily="2" charset="0"/>
              </a:rPr>
              <a:t>৩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স্নেহ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-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মমতা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-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ভালোভাসা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dirty="0">
                <a:latin typeface="NikoshBAN" pitchFamily="2" charset="0"/>
                <a:cs typeface="NikoshBAN" pitchFamily="2" charset="0"/>
              </a:rPr>
              <a:t>৪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পাপচেতনতা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			</a:t>
            </a:r>
            <a:r>
              <a:rPr lang="bn-IN" dirty="0" smtClean="0">
                <a:latin typeface="NikoshBAN" pitchFamily="2" charset="0"/>
                <a:cs typeface="NikoshBAN" pitchFamily="2" charset="0"/>
              </a:rPr>
              <a:t>৪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পরিবার ও সুখ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dirty="0">
                <a:latin typeface="NikoshBAN" pitchFamily="2" charset="0"/>
                <a:cs typeface="NikoshBAN" pitchFamily="2" charset="0"/>
              </a:rPr>
              <a:t>৫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নির্যাতন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-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স্পৃহা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		</a:t>
            </a:r>
            <a:r>
              <a:rPr lang="bn-IN" dirty="0" smtClean="0">
                <a:latin typeface="NikoshBAN" pitchFamily="2" charset="0"/>
                <a:cs typeface="NikoshBAN" pitchFamily="2" charset="0"/>
              </a:rPr>
              <a:t>৫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কাজ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dirty="0">
                <a:latin typeface="NikoshBAN" pitchFamily="2" charset="0"/>
                <a:cs typeface="NikoshBAN" pitchFamily="2" charset="0"/>
              </a:rPr>
              <a:t>৬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জনমত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-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ভীতি</a:t>
            </a:r>
            <a:r>
              <a:rPr lang="en-US" dirty="0">
                <a:latin typeface="NikoshBAN" pitchFamily="2" charset="0"/>
                <a:cs typeface="NikoshBAN" pitchFamily="2" charset="0"/>
              </a:rPr>
              <a:t>		</a:t>
            </a:r>
            <a:r>
              <a:rPr lang="bn-IN" dirty="0" smtClean="0">
                <a:latin typeface="NikoshBAN" pitchFamily="2" charset="0"/>
                <a:cs typeface="NikoshBAN" pitchFamily="2" charset="0"/>
              </a:rPr>
              <a:t>৬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নৈর্ব্যতিক অনুরাগ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dirty="0">
                <a:latin typeface="NikoshBAN" pitchFamily="2" charset="0"/>
                <a:cs typeface="NikoshBAN" pitchFamily="2" charset="0"/>
              </a:rPr>
              <a:t>			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		</a:t>
            </a:r>
            <a:r>
              <a:rPr lang="bn-IN" dirty="0" smtClean="0">
                <a:latin typeface="NikoshBAN" pitchFamily="2" charset="0"/>
                <a:cs typeface="NikoshBAN" pitchFamily="2" charset="0"/>
              </a:rPr>
              <a:t>৭</a:t>
            </a:r>
            <a:r>
              <a:rPr lang="hi-IN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dirty="0">
                <a:latin typeface="NikoshBAN" pitchFamily="2" charset="0"/>
                <a:cs typeface="NikoshBAN" pitchFamily="2" charset="0"/>
              </a:rPr>
              <a:t>চেষ্টা ও বিরতি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 lvl="8">
              <a:buNone/>
            </a:pPr>
            <a:r>
              <a:rPr lang="bn-IN" sz="3000" dirty="0">
                <a:latin typeface="NikoshBAN" pitchFamily="2" charset="0"/>
                <a:cs typeface="NikoshBAN" pitchFamily="2" charset="0"/>
              </a:rPr>
              <a:t>৮</a:t>
            </a:r>
            <a:r>
              <a:rPr lang="hi-IN" sz="30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3000" dirty="0">
                <a:latin typeface="NikoshBAN" pitchFamily="2" charset="0"/>
                <a:cs typeface="NikoshBAN" pitchFamily="2" charset="0"/>
              </a:rPr>
              <a:t>সুখী মানুষ</a:t>
            </a:r>
            <a:endParaRPr lang="en-US" sz="3000" dirty="0">
              <a:latin typeface="NikoshBAN" pitchFamily="2" charset="0"/>
              <a:cs typeface="NikoshBAN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bn-IN" dirty="0" smtClean="0">
                <a:latin typeface="NikoshBAN" pitchFamily="2" charset="0"/>
                <a:cs typeface="NikoshBAN" pitchFamily="2" charset="0"/>
              </a:rPr>
              <a:t>লেখকপরিচিতি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bn-IN" b="1" u="sng" dirty="0" smtClean="0">
                <a:latin typeface="NikoshBAN" pitchFamily="2" charset="0"/>
                <a:cs typeface="NikoshBAN" pitchFamily="2" charset="0"/>
              </a:rPr>
              <a:t>বার্ট্রান্ড </a:t>
            </a:r>
            <a:r>
              <a:rPr lang="bn-IN" b="1" u="sng" dirty="0">
                <a:latin typeface="NikoshBAN" pitchFamily="2" charset="0"/>
                <a:cs typeface="NikoshBAN" pitchFamily="2" charset="0"/>
              </a:rPr>
              <a:t>রাসেল</a:t>
            </a: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600" dirty="0">
                <a:latin typeface="NikoshBAN" pitchFamily="2" charset="0"/>
                <a:cs typeface="NikoshBAN" pitchFamily="2" charset="0"/>
              </a:rPr>
              <a:t>জন্ম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 :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১৮ মে ১৮৭২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, 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ট্রেলেখ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, 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মনমাউথশায়ার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,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যুক্তরাজ্য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-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মৃত্যুঃ ২ ফেন্রুয়ারি ১৯৭০ পেনরাইনডিউড্রায়েথ</a:t>
            </a:r>
            <a:r>
              <a:rPr lang="hi-IN" sz="2600" dirty="0">
                <a:latin typeface="NikoshBAN" pitchFamily="2" charset="0"/>
                <a:cs typeface="NikoshBAN" pitchFamily="2" charset="0"/>
              </a:rPr>
              <a:t>।</a:t>
            </a:r>
            <a:endParaRPr lang="en-US" sz="2600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600" dirty="0">
                <a:latin typeface="NikoshBAN" pitchFamily="2" charset="0"/>
                <a:cs typeface="NikoshBAN" pitchFamily="2" charset="0"/>
              </a:rPr>
              <a:t>বার্ট্রান্ড রাসেল একাধারে একজন সাহিত্যিক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, 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দার্শনিক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, 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যুক্তিবাদী ও গণিতজ্ঞ </a:t>
            </a:r>
            <a:endParaRPr lang="en-US" sz="2600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600" dirty="0">
                <a:latin typeface="NikoshBAN" pitchFamily="2" charset="0"/>
                <a:cs typeface="NikoshBAN" pitchFamily="2" charset="0"/>
              </a:rPr>
              <a:t>পুরস্কারঃ ১৯৫০ সালে তিনি সাহিত্যে নোবেল পুরস্কার পুরস্কার পান</a:t>
            </a:r>
            <a:r>
              <a:rPr lang="hi-IN" sz="2600" dirty="0">
                <a:latin typeface="NikoshBAN" pitchFamily="2" charset="0"/>
                <a:cs typeface="NikoshBAN" pitchFamily="2" charset="0"/>
              </a:rPr>
              <a:t>।</a:t>
            </a:r>
            <a:endParaRPr lang="en-US" sz="2600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600" dirty="0">
                <a:latin typeface="NikoshBAN" pitchFamily="2" charset="0"/>
                <a:cs typeface="NikoshBAN" pitchFamily="2" charset="0"/>
              </a:rPr>
              <a:t>সাহিত্যকর্মঃ 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ABC of  Relativity, History o0f Western Philosophy, Human Knowledge, Logic and Knowledge, An </a:t>
            </a:r>
            <a:r>
              <a:rPr lang="en-US" sz="2600" dirty="0" err="1">
                <a:latin typeface="NikoshBAN" pitchFamily="2" charset="0"/>
                <a:cs typeface="NikoshBAN" pitchFamily="2" charset="0"/>
              </a:rPr>
              <a:t>Inquqry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 into Meaning and Truth, Marriage and Morals, The Conquest of Happiness 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ইত্যাদি</a:t>
            </a:r>
            <a:r>
              <a:rPr lang="hi-IN" sz="2600" dirty="0" smtClean="0">
                <a:latin typeface="NikoshBAN" pitchFamily="2" charset="0"/>
                <a:cs typeface="NikoshBAN" pitchFamily="2" charset="0"/>
              </a:rPr>
              <a:t>।</a:t>
            </a:r>
            <a:endParaRPr lang="en-US" sz="2600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600" b="1" u="sng" dirty="0">
                <a:latin typeface="NikoshBAN" pitchFamily="2" charset="0"/>
                <a:cs typeface="NikoshBAN" pitchFamily="2" charset="0"/>
              </a:rPr>
              <a:t>অনুবাদকঃ</a:t>
            </a:r>
            <a:endParaRPr lang="en-US" sz="2600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600" u="sng" dirty="0">
                <a:latin typeface="NikoshBAN" pitchFamily="2" charset="0"/>
                <a:cs typeface="NikoshBAN" pitchFamily="2" charset="0"/>
              </a:rPr>
              <a:t>মোতাহের হোসেন চৌধুরী</a:t>
            </a:r>
            <a:endParaRPr lang="en-US" sz="2600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600" dirty="0">
                <a:latin typeface="NikoshBAN" pitchFamily="2" charset="0"/>
                <a:cs typeface="NikoshBAN" pitchFamily="2" charset="0"/>
              </a:rPr>
              <a:t>জন্মঃ তিনি ১ এপ্রিল ১৯০৩ সালে কাঞ্চনপুর</a:t>
            </a:r>
            <a:r>
              <a:rPr lang="en-US" sz="2600" dirty="0">
                <a:latin typeface="NikoshBAN" pitchFamily="2" charset="0"/>
                <a:cs typeface="NikoshBAN" pitchFamily="2" charset="0"/>
              </a:rPr>
              <a:t>, 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নোয়াখালী জেলায় জন্ম গ্রহণ করেন</a:t>
            </a:r>
            <a:r>
              <a:rPr lang="hi-IN" sz="2600" dirty="0">
                <a:latin typeface="NikoshBAN" pitchFamily="2" charset="0"/>
                <a:cs typeface="NikoshBAN" pitchFamily="2" charset="0"/>
              </a:rPr>
              <a:t>। </a:t>
            </a:r>
            <a:r>
              <a:rPr lang="bn-IN" sz="2600" dirty="0">
                <a:latin typeface="NikoshBAN" pitchFamily="2" charset="0"/>
                <a:cs typeface="NikoshBAN" pitchFamily="2" charset="0"/>
              </a:rPr>
              <a:t>তিনি ১৮ সেপ্টেম্বর ১৯৫৬ সালে চট্টগ্রামে মৃত্যু বরণ করেন</a:t>
            </a:r>
            <a:r>
              <a:rPr lang="hi-IN" sz="2600" dirty="0">
                <a:latin typeface="NikoshBAN" pitchFamily="2" charset="0"/>
                <a:cs typeface="NikoshBAN" pitchFamily="2" charset="0"/>
              </a:rPr>
              <a:t>। </a:t>
            </a:r>
            <a:endParaRPr lang="en-US" sz="2600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bn-IN" sz="2600" dirty="0">
                <a:latin typeface="NikoshBAN" pitchFamily="2" charset="0"/>
                <a:cs typeface="NikoshBAN" pitchFamily="2" charset="0"/>
              </a:rPr>
              <a:t>তিনি একজন খ্যাতিমান লেখক ও শিক্ষাবিদ ছিলেন</a:t>
            </a:r>
            <a:r>
              <a:rPr lang="hi-IN" sz="2600" dirty="0">
                <a:latin typeface="NikoshBAN" pitchFamily="2" charset="0"/>
                <a:cs typeface="NikoshBAN" pitchFamily="2" charset="0"/>
              </a:rPr>
              <a:t>।</a:t>
            </a:r>
            <a:endParaRPr lang="en-US" sz="2600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endParaRPr lang="en-US" sz="2600" dirty="0">
              <a:latin typeface="NikoshBAN" pitchFamily="2" charset="0"/>
              <a:cs typeface="NikoshBAN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NikoshBAN" pitchFamily="2" charset="0"/>
                <a:cs typeface="NikoshBAN" pitchFamily="2" charset="0"/>
              </a:rPr>
              <a:t>			</a:t>
            </a:r>
          </a:p>
          <a:p>
            <a:pPr>
              <a:buNone/>
            </a:pPr>
            <a:endParaRPr lang="en-US" dirty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dirty="0" smtClean="0">
                <a:latin typeface="NikoshBAN" pitchFamily="2" charset="0"/>
                <a:cs typeface="NikoshBAN" pitchFamily="2" charset="0"/>
              </a:rPr>
              <a:t>				</a:t>
            </a:r>
            <a:r>
              <a:rPr lang="en-US" sz="4400" dirty="0" err="1" smtClean="0">
                <a:latin typeface="NikoshBAN" pitchFamily="2" charset="0"/>
                <a:cs typeface="NikoshBAN" pitchFamily="2" charset="0"/>
              </a:rPr>
              <a:t>দুঃখের</a:t>
            </a:r>
            <a:r>
              <a:rPr lang="en-US" sz="4400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4400" dirty="0" err="1" smtClean="0">
                <a:latin typeface="NikoshBAN" pitchFamily="2" charset="0"/>
                <a:cs typeface="NikoshBAN" pitchFamily="2" charset="0"/>
              </a:rPr>
              <a:t>কারণসমূহ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দুঃখবাদ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উঁচু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নাকওয়ালা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সাজা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জগতে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উপভোগের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কিছু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নেই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অহংকার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বোধ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নিজেকে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দুখী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ভেবে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গর্ববোধ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করা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বিশ্বপ্রকৃতির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উপড়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দোষারোপ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করা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“</a:t>
            </a:r>
            <a:r>
              <a:rPr lang="en-US" sz="2000" dirty="0" smtClean="0">
                <a:solidFill>
                  <a:srgbClr val="00B050"/>
                </a:solidFill>
              </a:rPr>
              <a:t> life “is a tale / Told by an idiot, full of sound and fury, / Signifying nothing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sz="1700" dirty="0" smtClean="0"/>
              <a:t> Macbeth, William Shakespeare.</a:t>
            </a:r>
            <a:endParaRPr lang="en-US" sz="1700" dirty="0" smtClean="0">
              <a:latin typeface="NikoshBAN" pitchFamily="2" charset="0"/>
              <a:cs typeface="NikoshBAN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প্রতিযোগিতা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মানুষের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দুইটি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ধর্মঃ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১)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প্রচলিত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যেমন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-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ইসলাম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,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হিন্দু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ইত্যাদি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dirty="0">
                <a:latin typeface="NikoshBAN" pitchFamily="2" charset="0"/>
                <a:cs typeface="NikoshBAN" pitchFamily="2" charset="0"/>
              </a:rPr>
              <a:t>	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		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অন্যটি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২)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অর্থনীতি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দ্বিতীয়টি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আমাদের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সবচেয়ে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প্রভাবিত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ও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পরিচারিত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করে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মানুষকে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প্রতিযোগিতায়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নামিয়ে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দেয়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pPr>
              <a:buNone/>
            </a:pP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অবসাদ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অবসদ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দুই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ধরণেরঃ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১)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শারিরীক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, ২)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মানসিক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শারিরীক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অবসাদ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কাটিয়ে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উঠা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যায়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মানুসিক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অবসাদ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আমাদের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স্নায়ু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দুর্বল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করে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দেয়</a:t>
            </a:r>
            <a:endParaRPr lang="en-US" dirty="0" smtClean="0">
              <a:latin typeface="NikoshBAN" pitchFamily="2" charset="0"/>
              <a:cs typeface="NikoshBAN" pitchFamily="2" charset="0"/>
            </a:endParaRPr>
          </a:p>
          <a:p>
            <a:r>
              <a:rPr lang="en-US" dirty="0" err="1" smtClean="0">
                <a:latin typeface="NikoshBAN" pitchFamily="2" charset="0"/>
                <a:cs typeface="NikoshBAN" pitchFamily="2" charset="0"/>
              </a:rPr>
              <a:t>নেশার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r>
              <a:rPr lang="en-US" dirty="0" err="1" smtClean="0">
                <a:latin typeface="NikoshBAN" pitchFamily="2" charset="0"/>
                <a:cs typeface="NikoshBAN" pitchFamily="2" charset="0"/>
              </a:rPr>
              <a:t>আশ্রয়</a:t>
            </a:r>
            <a:r>
              <a:rPr lang="en-US" dirty="0" smtClean="0">
                <a:latin typeface="NikoshBAN" pitchFamily="2" charset="0"/>
                <a:cs typeface="NikoshBAN" pitchFamily="2" charset="0"/>
              </a:rPr>
              <a:t> </a:t>
            </a:r>
            <a:endParaRPr lang="en-US" dirty="0">
              <a:latin typeface="NikoshBAN" pitchFamily="2" charset="0"/>
              <a:cs typeface="NikoshBAN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569</Words>
  <Application>Microsoft Office PowerPoint</Application>
  <PresentationFormat>On-screen Show (4:3)</PresentationFormat>
  <Paragraphs>152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পুস্তক পর্যালোচনা   সুখ (দ্য হ্যাপিনেস)  মূল লেখকঃ বার্ট্রান্ড রাসেল  অনুবাদকঃ মোতাহার হোসেন চৌধুরী   </vt:lpstr>
      <vt:lpstr>উপস্থাপনায়- </vt:lpstr>
      <vt:lpstr>Slide 3</vt:lpstr>
      <vt:lpstr>গ্রন্থের সংক্ষিপ্তসার</vt:lpstr>
      <vt:lpstr>লেখকপরিচিতি </vt:lpstr>
      <vt:lpstr>Slide 6</vt:lpstr>
      <vt:lpstr>দুঃখবাদ</vt:lpstr>
      <vt:lpstr>প্রতিযোগিতা</vt:lpstr>
      <vt:lpstr>অবসাদ</vt:lpstr>
      <vt:lpstr>পাপসচেতনতা</vt:lpstr>
      <vt:lpstr>নির্যাতন-স্পৃহা</vt:lpstr>
      <vt:lpstr>জনমতভীতি</vt:lpstr>
      <vt:lpstr>Slide 13</vt:lpstr>
      <vt:lpstr>সুখের কথা</vt:lpstr>
      <vt:lpstr>উপভোগের-ক্ষমতা</vt:lpstr>
      <vt:lpstr>স্নেহ-মমতা, ভালোবাসা</vt:lpstr>
      <vt:lpstr>পরিবার ও সুখ</vt:lpstr>
      <vt:lpstr>কাজ ও নৈর্ব্যক্তিক অনুরাগ</vt:lpstr>
      <vt:lpstr> সফল দিকসমূহ  </vt:lpstr>
      <vt:lpstr> নেতিবাচক দিক  </vt:lpstr>
      <vt:lpstr> তুলনামূলকআলোচনা  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দুঃখবাদ</dc:title>
  <dc:creator>biam cox</dc:creator>
  <cp:lastModifiedBy>biam cox</cp:lastModifiedBy>
  <cp:revision>17</cp:revision>
  <dcterms:created xsi:type="dcterms:W3CDTF">2023-08-29T05:24:31Z</dcterms:created>
  <dcterms:modified xsi:type="dcterms:W3CDTF">2023-08-29T07:14:01Z</dcterms:modified>
</cp:coreProperties>
</file>