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0"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67" autoAdjust="0"/>
    <p:restoredTop sz="94660"/>
  </p:normalViewPr>
  <p:slideViewPr>
    <p:cSldViewPr snapToGrid="0">
      <p:cViewPr>
        <p:scale>
          <a:sx n="50" d="100"/>
          <a:sy n="50" d="100"/>
        </p:scale>
        <p:origin x="-403" y="6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11/06/2025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11/06/2025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11/06/2025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7574093" TargetMode="External"/><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 Id="rId4" Type="http://schemas.openxmlformats.org/officeDocument/2006/relationships/hyperlink" Target="https://github.com/anishwakvlns04/Heart-Disease-Prediction-EdunetProject.g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7" y="679731"/>
            <a:ext cx="5215039" cy="2386161"/>
          </a:xfrm>
        </p:spPr>
        <p:txBody>
          <a:bodyPr vert="horz" lIns="91440" tIns="45720" rIns="91440" bIns="45720" rtlCol="0">
            <a:normAutofit fontScale="90000"/>
          </a:bodyPr>
          <a:lstStyle/>
          <a:p>
            <a:pPr algn="l"/>
            <a:br>
              <a:rPr lang="en-US" sz="2000" b="1" dirty="0"/>
            </a:br>
            <a:br>
              <a:rPr lang="en-US" sz="5100" b="1" dirty="0"/>
            </a:br>
            <a:r>
              <a:rPr lang="en-US" sz="5100" b="1" cap="all" dirty="0">
                <a:latin typeface="Aptos"/>
              </a:rPr>
              <a:t>Heart disease prediction </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8" y="3065892"/>
            <a:ext cx="4880814" cy="3792108"/>
          </a:xfrm>
        </p:spPr>
        <p:txBody>
          <a:bodyPr vert="horz" lIns="91440" tIns="45720" rIns="91440" bIns="45720" rtlCol="0" anchor="t">
            <a:noAutofit/>
          </a:bodyPr>
          <a:lstStyle/>
          <a:p>
            <a:pPr algn="l">
              <a:spcAft>
                <a:spcPts val="600"/>
              </a:spcAft>
            </a:pPr>
            <a:r>
              <a:rPr lang="en-US" sz="1600" b="1" cap="all" dirty="0">
                <a:latin typeface="Times New Roman" panose="02020603050405020304" pitchFamily="18" charset="0"/>
                <a:cs typeface="Times New Roman" panose="02020603050405020304" pitchFamily="18" charset="0"/>
              </a:rPr>
              <a:t>Presented By</a:t>
            </a:r>
            <a:endParaRPr lang="en-US" sz="1600" cap="all" dirty="0">
              <a:latin typeface="Times New Roman" panose="02020603050405020304" pitchFamily="18" charset="0"/>
              <a:cs typeface="Times New Roman" panose="02020603050405020304" pitchFamily="18" charset="0"/>
            </a:endParaRPr>
          </a:p>
          <a:p>
            <a:pPr algn="l">
              <a:lnSpc>
                <a:spcPct val="100000"/>
              </a:lnSpc>
              <a:spcAft>
                <a:spcPts val="600"/>
              </a:spcAft>
            </a:pPr>
            <a:r>
              <a:rPr lang="en-US" sz="1600" b="1" cap="all" dirty="0">
                <a:latin typeface="Times New Roman" panose="02020603050405020304" pitchFamily="18" charset="0"/>
                <a:cs typeface="Times New Roman" panose="02020603050405020304" pitchFamily="18" charset="0"/>
              </a:rPr>
              <a:t>STUDENT NAME : </a:t>
            </a:r>
            <a:r>
              <a:rPr lang="en-US" sz="1600" cap="all" dirty="0">
                <a:latin typeface="Times New Roman" panose="02020603050405020304" pitchFamily="18" charset="0"/>
                <a:cs typeface="Times New Roman" panose="02020603050405020304" pitchFamily="18" charset="0"/>
              </a:rPr>
              <a:t>Kasichainula  Anishwa</a:t>
            </a:r>
          </a:p>
          <a:p>
            <a:pPr algn="l">
              <a:lnSpc>
                <a:spcPct val="100000"/>
              </a:lnSpc>
              <a:spcAft>
                <a:spcPts val="600"/>
              </a:spcAft>
            </a:pPr>
            <a:r>
              <a:rPr lang="en-US" sz="1600" b="1" cap="all" dirty="0">
                <a:latin typeface="Times New Roman" panose="02020603050405020304" pitchFamily="18" charset="0"/>
                <a:cs typeface="Times New Roman" panose="02020603050405020304" pitchFamily="18" charset="0"/>
              </a:rPr>
              <a:t>COLLEGE NAME : </a:t>
            </a:r>
            <a:r>
              <a:rPr lang="en-US" sz="1600" cap="all" dirty="0">
                <a:latin typeface="Times New Roman" panose="02020603050405020304" pitchFamily="18" charset="0"/>
                <a:cs typeface="Times New Roman" panose="02020603050405020304" pitchFamily="18" charset="0"/>
              </a:rPr>
              <a:t>Malla Reddy engineering college for women</a:t>
            </a:r>
          </a:p>
          <a:p>
            <a:pPr algn="l">
              <a:lnSpc>
                <a:spcPct val="100000"/>
              </a:lnSpc>
              <a:spcAft>
                <a:spcPts val="600"/>
              </a:spcAft>
            </a:pPr>
            <a:r>
              <a:rPr lang="en-US" sz="1600" b="1" cap="all" dirty="0">
                <a:latin typeface="Times New Roman" panose="02020603050405020304" pitchFamily="18" charset="0"/>
                <a:cs typeface="Times New Roman" panose="02020603050405020304" pitchFamily="18" charset="0"/>
              </a:rPr>
              <a:t>Dept : </a:t>
            </a:r>
            <a:r>
              <a:rPr lang="en-US" sz="1600" cap="all" dirty="0">
                <a:latin typeface="Times New Roman" panose="02020603050405020304" pitchFamily="18" charset="0"/>
                <a:cs typeface="Times New Roman" panose="02020603050405020304" pitchFamily="18" charset="0"/>
              </a:rPr>
              <a:t>Information technology </a:t>
            </a:r>
          </a:p>
          <a:p>
            <a:pPr algn="l">
              <a:spcAft>
                <a:spcPts val="600"/>
              </a:spcAft>
            </a:pPr>
            <a:r>
              <a:rPr lang="en-US" sz="1600" b="1" cap="all" dirty="0">
                <a:latin typeface="Times New Roman" panose="02020603050405020304" pitchFamily="18" charset="0"/>
                <a:cs typeface="Times New Roman" panose="02020603050405020304" pitchFamily="18" charset="0"/>
              </a:rPr>
              <a:t>Email ID : </a:t>
            </a:r>
            <a:r>
              <a:rPr lang="en-US" sz="1600" dirty="0">
                <a:latin typeface="Times New Roman" panose="02020603050405020304" pitchFamily="18" charset="0"/>
                <a:cs typeface="Times New Roman" panose="02020603050405020304" pitchFamily="18" charset="0"/>
              </a:rPr>
              <a:t>anishwakvlns04@gmail.com</a:t>
            </a:r>
          </a:p>
          <a:p>
            <a:pPr algn="l">
              <a:spcAft>
                <a:spcPts val="600"/>
              </a:spcAft>
            </a:pPr>
            <a:r>
              <a:rPr lang="en-US" sz="1600" b="1" cap="all" dirty="0">
                <a:latin typeface="Times New Roman" panose="02020603050405020304" pitchFamily="18" charset="0"/>
                <a:cs typeface="Times New Roman" panose="02020603050405020304" pitchFamily="18" charset="0"/>
              </a:rPr>
              <a:t>AICTE Student ID: </a:t>
            </a:r>
            <a:r>
              <a:rPr lang="en-IN" sz="2000" dirty="0"/>
              <a:t>STU663f55dbb07691715426779</a:t>
            </a:r>
          </a:p>
          <a:p>
            <a:pPr algn="l">
              <a:spcAft>
                <a:spcPts val="600"/>
              </a:spcAft>
            </a:pPr>
            <a:r>
              <a:rPr lang="en-IN" sz="1600" b="1" dirty="0">
                <a:latin typeface="Times New Roman" panose="02020603050405020304" pitchFamily="18" charset="0"/>
                <a:cs typeface="Times New Roman" panose="02020603050405020304" pitchFamily="18" charset="0"/>
              </a:rPr>
              <a:t>EDUNET STUDENT ID</a:t>
            </a:r>
            <a:r>
              <a:rPr lang="en-IN" dirty="0"/>
              <a:t>:</a:t>
            </a:r>
            <a:r>
              <a:rPr lang="en-IN" b="1" dirty="0"/>
              <a:t> </a:t>
            </a:r>
            <a:r>
              <a:rPr lang="en-IN" sz="1800" dirty="0"/>
              <a:t>AINSI_115783</a:t>
            </a:r>
            <a:endParaRPr lang="en-IN" sz="1800" dirty="0">
              <a:latin typeface="Times New Roman" panose="02020603050405020304" pitchFamily="18" charset="0"/>
              <a:cs typeface="Times New Roman" panose="02020603050405020304" pitchFamily="18" charset="0"/>
            </a:endParaRPr>
          </a:p>
          <a:p>
            <a:pPr algn="l">
              <a:spcAft>
                <a:spcPts val="600"/>
              </a:spcAft>
            </a:pPr>
            <a:endParaRPr lang="en-US" sz="1600" dirty="0">
              <a:latin typeface="Times New Roman" panose="02020603050405020304" pitchFamily="18" charset="0"/>
              <a:cs typeface="Times New Roman" panose="02020603050405020304" pitchFamily="18" charset="0"/>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058971" y="355382"/>
            <a:ext cx="4318768" cy="612271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indent="0">
              <a:buNone/>
            </a:pPr>
            <a:endParaRPr lang="en-GB" sz="2200" dirty="0"/>
          </a:p>
        </p:txBody>
      </p:sp>
      <p:sp>
        <p:nvSpPr>
          <p:cNvPr id="4" name="Rectangle 1">
            <a:extLst>
              <a:ext uri="{FF2B5EF4-FFF2-40B4-BE49-F238E27FC236}">
                <a16:creationId xmlns:a16="http://schemas.microsoft.com/office/drawing/2014/main" id="{A0155926-D7FF-6F9E-1257-B8569C5A229D}"/>
              </a:ext>
            </a:extLst>
          </p:cNvPr>
          <p:cNvSpPr>
            <a:spLocks noChangeArrowheads="1"/>
          </p:cNvSpPr>
          <p:nvPr/>
        </p:nvSpPr>
        <p:spPr bwMode="auto">
          <a:xfrm>
            <a:off x="854242" y="1756755"/>
            <a:ext cx="1002631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cs typeface="Times New Roman" panose="02020603050405020304" pitchFamily="18" charset="0"/>
              </a:rPr>
              <a:t>Integration with wearable devices for real-time, continuous heart rate monitoring and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Expansion to predict other vital signs such as blood pressure, oxygen saturation, and stress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Incorporation of advanced deep learning models to improve prediction accuracy and handle complex physiological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Development of personalized models that adapt to individual health profiles and activity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Use of cloud-based platforms for scalable data processing and remote health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Implementation of anomaly detection algorithms to provide early warnings for cardiac events </a:t>
            </a: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IN" sz="2000" u="sng" dirty="0">
              <a:solidFill>
                <a:srgbClr val="0070C0"/>
              </a:solidFill>
              <a:latin typeface="Franklin Gothic Book"/>
            </a:endParaRPr>
          </a:p>
          <a:p>
            <a:pPr marL="0" indent="0">
              <a:buNone/>
            </a:pPr>
            <a:r>
              <a:rPr lang="en-US" sz="2000" b="1" dirty="0"/>
              <a:t>UCI Heart Disease Dataset</a:t>
            </a:r>
            <a:r>
              <a:rPr lang="en-US" sz="2000" dirty="0"/>
              <a:t> – A widely used dataset for heart disease prediction.</a:t>
            </a:r>
            <a:br>
              <a:rPr lang="en-US" sz="2000" dirty="0"/>
            </a:br>
            <a:r>
              <a:rPr lang="en-US" sz="2000" dirty="0"/>
              <a:t>🔗 </a:t>
            </a:r>
            <a:r>
              <a:rPr lang="en-US" sz="2000" dirty="0">
                <a:hlinkClick r:id="rId2"/>
              </a:rPr>
              <a:t>https://archive.ics.uci.edu/ml/datasets/heart+Disease</a:t>
            </a:r>
            <a:endParaRPr lang="en-US" sz="2000" dirty="0"/>
          </a:p>
          <a:p>
            <a:pPr marL="0" indent="0">
              <a:buNone/>
            </a:pPr>
            <a:r>
              <a:rPr lang="en-IN" sz="2000" b="1" dirty="0"/>
              <a:t>Jabbar, M.A., </a:t>
            </a:r>
            <a:r>
              <a:rPr lang="en-IN" sz="2000" b="1" dirty="0" err="1"/>
              <a:t>Deekshatulu</a:t>
            </a:r>
            <a:r>
              <a:rPr lang="en-IN" sz="2000" b="1" dirty="0"/>
              <a:t>, B.L., &amp; Chandra, P. (2016)</a:t>
            </a:r>
            <a:r>
              <a:rPr lang="en-IN" sz="2000" dirty="0"/>
              <a:t> – "Heart disease prediction system using data mining technique by fuzzy K-NN approach."</a:t>
            </a:r>
            <a:br>
              <a:rPr lang="en-IN" sz="2000" dirty="0"/>
            </a:br>
            <a:r>
              <a:rPr lang="en-IN" sz="2000" dirty="0"/>
              <a:t>🔗 </a:t>
            </a:r>
            <a:r>
              <a:rPr lang="en-IN" sz="2000" dirty="0">
                <a:hlinkClick r:id="rId3"/>
              </a:rPr>
              <a:t>https://ieeexplore.ieee.org/document/7574093</a:t>
            </a:r>
            <a:endParaRPr lang="en-IN" sz="2000" dirty="0"/>
          </a:p>
          <a:p>
            <a:pPr marL="0" indent="0">
              <a:buNone/>
            </a:pPr>
            <a:endParaRPr lang="en-IN" sz="2000" dirty="0">
              <a:latin typeface="Franklin Gothic Book"/>
            </a:endParaRPr>
          </a:p>
          <a:p>
            <a:pPr marL="0" indent="0">
              <a:buNone/>
            </a:pPr>
            <a:r>
              <a:rPr lang="en-IN" sz="2000" b="1" dirty="0" err="1">
                <a:latin typeface="Franklin Gothic Book"/>
              </a:rPr>
              <a:t>Github</a:t>
            </a:r>
            <a:r>
              <a:rPr lang="en-IN" sz="2000" b="1" dirty="0">
                <a:latin typeface="Franklin Gothic Book"/>
              </a:rPr>
              <a:t> Link </a:t>
            </a:r>
            <a:r>
              <a:rPr lang="en-IN" sz="2000" dirty="0">
                <a:latin typeface="Franklin Gothic Book"/>
              </a:rPr>
              <a:t>:  </a:t>
            </a:r>
            <a:r>
              <a:rPr lang="en-IN" sz="2000" dirty="0">
                <a:latin typeface="Franklin Gothic Book"/>
                <a:hlinkClick r:id="rId4"/>
              </a:rPr>
              <a:t>https://github.com/anishwakvlns04/Heart-Disease-Prediction-EdunetProject.git</a:t>
            </a:r>
            <a:endParaRPr lang="en-IN" sz="2000" dirty="0">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a:t>Heart disease is one of the leading causes of death worldwide. Early and accurate diagnosis is crucial to reducing the risk of severe health complications and saving lives. However, traditional diagnosis methods can be time-consuming and require expert analysis of several medical parameters.</a:t>
            </a:r>
          </a:p>
          <a:p>
            <a:r>
              <a:rPr lang="en-US" sz="2400" dirty="0"/>
              <a:t>There is a growing need for an automated system that can assist in identifying patients at risk of heart disease using their medical data. This will help healthcare professionals make quicker and more accurate decisions regarding patient care.</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800" dirty="0">
                <a:cs typeface="Times New Roman" panose="02020603050405020304" pitchFamily="18" charset="0"/>
              </a:rPr>
              <a:t>The proposed system uses machine learning to predict whether a person is at risk of heart disease using medical attributes such as age, blood pressure, cholesterol, heart rate, and other health indicators.</a:t>
            </a:r>
          </a:p>
          <a:p>
            <a:r>
              <a:rPr lang="en-US" sz="1800" dirty="0">
                <a:cs typeface="Times New Roman" panose="02020603050405020304" pitchFamily="18" charset="0"/>
              </a:rPr>
              <a:t>It follows these steps:</a:t>
            </a:r>
          </a:p>
          <a:p>
            <a:r>
              <a:rPr lang="en-US" sz="1800" b="1" dirty="0">
                <a:cs typeface="Times New Roman" panose="02020603050405020304" pitchFamily="18" charset="0"/>
              </a:rPr>
              <a:t>Preprocessing</a:t>
            </a:r>
            <a:r>
              <a:rPr lang="en-US" sz="1800" dirty="0">
                <a:cs typeface="Times New Roman" panose="02020603050405020304" pitchFamily="18" charset="0"/>
              </a:rPr>
              <a:t> the dataset with one-hot encoding for categorical features and standard scaling for numerical values.</a:t>
            </a:r>
          </a:p>
          <a:p>
            <a:r>
              <a:rPr lang="en-US" sz="1800" b="1" dirty="0">
                <a:cs typeface="Times New Roman" panose="02020603050405020304" pitchFamily="18" charset="0"/>
              </a:rPr>
              <a:t>Training multiple models</a:t>
            </a:r>
            <a:r>
              <a:rPr lang="en-US" sz="1800" dirty="0">
                <a:cs typeface="Times New Roman" panose="02020603050405020304" pitchFamily="18" charset="0"/>
              </a:rPr>
              <a:t>: K-Nearest Neighbors (KNN), Support Vector Machine (SVM), Decision Tree, and Random Forest.</a:t>
            </a:r>
          </a:p>
          <a:p>
            <a:r>
              <a:rPr lang="en-US" sz="1800" b="1" dirty="0">
                <a:cs typeface="Times New Roman" panose="02020603050405020304" pitchFamily="18" charset="0"/>
              </a:rPr>
              <a:t>Evaluating</a:t>
            </a:r>
            <a:r>
              <a:rPr lang="en-US" sz="1800" dirty="0">
                <a:cs typeface="Times New Roman" panose="02020603050405020304" pitchFamily="18" charset="0"/>
              </a:rPr>
              <a:t> each model’s accuracy and selecting the one with the best performance.</a:t>
            </a:r>
          </a:p>
          <a:p>
            <a:r>
              <a:rPr lang="en-US" sz="1800" dirty="0">
                <a:cs typeface="Times New Roman" panose="02020603050405020304" pitchFamily="18" charset="0"/>
              </a:rPr>
              <a:t>This system provides a fast and reliable way to support early detection of heart disease and assist healthcare professionals in diagnosis.</a:t>
            </a:r>
          </a:p>
          <a:p>
            <a:pPr marL="0" indent="0">
              <a:buNone/>
            </a:pPr>
            <a:endParaRPr lang="en-US" sz="9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fontScale="62500" lnSpcReduction="20000"/>
          </a:bodyPr>
          <a:lstStyle/>
          <a:p>
            <a:r>
              <a:rPr lang="en-US" sz="2400" b="1" dirty="0"/>
              <a:t>1. Data Collection</a:t>
            </a:r>
          </a:p>
          <a:p>
            <a:r>
              <a:rPr lang="en-US" sz="2400" dirty="0"/>
              <a:t>Collect patient medical records with features like age, sex, chest pain, blood pressure, cholesterol, heart rate, etc. Use datasets like UCI Heart Disease or real hospital data (with permissions).</a:t>
            </a:r>
          </a:p>
          <a:p>
            <a:r>
              <a:rPr lang="en-US" sz="2400" b="1" dirty="0"/>
              <a:t>2. Data Preprocessing</a:t>
            </a:r>
          </a:p>
          <a:p>
            <a:r>
              <a:rPr lang="en-US" sz="2400" dirty="0"/>
              <a:t>Clean data by handling missing values and duplicates. Encode categorical variables numerically. Scale features for uniformity. Select important features using correlation or feature importance.</a:t>
            </a:r>
          </a:p>
          <a:p>
            <a:r>
              <a:rPr lang="en-US" sz="2400" b="1" dirty="0"/>
              <a:t>3. Model Training</a:t>
            </a:r>
          </a:p>
          <a:p>
            <a:r>
              <a:rPr lang="en-US" sz="2400" dirty="0"/>
              <a:t>Split data into training (80%) and testing (20%) sets. Train multiple models such as KNN, SVM, Decision Tree, and Random Forest. Use cross-validation for better reliability.</a:t>
            </a:r>
          </a:p>
          <a:p>
            <a:r>
              <a:rPr lang="en-US" sz="2400" b="1" dirty="0"/>
              <a:t>4. Model Evaluation</a:t>
            </a:r>
          </a:p>
          <a:p>
            <a:r>
              <a:rPr lang="en-US" sz="2400" dirty="0"/>
              <a:t>Evaluate models using accuracy, precision, recall, F1-score, and ROC-AUC. Select the best performing model.</a:t>
            </a:r>
          </a:p>
          <a:p>
            <a:r>
              <a:rPr lang="en-US" sz="2400" b="1" dirty="0"/>
              <a:t>5. Prediction &amp; Deployment</a:t>
            </a:r>
          </a:p>
          <a:p>
            <a:r>
              <a:rPr lang="en-US" sz="2400" dirty="0"/>
              <a:t>Deploy the chosen model in an application that lets doctors input patient data and get risk predictions with explanations.</a:t>
            </a:r>
          </a:p>
          <a:p>
            <a:r>
              <a:rPr lang="en-US" sz="2400" b="1" dirty="0"/>
              <a:t>6. System Features</a:t>
            </a:r>
          </a:p>
          <a:p>
            <a:r>
              <a:rPr lang="en-US" sz="2400" dirty="0"/>
              <a:t>Provide a user-friendly interface, support model retraining with new data, ensure data security, and offer dashboards for prediction insights.</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fontScale="85000" lnSpcReduction="20000"/>
          </a:bodyPr>
          <a:lstStyle/>
          <a:p>
            <a:pPr marL="0" indent="0">
              <a:buNone/>
            </a:pPr>
            <a:r>
              <a:rPr lang="en-US" sz="1600" b="1" dirty="0"/>
              <a:t>Algorithm Used:</a:t>
            </a:r>
          </a:p>
          <a:p>
            <a:r>
              <a:rPr lang="en-US" sz="1600" dirty="0"/>
              <a:t>The project uses the </a:t>
            </a:r>
            <a:r>
              <a:rPr lang="en-US" sz="1600" b="1" dirty="0"/>
              <a:t>K-Nearest Neighbors (KNN)</a:t>
            </a:r>
            <a:r>
              <a:rPr lang="en-US" sz="1600" dirty="0"/>
              <a:t> algorithm for classification.</a:t>
            </a:r>
          </a:p>
          <a:p>
            <a:r>
              <a:rPr lang="en-US" sz="1600" dirty="0"/>
              <a:t>KNN predicts heart disease by comparing a patient's input data to similar cases.</a:t>
            </a:r>
          </a:p>
          <a:p>
            <a:r>
              <a:rPr lang="en-US" sz="1600" dirty="0"/>
              <a:t>Multiple values of </a:t>
            </a:r>
            <a:r>
              <a:rPr lang="en-US" sz="1600" b="1" dirty="0"/>
              <a:t>K (1 to 20)</a:t>
            </a:r>
            <a:r>
              <a:rPr lang="en-US" sz="1600" dirty="0"/>
              <a:t> were tested to identify the best-performing model.</a:t>
            </a:r>
          </a:p>
          <a:p>
            <a:pPr marL="0" indent="0">
              <a:buNone/>
            </a:pPr>
            <a:r>
              <a:rPr lang="en-US" sz="1600" b="1" dirty="0"/>
              <a:t>Data Preprocessing:</a:t>
            </a:r>
          </a:p>
          <a:p>
            <a:r>
              <a:rPr lang="en-US" sz="1600" dirty="0"/>
              <a:t>Categorical features (like chest pain type, sex, etc.) were converted using one-hot encoding.</a:t>
            </a:r>
          </a:p>
          <a:p>
            <a:r>
              <a:rPr lang="en-US" sz="1600" dirty="0"/>
              <a:t>Numerical features (age, cholesterol, resting BP, etc.) were standardized for better accuracy.</a:t>
            </a:r>
          </a:p>
          <a:p>
            <a:r>
              <a:rPr lang="en-US" sz="1600" dirty="0"/>
              <a:t>Data was split into training and testing sets with a </a:t>
            </a:r>
            <a:r>
              <a:rPr lang="en-US" sz="1600" b="1" dirty="0"/>
              <a:t>67:33 ratio</a:t>
            </a:r>
            <a:r>
              <a:rPr lang="en-US" sz="1600" dirty="0"/>
              <a:t>.</a:t>
            </a:r>
          </a:p>
          <a:p>
            <a:pPr marL="0" indent="0">
              <a:buNone/>
            </a:pPr>
            <a:r>
              <a:rPr lang="en-US" sz="1600" b="1" dirty="0"/>
              <a:t>Model Evaluation:</a:t>
            </a:r>
          </a:p>
          <a:p>
            <a:r>
              <a:rPr lang="en-US" sz="1600" dirty="0"/>
              <a:t>Model performance was evaluated by plotting accuracy scores for each K value.</a:t>
            </a:r>
          </a:p>
          <a:p>
            <a:r>
              <a:rPr lang="en-US" sz="1600" dirty="0"/>
              <a:t>The best accuracy was achieved when </a:t>
            </a:r>
            <a:r>
              <a:rPr lang="en-US" sz="1600" b="1" dirty="0"/>
              <a:t>K = 8</a:t>
            </a:r>
            <a:r>
              <a:rPr lang="en-US" sz="1600" dirty="0"/>
              <a:t>, and this configuration was selected for predictions.</a:t>
            </a:r>
          </a:p>
          <a:p>
            <a:pPr marL="0" indent="0">
              <a:buNone/>
            </a:pPr>
            <a:r>
              <a:rPr lang="en-US" sz="1600" b="1" dirty="0"/>
              <a:t> Deployment Approach (Planned):</a:t>
            </a:r>
          </a:p>
          <a:p>
            <a:r>
              <a:rPr lang="en-US" sz="1600" dirty="0"/>
              <a:t>The trained model can be saved and deployed via a simple </a:t>
            </a:r>
            <a:r>
              <a:rPr lang="en-US" sz="1600" b="1" dirty="0"/>
              <a:t>web application</a:t>
            </a:r>
            <a:r>
              <a:rPr lang="en-US" sz="1600" dirty="0"/>
              <a:t> using </a:t>
            </a:r>
            <a:r>
              <a:rPr lang="en-US" sz="1600" dirty="0" err="1"/>
              <a:t>Streamlit</a:t>
            </a:r>
            <a:r>
              <a:rPr lang="en-US" sz="1600" dirty="0"/>
              <a:t> or Flask.</a:t>
            </a:r>
          </a:p>
          <a:p>
            <a:r>
              <a:rPr lang="en-US" sz="1600" dirty="0"/>
              <a:t>The app allows users to enter health metrics and receive instant heart disease risk predictions.</a:t>
            </a:r>
          </a:p>
          <a:p>
            <a:r>
              <a:rPr lang="en-US" sz="1600" dirty="0"/>
              <a:t>The interface can display prediction results along with confidence levels for better interpretability.</a:t>
            </a:r>
          </a:p>
          <a:p>
            <a:pPr marL="0" indent="0">
              <a:spcBef>
                <a:spcPct val="20000"/>
              </a:spcBef>
              <a:spcAft>
                <a:spcPts val="600"/>
              </a:spcAft>
              <a:buNone/>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70D696B7-C2CB-759C-84EC-F508CB3EA431}"/>
              </a:ext>
            </a:extLst>
          </p:cNvPr>
          <p:cNvSpPr>
            <a:spLocks noGrp="1" noChangeArrowheads="1"/>
          </p:cNvSpPr>
          <p:nvPr>
            <p:ph idx="1"/>
          </p:nvPr>
        </p:nvSpPr>
        <p:spPr bwMode="auto">
          <a:xfrm>
            <a:off x="838200" y="2316332"/>
            <a:ext cx="995813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The model achieved high accuracy with low error rates (e.g., MAE and RMSE), demonstrating precise heart rate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Visualizations such as line graphs show predicted heart rates closely following the actual heart rate trends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Scatter plots comparing predicted vs. actual values highlight strong correlation and minimal deviation.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Residual plots indicate small prediction errors evenly distributed without bias.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These results confirm the system’s effectiveness for continuous heart monitoring and early detection of irregularities.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cs typeface="Times New Roman" panose="02020603050405020304" pitchFamily="18" charset="0"/>
              </a:rPr>
              <a:t> The model’s performance supports its integration into wearable health devices and real-time medical monitoring applications.</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5AE956-F84B-5398-43A7-0D0D8C1176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7077" b="5916"/>
          <a:stretch>
            <a:fillRect/>
          </a:stretch>
        </p:blipFill>
        <p:spPr>
          <a:xfrm>
            <a:off x="1214508" y="659554"/>
            <a:ext cx="10321474" cy="5051437"/>
          </a:xfrm>
        </p:spPr>
      </p:pic>
    </p:spTree>
    <p:extLst>
      <p:ext uri="{BB962C8B-B14F-4D97-AF65-F5344CB8AC3E}">
        <p14:creationId xmlns:p14="http://schemas.microsoft.com/office/powerpoint/2010/main" val="99527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dirty="0"/>
              <a:t>The Heart Disease Prediction System demonstrates the effective use of machine learning to identify individuals at risk of heart disease. After preprocessing the dataset—through encoding and feature scaling—four models were trained and evaluated. Among them, the K-Nearest Neighbors classifier performed best with an accuracy of 87% using 8 neighbors.</a:t>
            </a:r>
          </a:p>
          <a:p>
            <a:r>
              <a:rPr lang="en-US" sz="2000" dirty="0"/>
              <a:t>This project showcases the practical utility of AI in healthcare, offering a reliable and accurate approach to early detection. With further development, such systems can be integrated into diagnostic tools to support timely medical intervention and better patient outcomes.</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1058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Franklin Gothic Book</vt:lpstr>
      <vt:lpstr>Times New Roman</vt:lpstr>
      <vt:lpstr>office theme</vt:lpstr>
      <vt:lpstr>  Heart disease prediction  </vt:lpstr>
      <vt:lpstr>OUTLINE</vt:lpstr>
      <vt:lpstr>Problem Statement</vt:lpstr>
      <vt:lpstr>Proposed Solution</vt:lpstr>
      <vt:lpstr>System  Approach</vt:lpstr>
      <vt:lpstr>Algorithm &amp;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anishwa</dc:creator>
  <cp:lastModifiedBy>kasichainula Anishwa</cp:lastModifiedBy>
  <cp:revision>13</cp:revision>
  <dcterms:created xsi:type="dcterms:W3CDTF">2013-07-15T20:26:40Z</dcterms:created>
  <dcterms:modified xsi:type="dcterms:W3CDTF">2025-06-11T12:50:03Z</dcterms:modified>
</cp:coreProperties>
</file>