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71" r:id="rId7"/>
    <p:sldId id="260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3" r:id="rId20"/>
    <p:sldId id="264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8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DBFE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CD03-1FCC-4852-AA11-A28C259483FD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697C4-2A5E-4EB6-9A1C-7A2A12188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0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E09D-CC82-4871-91B7-58213232A631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1487" y="6392519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1FCC-2704-43D8-A556-AAD006BCDCB2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4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C9A-FBFD-459B-9026-A0D2DF73F306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28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5E03-8EC2-4A0A-9E6D-381E1C4BAD22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7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BC45-0652-48DE-AFF1-CEF1674CD340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7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8689-0871-4C26-9901-926EF2CD3C49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2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BDAD-73EF-4A2C-BB09-9CC7F5661BA8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83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3128-5B1D-4FEC-9EC6-4077881D2084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96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2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569" y="2160589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BA6-0E7F-4FB2-A198-6EAB017C9C5B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84" y="6406487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6265-940C-4631-AAB5-66B7887466D5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34" y="6406487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1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3D54-1740-4C26-B840-FFDE88FD0C9A}" type="datetime1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334" y="6406487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5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0A-63B9-42DD-B27E-BE482A36CB5C}" type="datetime1">
              <a:rPr lang="en-GB" smtClean="0"/>
              <a:t>13/06/2020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5745" y="6406487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2ABE-23CA-41B3-8784-6E0D9A2EDCE0}" type="datetime1">
              <a:rPr lang="en-GB" smtClean="0"/>
              <a:t>13/06/2020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6020" y="6406487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4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CB2F-2C2D-492A-9373-03EFC4628321}" type="datetime1">
              <a:rPr lang="en-GB" smtClean="0"/>
              <a:t>13/06/2020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7334" y="6406487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7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A3D9-3C45-447E-8723-C0C3DEB3597E}" type="datetime1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0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16BB-DF16-4423-985C-75D2E33C7B49}" type="datetime1">
              <a:rPr lang="en-GB" smtClean="0"/>
              <a:t>13/06/2020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981F-2480-42F0-8B59-CEECD0D8C83C}" type="datetime1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50EE7-89B8-4E47-86F9-2BEBB199C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9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275DDA-DE75-4DA0-B076-959EFCCE6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440" y="3919717"/>
            <a:ext cx="7766936" cy="1096899"/>
          </a:xfrm>
        </p:spPr>
        <p:txBody>
          <a:bodyPr/>
          <a:lstStyle/>
          <a:p>
            <a:r>
              <a:rPr lang="en-GB" dirty="0">
                <a:solidFill>
                  <a:srgbClr val="474747"/>
                </a:solidFill>
              </a:rPr>
              <a:t>Data Science in Techno-Socio-Economic Systems, ETH Zürich,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7C464-9990-4D73-9758-BBB8FB863D45}"/>
              </a:ext>
            </a:extLst>
          </p:cNvPr>
          <p:cNvSpPr txBox="1"/>
          <p:nvPr/>
        </p:nvSpPr>
        <p:spPr>
          <a:xfrm>
            <a:off x="1943295" y="5268286"/>
            <a:ext cx="3979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Dimitrios</a:t>
            </a:r>
            <a:r>
              <a:rPr lang="en-US" dirty="0"/>
              <a:t> </a:t>
            </a:r>
            <a:r>
              <a:rPr lang="en-US" dirty="0" err="1"/>
              <a:t>Gkouletsos</a:t>
            </a:r>
            <a:endParaRPr lang="en-US" dirty="0"/>
          </a:p>
          <a:p>
            <a:r>
              <a:rPr lang="en-US" dirty="0" err="1"/>
              <a:t>Athina</a:t>
            </a:r>
            <a:r>
              <a:rPr lang="en-US" dirty="0"/>
              <a:t> </a:t>
            </a:r>
            <a:r>
              <a:rPr lang="en-US" dirty="0" err="1"/>
              <a:t>Nisioti</a:t>
            </a:r>
            <a:endParaRPr lang="en-US" dirty="0"/>
          </a:p>
          <a:p>
            <a:r>
              <a:rPr lang="en-US" dirty="0"/>
              <a:t>Marina Panteli</a:t>
            </a:r>
          </a:p>
          <a:p>
            <a:r>
              <a:rPr lang="en-US" dirty="0" err="1"/>
              <a:t>Chrysa</a:t>
            </a:r>
            <a:r>
              <a:rPr lang="en-US" dirty="0"/>
              <a:t> </a:t>
            </a:r>
            <a:r>
              <a:rPr lang="en-US" dirty="0" err="1"/>
              <a:t>Papadopoulou</a:t>
            </a:r>
            <a:endParaRPr lang="en-US" dirty="0"/>
          </a:p>
          <a:p>
            <a:r>
              <a:rPr lang="en-US" dirty="0"/>
              <a:t>Iliana </a:t>
            </a:r>
            <a:r>
              <a:rPr lang="en-US" dirty="0" err="1"/>
              <a:t>Papadopoulou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6F4517-EBE5-48AE-B2A3-7A383719204C}"/>
              </a:ext>
            </a:extLst>
          </p:cNvPr>
          <p:cNvGrpSpPr/>
          <p:nvPr/>
        </p:nvGrpSpPr>
        <p:grpSpPr>
          <a:xfrm>
            <a:off x="1266738" y="629175"/>
            <a:ext cx="7539359" cy="3162620"/>
            <a:chOff x="1392573" y="533962"/>
            <a:chExt cx="7299030" cy="29328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D55467-4762-474D-9321-A6D43954F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467" y="533962"/>
              <a:ext cx="6602136" cy="293281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348DED-F8AD-4C70-96AD-DC589C054CA9}"/>
                </a:ext>
              </a:extLst>
            </p:cNvPr>
            <p:cNvSpPr txBox="1"/>
            <p:nvPr/>
          </p:nvSpPr>
          <p:spPr>
            <a:xfrm>
              <a:off x="1392573" y="2931803"/>
              <a:ext cx="6602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83DBFE"/>
                  </a:solidFill>
                </a:rPr>
                <a:t>				Predictions for COVID-19 by GNTM_team</a:t>
              </a:r>
              <a:endParaRPr lang="en-GB" dirty="0">
                <a:solidFill>
                  <a:srgbClr val="83DBF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49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8341-4A23-4D32-9800-5CBC0937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490B-7F3A-4E53-AE19-67BB948B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69" y="2160589"/>
            <a:ext cx="8596668" cy="439165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b="1" dirty="0"/>
          </a:p>
          <a:p>
            <a:r>
              <a:rPr lang="en-GB" sz="2000" b="1" dirty="0"/>
              <a:t>Hyper-Parameters:</a:t>
            </a:r>
            <a:endParaRPr lang="el-GR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Number of trees = </a:t>
            </a:r>
            <a:r>
              <a:rPr lang="en-US" sz="2000" b="1" dirty="0"/>
              <a:t>500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Tradeoff between performance - complexity</a:t>
            </a:r>
            <a:endParaRPr lang="en-US" sz="2000" b="1" dirty="0"/>
          </a:p>
          <a:p>
            <a:endParaRPr lang="en-GB" sz="2000" b="1" dirty="0"/>
          </a:p>
          <a:p>
            <a:r>
              <a:rPr lang="en-GB" sz="2000" b="1" dirty="0"/>
              <a:t>Bootstrapping: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Utilize a subset of samples for each tree (with replacement)</a:t>
            </a:r>
            <a:endParaRPr lang="en-GB" sz="2000" b="1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GB" sz="2000" b="1" dirty="0"/>
              <a:t>Random Subspace Method: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Select randomly a portion of features for each tree</a:t>
            </a:r>
          </a:p>
          <a:p>
            <a:pPr marL="457200" lvl="1" indent="0">
              <a:buNone/>
            </a:pPr>
            <a:endParaRPr lang="el-GR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623D4-13D8-4BAD-AB3B-7FF895F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899" y="6381327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73AA5-89B7-4E55-978E-449D201E6F71}"/>
              </a:ext>
            </a:extLst>
          </p:cNvPr>
          <p:cNvSpPr/>
          <p:nvPr/>
        </p:nvSpPr>
        <p:spPr>
          <a:xfrm>
            <a:off x="4746593" y="816638"/>
            <a:ext cx="1796249" cy="19088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90AF0-1317-4A89-A23E-758B4D7E9A23}"/>
              </a:ext>
            </a:extLst>
          </p:cNvPr>
          <p:cNvSpPr/>
          <p:nvPr/>
        </p:nvSpPr>
        <p:spPr>
          <a:xfrm>
            <a:off x="4829453" y="861133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30080A-B899-4E89-97CA-CEC987C4B0F6}"/>
              </a:ext>
            </a:extLst>
          </p:cNvPr>
          <p:cNvSpPr/>
          <p:nvPr/>
        </p:nvSpPr>
        <p:spPr>
          <a:xfrm>
            <a:off x="5440531" y="861132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6B9402F-E5F7-42D8-9937-0AEB5CE01E06}"/>
              </a:ext>
            </a:extLst>
          </p:cNvPr>
          <p:cNvSpPr/>
          <p:nvPr/>
        </p:nvSpPr>
        <p:spPr>
          <a:xfrm>
            <a:off x="6051609" y="861131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21A2B2-94D5-48C1-9E20-1F9B15E7675E}"/>
              </a:ext>
            </a:extLst>
          </p:cNvPr>
          <p:cNvSpPr/>
          <p:nvPr/>
        </p:nvSpPr>
        <p:spPr>
          <a:xfrm>
            <a:off x="4829453" y="1395764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D44BC4E-1234-4193-A17C-DA15AFF7ED57}"/>
              </a:ext>
            </a:extLst>
          </p:cNvPr>
          <p:cNvSpPr/>
          <p:nvPr/>
        </p:nvSpPr>
        <p:spPr>
          <a:xfrm>
            <a:off x="5440531" y="1395763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37683DC-D5A4-4FFD-BE71-ACC8614D93F2}"/>
              </a:ext>
            </a:extLst>
          </p:cNvPr>
          <p:cNvSpPr/>
          <p:nvPr/>
        </p:nvSpPr>
        <p:spPr>
          <a:xfrm>
            <a:off x="6051609" y="1395762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F99364E-B945-4DD3-AF6C-75C96B900CAF}"/>
              </a:ext>
            </a:extLst>
          </p:cNvPr>
          <p:cNvSpPr/>
          <p:nvPr/>
        </p:nvSpPr>
        <p:spPr>
          <a:xfrm>
            <a:off x="4829453" y="2160581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683F648-7E1D-4ABB-ACDC-0885EBABE919}"/>
              </a:ext>
            </a:extLst>
          </p:cNvPr>
          <p:cNvSpPr/>
          <p:nvPr/>
        </p:nvSpPr>
        <p:spPr>
          <a:xfrm>
            <a:off x="5440531" y="2160580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A6EC74-427B-4EF4-99F4-646EBAA03BDE}"/>
              </a:ext>
            </a:extLst>
          </p:cNvPr>
          <p:cNvSpPr/>
          <p:nvPr/>
        </p:nvSpPr>
        <p:spPr>
          <a:xfrm>
            <a:off x="6051609" y="2160579"/>
            <a:ext cx="408372" cy="408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2A3075-34A6-45B6-9D99-B307B97D3102}"/>
              </a:ext>
            </a:extLst>
          </p:cNvPr>
          <p:cNvSpPr/>
          <p:nvPr/>
        </p:nvSpPr>
        <p:spPr>
          <a:xfrm rot="5400000">
            <a:off x="5458344" y="1871992"/>
            <a:ext cx="494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4F794E-2007-4B43-88CB-571AE4535098}"/>
              </a:ext>
            </a:extLst>
          </p:cNvPr>
          <p:cNvSpPr/>
          <p:nvPr/>
        </p:nvSpPr>
        <p:spPr>
          <a:xfrm rot="5400000">
            <a:off x="6073405" y="1866792"/>
            <a:ext cx="494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F8270F-4504-4892-B5C3-1AD7C07F86AA}"/>
              </a:ext>
            </a:extLst>
          </p:cNvPr>
          <p:cNvSpPr/>
          <p:nvPr/>
        </p:nvSpPr>
        <p:spPr>
          <a:xfrm rot="5400000">
            <a:off x="4858076" y="1863754"/>
            <a:ext cx="494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F997B6-E720-4A29-BD30-0A9A8F26D226}"/>
              </a:ext>
            </a:extLst>
          </p:cNvPr>
          <p:cNvGrpSpPr/>
          <p:nvPr/>
        </p:nvGrpSpPr>
        <p:grpSpPr>
          <a:xfrm>
            <a:off x="7407697" y="816638"/>
            <a:ext cx="1724340" cy="1719482"/>
            <a:chOff x="4990765" y="1405696"/>
            <a:chExt cx="712350" cy="68649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3EF0C38-233E-4694-8D6B-24E822802793}"/>
                </a:ext>
              </a:extLst>
            </p:cNvPr>
            <p:cNvSpPr/>
            <p:nvPr/>
          </p:nvSpPr>
          <p:spPr>
            <a:xfrm>
              <a:off x="5098646" y="1503949"/>
              <a:ext cx="114410" cy="128461"/>
            </a:xfrm>
            <a:prstGeom prst="ellipse">
              <a:avLst/>
            </a:prstGeom>
            <a:gradFill flip="none" rotWithShape="1">
              <a:gsLst>
                <a:gs pos="82000">
                  <a:schemeClr val="accent5">
                    <a:lumMod val="60000"/>
                    <a:lumOff val="40000"/>
                  </a:schemeClr>
                </a:gs>
                <a:gs pos="12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E5EBC2C-2AA1-40DC-9FC4-0AD1DF633898}"/>
                </a:ext>
              </a:extLst>
            </p:cNvPr>
            <p:cNvSpPr/>
            <p:nvPr/>
          </p:nvSpPr>
          <p:spPr>
            <a:xfrm>
              <a:off x="5213056" y="1461328"/>
              <a:ext cx="157089" cy="143566"/>
            </a:xfrm>
            <a:prstGeom prst="ellipse">
              <a:avLst/>
            </a:prstGeom>
            <a:gradFill flip="none" rotWithShape="1">
              <a:gsLst>
                <a:gs pos="82000">
                  <a:schemeClr val="accent5">
                    <a:lumMod val="60000"/>
                    <a:lumOff val="40000"/>
                  </a:schemeClr>
                </a:gs>
                <a:gs pos="12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9A56A37-1944-4D58-A74A-DE2AB5236D2E}"/>
                </a:ext>
              </a:extLst>
            </p:cNvPr>
            <p:cNvSpPr/>
            <p:nvPr/>
          </p:nvSpPr>
          <p:spPr>
            <a:xfrm>
              <a:off x="4990765" y="1621194"/>
              <a:ext cx="135321" cy="128461"/>
            </a:xfrm>
            <a:prstGeom prst="ellipse">
              <a:avLst/>
            </a:prstGeom>
            <a:gradFill flip="none" rotWithShape="1">
              <a:gsLst>
                <a:gs pos="82000">
                  <a:schemeClr val="accent5">
                    <a:lumMod val="60000"/>
                    <a:lumOff val="40000"/>
                  </a:schemeClr>
                </a:gs>
                <a:gs pos="12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9971FC7-98C1-45C4-900E-9FC96F9D5C0C}"/>
                </a:ext>
              </a:extLst>
            </p:cNvPr>
            <p:cNvSpPr/>
            <p:nvPr/>
          </p:nvSpPr>
          <p:spPr>
            <a:xfrm>
              <a:off x="5385055" y="1405696"/>
              <a:ext cx="318060" cy="269186"/>
            </a:xfrm>
            <a:prstGeom prst="ellipse">
              <a:avLst/>
            </a:prstGeom>
            <a:gradFill flip="none" rotWithShape="1">
              <a:gsLst>
                <a:gs pos="82000">
                  <a:schemeClr val="accent5">
                    <a:lumMod val="60000"/>
                    <a:lumOff val="40000"/>
                  </a:schemeClr>
                </a:gs>
                <a:gs pos="12000">
                  <a:schemeClr val="accent4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0847C6E-2569-4636-9DE4-6212AF41B36B}"/>
                </a:ext>
              </a:extLst>
            </p:cNvPr>
            <p:cNvSpPr/>
            <p:nvPr/>
          </p:nvSpPr>
          <p:spPr>
            <a:xfrm rot="21333289" flipH="1">
              <a:off x="5015444" y="1468524"/>
              <a:ext cx="649612" cy="623663"/>
            </a:xfrm>
            <a:custGeom>
              <a:avLst/>
              <a:gdLst>
                <a:gd name="connsiteX0" fmla="*/ 154579 w 649612"/>
                <a:gd name="connsiteY0" fmla="*/ 470 h 662040"/>
                <a:gd name="connsiteX1" fmla="*/ 144654 w 649612"/>
                <a:gd name="connsiteY1" fmla="*/ 2803 h 662040"/>
                <a:gd name="connsiteX2" fmla="*/ 137296 w 649612"/>
                <a:gd name="connsiteY2" fmla="*/ 11554 h 662040"/>
                <a:gd name="connsiteX3" fmla="*/ 126344 w 649612"/>
                <a:gd name="connsiteY3" fmla="*/ 16804 h 662040"/>
                <a:gd name="connsiteX4" fmla="*/ 120868 w 649612"/>
                <a:gd name="connsiteY4" fmla="*/ 27500 h 662040"/>
                <a:gd name="connsiteX5" fmla="*/ 106494 w 649612"/>
                <a:gd name="connsiteY5" fmla="*/ 33917 h 662040"/>
                <a:gd name="connsiteX6" fmla="*/ 98280 w 649612"/>
                <a:gd name="connsiteY6" fmla="*/ 43530 h 662040"/>
                <a:gd name="connsiteX7" fmla="*/ 95533 w 649612"/>
                <a:gd name="connsiteY7" fmla="*/ 48542 h 662040"/>
                <a:gd name="connsiteX8" fmla="*/ 86600 w 649612"/>
                <a:gd name="connsiteY8" fmla="*/ 42265 h 662040"/>
                <a:gd name="connsiteX9" fmla="*/ 78071 w 649612"/>
                <a:gd name="connsiteY9" fmla="*/ 24601 h 662040"/>
                <a:gd name="connsiteX10" fmla="*/ 62122 w 649612"/>
                <a:gd name="connsiteY10" fmla="*/ 15862 h 662040"/>
                <a:gd name="connsiteX11" fmla="*/ 75193 w 649612"/>
                <a:gd name="connsiteY11" fmla="*/ 26783 h 662040"/>
                <a:gd name="connsiteX12" fmla="*/ 80651 w 649612"/>
                <a:gd name="connsiteY12" fmla="*/ 41859 h 662040"/>
                <a:gd name="connsiteX13" fmla="*/ 94703 w 649612"/>
                <a:gd name="connsiteY13" fmla="*/ 58120 h 662040"/>
                <a:gd name="connsiteX14" fmla="*/ 97709 w 649612"/>
                <a:gd name="connsiteY14" fmla="*/ 77186 h 662040"/>
                <a:gd name="connsiteX15" fmla="*/ 117019 w 649612"/>
                <a:gd name="connsiteY15" fmla="*/ 98363 h 662040"/>
                <a:gd name="connsiteX16" fmla="*/ 121968 w 649612"/>
                <a:gd name="connsiteY16" fmla="*/ 127092 h 662040"/>
                <a:gd name="connsiteX17" fmla="*/ 129009 w 649612"/>
                <a:gd name="connsiteY17" fmla="*/ 128032 h 662040"/>
                <a:gd name="connsiteX18" fmla="*/ 125377 w 649612"/>
                <a:gd name="connsiteY18" fmla="*/ 131190 h 662040"/>
                <a:gd name="connsiteX19" fmla="*/ 107724 w 649612"/>
                <a:gd name="connsiteY19" fmla="*/ 144675 h 662040"/>
                <a:gd name="connsiteX20" fmla="*/ 100461 w 649612"/>
                <a:gd name="connsiteY20" fmla="*/ 158827 h 662040"/>
                <a:gd name="connsiteX21" fmla="*/ 95845 w 649612"/>
                <a:gd name="connsiteY21" fmla="*/ 170072 h 662040"/>
                <a:gd name="connsiteX22" fmla="*/ 88770 w 649612"/>
                <a:gd name="connsiteY22" fmla="*/ 152944 h 662040"/>
                <a:gd name="connsiteX23" fmla="*/ 64648 w 649612"/>
                <a:gd name="connsiteY23" fmla="*/ 77465 h 662040"/>
                <a:gd name="connsiteX24" fmla="*/ 3129 w 649612"/>
                <a:gd name="connsiteY24" fmla="*/ 37524 h 662040"/>
                <a:gd name="connsiteX25" fmla="*/ 2885 w 649612"/>
                <a:gd name="connsiteY25" fmla="*/ 42536 h 662040"/>
                <a:gd name="connsiteX26" fmla="*/ 53803 w 649612"/>
                <a:gd name="connsiteY26" fmla="*/ 94571 h 662040"/>
                <a:gd name="connsiteX27" fmla="*/ 75916 w 649612"/>
                <a:gd name="connsiteY27" fmla="*/ 181777 h 662040"/>
                <a:gd name="connsiteX28" fmla="*/ 87035 w 649612"/>
                <a:gd name="connsiteY28" fmla="*/ 197713 h 662040"/>
                <a:gd name="connsiteX29" fmla="*/ 85841 w 649612"/>
                <a:gd name="connsiteY29" fmla="*/ 205936 h 662040"/>
                <a:gd name="connsiteX30" fmla="*/ 93029 w 649612"/>
                <a:gd name="connsiteY30" fmla="*/ 206304 h 662040"/>
                <a:gd name="connsiteX31" fmla="*/ 104036 w 649612"/>
                <a:gd name="connsiteY31" fmla="*/ 222078 h 662040"/>
                <a:gd name="connsiteX32" fmla="*/ 131023 w 649612"/>
                <a:gd name="connsiteY32" fmla="*/ 265861 h 662040"/>
                <a:gd name="connsiteX33" fmla="*/ 144063 w 649612"/>
                <a:gd name="connsiteY33" fmla="*/ 380916 h 662040"/>
                <a:gd name="connsiteX34" fmla="*/ 219698 w 649612"/>
                <a:gd name="connsiteY34" fmla="*/ 489187 h 662040"/>
                <a:gd name="connsiteX35" fmla="*/ 240957 w 649612"/>
                <a:gd name="connsiteY35" fmla="*/ 662040 h 662040"/>
                <a:gd name="connsiteX36" fmla="*/ 321180 w 649612"/>
                <a:gd name="connsiteY36" fmla="*/ 653875 h 662040"/>
                <a:gd name="connsiteX37" fmla="*/ 284358 w 649612"/>
                <a:gd name="connsiteY37" fmla="*/ 492327 h 662040"/>
                <a:gd name="connsiteX38" fmla="*/ 282839 w 649612"/>
                <a:gd name="connsiteY38" fmla="*/ 488510 h 662040"/>
                <a:gd name="connsiteX39" fmla="*/ 344772 w 649612"/>
                <a:gd name="connsiteY39" fmla="*/ 402254 h 662040"/>
                <a:gd name="connsiteX40" fmla="*/ 433937 w 649612"/>
                <a:gd name="connsiteY40" fmla="*/ 360301 h 662040"/>
                <a:gd name="connsiteX41" fmla="*/ 481653 w 649612"/>
                <a:gd name="connsiteY41" fmla="*/ 292380 h 662040"/>
                <a:gd name="connsiteX42" fmla="*/ 548363 w 649612"/>
                <a:gd name="connsiteY42" fmla="*/ 258539 h 662040"/>
                <a:gd name="connsiteX43" fmla="*/ 593072 w 649612"/>
                <a:gd name="connsiteY43" fmla="*/ 211297 h 662040"/>
                <a:gd name="connsiteX44" fmla="*/ 646101 w 649612"/>
                <a:gd name="connsiteY44" fmla="*/ 196184 h 662040"/>
                <a:gd name="connsiteX45" fmla="*/ 591236 w 649612"/>
                <a:gd name="connsiteY45" fmla="*/ 196768 h 662040"/>
                <a:gd name="connsiteX46" fmla="*/ 534022 w 649612"/>
                <a:gd name="connsiteY46" fmla="*/ 247649 h 662040"/>
                <a:gd name="connsiteX47" fmla="*/ 467179 w 649612"/>
                <a:gd name="connsiteY47" fmla="*/ 267518 h 662040"/>
                <a:gd name="connsiteX48" fmla="*/ 414749 w 649612"/>
                <a:gd name="connsiteY48" fmla="*/ 335441 h 662040"/>
                <a:gd name="connsiteX49" fmla="*/ 401932 w 649612"/>
                <a:gd name="connsiteY49" fmla="*/ 343238 h 662040"/>
                <a:gd name="connsiteX50" fmla="*/ 406531 w 649612"/>
                <a:gd name="connsiteY50" fmla="*/ 279358 h 662040"/>
                <a:gd name="connsiteX51" fmla="*/ 423761 w 649612"/>
                <a:gd name="connsiteY51" fmla="*/ 248579 h 662040"/>
                <a:gd name="connsiteX52" fmla="*/ 425982 w 649612"/>
                <a:gd name="connsiteY52" fmla="*/ 246444 h 662040"/>
                <a:gd name="connsiteX53" fmla="*/ 431218 w 649612"/>
                <a:gd name="connsiteY53" fmla="*/ 246551 h 662040"/>
                <a:gd name="connsiteX54" fmla="*/ 430190 w 649612"/>
                <a:gd name="connsiteY54" fmla="*/ 242401 h 662040"/>
                <a:gd name="connsiteX55" fmla="*/ 436120 w 649612"/>
                <a:gd name="connsiteY55" fmla="*/ 236702 h 662040"/>
                <a:gd name="connsiteX56" fmla="*/ 444731 w 649612"/>
                <a:gd name="connsiteY56" fmla="*/ 224223 h 662040"/>
                <a:gd name="connsiteX57" fmla="*/ 447937 w 649612"/>
                <a:gd name="connsiteY57" fmla="*/ 171230 h 662040"/>
                <a:gd name="connsiteX58" fmla="*/ 475586 w 649612"/>
                <a:gd name="connsiteY58" fmla="*/ 128713 h 662040"/>
                <a:gd name="connsiteX59" fmla="*/ 484806 w 649612"/>
                <a:gd name="connsiteY59" fmla="*/ 87530 h 662040"/>
                <a:gd name="connsiteX60" fmla="*/ 511254 w 649612"/>
                <a:gd name="connsiteY60" fmla="*/ 59822 h 662040"/>
                <a:gd name="connsiteX61" fmla="*/ 478184 w 649612"/>
                <a:gd name="connsiteY61" fmla="*/ 80714 h 662040"/>
                <a:gd name="connsiteX62" fmla="*/ 462756 w 649612"/>
                <a:gd name="connsiteY62" fmla="*/ 128469 h 662040"/>
                <a:gd name="connsiteX63" fmla="*/ 429729 w 649612"/>
                <a:gd name="connsiteY63" fmla="*/ 163819 h 662040"/>
                <a:gd name="connsiteX64" fmla="*/ 423664 w 649612"/>
                <a:gd name="connsiteY64" fmla="*/ 218582 h 662040"/>
                <a:gd name="connsiteX65" fmla="*/ 421823 w 649612"/>
                <a:gd name="connsiteY65" fmla="*/ 221957 h 662040"/>
                <a:gd name="connsiteX66" fmla="*/ 421348 w 649612"/>
                <a:gd name="connsiteY66" fmla="*/ 220967 h 662040"/>
                <a:gd name="connsiteX67" fmla="*/ 402622 w 649612"/>
                <a:gd name="connsiteY67" fmla="*/ 192372 h 662040"/>
                <a:gd name="connsiteX68" fmla="*/ 365230 w 649612"/>
                <a:gd name="connsiteY68" fmla="*/ 168963 h 662040"/>
                <a:gd name="connsiteX69" fmla="*/ 354650 w 649612"/>
                <a:gd name="connsiteY69" fmla="*/ 138930 h 662040"/>
                <a:gd name="connsiteX70" fmla="*/ 352495 w 649612"/>
                <a:gd name="connsiteY70" fmla="*/ 137172 h 662040"/>
                <a:gd name="connsiteX71" fmla="*/ 355439 w 649612"/>
                <a:gd name="connsiteY71" fmla="*/ 137315 h 662040"/>
                <a:gd name="connsiteX72" fmla="*/ 363955 w 649612"/>
                <a:gd name="connsiteY72" fmla="*/ 111537 h 662040"/>
                <a:gd name="connsiteX73" fmla="*/ 383941 w 649612"/>
                <a:gd name="connsiteY73" fmla="*/ 95154 h 662040"/>
                <a:gd name="connsiteX74" fmla="*/ 389348 w 649612"/>
                <a:gd name="connsiteY74" fmla="*/ 78000 h 662040"/>
                <a:gd name="connsiteX75" fmla="*/ 404016 w 649612"/>
                <a:gd name="connsiteY75" fmla="*/ 65290 h 662040"/>
                <a:gd name="connsiteX76" fmla="*/ 410989 w 649612"/>
                <a:gd name="connsiteY76" fmla="*/ 52242 h 662040"/>
                <a:gd name="connsiteX77" fmla="*/ 424020 w 649612"/>
                <a:gd name="connsiteY77" fmla="*/ 44313 h 662040"/>
                <a:gd name="connsiteX78" fmla="*/ 408787 w 649612"/>
                <a:gd name="connsiteY78" fmla="*/ 49740 h 662040"/>
                <a:gd name="connsiteX79" fmla="*/ 398750 w 649612"/>
                <a:gd name="connsiteY79" fmla="*/ 64672 h 662040"/>
                <a:gd name="connsiteX80" fmla="*/ 382420 w 649612"/>
                <a:gd name="connsiteY80" fmla="*/ 74818 h 662040"/>
                <a:gd name="connsiteX81" fmla="*/ 375698 w 649612"/>
                <a:gd name="connsiteY81" fmla="*/ 92429 h 662040"/>
                <a:gd name="connsiteX82" fmla="*/ 354180 w 649612"/>
                <a:gd name="connsiteY82" fmla="*/ 105009 h 662040"/>
                <a:gd name="connsiteX83" fmla="*/ 342948 w 649612"/>
                <a:gd name="connsiteY83" fmla="*/ 121437 h 662040"/>
                <a:gd name="connsiteX84" fmla="*/ 340346 w 649612"/>
                <a:gd name="connsiteY84" fmla="*/ 127714 h 662040"/>
                <a:gd name="connsiteX85" fmla="*/ 326322 w 649612"/>
                <a:gd name="connsiteY85" fmla="*/ 120171 h 662040"/>
                <a:gd name="connsiteX86" fmla="*/ 309608 w 649612"/>
                <a:gd name="connsiteY86" fmla="*/ 94200 h 662040"/>
                <a:gd name="connsiteX87" fmla="*/ 282858 w 649612"/>
                <a:gd name="connsiteY87" fmla="*/ 83404 h 662040"/>
                <a:gd name="connsiteX88" fmla="*/ 305477 w 649612"/>
                <a:gd name="connsiteY88" fmla="*/ 98096 h 662040"/>
                <a:gd name="connsiteX89" fmla="*/ 316873 w 649612"/>
                <a:gd name="connsiteY89" fmla="*/ 120581 h 662040"/>
                <a:gd name="connsiteX90" fmla="*/ 342029 w 649612"/>
                <a:gd name="connsiteY90" fmla="*/ 143404 h 662040"/>
                <a:gd name="connsiteX91" fmla="*/ 350299 w 649612"/>
                <a:gd name="connsiteY91" fmla="*/ 172523 h 662040"/>
                <a:gd name="connsiteX92" fmla="*/ 384652 w 649612"/>
                <a:gd name="connsiteY92" fmla="*/ 202068 h 662040"/>
                <a:gd name="connsiteX93" fmla="*/ 397236 w 649612"/>
                <a:gd name="connsiteY93" fmla="*/ 244069 h 662040"/>
                <a:gd name="connsiteX94" fmla="*/ 391047 w 649612"/>
                <a:gd name="connsiteY94" fmla="*/ 248368 h 662040"/>
                <a:gd name="connsiteX95" fmla="*/ 379702 w 649612"/>
                <a:gd name="connsiteY95" fmla="*/ 262800 h 662040"/>
                <a:gd name="connsiteX96" fmla="*/ 356598 w 649612"/>
                <a:gd name="connsiteY96" fmla="*/ 343172 h 662040"/>
                <a:gd name="connsiteX97" fmla="*/ 356434 w 649612"/>
                <a:gd name="connsiteY97" fmla="*/ 348037 h 662040"/>
                <a:gd name="connsiteX98" fmla="*/ 353000 w 649612"/>
                <a:gd name="connsiteY98" fmla="*/ 348240 h 662040"/>
                <a:gd name="connsiteX99" fmla="*/ 328133 w 649612"/>
                <a:gd name="connsiteY99" fmla="*/ 358114 h 662040"/>
                <a:gd name="connsiteX100" fmla="*/ 264632 w 649612"/>
                <a:gd name="connsiteY100" fmla="*/ 413800 h 662040"/>
                <a:gd name="connsiteX101" fmla="*/ 252022 w 649612"/>
                <a:gd name="connsiteY101" fmla="*/ 427587 h 662040"/>
                <a:gd name="connsiteX102" fmla="*/ 242973 w 649612"/>
                <a:gd name="connsiteY102" fmla="*/ 416211 h 662040"/>
                <a:gd name="connsiteX103" fmla="*/ 180786 w 649612"/>
                <a:gd name="connsiteY103" fmla="*/ 361649 h 662040"/>
                <a:gd name="connsiteX104" fmla="*/ 162410 w 649612"/>
                <a:gd name="connsiteY104" fmla="*/ 243653 h 662040"/>
                <a:gd name="connsiteX105" fmla="*/ 134379 w 649612"/>
                <a:gd name="connsiteY105" fmla="*/ 205981 h 662040"/>
                <a:gd name="connsiteX106" fmla="*/ 116459 w 649612"/>
                <a:gd name="connsiteY106" fmla="*/ 194713 h 662040"/>
                <a:gd name="connsiteX107" fmla="*/ 123357 w 649612"/>
                <a:gd name="connsiteY107" fmla="*/ 157186 h 662040"/>
                <a:gd name="connsiteX108" fmla="*/ 151175 w 649612"/>
                <a:gd name="connsiteY108" fmla="*/ 125035 h 662040"/>
                <a:gd name="connsiteX109" fmla="*/ 156925 w 649612"/>
                <a:gd name="connsiteY109" fmla="*/ 91635 h 662040"/>
                <a:gd name="connsiteX110" fmla="*/ 177245 w 649612"/>
                <a:gd name="connsiteY110" fmla="*/ 66707 h 662040"/>
                <a:gd name="connsiteX111" fmla="*/ 185927 w 649612"/>
                <a:gd name="connsiteY111" fmla="*/ 41252 h 662040"/>
                <a:gd name="connsiteX112" fmla="*/ 204448 w 649612"/>
                <a:gd name="connsiteY112" fmla="*/ 25635 h 662040"/>
                <a:gd name="connsiteX113" fmla="*/ 204411 w 649612"/>
                <a:gd name="connsiteY113" fmla="*/ 24190 h 662040"/>
                <a:gd name="connsiteX114" fmla="*/ 182261 w 649612"/>
                <a:gd name="connsiteY114" fmla="*/ 36431 h 662040"/>
                <a:gd name="connsiteX115" fmla="*/ 169226 w 649612"/>
                <a:gd name="connsiteY115" fmla="*/ 65595 h 662040"/>
                <a:gd name="connsiteX116" fmla="*/ 146046 w 649612"/>
                <a:gd name="connsiteY116" fmla="*/ 85572 h 662040"/>
                <a:gd name="connsiteX117" fmla="*/ 139301 w 649612"/>
                <a:gd name="connsiteY117" fmla="*/ 115759 h 662040"/>
                <a:gd name="connsiteX118" fmla="*/ 138591 w 649612"/>
                <a:gd name="connsiteY118" fmla="*/ 112946 h 662040"/>
                <a:gd name="connsiteX119" fmla="*/ 128998 w 649612"/>
                <a:gd name="connsiteY119" fmla="*/ 93475 h 662040"/>
                <a:gd name="connsiteX120" fmla="*/ 107326 w 649612"/>
                <a:gd name="connsiteY120" fmla="*/ 75979 h 662040"/>
                <a:gd name="connsiteX121" fmla="*/ 102942 w 649612"/>
                <a:gd name="connsiteY121" fmla="*/ 56170 h 662040"/>
                <a:gd name="connsiteX122" fmla="*/ 100679 w 649612"/>
                <a:gd name="connsiteY122" fmla="*/ 53815 h 662040"/>
                <a:gd name="connsiteX123" fmla="*/ 104954 w 649612"/>
                <a:gd name="connsiteY123" fmla="*/ 54529 h 662040"/>
                <a:gd name="connsiteX124" fmla="*/ 112141 w 649612"/>
                <a:gd name="connsiteY124" fmla="*/ 38778 h 662040"/>
                <a:gd name="connsiteX125" fmla="*/ 125831 w 649612"/>
                <a:gd name="connsiteY125" fmla="*/ 29833 h 662040"/>
                <a:gd name="connsiteX126" fmla="*/ 130451 w 649612"/>
                <a:gd name="connsiteY126" fmla="*/ 19332 h 662040"/>
                <a:gd name="connsiteX127" fmla="*/ 140547 w 649612"/>
                <a:gd name="connsiteY127" fmla="*/ 12332 h 662040"/>
                <a:gd name="connsiteX128" fmla="*/ 145852 w 649612"/>
                <a:gd name="connsiteY128" fmla="*/ 4554 h 66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49612" h="662040">
                  <a:moveTo>
                    <a:pt x="154579" y="470"/>
                  </a:moveTo>
                  <a:cubicBezTo>
                    <a:pt x="157488" y="-891"/>
                    <a:pt x="147535" y="956"/>
                    <a:pt x="144654" y="2803"/>
                  </a:cubicBezTo>
                  <a:cubicBezTo>
                    <a:pt x="141773" y="4651"/>
                    <a:pt x="140348" y="9221"/>
                    <a:pt x="137296" y="11554"/>
                  </a:cubicBezTo>
                  <a:cubicBezTo>
                    <a:pt x="134244" y="13888"/>
                    <a:pt x="128170" y="13239"/>
                    <a:pt x="126344" y="16804"/>
                  </a:cubicBezTo>
                  <a:lnTo>
                    <a:pt x="120868" y="27500"/>
                  </a:lnTo>
                  <a:cubicBezTo>
                    <a:pt x="119043" y="31065"/>
                    <a:pt x="111086" y="29736"/>
                    <a:pt x="106494" y="33917"/>
                  </a:cubicBezTo>
                  <a:cubicBezTo>
                    <a:pt x="104198" y="36007"/>
                    <a:pt x="100968" y="39815"/>
                    <a:pt x="98280" y="43530"/>
                  </a:cubicBezTo>
                  <a:lnTo>
                    <a:pt x="95533" y="48542"/>
                  </a:lnTo>
                  <a:lnTo>
                    <a:pt x="86600" y="42265"/>
                  </a:lnTo>
                  <a:cubicBezTo>
                    <a:pt x="82455" y="37003"/>
                    <a:pt x="82151" y="29002"/>
                    <a:pt x="78071" y="24601"/>
                  </a:cubicBezTo>
                  <a:cubicBezTo>
                    <a:pt x="73992" y="20201"/>
                    <a:pt x="57766" y="12222"/>
                    <a:pt x="62122" y="15862"/>
                  </a:cubicBezTo>
                  <a:lnTo>
                    <a:pt x="75193" y="26783"/>
                  </a:lnTo>
                  <a:cubicBezTo>
                    <a:pt x="79549" y="30424"/>
                    <a:pt x="77400" y="36636"/>
                    <a:pt x="80651" y="41859"/>
                  </a:cubicBezTo>
                  <a:cubicBezTo>
                    <a:pt x="83903" y="47082"/>
                    <a:pt x="91861" y="52232"/>
                    <a:pt x="94703" y="58120"/>
                  </a:cubicBezTo>
                  <a:cubicBezTo>
                    <a:pt x="97546" y="64007"/>
                    <a:pt x="93990" y="70479"/>
                    <a:pt x="97709" y="77186"/>
                  </a:cubicBezTo>
                  <a:cubicBezTo>
                    <a:pt x="101428" y="83893"/>
                    <a:pt x="115369" y="88786"/>
                    <a:pt x="117019" y="98363"/>
                  </a:cubicBezTo>
                  <a:lnTo>
                    <a:pt x="121968" y="127092"/>
                  </a:lnTo>
                  <a:lnTo>
                    <a:pt x="129009" y="128032"/>
                  </a:lnTo>
                  <a:lnTo>
                    <a:pt x="125377" y="131190"/>
                  </a:lnTo>
                  <a:cubicBezTo>
                    <a:pt x="119127" y="134165"/>
                    <a:pt x="112102" y="137504"/>
                    <a:pt x="107724" y="144675"/>
                  </a:cubicBezTo>
                  <a:cubicBezTo>
                    <a:pt x="105535" y="148260"/>
                    <a:pt x="103006" y="153229"/>
                    <a:pt x="100461" y="158827"/>
                  </a:cubicBezTo>
                  <a:lnTo>
                    <a:pt x="95845" y="170072"/>
                  </a:lnTo>
                  <a:lnTo>
                    <a:pt x="88770" y="152944"/>
                  </a:lnTo>
                  <a:cubicBezTo>
                    <a:pt x="80639" y="126299"/>
                    <a:pt x="76627" y="94277"/>
                    <a:pt x="64648" y="77465"/>
                  </a:cubicBezTo>
                  <a:cubicBezTo>
                    <a:pt x="52669" y="60653"/>
                    <a:pt x="14369" y="39655"/>
                    <a:pt x="3129" y="37524"/>
                  </a:cubicBezTo>
                  <a:cubicBezTo>
                    <a:pt x="-618" y="36814"/>
                    <a:pt x="-1358" y="38200"/>
                    <a:pt x="2885" y="42536"/>
                  </a:cubicBezTo>
                  <a:lnTo>
                    <a:pt x="53803" y="94571"/>
                  </a:lnTo>
                  <a:cubicBezTo>
                    <a:pt x="70776" y="111915"/>
                    <a:pt x="63046" y="153229"/>
                    <a:pt x="75916" y="181777"/>
                  </a:cubicBezTo>
                  <a:lnTo>
                    <a:pt x="87035" y="197713"/>
                  </a:lnTo>
                  <a:lnTo>
                    <a:pt x="85841" y="205936"/>
                  </a:lnTo>
                  <a:lnTo>
                    <a:pt x="93029" y="206304"/>
                  </a:lnTo>
                  <a:lnTo>
                    <a:pt x="104036" y="222078"/>
                  </a:lnTo>
                  <a:cubicBezTo>
                    <a:pt x="114784" y="235382"/>
                    <a:pt x="125343" y="249266"/>
                    <a:pt x="131023" y="265861"/>
                  </a:cubicBezTo>
                  <a:cubicBezTo>
                    <a:pt x="142380" y="299051"/>
                    <a:pt x="129284" y="343695"/>
                    <a:pt x="144063" y="380916"/>
                  </a:cubicBezTo>
                  <a:cubicBezTo>
                    <a:pt x="158842" y="418137"/>
                    <a:pt x="212611" y="431570"/>
                    <a:pt x="219698" y="489187"/>
                  </a:cubicBezTo>
                  <a:lnTo>
                    <a:pt x="240957" y="662040"/>
                  </a:lnTo>
                  <a:lnTo>
                    <a:pt x="321180" y="653875"/>
                  </a:lnTo>
                  <a:cubicBezTo>
                    <a:pt x="324206" y="626634"/>
                    <a:pt x="304348" y="549659"/>
                    <a:pt x="284358" y="492327"/>
                  </a:cubicBezTo>
                  <a:lnTo>
                    <a:pt x="282839" y="488510"/>
                  </a:lnTo>
                  <a:lnTo>
                    <a:pt x="344772" y="402254"/>
                  </a:lnTo>
                  <a:cubicBezTo>
                    <a:pt x="369055" y="368434"/>
                    <a:pt x="411123" y="378613"/>
                    <a:pt x="433937" y="360301"/>
                  </a:cubicBezTo>
                  <a:cubicBezTo>
                    <a:pt x="456750" y="341988"/>
                    <a:pt x="462582" y="309340"/>
                    <a:pt x="481653" y="292380"/>
                  </a:cubicBezTo>
                  <a:cubicBezTo>
                    <a:pt x="500724" y="275420"/>
                    <a:pt x="529793" y="272053"/>
                    <a:pt x="548363" y="258539"/>
                  </a:cubicBezTo>
                  <a:cubicBezTo>
                    <a:pt x="566933" y="245026"/>
                    <a:pt x="575395" y="216335"/>
                    <a:pt x="593072" y="211297"/>
                  </a:cubicBezTo>
                  <a:lnTo>
                    <a:pt x="646101" y="196184"/>
                  </a:lnTo>
                  <a:cubicBezTo>
                    <a:pt x="663777" y="191146"/>
                    <a:pt x="609915" y="188191"/>
                    <a:pt x="591236" y="196768"/>
                  </a:cubicBezTo>
                  <a:cubicBezTo>
                    <a:pt x="572556" y="205346"/>
                    <a:pt x="554698" y="235857"/>
                    <a:pt x="534022" y="247649"/>
                  </a:cubicBezTo>
                  <a:cubicBezTo>
                    <a:pt x="513346" y="259440"/>
                    <a:pt x="484656" y="244877"/>
                    <a:pt x="467179" y="267518"/>
                  </a:cubicBezTo>
                  <a:lnTo>
                    <a:pt x="414749" y="335441"/>
                  </a:lnTo>
                  <a:lnTo>
                    <a:pt x="401932" y="343238"/>
                  </a:lnTo>
                  <a:lnTo>
                    <a:pt x="406531" y="279358"/>
                  </a:lnTo>
                  <a:cubicBezTo>
                    <a:pt x="407488" y="266066"/>
                    <a:pt x="415313" y="256787"/>
                    <a:pt x="423761" y="248579"/>
                  </a:cubicBezTo>
                  <a:lnTo>
                    <a:pt x="425982" y="246444"/>
                  </a:lnTo>
                  <a:lnTo>
                    <a:pt x="431218" y="246551"/>
                  </a:lnTo>
                  <a:lnTo>
                    <a:pt x="430190" y="242401"/>
                  </a:lnTo>
                  <a:lnTo>
                    <a:pt x="436120" y="236702"/>
                  </a:lnTo>
                  <a:cubicBezTo>
                    <a:pt x="439875" y="232765"/>
                    <a:pt x="443006" y="228728"/>
                    <a:pt x="444731" y="224223"/>
                  </a:cubicBezTo>
                  <a:cubicBezTo>
                    <a:pt x="451632" y="206202"/>
                    <a:pt x="442794" y="187148"/>
                    <a:pt x="447937" y="171230"/>
                  </a:cubicBezTo>
                  <a:cubicBezTo>
                    <a:pt x="453079" y="155311"/>
                    <a:pt x="469441" y="142663"/>
                    <a:pt x="475586" y="128713"/>
                  </a:cubicBezTo>
                  <a:cubicBezTo>
                    <a:pt x="481731" y="114763"/>
                    <a:pt x="475990" y="96766"/>
                    <a:pt x="484806" y="87530"/>
                  </a:cubicBezTo>
                  <a:lnTo>
                    <a:pt x="511254" y="59822"/>
                  </a:lnTo>
                  <a:cubicBezTo>
                    <a:pt x="520070" y="50586"/>
                    <a:pt x="486267" y="69273"/>
                    <a:pt x="478184" y="80714"/>
                  </a:cubicBezTo>
                  <a:cubicBezTo>
                    <a:pt x="470101" y="92155"/>
                    <a:pt x="470832" y="114618"/>
                    <a:pt x="462756" y="128469"/>
                  </a:cubicBezTo>
                  <a:cubicBezTo>
                    <a:pt x="454680" y="142320"/>
                    <a:pt x="431750" y="145564"/>
                    <a:pt x="429729" y="163819"/>
                  </a:cubicBezTo>
                  <a:lnTo>
                    <a:pt x="423664" y="218582"/>
                  </a:lnTo>
                  <a:lnTo>
                    <a:pt x="421823" y="221957"/>
                  </a:lnTo>
                  <a:lnTo>
                    <a:pt x="421348" y="220967"/>
                  </a:lnTo>
                  <a:cubicBezTo>
                    <a:pt x="415472" y="210153"/>
                    <a:pt x="408121" y="198837"/>
                    <a:pt x="402622" y="192372"/>
                  </a:cubicBezTo>
                  <a:cubicBezTo>
                    <a:pt x="391624" y="179440"/>
                    <a:pt x="368756" y="178973"/>
                    <a:pt x="365230" y="168963"/>
                  </a:cubicBezTo>
                  <a:lnTo>
                    <a:pt x="354650" y="138930"/>
                  </a:lnTo>
                  <a:lnTo>
                    <a:pt x="352495" y="137172"/>
                  </a:lnTo>
                  <a:lnTo>
                    <a:pt x="355439" y="137315"/>
                  </a:lnTo>
                  <a:lnTo>
                    <a:pt x="363955" y="111537"/>
                  </a:lnTo>
                  <a:cubicBezTo>
                    <a:pt x="366793" y="102945"/>
                    <a:pt x="379709" y="100743"/>
                    <a:pt x="383941" y="95154"/>
                  </a:cubicBezTo>
                  <a:cubicBezTo>
                    <a:pt x="388173" y="89564"/>
                    <a:pt x="386002" y="82977"/>
                    <a:pt x="389348" y="78000"/>
                  </a:cubicBezTo>
                  <a:cubicBezTo>
                    <a:pt x="392694" y="73023"/>
                    <a:pt x="400409" y="69583"/>
                    <a:pt x="404016" y="65290"/>
                  </a:cubicBezTo>
                  <a:cubicBezTo>
                    <a:pt x="407623" y="60997"/>
                    <a:pt x="406646" y="54885"/>
                    <a:pt x="410989" y="52242"/>
                  </a:cubicBezTo>
                  <a:lnTo>
                    <a:pt x="424020" y="44313"/>
                  </a:lnTo>
                  <a:cubicBezTo>
                    <a:pt x="428363" y="41670"/>
                    <a:pt x="412999" y="46347"/>
                    <a:pt x="408787" y="49740"/>
                  </a:cubicBezTo>
                  <a:cubicBezTo>
                    <a:pt x="404575" y="53134"/>
                    <a:pt x="403144" y="60493"/>
                    <a:pt x="398750" y="64672"/>
                  </a:cubicBezTo>
                  <a:cubicBezTo>
                    <a:pt x="394355" y="68852"/>
                    <a:pt x="384660" y="68948"/>
                    <a:pt x="382420" y="74818"/>
                  </a:cubicBezTo>
                  <a:lnTo>
                    <a:pt x="375698" y="92429"/>
                  </a:lnTo>
                  <a:cubicBezTo>
                    <a:pt x="373458" y="98300"/>
                    <a:pt x="360673" y="97680"/>
                    <a:pt x="354180" y="105009"/>
                  </a:cubicBezTo>
                  <a:cubicBezTo>
                    <a:pt x="350934" y="108674"/>
                    <a:pt x="346522" y="115177"/>
                    <a:pt x="342948" y="121437"/>
                  </a:cubicBezTo>
                  <a:lnTo>
                    <a:pt x="340346" y="127714"/>
                  </a:lnTo>
                  <a:lnTo>
                    <a:pt x="326322" y="120171"/>
                  </a:lnTo>
                  <a:cubicBezTo>
                    <a:pt x="318814" y="112715"/>
                    <a:pt x="316852" y="100327"/>
                    <a:pt x="309608" y="94200"/>
                  </a:cubicBezTo>
                  <a:cubicBezTo>
                    <a:pt x="302364" y="88072"/>
                    <a:pt x="275318" y="78507"/>
                    <a:pt x="282858" y="83404"/>
                  </a:cubicBezTo>
                  <a:lnTo>
                    <a:pt x="305477" y="98096"/>
                  </a:lnTo>
                  <a:cubicBezTo>
                    <a:pt x="313017" y="102994"/>
                    <a:pt x="310781" y="113030"/>
                    <a:pt x="316873" y="120581"/>
                  </a:cubicBezTo>
                  <a:cubicBezTo>
                    <a:pt x="322965" y="128132"/>
                    <a:pt x="336458" y="134747"/>
                    <a:pt x="342029" y="143404"/>
                  </a:cubicBezTo>
                  <a:cubicBezTo>
                    <a:pt x="347600" y="152061"/>
                    <a:pt x="343195" y="162745"/>
                    <a:pt x="350299" y="172523"/>
                  </a:cubicBezTo>
                  <a:cubicBezTo>
                    <a:pt x="357403" y="182300"/>
                    <a:pt x="380278" y="187467"/>
                    <a:pt x="384652" y="202068"/>
                  </a:cubicBezTo>
                  <a:lnTo>
                    <a:pt x="397236" y="244069"/>
                  </a:lnTo>
                  <a:lnTo>
                    <a:pt x="391047" y="248368"/>
                  </a:lnTo>
                  <a:cubicBezTo>
                    <a:pt x="386555" y="252208"/>
                    <a:pt x="382523" y="256821"/>
                    <a:pt x="379702" y="262800"/>
                  </a:cubicBezTo>
                  <a:cubicBezTo>
                    <a:pt x="371239" y="280739"/>
                    <a:pt x="360138" y="318594"/>
                    <a:pt x="356598" y="343172"/>
                  </a:cubicBezTo>
                  <a:lnTo>
                    <a:pt x="356434" y="348037"/>
                  </a:lnTo>
                  <a:lnTo>
                    <a:pt x="353000" y="348240"/>
                  </a:lnTo>
                  <a:cubicBezTo>
                    <a:pt x="344712" y="349654"/>
                    <a:pt x="336305" y="352475"/>
                    <a:pt x="328133" y="358114"/>
                  </a:cubicBezTo>
                  <a:cubicBezTo>
                    <a:pt x="311789" y="369392"/>
                    <a:pt x="286753" y="391489"/>
                    <a:pt x="264632" y="413800"/>
                  </a:cubicBezTo>
                  <a:lnTo>
                    <a:pt x="252022" y="427587"/>
                  </a:lnTo>
                  <a:lnTo>
                    <a:pt x="242973" y="416211"/>
                  </a:lnTo>
                  <a:cubicBezTo>
                    <a:pt x="217386" y="395388"/>
                    <a:pt x="185380" y="391148"/>
                    <a:pt x="180786" y="361649"/>
                  </a:cubicBezTo>
                  <a:lnTo>
                    <a:pt x="162410" y="243653"/>
                  </a:lnTo>
                  <a:cubicBezTo>
                    <a:pt x="159347" y="223987"/>
                    <a:pt x="147498" y="214257"/>
                    <a:pt x="134379" y="205981"/>
                  </a:cubicBezTo>
                  <a:lnTo>
                    <a:pt x="116459" y="194713"/>
                  </a:lnTo>
                  <a:lnTo>
                    <a:pt x="123357" y="157186"/>
                  </a:lnTo>
                  <a:cubicBezTo>
                    <a:pt x="126433" y="140453"/>
                    <a:pt x="145581" y="135961"/>
                    <a:pt x="151175" y="125035"/>
                  </a:cubicBezTo>
                  <a:cubicBezTo>
                    <a:pt x="156770" y="114110"/>
                    <a:pt x="152580" y="101356"/>
                    <a:pt x="156925" y="91635"/>
                  </a:cubicBezTo>
                  <a:cubicBezTo>
                    <a:pt x="161270" y="81913"/>
                    <a:pt x="172411" y="75104"/>
                    <a:pt x="177245" y="66707"/>
                  </a:cubicBezTo>
                  <a:cubicBezTo>
                    <a:pt x="182078" y="58310"/>
                    <a:pt x="179753" y="46458"/>
                    <a:pt x="185927" y="41252"/>
                  </a:cubicBezTo>
                  <a:lnTo>
                    <a:pt x="204448" y="25635"/>
                  </a:lnTo>
                  <a:cubicBezTo>
                    <a:pt x="205991" y="24334"/>
                    <a:pt x="205744" y="23942"/>
                    <a:pt x="204411" y="24190"/>
                  </a:cubicBezTo>
                  <a:cubicBezTo>
                    <a:pt x="200415" y="24933"/>
                    <a:pt x="186664" y="31436"/>
                    <a:pt x="182261" y="36431"/>
                  </a:cubicBezTo>
                  <a:cubicBezTo>
                    <a:pt x="176391" y="43091"/>
                    <a:pt x="175263" y="57405"/>
                    <a:pt x="169226" y="65595"/>
                  </a:cubicBezTo>
                  <a:cubicBezTo>
                    <a:pt x="163190" y="73786"/>
                    <a:pt x="148601" y="74135"/>
                    <a:pt x="146046" y="85572"/>
                  </a:cubicBezTo>
                  <a:lnTo>
                    <a:pt x="139301" y="115759"/>
                  </a:lnTo>
                  <a:lnTo>
                    <a:pt x="138591" y="112946"/>
                  </a:lnTo>
                  <a:cubicBezTo>
                    <a:pt x="135719" y="105668"/>
                    <a:pt x="131960" y="97967"/>
                    <a:pt x="128998" y="93475"/>
                  </a:cubicBezTo>
                  <a:cubicBezTo>
                    <a:pt x="123076" y="84491"/>
                    <a:pt x="108787" y="82582"/>
                    <a:pt x="107326" y="75979"/>
                  </a:cubicBezTo>
                  <a:lnTo>
                    <a:pt x="102942" y="56170"/>
                  </a:lnTo>
                  <a:lnTo>
                    <a:pt x="100679" y="53815"/>
                  </a:lnTo>
                  <a:lnTo>
                    <a:pt x="104954" y="54529"/>
                  </a:lnTo>
                  <a:lnTo>
                    <a:pt x="112141" y="38778"/>
                  </a:lnTo>
                  <a:cubicBezTo>
                    <a:pt x="114537" y="33528"/>
                    <a:pt x="122779" y="33074"/>
                    <a:pt x="125831" y="29833"/>
                  </a:cubicBezTo>
                  <a:cubicBezTo>
                    <a:pt x="128883" y="26592"/>
                    <a:pt x="127999" y="22249"/>
                    <a:pt x="130451" y="19332"/>
                  </a:cubicBezTo>
                  <a:cubicBezTo>
                    <a:pt x="132904" y="16415"/>
                    <a:pt x="137981" y="14795"/>
                    <a:pt x="140547" y="12332"/>
                  </a:cubicBezTo>
                  <a:cubicBezTo>
                    <a:pt x="143114" y="9869"/>
                    <a:pt x="142943" y="5915"/>
                    <a:pt x="145852" y="4554"/>
                  </a:cubicBezTo>
                  <a:close/>
                </a:path>
              </a:pathLst>
            </a:custGeom>
            <a:solidFill>
              <a:srgbClr val="A0692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37F65E-1AC9-453E-8FF8-FB6824C0B010}"/>
              </a:ext>
            </a:extLst>
          </p:cNvPr>
          <p:cNvSpPr/>
          <p:nvPr/>
        </p:nvSpPr>
        <p:spPr>
          <a:xfrm>
            <a:off x="5372100" y="853440"/>
            <a:ext cx="1150620" cy="434340"/>
          </a:xfrm>
          <a:custGeom>
            <a:avLst/>
            <a:gdLst>
              <a:gd name="connsiteX0" fmla="*/ 0 w 1150620"/>
              <a:gd name="connsiteY0" fmla="*/ 0 h 434340"/>
              <a:gd name="connsiteX1" fmla="*/ 7620 w 1150620"/>
              <a:gd name="connsiteY1" fmla="*/ 434340 h 434340"/>
              <a:gd name="connsiteX2" fmla="*/ 1150620 w 1150620"/>
              <a:gd name="connsiteY2" fmla="*/ 426720 h 434340"/>
              <a:gd name="connsiteX3" fmla="*/ 1150620 w 1150620"/>
              <a:gd name="connsiteY3" fmla="*/ 7620 h 434340"/>
              <a:gd name="connsiteX4" fmla="*/ 0 w 1150620"/>
              <a:gd name="connsiteY4" fmla="*/ 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620" h="434340">
                <a:moveTo>
                  <a:pt x="0" y="0"/>
                </a:moveTo>
                <a:lnTo>
                  <a:pt x="7620" y="434340"/>
                </a:lnTo>
                <a:lnTo>
                  <a:pt x="1150620" y="426720"/>
                </a:lnTo>
                <a:lnTo>
                  <a:pt x="1150620" y="76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8E6B438-AA3B-4EEF-96AA-5E53FB263929}"/>
              </a:ext>
            </a:extLst>
          </p:cNvPr>
          <p:cNvSpPr/>
          <p:nvPr/>
        </p:nvSpPr>
        <p:spPr>
          <a:xfrm>
            <a:off x="5364673" y="2134612"/>
            <a:ext cx="1150620" cy="434340"/>
          </a:xfrm>
          <a:custGeom>
            <a:avLst/>
            <a:gdLst>
              <a:gd name="connsiteX0" fmla="*/ 0 w 1150620"/>
              <a:gd name="connsiteY0" fmla="*/ 0 h 434340"/>
              <a:gd name="connsiteX1" fmla="*/ 7620 w 1150620"/>
              <a:gd name="connsiteY1" fmla="*/ 434340 h 434340"/>
              <a:gd name="connsiteX2" fmla="*/ 1150620 w 1150620"/>
              <a:gd name="connsiteY2" fmla="*/ 426720 h 434340"/>
              <a:gd name="connsiteX3" fmla="*/ 1150620 w 1150620"/>
              <a:gd name="connsiteY3" fmla="*/ 7620 h 434340"/>
              <a:gd name="connsiteX4" fmla="*/ 0 w 1150620"/>
              <a:gd name="connsiteY4" fmla="*/ 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620" h="434340">
                <a:moveTo>
                  <a:pt x="0" y="0"/>
                </a:moveTo>
                <a:lnTo>
                  <a:pt x="7620" y="434340"/>
                </a:lnTo>
                <a:lnTo>
                  <a:pt x="1150620" y="426720"/>
                </a:lnTo>
                <a:lnTo>
                  <a:pt x="1150620" y="76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E10E78-4E43-42C4-ABBB-EFB4912DD1D6}"/>
              </a:ext>
            </a:extLst>
          </p:cNvPr>
          <p:cNvCxnSpPr>
            <a:cxnSpLocks/>
            <a:stCxn id="20" idx="2"/>
            <a:endCxn id="88" idx="2"/>
          </p:cNvCxnSpPr>
          <p:nvPr/>
        </p:nvCxnSpPr>
        <p:spPr>
          <a:xfrm flipV="1">
            <a:off x="6522720" y="1223617"/>
            <a:ext cx="1146118" cy="56543"/>
          </a:xfrm>
          <a:prstGeom prst="line">
            <a:avLst/>
          </a:prstGeom>
          <a:ln w="38100">
            <a:solidFill>
              <a:srgbClr val="00B0F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6A24D6-A43E-4A12-B3A8-1C1E1A92E22D}"/>
              </a:ext>
            </a:extLst>
          </p:cNvPr>
          <p:cNvCxnSpPr>
            <a:cxnSpLocks/>
            <a:stCxn id="97" idx="3"/>
            <a:endCxn id="92" idx="38"/>
          </p:cNvCxnSpPr>
          <p:nvPr/>
        </p:nvCxnSpPr>
        <p:spPr>
          <a:xfrm flipV="1">
            <a:off x="6515293" y="2117677"/>
            <a:ext cx="1868463" cy="24555"/>
          </a:xfrm>
          <a:prstGeom prst="line">
            <a:avLst/>
          </a:prstGeom>
          <a:ln w="38100">
            <a:solidFill>
              <a:srgbClr val="00B0F0"/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0BE7C1-2E6E-49A5-A36B-9F0775B38925}"/>
              </a:ext>
            </a:extLst>
          </p:cNvPr>
          <p:cNvSpPr/>
          <p:nvPr/>
        </p:nvSpPr>
        <p:spPr>
          <a:xfrm>
            <a:off x="3668415" y="1449220"/>
            <a:ext cx="1093583" cy="51716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Samples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2CE8630-7029-43A8-8D0D-6F59C617219F}"/>
              </a:ext>
            </a:extLst>
          </p:cNvPr>
          <p:cNvSpPr/>
          <p:nvPr/>
        </p:nvSpPr>
        <p:spPr>
          <a:xfrm>
            <a:off x="5163862" y="281201"/>
            <a:ext cx="1093583" cy="51716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87382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8341-4A23-4D32-9800-5CBC0937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490B-7F3A-4E53-AE19-67BB948B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69" y="21348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Feed future days (test samples) into  Random Forest model</a:t>
            </a:r>
          </a:p>
          <a:p>
            <a:endParaRPr lang="en-GB" sz="2000" dirty="0"/>
          </a:p>
          <a:p>
            <a:r>
              <a:rPr lang="en-GB" sz="2000" dirty="0"/>
              <a:t>Each tree produces an independent prediction </a:t>
            </a:r>
          </a:p>
          <a:p>
            <a:endParaRPr lang="en-GB" sz="2000" dirty="0"/>
          </a:p>
          <a:p>
            <a:r>
              <a:rPr lang="en-GB" sz="2000" b="1" dirty="0"/>
              <a:t>Random Forest Final Prediction:  </a:t>
            </a:r>
            <a:r>
              <a:rPr lang="en-GB" sz="2000" dirty="0"/>
              <a:t>Average of all tree predictions</a:t>
            </a:r>
            <a:endParaRPr lang="en-GB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623D4-13D8-4BAD-AB3B-7FF895F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120" y="6322597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6CF2D1-636E-4426-BFA1-DA840B2A7FA0}"/>
              </a:ext>
            </a:extLst>
          </p:cNvPr>
          <p:cNvGrpSpPr/>
          <p:nvPr/>
        </p:nvGrpSpPr>
        <p:grpSpPr>
          <a:xfrm>
            <a:off x="4304099" y="189754"/>
            <a:ext cx="6330404" cy="3481292"/>
            <a:chOff x="5509831" y="-3722"/>
            <a:chExt cx="6330404" cy="369551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E5F0DF-ECA3-4381-A055-9634BA682288}"/>
                </a:ext>
              </a:extLst>
            </p:cNvPr>
            <p:cNvCxnSpPr>
              <a:cxnSpLocks/>
              <a:stCxn id="36" idx="101"/>
              <a:endCxn id="46" idx="0"/>
            </p:cNvCxnSpPr>
            <p:nvPr/>
          </p:nvCxnSpPr>
          <p:spPr>
            <a:xfrm flipH="1">
              <a:off x="8154926" y="1775391"/>
              <a:ext cx="10697" cy="56234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97B5A3-D08E-4196-9EBA-1A1AD447214C}"/>
                </a:ext>
              </a:extLst>
            </p:cNvPr>
            <p:cNvSpPr/>
            <p:nvPr/>
          </p:nvSpPr>
          <p:spPr>
            <a:xfrm>
              <a:off x="8140423" y="-3722"/>
              <a:ext cx="1612489" cy="997720"/>
            </a:xfrm>
            <a:prstGeom prst="ellipse">
              <a:avLst/>
            </a:prstGeom>
            <a:gradFill>
              <a:gsLst>
                <a:gs pos="81000">
                  <a:srgbClr val="83DBFE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 Samples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D531C4-C5EF-40F2-9E6E-5DBBC63E0B43}"/>
                </a:ext>
              </a:extLst>
            </p:cNvPr>
            <p:cNvGrpSpPr/>
            <p:nvPr/>
          </p:nvGrpSpPr>
          <p:grpSpPr>
            <a:xfrm>
              <a:off x="7736088" y="1287042"/>
              <a:ext cx="712350" cy="728734"/>
              <a:chOff x="5339030" y="843915"/>
              <a:chExt cx="712350" cy="72873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7036453-5466-4817-BE04-E763EB42F102}"/>
                  </a:ext>
                </a:extLst>
              </p:cNvPr>
              <p:cNvSpPr/>
              <p:nvPr/>
            </p:nvSpPr>
            <p:spPr>
              <a:xfrm>
                <a:off x="5446911" y="948214"/>
                <a:ext cx="114410" cy="136366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D03CB47-AEB0-4C18-8544-E47683390B3C}"/>
                  </a:ext>
                </a:extLst>
              </p:cNvPr>
              <p:cNvSpPr/>
              <p:nvPr/>
            </p:nvSpPr>
            <p:spPr>
              <a:xfrm>
                <a:off x="5561321" y="902970"/>
                <a:ext cx="157089" cy="152400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9710541-D951-4893-AD1F-B50F5D6F5B27}"/>
                  </a:ext>
                </a:extLst>
              </p:cNvPr>
              <p:cNvSpPr/>
              <p:nvPr/>
            </p:nvSpPr>
            <p:spPr>
              <a:xfrm>
                <a:off x="5339030" y="1072674"/>
                <a:ext cx="135321" cy="136366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2B4320F-8C4B-48B0-B295-B773D779EE3B}"/>
                  </a:ext>
                </a:extLst>
              </p:cNvPr>
              <p:cNvSpPr/>
              <p:nvPr/>
            </p:nvSpPr>
            <p:spPr>
              <a:xfrm>
                <a:off x="5733320" y="843915"/>
                <a:ext cx="318060" cy="285750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7A0810A-E06E-4A9B-93E5-05BBB243E1A0}"/>
                  </a:ext>
                </a:extLst>
              </p:cNvPr>
              <p:cNvSpPr/>
              <p:nvPr/>
            </p:nvSpPr>
            <p:spPr>
              <a:xfrm rot="21333289" flipH="1">
                <a:off x="5363709" y="910609"/>
                <a:ext cx="649612" cy="662040"/>
              </a:xfrm>
              <a:custGeom>
                <a:avLst/>
                <a:gdLst>
                  <a:gd name="connsiteX0" fmla="*/ 154579 w 649612"/>
                  <a:gd name="connsiteY0" fmla="*/ 470 h 662040"/>
                  <a:gd name="connsiteX1" fmla="*/ 144654 w 649612"/>
                  <a:gd name="connsiteY1" fmla="*/ 2803 h 662040"/>
                  <a:gd name="connsiteX2" fmla="*/ 137296 w 649612"/>
                  <a:gd name="connsiteY2" fmla="*/ 11554 h 662040"/>
                  <a:gd name="connsiteX3" fmla="*/ 126344 w 649612"/>
                  <a:gd name="connsiteY3" fmla="*/ 16804 h 662040"/>
                  <a:gd name="connsiteX4" fmla="*/ 120868 w 649612"/>
                  <a:gd name="connsiteY4" fmla="*/ 27500 h 662040"/>
                  <a:gd name="connsiteX5" fmla="*/ 106494 w 649612"/>
                  <a:gd name="connsiteY5" fmla="*/ 33917 h 662040"/>
                  <a:gd name="connsiteX6" fmla="*/ 98280 w 649612"/>
                  <a:gd name="connsiteY6" fmla="*/ 43530 h 662040"/>
                  <a:gd name="connsiteX7" fmla="*/ 95533 w 649612"/>
                  <a:gd name="connsiteY7" fmla="*/ 48542 h 662040"/>
                  <a:gd name="connsiteX8" fmla="*/ 86600 w 649612"/>
                  <a:gd name="connsiteY8" fmla="*/ 42265 h 662040"/>
                  <a:gd name="connsiteX9" fmla="*/ 78071 w 649612"/>
                  <a:gd name="connsiteY9" fmla="*/ 24601 h 662040"/>
                  <a:gd name="connsiteX10" fmla="*/ 62122 w 649612"/>
                  <a:gd name="connsiteY10" fmla="*/ 15862 h 662040"/>
                  <a:gd name="connsiteX11" fmla="*/ 75193 w 649612"/>
                  <a:gd name="connsiteY11" fmla="*/ 26783 h 662040"/>
                  <a:gd name="connsiteX12" fmla="*/ 80651 w 649612"/>
                  <a:gd name="connsiteY12" fmla="*/ 41859 h 662040"/>
                  <a:gd name="connsiteX13" fmla="*/ 94703 w 649612"/>
                  <a:gd name="connsiteY13" fmla="*/ 58120 h 662040"/>
                  <a:gd name="connsiteX14" fmla="*/ 97709 w 649612"/>
                  <a:gd name="connsiteY14" fmla="*/ 77186 h 662040"/>
                  <a:gd name="connsiteX15" fmla="*/ 117019 w 649612"/>
                  <a:gd name="connsiteY15" fmla="*/ 98363 h 662040"/>
                  <a:gd name="connsiteX16" fmla="*/ 121968 w 649612"/>
                  <a:gd name="connsiteY16" fmla="*/ 127092 h 662040"/>
                  <a:gd name="connsiteX17" fmla="*/ 129009 w 649612"/>
                  <a:gd name="connsiteY17" fmla="*/ 128032 h 662040"/>
                  <a:gd name="connsiteX18" fmla="*/ 125377 w 649612"/>
                  <a:gd name="connsiteY18" fmla="*/ 131190 h 662040"/>
                  <a:gd name="connsiteX19" fmla="*/ 107724 w 649612"/>
                  <a:gd name="connsiteY19" fmla="*/ 144675 h 662040"/>
                  <a:gd name="connsiteX20" fmla="*/ 100461 w 649612"/>
                  <a:gd name="connsiteY20" fmla="*/ 158827 h 662040"/>
                  <a:gd name="connsiteX21" fmla="*/ 95845 w 649612"/>
                  <a:gd name="connsiteY21" fmla="*/ 170072 h 662040"/>
                  <a:gd name="connsiteX22" fmla="*/ 88770 w 649612"/>
                  <a:gd name="connsiteY22" fmla="*/ 152944 h 662040"/>
                  <a:gd name="connsiteX23" fmla="*/ 64648 w 649612"/>
                  <a:gd name="connsiteY23" fmla="*/ 77465 h 662040"/>
                  <a:gd name="connsiteX24" fmla="*/ 3129 w 649612"/>
                  <a:gd name="connsiteY24" fmla="*/ 37524 h 662040"/>
                  <a:gd name="connsiteX25" fmla="*/ 2885 w 649612"/>
                  <a:gd name="connsiteY25" fmla="*/ 42536 h 662040"/>
                  <a:gd name="connsiteX26" fmla="*/ 53803 w 649612"/>
                  <a:gd name="connsiteY26" fmla="*/ 94571 h 662040"/>
                  <a:gd name="connsiteX27" fmla="*/ 75916 w 649612"/>
                  <a:gd name="connsiteY27" fmla="*/ 181777 h 662040"/>
                  <a:gd name="connsiteX28" fmla="*/ 87035 w 649612"/>
                  <a:gd name="connsiteY28" fmla="*/ 197713 h 662040"/>
                  <a:gd name="connsiteX29" fmla="*/ 85841 w 649612"/>
                  <a:gd name="connsiteY29" fmla="*/ 205936 h 662040"/>
                  <a:gd name="connsiteX30" fmla="*/ 93029 w 649612"/>
                  <a:gd name="connsiteY30" fmla="*/ 206304 h 662040"/>
                  <a:gd name="connsiteX31" fmla="*/ 104036 w 649612"/>
                  <a:gd name="connsiteY31" fmla="*/ 222078 h 662040"/>
                  <a:gd name="connsiteX32" fmla="*/ 131023 w 649612"/>
                  <a:gd name="connsiteY32" fmla="*/ 265861 h 662040"/>
                  <a:gd name="connsiteX33" fmla="*/ 144063 w 649612"/>
                  <a:gd name="connsiteY33" fmla="*/ 380916 h 662040"/>
                  <a:gd name="connsiteX34" fmla="*/ 219698 w 649612"/>
                  <a:gd name="connsiteY34" fmla="*/ 489187 h 662040"/>
                  <a:gd name="connsiteX35" fmla="*/ 240957 w 649612"/>
                  <a:gd name="connsiteY35" fmla="*/ 662040 h 662040"/>
                  <a:gd name="connsiteX36" fmla="*/ 321180 w 649612"/>
                  <a:gd name="connsiteY36" fmla="*/ 653875 h 662040"/>
                  <a:gd name="connsiteX37" fmla="*/ 284358 w 649612"/>
                  <a:gd name="connsiteY37" fmla="*/ 492327 h 662040"/>
                  <a:gd name="connsiteX38" fmla="*/ 282839 w 649612"/>
                  <a:gd name="connsiteY38" fmla="*/ 488510 h 662040"/>
                  <a:gd name="connsiteX39" fmla="*/ 344772 w 649612"/>
                  <a:gd name="connsiteY39" fmla="*/ 402254 h 662040"/>
                  <a:gd name="connsiteX40" fmla="*/ 433937 w 649612"/>
                  <a:gd name="connsiteY40" fmla="*/ 360301 h 662040"/>
                  <a:gd name="connsiteX41" fmla="*/ 481653 w 649612"/>
                  <a:gd name="connsiteY41" fmla="*/ 292380 h 662040"/>
                  <a:gd name="connsiteX42" fmla="*/ 548363 w 649612"/>
                  <a:gd name="connsiteY42" fmla="*/ 258539 h 662040"/>
                  <a:gd name="connsiteX43" fmla="*/ 593072 w 649612"/>
                  <a:gd name="connsiteY43" fmla="*/ 211297 h 662040"/>
                  <a:gd name="connsiteX44" fmla="*/ 646101 w 649612"/>
                  <a:gd name="connsiteY44" fmla="*/ 196184 h 662040"/>
                  <a:gd name="connsiteX45" fmla="*/ 591236 w 649612"/>
                  <a:gd name="connsiteY45" fmla="*/ 196768 h 662040"/>
                  <a:gd name="connsiteX46" fmla="*/ 534022 w 649612"/>
                  <a:gd name="connsiteY46" fmla="*/ 247649 h 662040"/>
                  <a:gd name="connsiteX47" fmla="*/ 467179 w 649612"/>
                  <a:gd name="connsiteY47" fmla="*/ 267518 h 662040"/>
                  <a:gd name="connsiteX48" fmla="*/ 414749 w 649612"/>
                  <a:gd name="connsiteY48" fmla="*/ 335441 h 662040"/>
                  <a:gd name="connsiteX49" fmla="*/ 401932 w 649612"/>
                  <a:gd name="connsiteY49" fmla="*/ 343238 h 662040"/>
                  <a:gd name="connsiteX50" fmla="*/ 406531 w 649612"/>
                  <a:gd name="connsiteY50" fmla="*/ 279358 h 662040"/>
                  <a:gd name="connsiteX51" fmla="*/ 423761 w 649612"/>
                  <a:gd name="connsiteY51" fmla="*/ 248579 h 662040"/>
                  <a:gd name="connsiteX52" fmla="*/ 425982 w 649612"/>
                  <a:gd name="connsiteY52" fmla="*/ 246444 h 662040"/>
                  <a:gd name="connsiteX53" fmla="*/ 431218 w 649612"/>
                  <a:gd name="connsiteY53" fmla="*/ 246551 h 662040"/>
                  <a:gd name="connsiteX54" fmla="*/ 430190 w 649612"/>
                  <a:gd name="connsiteY54" fmla="*/ 242401 h 662040"/>
                  <a:gd name="connsiteX55" fmla="*/ 436120 w 649612"/>
                  <a:gd name="connsiteY55" fmla="*/ 236702 h 662040"/>
                  <a:gd name="connsiteX56" fmla="*/ 444731 w 649612"/>
                  <a:gd name="connsiteY56" fmla="*/ 224223 h 662040"/>
                  <a:gd name="connsiteX57" fmla="*/ 447937 w 649612"/>
                  <a:gd name="connsiteY57" fmla="*/ 171230 h 662040"/>
                  <a:gd name="connsiteX58" fmla="*/ 475586 w 649612"/>
                  <a:gd name="connsiteY58" fmla="*/ 128713 h 662040"/>
                  <a:gd name="connsiteX59" fmla="*/ 484806 w 649612"/>
                  <a:gd name="connsiteY59" fmla="*/ 87530 h 662040"/>
                  <a:gd name="connsiteX60" fmla="*/ 511254 w 649612"/>
                  <a:gd name="connsiteY60" fmla="*/ 59822 h 662040"/>
                  <a:gd name="connsiteX61" fmla="*/ 478184 w 649612"/>
                  <a:gd name="connsiteY61" fmla="*/ 80714 h 662040"/>
                  <a:gd name="connsiteX62" fmla="*/ 462756 w 649612"/>
                  <a:gd name="connsiteY62" fmla="*/ 128469 h 662040"/>
                  <a:gd name="connsiteX63" fmla="*/ 429729 w 649612"/>
                  <a:gd name="connsiteY63" fmla="*/ 163819 h 662040"/>
                  <a:gd name="connsiteX64" fmla="*/ 423664 w 649612"/>
                  <a:gd name="connsiteY64" fmla="*/ 218582 h 662040"/>
                  <a:gd name="connsiteX65" fmla="*/ 421823 w 649612"/>
                  <a:gd name="connsiteY65" fmla="*/ 221957 h 662040"/>
                  <a:gd name="connsiteX66" fmla="*/ 421348 w 649612"/>
                  <a:gd name="connsiteY66" fmla="*/ 220967 h 662040"/>
                  <a:gd name="connsiteX67" fmla="*/ 402622 w 649612"/>
                  <a:gd name="connsiteY67" fmla="*/ 192372 h 662040"/>
                  <a:gd name="connsiteX68" fmla="*/ 365230 w 649612"/>
                  <a:gd name="connsiteY68" fmla="*/ 168963 h 662040"/>
                  <a:gd name="connsiteX69" fmla="*/ 354650 w 649612"/>
                  <a:gd name="connsiteY69" fmla="*/ 138930 h 662040"/>
                  <a:gd name="connsiteX70" fmla="*/ 352495 w 649612"/>
                  <a:gd name="connsiteY70" fmla="*/ 137172 h 662040"/>
                  <a:gd name="connsiteX71" fmla="*/ 355439 w 649612"/>
                  <a:gd name="connsiteY71" fmla="*/ 137315 h 662040"/>
                  <a:gd name="connsiteX72" fmla="*/ 363955 w 649612"/>
                  <a:gd name="connsiteY72" fmla="*/ 111537 h 662040"/>
                  <a:gd name="connsiteX73" fmla="*/ 383941 w 649612"/>
                  <a:gd name="connsiteY73" fmla="*/ 95154 h 662040"/>
                  <a:gd name="connsiteX74" fmla="*/ 389348 w 649612"/>
                  <a:gd name="connsiteY74" fmla="*/ 78000 h 662040"/>
                  <a:gd name="connsiteX75" fmla="*/ 404016 w 649612"/>
                  <a:gd name="connsiteY75" fmla="*/ 65290 h 662040"/>
                  <a:gd name="connsiteX76" fmla="*/ 410989 w 649612"/>
                  <a:gd name="connsiteY76" fmla="*/ 52242 h 662040"/>
                  <a:gd name="connsiteX77" fmla="*/ 424020 w 649612"/>
                  <a:gd name="connsiteY77" fmla="*/ 44313 h 662040"/>
                  <a:gd name="connsiteX78" fmla="*/ 408787 w 649612"/>
                  <a:gd name="connsiteY78" fmla="*/ 49740 h 662040"/>
                  <a:gd name="connsiteX79" fmla="*/ 398750 w 649612"/>
                  <a:gd name="connsiteY79" fmla="*/ 64672 h 662040"/>
                  <a:gd name="connsiteX80" fmla="*/ 382420 w 649612"/>
                  <a:gd name="connsiteY80" fmla="*/ 74818 h 662040"/>
                  <a:gd name="connsiteX81" fmla="*/ 375698 w 649612"/>
                  <a:gd name="connsiteY81" fmla="*/ 92429 h 662040"/>
                  <a:gd name="connsiteX82" fmla="*/ 354180 w 649612"/>
                  <a:gd name="connsiteY82" fmla="*/ 105009 h 662040"/>
                  <a:gd name="connsiteX83" fmla="*/ 342948 w 649612"/>
                  <a:gd name="connsiteY83" fmla="*/ 121437 h 662040"/>
                  <a:gd name="connsiteX84" fmla="*/ 340346 w 649612"/>
                  <a:gd name="connsiteY84" fmla="*/ 127714 h 662040"/>
                  <a:gd name="connsiteX85" fmla="*/ 326322 w 649612"/>
                  <a:gd name="connsiteY85" fmla="*/ 120171 h 662040"/>
                  <a:gd name="connsiteX86" fmla="*/ 309608 w 649612"/>
                  <a:gd name="connsiteY86" fmla="*/ 94200 h 662040"/>
                  <a:gd name="connsiteX87" fmla="*/ 282858 w 649612"/>
                  <a:gd name="connsiteY87" fmla="*/ 83404 h 662040"/>
                  <a:gd name="connsiteX88" fmla="*/ 305477 w 649612"/>
                  <a:gd name="connsiteY88" fmla="*/ 98096 h 662040"/>
                  <a:gd name="connsiteX89" fmla="*/ 316873 w 649612"/>
                  <a:gd name="connsiteY89" fmla="*/ 120581 h 662040"/>
                  <a:gd name="connsiteX90" fmla="*/ 342029 w 649612"/>
                  <a:gd name="connsiteY90" fmla="*/ 143404 h 662040"/>
                  <a:gd name="connsiteX91" fmla="*/ 350299 w 649612"/>
                  <a:gd name="connsiteY91" fmla="*/ 172523 h 662040"/>
                  <a:gd name="connsiteX92" fmla="*/ 384652 w 649612"/>
                  <a:gd name="connsiteY92" fmla="*/ 202068 h 662040"/>
                  <a:gd name="connsiteX93" fmla="*/ 397236 w 649612"/>
                  <a:gd name="connsiteY93" fmla="*/ 244069 h 662040"/>
                  <a:gd name="connsiteX94" fmla="*/ 391047 w 649612"/>
                  <a:gd name="connsiteY94" fmla="*/ 248368 h 662040"/>
                  <a:gd name="connsiteX95" fmla="*/ 379702 w 649612"/>
                  <a:gd name="connsiteY95" fmla="*/ 262800 h 662040"/>
                  <a:gd name="connsiteX96" fmla="*/ 356598 w 649612"/>
                  <a:gd name="connsiteY96" fmla="*/ 343172 h 662040"/>
                  <a:gd name="connsiteX97" fmla="*/ 356434 w 649612"/>
                  <a:gd name="connsiteY97" fmla="*/ 348037 h 662040"/>
                  <a:gd name="connsiteX98" fmla="*/ 353000 w 649612"/>
                  <a:gd name="connsiteY98" fmla="*/ 348240 h 662040"/>
                  <a:gd name="connsiteX99" fmla="*/ 328133 w 649612"/>
                  <a:gd name="connsiteY99" fmla="*/ 358114 h 662040"/>
                  <a:gd name="connsiteX100" fmla="*/ 264632 w 649612"/>
                  <a:gd name="connsiteY100" fmla="*/ 413800 h 662040"/>
                  <a:gd name="connsiteX101" fmla="*/ 252022 w 649612"/>
                  <a:gd name="connsiteY101" fmla="*/ 427587 h 662040"/>
                  <a:gd name="connsiteX102" fmla="*/ 242973 w 649612"/>
                  <a:gd name="connsiteY102" fmla="*/ 416211 h 662040"/>
                  <a:gd name="connsiteX103" fmla="*/ 180786 w 649612"/>
                  <a:gd name="connsiteY103" fmla="*/ 361649 h 662040"/>
                  <a:gd name="connsiteX104" fmla="*/ 162410 w 649612"/>
                  <a:gd name="connsiteY104" fmla="*/ 243653 h 662040"/>
                  <a:gd name="connsiteX105" fmla="*/ 134379 w 649612"/>
                  <a:gd name="connsiteY105" fmla="*/ 205981 h 662040"/>
                  <a:gd name="connsiteX106" fmla="*/ 116459 w 649612"/>
                  <a:gd name="connsiteY106" fmla="*/ 194713 h 662040"/>
                  <a:gd name="connsiteX107" fmla="*/ 123357 w 649612"/>
                  <a:gd name="connsiteY107" fmla="*/ 157186 h 662040"/>
                  <a:gd name="connsiteX108" fmla="*/ 151175 w 649612"/>
                  <a:gd name="connsiteY108" fmla="*/ 125035 h 662040"/>
                  <a:gd name="connsiteX109" fmla="*/ 156925 w 649612"/>
                  <a:gd name="connsiteY109" fmla="*/ 91635 h 662040"/>
                  <a:gd name="connsiteX110" fmla="*/ 177245 w 649612"/>
                  <a:gd name="connsiteY110" fmla="*/ 66707 h 662040"/>
                  <a:gd name="connsiteX111" fmla="*/ 185927 w 649612"/>
                  <a:gd name="connsiteY111" fmla="*/ 41252 h 662040"/>
                  <a:gd name="connsiteX112" fmla="*/ 204448 w 649612"/>
                  <a:gd name="connsiteY112" fmla="*/ 25635 h 662040"/>
                  <a:gd name="connsiteX113" fmla="*/ 204411 w 649612"/>
                  <a:gd name="connsiteY113" fmla="*/ 24190 h 662040"/>
                  <a:gd name="connsiteX114" fmla="*/ 182261 w 649612"/>
                  <a:gd name="connsiteY114" fmla="*/ 36431 h 662040"/>
                  <a:gd name="connsiteX115" fmla="*/ 169226 w 649612"/>
                  <a:gd name="connsiteY115" fmla="*/ 65595 h 662040"/>
                  <a:gd name="connsiteX116" fmla="*/ 146046 w 649612"/>
                  <a:gd name="connsiteY116" fmla="*/ 85572 h 662040"/>
                  <a:gd name="connsiteX117" fmla="*/ 139301 w 649612"/>
                  <a:gd name="connsiteY117" fmla="*/ 115759 h 662040"/>
                  <a:gd name="connsiteX118" fmla="*/ 138591 w 649612"/>
                  <a:gd name="connsiteY118" fmla="*/ 112946 h 662040"/>
                  <a:gd name="connsiteX119" fmla="*/ 128998 w 649612"/>
                  <a:gd name="connsiteY119" fmla="*/ 93475 h 662040"/>
                  <a:gd name="connsiteX120" fmla="*/ 107326 w 649612"/>
                  <a:gd name="connsiteY120" fmla="*/ 75979 h 662040"/>
                  <a:gd name="connsiteX121" fmla="*/ 102942 w 649612"/>
                  <a:gd name="connsiteY121" fmla="*/ 56170 h 662040"/>
                  <a:gd name="connsiteX122" fmla="*/ 100679 w 649612"/>
                  <a:gd name="connsiteY122" fmla="*/ 53815 h 662040"/>
                  <a:gd name="connsiteX123" fmla="*/ 104954 w 649612"/>
                  <a:gd name="connsiteY123" fmla="*/ 54529 h 662040"/>
                  <a:gd name="connsiteX124" fmla="*/ 112141 w 649612"/>
                  <a:gd name="connsiteY124" fmla="*/ 38778 h 662040"/>
                  <a:gd name="connsiteX125" fmla="*/ 125831 w 649612"/>
                  <a:gd name="connsiteY125" fmla="*/ 29833 h 662040"/>
                  <a:gd name="connsiteX126" fmla="*/ 130451 w 649612"/>
                  <a:gd name="connsiteY126" fmla="*/ 19332 h 662040"/>
                  <a:gd name="connsiteX127" fmla="*/ 140547 w 649612"/>
                  <a:gd name="connsiteY127" fmla="*/ 12332 h 662040"/>
                  <a:gd name="connsiteX128" fmla="*/ 145852 w 649612"/>
                  <a:gd name="connsiteY128" fmla="*/ 4554 h 66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649612" h="662040">
                    <a:moveTo>
                      <a:pt x="154579" y="470"/>
                    </a:moveTo>
                    <a:cubicBezTo>
                      <a:pt x="157488" y="-891"/>
                      <a:pt x="147535" y="956"/>
                      <a:pt x="144654" y="2803"/>
                    </a:cubicBezTo>
                    <a:cubicBezTo>
                      <a:pt x="141773" y="4651"/>
                      <a:pt x="140348" y="9221"/>
                      <a:pt x="137296" y="11554"/>
                    </a:cubicBezTo>
                    <a:cubicBezTo>
                      <a:pt x="134244" y="13888"/>
                      <a:pt x="128170" y="13239"/>
                      <a:pt x="126344" y="16804"/>
                    </a:cubicBezTo>
                    <a:lnTo>
                      <a:pt x="120868" y="27500"/>
                    </a:lnTo>
                    <a:cubicBezTo>
                      <a:pt x="119043" y="31065"/>
                      <a:pt x="111086" y="29736"/>
                      <a:pt x="106494" y="33917"/>
                    </a:cubicBezTo>
                    <a:cubicBezTo>
                      <a:pt x="104198" y="36007"/>
                      <a:pt x="100968" y="39815"/>
                      <a:pt x="98280" y="43530"/>
                    </a:cubicBezTo>
                    <a:lnTo>
                      <a:pt x="95533" y="48542"/>
                    </a:lnTo>
                    <a:lnTo>
                      <a:pt x="86600" y="42265"/>
                    </a:lnTo>
                    <a:cubicBezTo>
                      <a:pt x="82455" y="37003"/>
                      <a:pt x="82151" y="29002"/>
                      <a:pt x="78071" y="24601"/>
                    </a:cubicBezTo>
                    <a:cubicBezTo>
                      <a:pt x="73992" y="20201"/>
                      <a:pt x="57766" y="12222"/>
                      <a:pt x="62122" y="15862"/>
                    </a:cubicBezTo>
                    <a:lnTo>
                      <a:pt x="75193" y="26783"/>
                    </a:lnTo>
                    <a:cubicBezTo>
                      <a:pt x="79549" y="30424"/>
                      <a:pt x="77400" y="36636"/>
                      <a:pt x="80651" y="41859"/>
                    </a:cubicBezTo>
                    <a:cubicBezTo>
                      <a:pt x="83903" y="47082"/>
                      <a:pt x="91861" y="52232"/>
                      <a:pt x="94703" y="58120"/>
                    </a:cubicBezTo>
                    <a:cubicBezTo>
                      <a:pt x="97546" y="64007"/>
                      <a:pt x="93990" y="70479"/>
                      <a:pt x="97709" y="77186"/>
                    </a:cubicBezTo>
                    <a:cubicBezTo>
                      <a:pt x="101428" y="83893"/>
                      <a:pt x="115369" y="88786"/>
                      <a:pt x="117019" y="98363"/>
                    </a:cubicBezTo>
                    <a:lnTo>
                      <a:pt x="121968" y="127092"/>
                    </a:lnTo>
                    <a:lnTo>
                      <a:pt x="129009" y="128032"/>
                    </a:lnTo>
                    <a:lnTo>
                      <a:pt x="125377" y="131190"/>
                    </a:lnTo>
                    <a:cubicBezTo>
                      <a:pt x="119127" y="134165"/>
                      <a:pt x="112102" y="137504"/>
                      <a:pt x="107724" y="144675"/>
                    </a:cubicBezTo>
                    <a:cubicBezTo>
                      <a:pt x="105535" y="148260"/>
                      <a:pt x="103006" y="153229"/>
                      <a:pt x="100461" y="158827"/>
                    </a:cubicBezTo>
                    <a:lnTo>
                      <a:pt x="95845" y="170072"/>
                    </a:lnTo>
                    <a:lnTo>
                      <a:pt x="88770" y="152944"/>
                    </a:lnTo>
                    <a:cubicBezTo>
                      <a:pt x="80639" y="126299"/>
                      <a:pt x="76627" y="94277"/>
                      <a:pt x="64648" y="77465"/>
                    </a:cubicBezTo>
                    <a:cubicBezTo>
                      <a:pt x="52669" y="60653"/>
                      <a:pt x="14369" y="39655"/>
                      <a:pt x="3129" y="37524"/>
                    </a:cubicBezTo>
                    <a:cubicBezTo>
                      <a:pt x="-618" y="36814"/>
                      <a:pt x="-1358" y="38200"/>
                      <a:pt x="2885" y="42536"/>
                    </a:cubicBezTo>
                    <a:lnTo>
                      <a:pt x="53803" y="94571"/>
                    </a:lnTo>
                    <a:cubicBezTo>
                      <a:pt x="70776" y="111915"/>
                      <a:pt x="63046" y="153229"/>
                      <a:pt x="75916" y="181777"/>
                    </a:cubicBezTo>
                    <a:lnTo>
                      <a:pt x="87035" y="197713"/>
                    </a:lnTo>
                    <a:lnTo>
                      <a:pt x="85841" y="205936"/>
                    </a:lnTo>
                    <a:lnTo>
                      <a:pt x="93029" y="206304"/>
                    </a:lnTo>
                    <a:lnTo>
                      <a:pt x="104036" y="222078"/>
                    </a:lnTo>
                    <a:cubicBezTo>
                      <a:pt x="114784" y="235382"/>
                      <a:pt x="125343" y="249266"/>
                      <a:pt x="131023" y="265861"/>
                    </a:cubicBezTo>
                    <a:cubicBezTo>
                      <a:pt x="142380" y="299051"/>
                      <a:pt x="129284" y="343695"/>
                      <a:pt x="144063" y="380916"/>
                    </a:cubicBezTo>
                    <a:cubicBezTo>
                      <a:pt x="158842" y="418137"/>
                      <a:pt x="212611" y="431570"/>
                      <a:pt x="219698" y="489187"/>
                    </a:cubicBezTo>
                    <a:lnTo>
                      <a:pt x="240957" y="662040"/>
                    </a:lnTo>
                    <a:lnTo>
                      <a:pt x="321180" y="653875"/>
                    </a:lnTo>
                    <a:cubicBezTo>
                      <a:pt x="324206" y="626634"/>
                      <a:pt x="304348" y="549659"/>
                      <a:pt x="284358" y="492327"/>
                    </a:cubicBezTo>
                    <a:lnTo>
                      <a:pt x="282839" y="488510"/>
                    </a:lnTo>
                    <a:lnTo>
                      <a:pt x="344772" y="402254"/>
                    </a:lnTo>
                    <a:cubicBezTo>
                      <a:pt x="369055" y="368434"/>
                      <a:pt x="411123" y="378613"/>
                      <a:pt x="433937" y="360301"/>
                    </a:cubicBezTo>
                    <a:cubicBezTo>
                      <a:pt x="456750" y="341988"/>
                      <a:pt x="462582" y="309340"/>
                      <a:pt x="481653" y="292380"/>
                    </a:cubicBezTo>
                    <a:cubicBezTo>
                      <a:pt x="500724" y="275420"/>
                      <a:pt x="529793" y="272053"/>
                      <a:pt x="548363" y="258539"/>
                    </a:cubicBezTo>
                    <a:cubicBezTo>
                      <a:pt x="566933" y="245026"/>
                      <a:pt x="575395" y="216335"/>
                      <a:pt x="593072" y="211297"/>
                    </a:cubicBezTo>
                    <a:lnTo>
                      <a:pt x="646101" y="196184"/>
                    </a:lnTo>
                    <a:cubicBezTo>
                      <a:pt x="663777" y="191146"/>
                      <a:pt x="609915" y="188191"/>
                      <a:pt x="591236" y="196768"/>
                    </a:cubicBezTo>
                    <a:cubicBezTo>
                      <a:pt x="572556" y="205346"/>
                      <a:pt x="554698" y="235857"/>
                      <a:pt x="534022" y="247649"/>
                    </a:cubicBezTo>
                    <a:cubicBezTo>
                      <a:pt x="513346" y="259440"/>
                      <a:pt x="484656" y="244877"/>
                      <a:pt x="467179" y="267518"/>
                    </a:cubicBezTo>
                    <a:lnTo>
                      <a:pt x="414749" y="335441"/>
                    </a:lnTo>
                    <a:lnTo>
                      <a:pt x="401932" y="343238"/>
                    </a:lnTo>
                    <a:lnTo>
                      <a:pt x="406531" y="279358"/>
                    </a:lnTo>
                    <a:cubicBezTo>
                      <a:pt x="407488" y="266066"/>
                      <a:pt x="415313" y="256787"/>
                      <a:pt x="423761" y="248579"/>
                    </a:cubicBezTo>
                    <a:lnTo>
                      <a:pt x="425982" y="246444"/>
                    </a:lnTo>
                    <a:lnTo>
                      <a:pt x="431218" y="246551"/>
                    </a:lnTo>
                    <a:lnTo>
                      <a:pt x="430190" y="242401"/>
                    </a:lnTo>
                    <a:lnTo>
                      <a:pt x="436120" y="236702"/>
                    </a:lnTo>
                    <a:cubicBezTo>
                      <a:pt x="439875" y="232765"/>
                      <a:pt x="443006" y="228728"/>
                      <a:pt x="444731" y="224223"/>
                    </a:cubicBezTo>
                    <a:cubicBezTo>
                      <a:pt x="451632" y="206202"/>
                      <a:pt x="442794" y="187148"/>
                      <a:pt x="447937" y="171230"/>
                    </a:cubicBezTo>
                    <a:cubicBezTo>
                      <a:pt x="453079" y="155311"/>
                      <a:pt x="469441" y="142663"/>
                      <a:pt x="475586" y="128713"/>
                    </a:cubicBezTo>
                    <a:cubicBezTo>
                      <a:pt x="481731" y="114763"/>
                      <a:pt x="475990" y="96766"/>
                      <a:pt x="484806" y="87530"/>
                    </a:cubicBezTo>
                    <a:lnTo>
                      <a:pt x="511254" y="59822"/>
                    </a:lnTo>
                    <a:cubicBezTo>
                      <a:pt x="520070" y="50586"/>
                      <a:pt x="486267" y="69273"/>
                      <a:pt x="478184" y="80714"/>
                    </a:cubicBezTo>
                    <a:cubicBezTo>
                      <a:pt x="470101" y="92155"/>
                      <a:pt x="470832" y="114618"/>
                      <a:pt x="462756" y="128469"/>
                    </a:cubicBezTo>
                    <a:cubicBezTo>
                      <a:pt x="454680" y="142320"/>
                      <a:pt x="431750" y="145564"/>
                      <a:pt x="429729" y="163819"/>
                    </a:cubicBezTo>
                    <a:lnTo>
                      <a:pt x="423664" y="218582"/>
                    </a:lnTo>
                    <a:lnTo>
                      <a:pt x="421823" y="221957"/>
                    </a:lnTo>
                    <a:lnTo>
                      <a:pt x="421348" y="220967"/>
                    </a:lnTo>
                    <a:cubicBezTo>
                      <a:pt x="415472" y="210153"/>
                      <a:pt x="408121" y="198837"/>
                      <a:pt x="402622" y="192372"/>
                    </a:cubicBezTo>
                    <a:cubicBezTo>
                      <a:pt x="391624" y="179440"/>
                      <a:pt x="368756" y="178973"/>
                      <a:pt x="365230" y="168963"/>
                    </a:cubicBezTo>
                    <a:lnTo>
                      <a:pt x="354650" y="138930"/>
                    </a:lnTo>
                    <a:lnTo>
                      <a:pt x="352495" y="137172"/>
                    </a:lnTo>
                    <a:lnTo>
                      <a:pt x="355439" y="137315"/>
                    </a:lnTo>
                    <a:lnTo>
                      <a:pt x="363955" y="111537"/>
                    </a:lnTo>
                    <a:cubicBezTo>
                      <a:pt x="366793" y="102945"/>
                      <a:pt x="379709" y="100743"/>
                      <a:pt x="383941" y="95154"/>
                    </a:cubicBezTo>
                    <a:cubicBezTo>
                      <a:pt x="388173" y="89564"/>
                      <a:pt x="386002" y="82977"/>
                      <a:pt x="389348" y="78000"/>
                    </a:cubicBezTo>
                    <a:cubicBezTo>
                      <a:pt x="392694" y="73023"/>
                      <a:pt x="400409" y="69583"/>
                      <a:pt x="404016" y="65290"/>
                    </a:cubicBezTo>
                    <a:cubicBezTo>
                      <a:pt x="407623" y="60997"/>
                      <a:pt x="406646" y="54885"/>
                      <a:pt x="410989" y="52242"/>
                    </a:cubicBezTo>
                    <a:lnTo>
                      <a:pt x="424020" y="44313"/>
                    </a:lnTo>
                    <a:cubicBezTo>
                      <a:pt x="428363" y="41670"/>
                      <a:pt x="412999" y="46347"/>
                      <a:pt x="408787" y="49740"/>
                    </a:cubicBezTo>
                    <a:cubicBezTo>
                      <a:pt x="404575" y="53134"/>
                      <a:pt x="403144" y="60493"/>
                      <a:pt x="398750" y="64672"/>
                    </a:cubicBezTo>
                    <a:cubicBezTo>
                      <a:pt x="394355" y="68852"/>
                      <a:pt x="384660" y="68948"/>
                      <a:pt x="382420" y="74818"/>
                    </a:cubicBezTo>
                    <a:lnTo>
                      <a:pt x="375698" y="92429"/>
                    </a:lnTo>
                    <a:cubicBezTo>
                      <a:pt x="373458" y="98300"/>
                      <a:pt x="360673" y="97680"/>
                      <a:pt x="354180" y="105009"/>
                    </a:cubicBezTo>
                    <a:cubicBezTo>
                      <a:pt x="350934" y="108674"/>
                      <a:pt x="346522" y="115177"/>
                      <a:pt x="342948" y="121437"/>
                    </a:cubicBezTo>
                    <a:lnTo>
                      <a:pt x="340346" y="127714"/>
                    </a:lnTo>
                    <a:lnTo>
                      <a:pt x="326322" y="120171"/>
                    </a:lnTo>
                    <a:cubicBezTo>
                      <a:pt x="318814" y="112715"/>
                      <a:pt x="316852" y="100327"/>
                      <a:pt x="309608" y="94200"/>
                    </a:cubicBezTo>
                    <a:cubicBezTo>
                      <a:pt x="302364" y="88072"/>
                      <a:pt x="275318" y="78507"/>
                      <a:pt x="282858" y="83404"/>
                    </a:cubicBezTo>
                    <a:lnTo>
                      <a:pt x="305477" y="98096"/>
                    </a:lnTo>
                    <a:cubicBezTo>
                      <a:pt x="313017" y="102994"/>
                      <a:pt x="310781" y="113030"/>
                      <a:pt x="316873" y="120581"/>
                    </a:cubicBezTo>
                    <a:cubicBezTo>
                      <a:pt x="322965" y="128132"/>
                      <a:pt x="336458" y="134747"/>
                      <a:pt x="342029" y="143404"/>
                    </a:cubicBezTo>
                    <a:cubicBezTo>
                      <a:pt x="347600" y="152061"/>
                      <a:pt x="343195" y="162745"/>
                      <a:pt x="350299" y="172523"/>
                    </a:cubicBezTo>
                    <a:cubicBezTo>
                      <a:pt x="357403" y="182300"/>
                      <a:pt x="380278" y="187467"/>
                      <a:pt x="384652" y="202068"/>
                    </a:cubicBezTo>
                    <a:lnTo>
                      <a:pt x="397236" y="244069"/>
                    </a:lnTo>
                    <a:lnTo>
                      <a:pt x="391047" y="248368"/>
                    </a:lnTo>
                    <a:cubicBezTo>
                      <a:pt x="386555" y="252208"/>
                      <a:pt x="382523" y="256821"/>
                      <a:pt x="379702" y="262800"/>
                    </a:cubicBezTo>
                    <a:cubicBezTo>
                      <a:pt x="371239" y="280739"/>
                      <a:pt x="360138" y="318594"/>
                      <a:pt x="356598" y="343172"/>
                    </a:cubicBezTo>
                    <a:lnTo>
                      <a:pt x="356434" y="348037"/>
                    </a:lnTo>
                    <a:lnTo>
                      <a:pt x="353000" y="348240"/>
                    </a:lnTo>
                    <a:cubicBezTo>
                      <a:pt x="344712" y="349654"/>
                      <a:pt x="336305" y="352475"/>
                      <a:pt x="328133" y="358114"/>
                    </a:cubicBezTo>
                    <a:cubicBezTo>
                      <a:pt x="311789" y="369392"/>
                      <a:pt x="286753" y="391489"/>
                      <a:pt x="264632" y="413800"/>
                    </a:cubicBezTo>
                    <a:lnTo>
                      <a:pt x="252022" y="427587"/>
                    </a:lnTo>
                    <a:lnTo>
                      <a:pt x="242973" y="416211"/>
                    </a:lnTo>
                    <a:cubicBezTo>
                      <a:pt x="217386" y="395388"/>
                      <a:pt x="185380" y="391148"/>
                      <a:pt x="180786" y="361649"/>
                    </a:cubicBezTo>
                    <a:lnTo>
                      <a:pt x="162410" y="243653"/>
                    </a:lnTo>
                    <a:cubicBezTo>
                      <a:pt x="159347" y="223987"/>
                      <a:pt x="147498" y="214257"/>
                      <a:pt x="134379" y="205981"/>
                    </a:cubicBezTo>
                    <a:lnTo>
                      <a:pt x="116459" y="194713"/>
                    </a:lnTo>
                    <a:lnTo>
                      <a:pt x="123357" y="157186"/>
                    </a:lnTo>
                    <a:cubicBezTo>
                      <a:pt x="126433" y="140453"/>
                      <a:pt x="145581" y="135961"/>
                      <a:pt x="151175" y="125035"/>
                    </a:cubicBezTo>
                    <a:cubicBezTo>
                      <a:pt x="156770" y="114110"/>
                      <a:pt x="152580" y="101356"/>
                      <a:pt x="156925" y="91635"/>
                    </a:cubicBezTo>
                    <a:cubicBezTo>
                      <a:pt x="161270" y="81913"/>
                      <a:pt x="172411" y="75104"/>
                      <a:pt x="177245" y="66707"/>
                    </a:cubicBezTo>
                    <a:cubicBezTo>
                      <a:pt x="182078" y="58310"/>
                      <a:pt x="179753" y="46458"/>
                      <a:pt x="185927" y="41252"/>
                    </a:cubicBezTo>
                    <a:lnTo>
                      <a:pt x="204448" y="25635"/>
                    </a:lnTo>
                    <a:cubicBezTo>
                      <a:pt x="205991" y="24334"/>
                      <a:pt x="205744" y="23942"/>
                      <a:pt x="204411" y="24190"/>
                    </a:cubicBezTo>
                    <a:cubicBezTo>
                      <a:pt x="200415" y="24933"/>
                      <a:pt x="186664" y="31436"/>
                      <a:pt x="182261" y="36431"/>
                    </a:cubicBezTo>
                    <a:cubicBezTo>
                      <a:pt x="176391" y="43091"/>
                      <a:pt x="175263" y="57405"/>
                      <a:pt x="169226" y="65595"/>
                    </a:cubicBezTo>
                    <a:cubicBezTo>
                      <a:pt x="163190" y="73786"/>
                      <a:pt x="148601" y="74135"/>
                      <a:pt x="146046" y="85572"/>
                    </a:cubicBezTo>
                    <a:lnTo>
                      <a:pt x="139301" y="115759"/>
                    </a:lnTo>
                    <a:lnTo>
                      <a:pt x="138591" y="112946"/>
                    </a:lnTo>
                    <a:cubicBezTo>
                      <a:pt x="135719" y="105668"/>
                      <a:pt x="131960" y="97967"/>
                      <a:pt x="128998" y="93475"/>
                    </a:cubicBezTo>
                    <a:cubicBezTo>
                      <a:pt x="123076" y="84491"/>
                      <a:pt x="108787" y="82582"/>
                      <a:pt x="107326" y="75979"/>
                    </a:cubicBezTo>
                    <a:lnTo>
                      <a:pt x="102942" y="56170"/>
                    </a:lnTo>
                    <a:lnTo>
                      <a:pt x="100679" y="53815"/>
                    </a:lnTo>
                    <a:lnTo>
                      <a:pt x="104954" y="54529"/>
                    </a:lnTo>
                    <a:lnTo>
                      <a:pt x="112141" y="38778"/>
                    </a:lnTo>
                    <a:cubicBezTo>
                      <a:pt x="114537" y="33528"/>
                      <a:pt x="122779" y="33074"/>
                      <a:pt x="125831" y="29833"/>
                    </a:cubicBezTo>
                    <a:cubicBezTo>
                      <a:pt x="128883" y="26592"/>
                      <a:pt x="127999" y="22249"/>
                      <a:pt x="130451" y="19332"/>
                    </a:cubicBezTo>
                    <a:cubicBezTo>
                      <a:pt x="132904" y="16415"/>
                      <a:pt x="137981" y="14795"/>
                      <a:pt x="140547" y="12332"/>
                    </a:cubicBezTo>
                    <a:cubicBezTo>
                      <a:pt x="143114" y="9869"/>
                      <a:pt x="142943" y="5915"/>
                      <a:pt x="145852" y="4554"/>
                    </a:cubicBezTo>
                    <a:close/>
                  </a:path>
                </a:pathLst>
              </a:custGeom>
              <a:solidFill>
                <a:srgbClr val="A0692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BBA5DF-6610-4D71-A008-6F62CC2F1033}"/>
                </a:ext>
              </a:extLst>
            </p:cNvPr>
            <p:cNvSpPr/>
            <p:nvPr/>
          </p:nvSpPr>
          <p:spPr>
            <a:xfrm>
              <a:off x="8946668" y="1378396"/>
              <a:ext cx="932298" cy="52768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( … )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42DCEE9-6D2C-48BE-A2AD-83176A974174}"/>
                </a:ext>
              </a:extLst>
            </p:cNvPr>
            <p:cNvSpPr/>
            <p:nvPr/>
          </p:nvSpPr>
          <p:spPr>
            <a:xfrm>
              <a:off x="7429223" y="2337736"/>
              <a:ext cx="1451406" cy="329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Prediction 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45019BE-2EA1-4945-A4E1-A2D4F98326BF}"/>
                </a:ext>
              </a:extLst>
            </p:cNvPr>
            <p:cNvSpPr/>
            <p:nvPr/>
          </p:nvSpPr>
          <p:spPr>
            <a:xfrm>
              <a:off x="8946668" y="2273260"/>
              <a:ext cx="932298" cy="46443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( … )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5F21E01-0218-45E2-918E-83B9D3ED4621}"/>
                </a:ext>
              </a:extLst>
            </p:cNvPr>
            <p:cNvSpPr/>
            <p:nvPr/>
          </p:nvSpPr>
          <p:spPr>
            <a:xfrm>
              <a:off x="6850313" y="3222935"/>
              <a:ext cx="4074850" cy="468854"/>
            </a:xfrm>
            <a:prstGeom prst="roundRect">
              <a:avLst/>
            </a:prstGeom>
            <a:gradFill>
              <a:gsLst>
                <a:gs pos="81000">
                  <a:srgbClr val="83DBFE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Average all Tree-Predictions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5F0EBED-A898-492D-A19E-31D17BA2F094}"/>
                </a:ext>
              </a:extLst>
            </p:cNvPr>
            <p:cNvCxnSpPr>
              <a:cxnSpLocks/>
              <a:stCxn id="66" idx="101"/>
              <a:endCxn id="67" idx="0"/>
            </p:cNvCxnSpPr>
            <p:nvPr/>
          </p:nvCxnSpPr>
          <p:spPr>
            <a:xfrm flipH="1">
              <a:off x="6615335" y="1775391"/>
              <a:ext cx="10697" cy="56234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523A70-B8DD-4E82-8B13-2D1A271AAE91}"/>
                </a:ext>
              </a:extLst>
            </p:cNvPr>
            <p:cNvGrpSpPr/>
            <p:nvPr/>
          </p:nvGrpSpPr>
          <p:grpSpPr>
            <a:xfrm>
              <a:off x="6196497" y="1287042"/>
              <a:ext cx="712350" cy="728734"/>
              <a:chOff x="5339030" y="843915"/>
              <a:chExt cx="712350" cy="728734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5C937A6-3F04-45CC-81CE-CB6F09E95C87}"/>
                  </a:ext>
                </a:extLst>
              </p:cNvPr>
              <p:cNvSpPr/>
              <p:nvPr/>
            </p:nvSpPr>
            <p:spPr>
              <a:xfrm>
                <a:off x="5446911" y="948214"/>
                <a:ext cx="114410" cy="136366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A980135-4A5B-4B15-8D25-DDD62DFF122E}"/>
                  </a:ext>
                </a:extLst>
              </p:cNvPr>
              <p:cNvSpPr/>
              <p:nvPr/>
            </p:nvSpPr>
            <p:spPr>
              <a:xfrm>
                <a:off x="5561321" y="902970"/>
                <a:ext cx="157089" cy="152400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77D449A-5F15-4612-A071-DECF066D0C0D}"/>
                  </a:ext>
                </a:extLst>
              </p:cNvPr>
              <p:cNvSpPr/>
              <p:nvPr/>
            </p:nvSpPr>
            <p:spPr>
              <a:xfrm>
                <a:off x="5339030" y="1072674"/>
                <a:ext cx="135321" cy="136366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28994D6-5CED-4980-92FA-D884A4A36679}"/>
                  </a:ext>
                </a:extLst>
              </p:cNvPr>
              <p:cNvSpPr/>
              <p:nvPr/>
            </p:nvSpPr>
            <p:spPr>
              <a:xfrm>
                <a:off x="5733320" y="843915"/>
                <a:ext cx="318060" cy="285750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EB7DD89-B5F9-4A8B-A948-6BC078160EB0}"/>
                  </a:ext>
                </a:extLst>
              </p:cNvPr>
              <p:cNvSpPr/>
              <p:nvPr/>
            </p:nvSpPr>
            <p:spPr>
              <a:xfrm rot="21333289" flipH="1">
                <a:off x="5363709" y="910609"/>
                <a:ext cx="649612" cy="662040"/>
              </a:xfrm>
              <a:custGeom>
                <a:avLst/>
                <a:gdLst>
                  <a:gd name="connsiteX0" fmla="*/ 154579 w 649612"/>
                  <a:gd name="connsiteY0" fmla="*/ 470 h 662040"/>
                  <a:gd name="connsiteX1" fmla="*/ 144654 w 649612"/>
                  <a:gd name="connsiteY1" fmla="*/ 2803 h 662040"/>
                  <a:gd name="connsiteX2" fmla="*/ 137296 w 649612"/>
                  <a:gd name="connsiteY2" fmla="*/ 11554 h 662040"/>
                  <a:gd name="connsiteX3" fmla="*/ 126344 w 649612"/>
                  <a:gd name="connsiteY3" fmla="*/ 16804 h 662040"/>
                  <a:gd name="connsiteX4" fmla="*/ 120868 w 649612"/>
                  <a:gd name="connsiteY4" fmla="*/ 27500 h 662040"/>
                  <a:gd name="connsiteX5" fmla="*/ 106494 w 649612"/>
                  <a:gd name="connsiteY5" fmla="*/ 33917 h 662040"/>
                  <a:gd name="connsiteX6" fmla="*/ 98280 w 649612"/>
                  <a:gd name="connsiteY6" fmla="*/ 43530 h 662040"/>
                  <a:gd name="connsiteX7" fmla="*/ 95533 w 649612"/>
                  <a:gd name="connsiteY7" fmla="*/ 48542 h 662040"/>
                  <a:gd name="connsiteX8" fmla="*/ 86600 w 649612"/>
                  <a:gd name="connsiteY8" fmla="*/ 42265 h 662040"/>
                  <a:gd name="connsiteX9" fmla="*/ 78071 w 649612"/>
                  <a:gd name="connsiteY9" fmla="*/ 24601 h 662040"/>
                  <a:gd name="connsiteX10" fmla="*/ 62122 w 649612"/>
                  <a:gd name="connsiteY10" fmla="*/ 15862 h 662040"/>
                  <a:gd name="connsiteX11" fmla="*/ 75193 w 649612"/>
                  <a:gd name="connsiteY11" fmla="*/ 26783 h 662040"/>
                  <a:gd name="connsiteX12" fmla="*/ 80651 w 649612"/>
                  <a:gd name="connsiteY12" fmla="*/ 41859 h 662040"/>
                  <a:gd name="connsiteX13" fmla="*/ 94703 w 649612"/>
                  <a:gd name="connsiteY13" fmla="*/ 58120 h 662040"/>
                  <a:gd name="connsiteX14" fmla="*/ 97709 w 649612"/>
                  <a:gd name="connsiteY14" fmla="*/ 77186 h 662040"/>
                  <a:gd name="connsiteX15" fmla="*/ 117019 w 649612"/>
                  <a:gd name="connsiteY15" fmla="*/ 98363 h 662040"/>
                  <a:gd name="connsiteX16" fmla="*/ 121968 w 649612"/>
                  <a:gd name="connsiteY16" fmla="*/ 127092 h 662040"/>
                  <a:gd name="connsiteX17" fmla="*/ 129009 w 649612"/>
                  <a:gd name="connsiteY17" fmla="*/ 128032 h 662040"/>
                  <a:gd name="connsiteX18" fmla="*/ 125377 w 649612"/>
                  <a:gd name="connsiteY18" fmla="*/ 131190 h 662040"/>
                  <a:gd name="connsiteX19" fmla="*/ 107724 w 649612"/>
                  <a:gd name="connsiteY19" fmla="*/ 144675 h 662040"/>
                  <a:gd name="connsiteX20" fmla="*/ 100461 w 649612"/>
                  <a:gd name="connsiteY20" fmla="*/ 158827 h 662040"/>
                  <a:gd name="connsiteX21" fmla="*/ 95845 w 649612"/>
                  <a:gd name="connsiteY21" fmla="*/ 170072 h 662040"/>
                  <a:gd name="connsiteX22" fmla="*/ 88770 w 649612"/>
                  <a:gd name="connsiteY22" fmla="*/ 152944 h 662040"/>
                  <a:gd name="connsiteX23" fmla="*/ 64648 w 649612"/>
                  <a:gd name="connsiteY23" fmla="*/ 77465 h 662040"/>
                  <a:gd name="connsiteX24" fmla="*/ 3129 w 649612"/>
                  <a:gd name="connsiteY24" fmla="*/ 37524 h 662040"/>
                  <a:gd name="connsiteX25" fmla="*/ 2885 w 649612"/>
                  <a:gd name="connsiteY25" fmla="*/ 42536 h 662040"/>
                  <a:gd name="connsiteX26" fmla="*/ 53803 w 649612"/>
                  <a:gd name="connsiteY26" fmla="*/ 94571 h 662040"/>
                  <a:gd name="connsiteX27" fmla="*/ 75916 w 649612"/>
                  <a:gd name="connsiteY27" fmla="*/ 181777 h 662040"/>
                  <a:gd name="connsiteX28" fmla="*/ 87035 w 649612"/>
                  <a:gd name="connsiteY28" fmla="*/ 197713 h 662040"/>
                  <a:gd name="connsiteX29" fmla="*/ 85841 w 649612"/>
                  <a:gd name="connsiteY29" fmla="*/ 205936 h 662040"/>
                  <a:gd name="connsiteX30" fmla="*/ 93029 w 649612"/>
                  <a:gd name="connsiteY30" fmla="*/ 206304 h 662040"/>
                  <a:gd name="connsiteX31" fmla="*/ 104036 w 649612"/>
                  <a:gd name="connsiteY31" fmla="*/ 222078 h 662040"/>
                  <a:gd name="connsiteX32" fmla="*/ 131023 w 649612"/>
                  <a:gd name="connsiteY32" fmla="*/ 265861 h 662040"/>
                  <a:gd name="connsiteX33" fmla="*/ 144063 w 649612"/>
                  <a:gd name="connsiteY33" fmla="*/ 380916 h 662040"/>
                  <a:gd name="connsiteX34" fmla="*/ 219698 w 649612"/>
                  <a:gd name="connsiteY34" fmla="*/ 489187 h 662040"/>
                  <a:gd name="connsiteX35" fmla="*/ 240957 w 649612"/>
                  <a:gd name="connsiteY35" fmla="*/ 662040 h 662040"/>
                  <a:gd name="connsiteX36" fmla="*/ 321180 w 649612"/>
                  <a:gd name="connsiteY36" fmla="*/ 653875 h 662040"/>
                  <a:gd name="connsiteX37" fmla="*/ 284358 w 649612"/>
                  <a:gd name="connsiteY37" fmla="*/ 492327 h 662040"/>
                  <a:gd name="connsiteX38" fmla="*/ 282839 w 649612"/>
                  <a:gd name="connsiteY38" fmla="*/ 488510 h 662040"/>
                  <a:gd name="connsiteX39" fmla="*/ 344772 w 649612"/>
                  <a:gd name="connsiteY39" fmla="*/ 402254 h 662040"/>
                  <a:gd name="connsiteX40" fmla="*/ 433937 w 649612"/>
                  <a:gd name="connsiteY40" fmla="*/ 360301 h 662040"/>
                  <a:gd name="connsiteX41" fmla="*/ 481653 w 649612"/>
                  <a:gd name="connsiteY41" fmla="*/ 292380 h 662040"/>
                  <a:gd name="connsiteX42" fmla="*/ 548363 w 649612"/>
                  <a:gd name="connsiteY42" fmla="*/ 258539 h 662040"/>
                  <a:gd name="connsiteX43" fmla="*/ 593072 w 649612"/>
                  <a:gd name="connsiteY43" fmla="*/ 211297 h 662040"/>
                  <a:gd name="connsiteX44" fmla="*/ 646101 w 649612"/>
                  <a:gd name="connsiteY44" fmla="*/ 196184 h 662040"/>
                  <a:gd name="connsiteX45" fmla="*/ 591236 w 649612"/>
                  <a:gd name="connsiteY45" fmla="*/ 196768 h 662040"/>
                  <a:gd name="connsiteX46" fmla="*/ 534022 w 649612"/>
                  <a:gd name="connsiteY46" fmla="*/ 247649 h 662040"/>
                  <a:gd name="connsiteX47" fmla="*/ 467179 w 649612"/>
                  <a:gd name="connsiteY47" fmla="*/ 267518 h 662040"/>
                  <a:gd name="connsiteX48" fmla="*/ 414749 w 649612"/>
                  <a:gd name="connsiteY48" fmla="*/ 335441 h 662040"/>
                  <a:gd name="connsiteX49" fmla="*/ 401932 w 649612"/>
                  <a:gd name="connsiteY49" fmla="*/ 343238 h 662040"/>
                  <a:gd name="connsiteX50" fmla="*/ 406531 w 649612"/>
                  <a:gd name="connsiteY50" fmla="*/ 279358 h 662040"/>
                  <a:gd name="connsiteX51" fmla="*/ 423761 w 649612"/>
                  <a:gd name="connsiteY51" fmla="*/ 248579 h 662040"/>
                  <a:gd name="connsiteX52" fmla="*/ 425982 w 649612"/>
                  <a:gd name="connsiteY52" fmla="*/ 246444 h 662040"/>
                  <a:gd name="connsiteX53" fmla="*/ 431218 w 649612"/>
                  <a:gd name="connsiteY53" fmla="*/ 246551 h 662040"/>
                  <a:gd name="connsiteX54" fmla="*/ 430190 w 649612"/>
                  <a:gd name="connsiteY54" fmla="*/ 242401 h 662040"/>
                  <a:gd name="connsiteX55" fmla="*/ 436120 w 649612"/>
                  <a:gd name="connsiteY55" fmla="*/ 236702 h 662040"/>
                  <a:gd name="connsiteX56" fmla="*/ 444731 w 649612"/>
                  <a:gd name="connsiteY56" fmla="*/ 224223 h 662040"/>
                  <a:gd name="connsiteX57" fmla="*/ 447937 w 649612"/>
                  <a:gd name="connsiteY57" fmla="*/ 171230 h 662040"/>
                  <a:gd name="connsiteX58" fmla="*/ 475586 w 649612"/>
                  <a:gd name="connsiteY58" fmla="*/ 128713 h 662040"/>
                  <a:gd name="connsiteX59" fmla="*/ 484806 w 649612"/>
                  <a:gd name="connsiteY59" fmla="*/ 87530 h 662040"/>
                  <a:gd name="connsiteX60" fmla="*/ 511254 w 649612"/>
                  <a:gd name="connsiteY60" fmla="*/ 59822 h 662040"/>
                  <a:gd name="connsiteX61" fmla="*/ 478184 w 649612"/>
                  <a:gd name="connsiteY61" fmla="*/ 80714 h 662040"/>
                  <a:gd name="connsiteX62" fmla="*/ 462756 w 649612"/>
                  <a:gd name="connsiteY62" fmla="*/ 128469 h 662040"/>
                  <a:gd name="connsiteX63" fmla="*/ 429729 w 649612"/>
                  <a:gd name="connsiteY63" fmla="*/ 163819 h 662040"/>
                  <a:gd name="connsiteX64" fmla="*/ 423664 w 649612"/>
                  <a:gd name="connsiteY64" fmla="*/ 218582 h 662040"/>
                  <a:gd name="connsiteX65" fmla="*/ 421823 w 649612"/>
                  <a:gd name="connsiteY65" fmla="*/ 221957 h 662040"/>
                  <a:gd name="connsiteX66" fmla="*/ 421348 w 649612"/>
                  <a:gd name="connsiteY66" fmla="*/ 220967 h 662040"/>
                  <a:gd name="connsiteX67" fmla="*/ 402622 w 649612"/>
                  <a:gd name="connsiteY67" fmla="*/ 192372 h 662040"/>
                  <a:gd name="connsiteX68" fmla="*/ 365230 w 649612"/>
                  <a:gd name="connsiteY68" fmla="*/ 168963 h 662040"/>
                  <a:gd name="connsiteX69" fmla="*/ 354650 w 649612"/>
                  <a:gd name="connsiteY69" fmla="*/ 138930 h 662040"/>
                  <a:gd name="connsiteX70" fmla="*/ 352495 w 649612"/>
                  <a:gd name="connsiteY70" fmla="*/ 137172 h 662040"/>
                  <a:gd name="connsiteX71" fmla="*/ 355439 w 649612"/>
                  <a:gd name="connsiteY71" fmla="*/ 137315 h 662040"/>
                  <a:gd name="connsiteX72" fmla="*/ 363955 w 649612"/>
                  <a:gd name="connsiteY72" fmla="*/ 111537 h 662040"/>
                  <a:gd name="connsiteX73" fmla="*/ 383941 w 649612"/>
                  <a:gd name="connsiteY73" fmla="*/ 95154 h 662040"/>
                  <a:gd name="connsiteX74" fmla="*/ 389348 w 649612"/>
                  <a:gd name="connsiteY74" fmla="*/ 78000 h 662040"/>
                  <a:gd name="connsiteX75" fmla="*/ 404016 w 649612"/>
                  <a:gd name="connsiteY75" fmla="*/ 65290 h 662040"/>
                  <a:gd name="connsiteX76" fmla="*/ 410989 w 649612"/>
                  <a:gd name="connsiteY76" fmla="*/ 52242 h 662040"/>
                  <a:gd name="connsiteX77" fmla="*/ 424020 w 649612"/>
                  <a:gd name="connsiteY77" fmla="*/ 44313 h 662040"/>
                  <a:gd name="connsiteX78" fmla="*/ 408787 w 649612"/>
                  <a:gd name="connsiteY78" fmla="*/ 49740 h 662040"/>
                  <a:gd name="connsiteX79" fmla="*/ 398750 w 649612"/>
                  <a:gd name="connsiteY79" fmla="*/ 64672 h 662040"/>
                  <a:gd name="connsiteX80" fmla="*/ 382420 w 649612"/>
                  <a:gd name="connsiteY80" fmla="*/ 74818 h 662040"/>
                  <a:gd name="connsiteX81" fmla="*/ 375698 w 649612"/>
                  <a:gd name="connsiteY81" fmla="*/ 92429 h 662040"/>
                  <a:gd name="connsiteX82" fmla="*/ 354180 w 649612"/>
                  <a:gd name="connsiteY82" fmla="*/ 105009 h 662040"/>
                  <a:gd name="connsiteX83" fmla="*/ 342948 w 649612"/>
                  <a:gd name="connsiteY83" fmla="*/ 121437 h 662040"/>
                  <a:gd name="connsiteX84" fmla="*/ 340346 w 649612"/>
                  <a:gd name="connsiteY84" fmla="*/ 127714 h 662040"/>
                  <a:gd name="connsiteX85" fmla="*/ 326322 w 649612"/>
                  <a:gd name="connsiteY85" fmla="*/ 120171 h 662040"/>
                  <a:gd name="connsiteX86" fmla="*/ 309608 w 649612"/>
                  <a:gd name="connsiteY86" fmla="*/ 94200 h 662040"/>
                  <a:gd name="connsiteX87" fmla="*/ 282858 w 649612"/>
                  <a:gd name="connsiteY87" fmla="*/ 83404 h 662040"/>
                  <a:gd name="connsiteX88" fmla="*/ 305477 w 649612"/>
                  <a:gd name="connsiteY88" fmla="*/ 98096 h 662040"/>
                  <a:gd name="connsiteX89" fmla="*/ 316873 w 649612"/>
                  <a:gd name="connsiteY89" fmla="*/ 120581 h 662040"/>
                  <a:gd name="connsiteX90" fmla="*/ 342029 w 649612"/>
                  <a:gd name="connsiteY90" fmla="*/ 143404 h 662040"/>
                  <a:gd name="connsiteX91" fmla="*/ 350299 w 649612"/>
                  <a:gd name="connsiteY91" fmla="*/ 172523 h 662040"/>
                  <a:gd name="connsiteX92" fmla="*/ 384652 w 649612"/>
                  <a:gd name="connsiteY92" fmla="*/ 202068 h 662040"/>
                  <a:gd name="connsiteX93" fmla="*/ 397236 w 649612"/>
                  <a:gd name="connsiteY93" fmla="*/ 244069 h 662040"/>
                  <a:gd name="connsiteX94" fmla="*/ 391047 w 649612"/>
                  <a:gd name="connsiteY94" fmla="*/ 248368 h 662040"/>
                  <a:gd name="connsiteX95" fmla="*/ 379702 w 649612"/>
                  <a:gd name="connsiteY95" fmla="*/ 262800 h 662040"/>
                  <a:gd name="connsiteX96" fmla="*/ 356598 w 649612"/>
                  <a:gd name="connsiteY96" fmla="*/ 343172 h 662040"/>
                  <a:gd name="connsiteX97" fmla="*/ 356434 w 649612"/>
                  <a:gd name="connsiteY97" fmla="*/ 348037 h 662040"/>
                  <a:gd name="connsiteX98" fmla="*/ 353000 w 649612"/>
                  <a:gd name="connsiteY98" fmla="*/ 348240 h 662040"/>
                  <a:gd name="connsiteX99" fmla="*/ 328133 w 649612"/>
                  <a:gd name="connsiteY99" fmla="*/ 358114 h 662040"/>
                  <a:gd name="connsiteX100" fmla="*/ 264632 w 649612"/>
                  <a:gd name="connsiteY100" fmla="*/ 413800 h 662040"/>
                  <a:gd name="connsiteX101" fmla="*/ 252022 w 649612"/>
                  <a:gd name="connsiteY101" fmla="*/ 427587 h 662040"/>
                  <a:gd name="connsiteX102" fmla="*/ 242973 w 649612"/>
                  <a:gd name="connsiteY102" fmla="*/ 416211 h 662040"/>
                  <a:gd name="connsiteX103" fmla="*/ 180786 w 649612"/>
                  <a:gd name="connsiteY103" fmla="*/ 361649 h 662040"/>
                  <a:gd name="connsiteX104" fmla="*/ 162410 w 649612"/>
                  <a:gd name="connsiteY104" fmla="*/ 243653 h 662040"/>
                  <a:gd name="connsiteX105" fmla="*/ 134379 w 649612"/>
                  <a:gd name="connsiteY105" fmla="*/ 205981 h 662040"/>
                  <a:gd name="connsiteX106" fmla="*/ 116459 w 649612"/>
                  <a:gd name="connsiteY106" fmla="*/ 194713 h 662040"/>
                  <a:gd name="connsiteX107" fmla="*/ 123357 w 649612"/>
                  <a:gd name="connsiteY107" fmla="*/ 157186 h 662040"/>
                  <a:gd name="connsiteX108" fmla="*/ 151175 w 649612"/>
                  <a:gd name="connsiteY108" fmla="*/ 125035 h 662040"/>
                  <a:gd name="connsiteX109" fmla="*/ 156925 w 649612"/>
                  <a:gd name="connsiteY109" fmla="*/ 91635 h 662040"/>
                  <a:gd name="connsiteX110" fmla="*/ 177245 w 649612"/>
                  <a:gd name="connsiteY110" fmla="*/ 66707 h 662040"/>
                  <a:gd name="connsiteX111" fmla="*/ 185927 w 649612"/>
                  <a:gd name="connsiteY111" fmla="*/ 41252 h 662040"/>
                  <a:gd name="connsiteX112" fmla="*/ 204448 w 649612"/>
                  <a:gd name="connsiteY112" fmla="*/ 25635 h 662040"/>
                  <a:gd name="connsiteX113" fmla="*/ 204411 w 649612"/>
                  <a:gd name="connsiteY113" fmla="*/ 24190 h 662040"/>
                  <a:gd name="connsiteX114" fmla="*/ 182261 w 649612"/>
                  <a:gd name="connsiteY114" fmla="*/ 36431 h 662040"/>
                  <a:gd name="connsiteX115" fmla="*/ 169226 w 649612"/>
                  <a:gd name="connsiteY115" fmla="*/ 65595 h 662040"/>
                  <a:gd name="connsiteX116" fmla="*/ 146046 w 649612"/>
                  <a:gd name="connsiteY116" fmla="*/ 85572 h 662040"/>
                  <a:gd name="connsiteX117" fmla="*/ 139301 w 649612"/>
                  <a:gd name="connsiteY117" fmla="*/ 115759 h 662040"/>
                  <a:gd name="connsiteX118" fmla="*/ 138591 w 649612"/>
                  <a:gd name="connsiteY118" fmla="*/ 112946 h 662040"/>
                  <a:gd name="connsiteX119" fmla="*/ 128998 w 649612"/>
                  <a:gd name="connsiteY119" fmla="*/ 93475 h 662040"/>
                  <a:gd name="connsiteX120" fmla="*/ 107326 w 649612"/>
                  <a:gd name="connsiteY120" fmla="*/ 75979 h 662040"/>
                  <a:gd name="connsiteX121" fmla="*/ 102942 w 649612"/>
                  <a:gd name="connsiteY121" fmla="*/ 56170 h 662040"/>
                  <a:gd name="connsiteX122" fmla="*/ 100679 w 649612"/>
                  <a:gd name="connsiteY122" fmla="*/ 53815 h 662040"/>
                  <a:gd name="connsiteX123" fmla="*/ 104954 w 649612"/>
                  <a:gd name="connsiteY123" fmla="*/ 54529 h 662040"/>
                  <a:gd name="connsiteX124" fmla="*/ 112141 w 649612"/>
                  <a:gd name="connsiteY124" fmla="*/ 38778 h 662040"/>
                  <a:gd name="connsiteX125" fmla="*/ 125831 w 649612"/>
                  <a:gd name="connsiteY125" fmla="*/ 29833 h 662040"/>
                  <a:gd name="connsiteX126" fmla="*/ 130451 w 649612"/>
                  <a:gd name="connsiteY126" fmla="*/ 19332 h 662040"/>
                  <a:gd name="connsiteX127" fmla="*/ 140547 w 649612"/>
                  <a:gd name="connsiteY127" fmla="*/ 12332 h 662040"/>
                  <a:gd name="connsiteX128" fmla="*/ 145852 w 649612"/>
                  <a:gd name="connsiteY128" fmla="*/ 4554 h 66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649612" h="662040">
                    <a:moveTo>
                      <a:pt x="154579" y="470"/>
                    </a:moveTo>
                    <a:cubicBezTo>
                      <a:pt x="157488" y="-891"/>
                      <a:pt x="147535" y="956"/>
                      <a:pt x="144654" y="2803"/>
                    </a:cubicBezTo>
                    <a:cubicBezTo>
                      <a:pt x="141773" y="4651"/>
                      <a:pt x="140348" y="9221"/>
                      <a:pt x="137296" y="11554"/>
                    </a:cubicBezTo>
                    <a:cubicBezTo>
                      <a:pt x="134244" y="13888"/>
                      <a:pt x="128170" y="13239"/>
                      <a:pt x="126344" y="16804"/>
                    </a:cubicBezTo>
                    <a:lnTo>
                      <a:pt x="120868" y="27500"/>
                    </a:lnTo>
                    <a:cubicBezTo>
                      <a:pt x="119043" y="31065"/>
                      <a:pt x="111086" y="29736"/>
                      <a:pt x="106494" y="33917"/>
                    </a:cubicBezTo>
                    <a:cubicBezTo>
                      <a:pt x="104198" y="36007"/>
                      <a:pt x="100968" y="39815"/>
                      <a:pt x="98280" y="43530"/>
                    </a:cubicBezTo>
                    <a:lnTo>
                      <a:pt x="95533" y="48542"/>
                    </a:lnTo>
                    <a:lnTo>
                      <a:pt x="86600" y="42265"/>
                    </a:lnTo>
                    <a:cubicBezTo>
                      <a:pt x="82455" y="37003"/>
                      <a:pt x="82151" y="29002"/>
                      <a:pt x="78071" y="24601"/>
                    </a:cubicBezTo>
                    <a:cubicBezTo>
                      <a:pt x="73992" y="20201"/>
                      <a:pt x="57766" y="12222"/>
                      <a:pt x="62122" y="15862"/>
                    </a:cubicBezTo>
                    <a:lnTo>
                      <a:pt x="75193" y="26783"/>
                    </a:lnTo>
                    <a:cubicBezTo>
                      <a:pt x="79549" y="30424"/>
                      <a:pt x="77400" y="36636"/>
                      <a:pt x="80651" y="41859"/>
                    </a:cubicBezTo>
                    <a:cubicBezTo>
                      <a:pt x="83903" y="47082"/>
                      <a:pt x="91861" y="52232"/>
                      <a:pt x="94703" y="58120"/>
                    </a:cubicBezTo>
                    <a:cubicBezTo>
                      <a:pt x="97546" y="64007"/>
                      <a:pt x="93990" y="70479"/>
                      <a:pt x="97709" y="77186"/>
                    </a:cubicBezTo>
                    <a:cubicBezTo>
                      <a:pt x="101428" y="83893"/>
                      <a:pt x="115369" y="88786"/>
                      <a:pt x="117019" y="98363"/>
                    </a:cubicBezTo>
                    <a:lnTo>
                      <a:pt x="121968" y="127092"/>
                    </a:lnTo>
                    <a:lnTo>
                      <a:pt x="129009" y="128032"/>
                    </a:lnTo>
                    <a:lnTo>
                      <a:pt x="125377" y="131190"/>
                    </a:lnTo>
                    <a:cubicBezTo>
                      <a:pt x="119127" y="134165"/>
                      <a:pt x="112102" y="137504"/>
                      <a:pt x="107724" y="144675"/>
                    </a:cubicBezTo>
                    <a:cubicBezTo>
                      <a:pt x="105535" y="148260"/>
                      <a:pt x="103006" y="153229"/>
                      <a:pt x="100461" y="158827"/>
                    </a:cubicBezTo>
                    <a:lnTo>
                      <a:pt x="95845" y="170072"/>
                    </a:lnTo>
                    <a:lnTo>
                      <a:pt x="88770" y="152944"/>
                    </a:lnTo>
                    <a:cubicBezTo>
                      <a:pt x="80639" y="126299"/>
                      <a:pt x="76627" y="94277"/>
                      <a:pt x="64648" y="77465"/>
                    </a:cubicBezTo>
                    <a:cubicBezTo>
                      <a:pt x="52669" y="60653"/>
                      <a:pt x="14369" y="39655"/>
                      <a:pt x="3129" y="37524"/>
                    </a:cubicBezTo>
                    <a:cubicBezTo>
                      <a:pt x="-618" y="36814"/>
                      <a:pt x="-1358" y="38200"/>
                      <a:pt x="2885" y="42536"/>
                    </a:cubicBezTo>
                    <a:lnTo>
                      <a:pt x="53803" y="94571"/>
                    </a:lnTo>
                    <a:cubicBezTo>
                      <a:pt x="70776" y="111915"/>
                      <a:pt x="63046" y="153229"/>
                      <a:pt x="75916" y="181777"/>
                    </a:cubicBezTo>
                    <a:lnTo>
                      <a:pt x="87035" y="197713"/>
                    </a:lnTo>
                    <a:lnTo>
                      <a:pt x="85841" y="205936"/>
                    </a:lnTo>
                    <a:lnTo>
                      <a:pt x="93029" y="206304"/>
                    </a:lnTo>
                    <a:lnTo>
                      <a:pt x="104036" y="222078"/>
                    </a:lnTo>
                    <a:cubicBezTo>
                      <a:pt x="114784" y="235382"/>
                      <a:pt x="125343" y="249266"/>
                      <a:pt x="131023" y="265861"/>
                    </a:cubicBezTo>
                    <a:cubicBezTo>
                      <a:pt x="142380" y="299051"/>
                      <a:pt x="129284" y="343695"/>
                      <a:pt x="144063" y="380916"/>
                    </a:cubicBezTo>
                    <a:cubicBezTo>
                      <a:pt x="158842" y="418137"/>
                      <a:pt x="212611" y="431570"/>
                      <a:pt x="219698" y="489187"/>
                    </a:cubicBezTo>
                    <a:lnTo>
                      <a:pt x="240957" y="662040"/>
                    </a:lnTo>
                    <a:lnTo>
                      <a:pt x="321180" y="653875"/>
                    </a:lnTo>
                    <a:cubicBezTo>
                      <a:pt x="324206" y="626634"/>
                      <a:pt x="304348" y="549659"/>
                      <a:pt x="284358" y="492327"/>
                    </a:cubicBezTo>
                    <a:lnTo>
                      <a:pt x="282839" y="488510"/>
                    </a:lnTo>
                    <a:lnTo>
                      <a:pt x="344772" y="402254"/>
                    </a:lnTo>
                    <a:cubicBezTo>
                      <a:pt x="369055" y="368434"/>
                      <a:pt x="411123" y="378613"/>
                      <a:pt x="433937" y="360301"/>
                    </a:cubicBezTo>
                    <a:cubicBezTo>
                      <a:pt x="456750" y="341988"/>
                      <a:pt x="462582" y="309340"/>
                      <a:pt x="481653" y="292380"/>
                    </a:cubicBezTo>
                    <a:cubicBezTo>
                      <a:pt x="500724" y="275420"/>
                      <a:pt x="529793" y="272053"/>
                      <a:pt x="548363" y="258539"/>
                    </a:cubicBezTo>
                    <a:cubicBezTo>
                      <a:pt x="566933" y="245026"/>
                      <a:pt x="575395" y="216335"/>
                      <a:pt x="593072" y="211297"/>
                    </a:cubicBezTo>
                    <a:lnTo>
                      <a:pt x="646101" y="196184"/>
                    </a:lnTo>
                    <a:cubicBezTo>
                      <a:pt x="663777" y="191146"/>
                      <a:pt x="609915" y="188191"/>
                      <a:pt x="591236" y="196768"/>
                    </a:cubicBezTo>
                    <a:cubicBezTo>
                      <a:pt x="572556" y="205346"/>
                      <a:pt x="554698" y="235857"/>
                      <a:pt x="534022" y="247649"/>
                    </a:cubicBezTo>
                    <a:cubicBezTo>
                      <a:pt x="513346" y="259440"/>
                      <a:pt x="484656" y="244877"/>
                      <a:pt x="467179" y="267518"/>
                    </a:cubicBezTo>
                    <a:lnTo>
                      <a:pt x="414749" y="335441"/>
                    </a:lnTo>
                    <a:lnTo>
                      <a:pt x="401932" y="343238"/>
                    </a:lnTo>
                    <a:lnTo>
                      <a:pt x="406531" y="279358"/>
                    </a:lnTo>
                    <a:cubicBezTo>
                      <a:pt x="407488" y="266066"/>
                      <a:pt x="415313" y="256787"/>
                      <a:pt x="423761" y="248579"/>
                    </a:cubicBezTo>
                    <a:lnTo>
                      <a:pt x="425982" y="246444"/>
                    </a:lnTo>
                    <a:lnTo>
                      <a:pt x="431218" y="246551"/>
                    </a:lnTo>
                    <a:lnTo>
                      <a:pt x="430190" y="242401"/>
                    </a:lnTo>
                    <a:lnTo>
                      <a:pt x="436120" y="236702"/>
                    </a:lnTo>
                    <a:cubicBezTo>
                      <a:pt x="439875" y="232765"/>
                      <a:pt x="443006" y="228728"/>
                      <a:pt x="444731" y="224223"/>
                    </a:cubicBezTo>
                    <a:cubicBezTo>
                      <a:pt x="451632" y="206202"/>
                      <a:pt x="442794" y="187148"/>
                      <a:pt x="447937" y="171230"/>
                    </a:cubicBezTo>
                    <a:cubicBezTo>
                      <a:pt x="453079" y="155311"/>
                      <a:pt x="469441" y="142663"/>
                      <a:pt x="475586" y="128713"/>
                    </a:cubicBezTo>
                    <a:cubicBezTo>
                      <a:pt x="481731" y="114763"/>
                      <a:pt x="475990" y="96766"/>
                      <a:pt x="484806" y="87530"/>
                    </a:cubicBezTo>
                    <a:lnTo>
                      <a:pt x="511254" y="59822"/>
                    </a:lnTo>
                    <a:cubicBezTo>
                      <a:pt x="520070" y="50586"/>
                      <a:pt x="486267" y="69273"/>
                      <a:pt x="478184" y="80714"/>
                    </a:cubicBezTo>
                    <a:cubicBezTo>
                      <a:pt x="470101" y="92155"/>
                      <a:pt x="470832" y="114618"/>
                      <a:pt x="462756" y="128469"/>
                    </a:cubicBezTo>
                    <a:cubicBezTo>
                      <a:pt x="454680" y="142320"/>
                      <a:pt x="431750" y="145564"/>
                      <a:pt x="429729" y="163819"/>
                    </a:cubicBezTo>
                    <a:lnTo>
                      <a:pt x="423664" y="218582"/>
                    </a:lnTo>
                    <a:lnTo>
                      <a:pt x="421823" y="221957"/>
                    </a:lnTo>
                    <a:lnTo>
                      <a:pt x="421348" y="220967"/>
                    </a:lnTo>
                    <a:cubicBezTo>
                      <a:pt x="415472" y="210153"/>
                      <a:pt x="408121" y="198837"/>
                      <a:pt x="402622" y="192372"/>
                    </a:cubicBezTo>
                    <a:cubicBezTo>
                      <a:pt x="391624" y="179440"/>
                      <a:pt x="368756" y="178973"/>
                      <a:pt x="365230" y="168963"/>
                    </a:cubicBezTo>
                    <a:lnTo>
                      <a:pt x="354650" y="138930"/>
                    </a:lnTo>
                    <a:lnTo>
                      <a:pt x="352495" y="137172"/>
                    </a:lnTo>
                    <a:lnTo>
                      <a:pt x="355439" y="137315"/>
                    </a:lnTo>
                    <a:lnTo>
                      <a:pt x="363955" y="111537"/>
                    </a:lnTo>
                    <a:cubicBezTo>
                      <a:pt x="366793" y="102945"/>
                      <a:pt x="379709" y="100743"/>
                      <a:pt x="383941" y="95154"/>
                    </a:cubicBezTo>
                    <a:cubicBezTo>
                      <a:pt x="388173" y="89564"/>
                      <a:pt x="386002" y="82977"/>
                      <a:pt x="389348" y="78000"/>
                    </a:cubicBezTo>
                    <a:cubicBezTo>
                      <a:pt x="392694" y="73023"/>
                      <a:pt x="400409" y="69583"/>
                      <a:pt x="404016" y="65290"/>
                    </a:cubicBezTo>
                    <a:cubicBezTo>
                      <a:pt x="407623" y="60997"/>
                      <a:pt x="406646" y="54885"/>
                      <a:pt x="410989" y="52242"/>
                    </a:cubicBezTo>
                    <a:lnTo>
                      <a:pt x="424020" y="44313"/>
                    </a:lnTo>
                    <a:cubicBezTo>
                      <a:pt x="428363" y="41670"/>
                      <a:pt x="412999" y="46347"/>
                      <a:pt x="408787" y="49740"/>
                    </a:cubicBezTo>
                    <a:cubicBezTo>
                      <a:pt x="404575" y="53134"/>
                      <a:pt x="403144" y="60493"/>
                      <a:pt x="398750" y="64672"/>
                    </a:cubicBezTo>
                    <a:cubicBezTo>
                      <a:pt x="394355" y="68852"/>
                      <a:pt x="384660" y="68948"/>
                      <a:pt x="382420" y="74818"/>
                    </a:cubicBezTo>
                    <a:lnTo>
                      <a:pt x="375698" y="92429"/>
                    </a:lnTo>
                    <a:cubicBezTo>
                      <a:pt x="373458" y="98300"/>
                      <a:pt x="360673" y="97680"/>
                      <a:pt x="354180" y="105009"/>
                    </a:cubicBezTo>
                    <a:cubicBezTo>
                      <a:pt x="350934" y="108674"/>
                      <a:pt x="346522" y="115177"/>
                      <a:pt x="342948" y="121437"/>
                    </a:cubicBezTo>
                    <a:lnTo>
                      <a:pt x="340346" y="127714"/>
                    </a:lnTo>
                    <a:lnTo>
                      <a:pt x="326322" y="120171"/>
                    </a:lnTo>
                    <a:cubicBezTo>
                      <a:pt x="318814" y="112715"/>
                      <a:pt x="316852" y="100327"/>
                      <a:pt x="309608" y="94200"/>
                    </a:cubicBezTo>
                    <a:cubicBezTo>
                      <a:pt x="302364" y="88072"/>
                      <a:pt x="275318" y="78507"/>
                      <a:pt x="282858" y="83404"/>
                    </a:cubicBezTo>
                    <a:lnTo>
                      <a:pt x="305477" y="98096"/>
                    </a:lnTo>
                    <a:cubicBezTo>
                      <a:pt x="313017" y="102994"/>
                      <a:pt x="310781" y="113030"/>
                      <a:pt x="316873" y="120581"/>
                    </a:cubicBezTo>
                    <a:cubicBezTo>
                      <a:pt x="322965" y="128132"/>
                      <a:pt x="336458" y="134747"/>
                      <a:pt x="342029" y="143404"/>
                    </a:cubicBezTo>
                    <a:cubicBezTo>
                      <a:pt x="347600" y="152061"/>
                      <a:pt x="343195" y="162745"/>
                      <a:pt x="350299" y="172523"/>
                    </a:cubicBezTo>
                    <a:cubicBezTo>
                      <a:pt x="357403" y="182300"/>
                      <a:pt x="380278" y="187467"/>
                      <a:pt x="384652" y="202068"/>
                    </a:cubicBezTo>
                    <a:lnTo>
                      <a:pt x="397236" y="244069"/>
                    </a:lnTo>
                    <a:lnTo>
                      <a:pt x="391047" y="248368"/>
                    </a:lnTo>
                    <a:cubicBezTo>
                      <a:pt x="386555" y="252208"/>
                      <a:pt x="382523" y="256821"/>
                      <a:pt x="379702" y="262800"/>
                    </a:cubicBezTo>
                    <a:cubicBezTo>
                      <a:pt x="371239" y="280739"/>
                      <a:pt x="360138" y="318594"/>
                      <a:pt x="356598" y="343172"/>
                    </a:cubicBezTo>
                    <a:lnTo>
                      <a:pt x="356434" y="348037"/>
                    </a:lnTo>
                    <a:lnTo>
                      <a:pt x="353000" y="348240"/>
                    </a:lnTo>
                    <a:cubicBezTo>
                      <a:pt x="344712" y="349654"/>
                      <a:pt x="336305" y="352475"/>
                      <a:pt x="328133" y="358114"/>
                    </a:cubicBezTo>
                    <a:cubicBezTo>
                      <a:pt x="311789" y="369392"/>
                      <a:pt x="286753" y="391489"/>
                      <a:pt x="264632" y="413800"/>
                    </a:cubicBezTo>
                    <a:lnTo>
                      <a:pt x="252022" y="427587"/>
                    </a:lnTo>
                    <a:lnTo>
                      <a:pt x="242973" y="416211"/>
                    </a:lnTo>
                    <a:cubicBezTo>
                      <a:pt x="217386" y="395388"/>
                      <a:pt x="185380" y="391148"/>
                      <a:pt x="180786" y="361649"/>
                    </a:cubicBezTo>
                    <a:lnTo>
                      <a:pt x="162410" y="243653"/>
                    </a:lnTo>
                    <a:cubicBezTo>
                      <a:pt x="159347" y="223987"/>
                      <a:pt x="147498" y="214257"/>
                      <a:pt x="134379" y="205981"/>
                    </a:cubicBezTo>
                    <a:lnTo>
                      <a:pt x="116459" y="194713"/>
                    </a:lnTo>
                    <a:lnTo>
                      <a:pt x="123357" y="157186"/>
                    </a:lnTo>
                    <a:cubicBezTo>
                      <a:pt x="126433" y="140453"/>
                      <a:pt x="145581" y="135961"/>
                      <a:pt x="151175" y="125035"/>
                    </a:cubicBezTo>
                    <a:cubicBezTo>
                      <a:pt x="156770" y="114110"/>
                      <a:pt x="152580" y="101356"/>
                      <a:pt x="156925" y="91635"/>
                    </a:cubicBezTo>
                    <a:cubicBezTo>
                      <a:pt x="161270" y="81913"/>
                      <a:pt x="172411" y="75104"/>
                      <a:pt x="177245" y="66707"/>
                    </a:cubicBezTo>
                    <a:cubicBezTo>
                      <a:pt x="182078" y="58310"/>
                      <a:pt x="179753" y="46458"/>
                      <a:pt x="185927" y="41252"/>
                    </a:cubicBezTo>
                    <a:lnTo>
                      <a:pt x="204448" y="25635"/>
                    </a:lnTo>
                    <a:cubicBezTo>
                      <a:pt x="205991" y="24334"/>
                      <a:pt x="205744" y="23942"/>
                      <a:pt x="204411" y="24190"/>
                    </a:cubicBezTo>
                    <a:cubicBezTo>
                      <a:pt x="200415" y="24933"/>
                      <a:pt x="186664" y="31436"/>
                      <a:pt x="182261" y="36431"/>
                    </a:cubicBezTo>
                    <a:cubicBezTo>
                      <a:pt x="176391" y="43091"/>
                      <a:pt x="175263" y="57405"/>
                      <a:pt x="169226" y="65595"/>
                    </a:cubicBezTo>
                    <a:cubicBezTo>
                      <a:pt x="163190" y="73786"/>
                      <a:pt x="148601" y="74135"/>
                      <a:pt x="146046" y="85572"/>
                    </a:cubicBezTo>
                    <a:lnTo>
                      <a:pt x="139301" y="115759"/>
                    </a:lnTo>
                    <a:lnTo>
                      <a:pt x="138591" y="112946"/>
                    </a:lnTo>
                    <a:cubicBezTo>
                      <a:pt x="135719" y="105668"/>
                      <a:pt x="131960" y="97967"/>
                      <a:pt x="128998" y="93475"/>
                    </a:cubicBezTo>
                    <a:cubicBezTo>
                      <a:pt x="123076" y="84491"/>
                      <a:pt x="108787" y="82582"/>
                      <a:pt x="107326" y="75979"/>
                    </a:cubicBezTo>
                    <a:lnTo>
                      <a:pt x="102942" y="56170"/>
                    </a:lnTo>
                    <a:lnTo>
                      <a:pt x="100679" y="53815"/>
                    </a:lnTo>
                    <a:lnTo>
                      <a:pt x="104954" y="54529"/>
                    </a:lnTo>
                    <a:lnTo>
                      <a:pt x="112141" y="38778"/>
                    </a:lnTo>
                    <a:cubicBezTo>
                      <a:pt x="114537" y="33528"/>
                      <a:pt x="122779" y="33074"/>
                      <a:pt x="125831" y="29833"/>
                    </a:cubicBezTo>
                    <a:cubicBezTo>
                      <a:pt x="128883" y="26592"/>
                      <a:pt x="127999" y="22249"/>
                      <a:pt x="130451" y="19332"/>
                    </a:cubicBezTo>
                    <a:cubicBezTo>
                      <a:pt x="132904" y="16415"/>
                      <a:pt x="137981" y="14795"/>
                      <a:pt x="140547" y="12332"/>
                    </a:cubicBezTo>
                    <a:cubicBezTo>
                      <a:pt x="143114" y="9869"/>
                      <a:pt x="142943" y="5915"/>
                      <a:pt x="145852" y="4554"/>
                    </a:cubicBezTo>
                    <a:close/>
                  </a:path>
                </a:pathLst>
              </a:custGeom>
              <a:solidFill>
                <a:srgbClr val="A0692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3D00073A-1314-4F41-A194-6CE9AB0456B1}"/>
                </a:ext>
              </a:extLst>
            </p:cNvPr>
            <p:cNvSpPr/>
            <p:nvPr/>
          </p:nvSpPr>
          <p:spPr>
            <a:xfrm>
              <a:off x="5889632" y="2337736"/>
              <a:ext cx="1451406" cy="329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Prediction 1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2A8D77F-BB8E-4D4B-A613-42BCCF5C5824}"/>
                </a:ext>
              </a:extLst>
            </p:cNvPr>
            <p:cNvCxnSpPr>
              <a:cxnSpLocks/>
              <a:stCxn id="74" idx="101"/>
              <a:endCxn id="75" idx="0"/>
            </p:cNvCxnSpPr>
            <p:nvPr/>
          </p:nvCxnSpPr>
          <p:spPr>
            <a:xfrm>
              <a:off x="10669964" y="1766222"/>
              <a:ext cx="7151" cy="5641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CF2B69F-8B00-457B-9B88-EA9299F2C524}"/>
                </a:ext>
              </a:extLst>
            </p:cNvPr>
            <p:cNvGrpSpPr/>
            <p:nvPr/>
          </p:nvGrpSpPr>
          <p:grpSpPr>
            <a:xfrm>
              <a:off x="10240429" y="1277873"/>
              <a:ext cx="712350" cy="728734"/>
              <a:chOff x="5339030" y="843915"/>
              <a:chExt cx="712350" cy="72873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9EA5843-8FAB-4698-A2B0-F928C7A9BD51}"/>
                  </a:ext>
                </a:extLst>
              </p:cNvPr>
              <p:cNvSpPr/>
              <p:nvPr/>
            </p:nvSpPr>
            <p:spPr>
              <a:xfrm>
                <a:off x="5446911" y="948214"/>
                <a:ext cx="114410" cy="136366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6F00769-6591-4342-B1E6-256ABEB558CD}"/>
                  </a:ext>
                </a:extLst>
              </p:cNvPr>
              <p:cNvSpPr/>
              <p:nvPr/>
            </p:nvSpPr>
            <p:spPr>
              <a:xfrm>
                <a:off x="5561321" y="902970"/>
                <a:ext cx="157089" cy="152400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EA656ED-7FDB-4893-8018-88E1E65C610A}"/>
                  </a:ext>
                </a:extLst>
              </p:cNvPr>
              <p:cNvSpPr/>
              <p:nvPr/>
            </p:nvSpPr>
            <p:spPr>
              <a:xfrm>
                <a:off x="5339030" y="1072674"/>
                <a:ext cx="135321" cy="136366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6501FEA-2960-448D-AC1D-45DA1AD5BADA}"/>
                  </a:ext>
                </a:extLst>
              </p:cNvPr>
              <p:cNvSpPr/>
              <p:nvPr/>
            </p:nvSpPr>
            <p:spPr>
              <a:xfrm>
                <a:off x="5733320" y="843915"/>
                <a:ext cx="318060" cy="285750"/>
              </a:xfrm>
              <a:prstGeom prst="ellipse">
                <a:avLst/>
              </a:prstGeom>
              <a:gradFill flip="none" rotWithShape="1">
                <a:gsLst>
                  <a:gs pos="82000">
                    <a:schemeClr val="accent5">
                      <a:lumMod val="60000"/>
                      <a:lumOff val="40000"/>
                    </a:schemeClr>
                  </a:gs>
                  <a:gs pos="12000">
                    <a:schemeClr val="accent4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5F44DE-B8BE-4CF6-874A-3F28676B8D67}"/>
                  </a:ext>
                </a:extLst>
              </p:cNvPr>
              <p:cNvSpPr/>
              <p:nvPr/>
            </p:nvSpPr>
            <p:spPr>
              <a:xfrm rot="21333289" flipH="1">
                <a:off x="5363709" y="910609"/>
                <a:ext cx="649612" cy="662040"/>
              </a:xfrm>
              <a:custGeom>
                <a:avLst/>
                <a:gdLst>
                  <a:gd name="connsiteX0" fmla="*/ 154579 w 649612"/>
                  <a:gd name="connsiteY0" fmla="*/ 470 h 662040"/>
                  <a:gd name="connsiteX1" fmla="*/ 144654 w 649612"/>
                  <a:gd name="connsiteY1" fmla="*/ 2803 h 662040"/>
                  <a:gd name="connsiteX2" fmla="*/ 137296 w 649612"/>
                  <a:gd name="connsiteY2" fmla="*/ 11554 h 662040"/>
                  <a:gd name="connsiteX3" fmla="*/ 126344 w 649612"/>
                  <a:gd name="connsiteY3" fmla="*/ 16804 h 662040"/>
                  <a:gd name="connsiteX4" fmla="*/ 120868 w 649612"/>
                  <a:gd name="connsiteY4" fmla="*/ 27500 h 662040"/>
                  <a:gd name="connsiteX5" fmla="*/ 106494 w 649612"/>
                  <a:gd name="connsiteY5" fmla="*/ 33917 h 662040"/>
                  <a:gd name="connsiteX6" fmla="*/ 98280 w 649612"/>
                  <a:gd name="connsiteY6" fmla="*/ 43530 h 662040"/>
                  <a:gd name="connsiteX7" fmla="*/ 95533 w 649612"/>
                  <a:gd name="connsiteY7" fmla="*/ 48542 h 662040"/>
                  <a:gd name="connsiteX8" fmla="*/ 86600 w 649612"/>
                  <a:gd name="connsiteY8" fmla="*/ 42265 h 662040"/>
                  <a:gd name="connsiteX9" fmla="*/ 78071 w 649612"/>
                  <a:gd name="connsiteY9" fmla="*/ 24601 h 662040"/>
                  <a:gd name="connsiteX10" fmla="*/ 62122 w 649612"/>
                  <a:gd name="connsiteY10" fmla="*/ 15862 h 662040"/>
                  <a:gd name="connsiteX11" fmla="*/ 75193 w 649612"/>
                  <a:gd name="connsiteY11" fmla="*/ 26783 h 662040"/>
                  <a:gd name="connsiteX12" fmla="*/ 80651 w 649612"/>
                  <a:gd name="connsiteY12" fmla="*/ 41859 h 662040"/>
                  <a:gd name="connsiteX13" fmla="*/ 94703 w 649612"/>
                  <a:gd name="connsiteY13" fmla="*/ 58120 h 662040"/>
                  <a:gd name="connsiteX14" fmla="*/ 97709 w 649612"/>
                  <a:gd name="connsiteY14" fmla="*/ 77186 h 662040"/>
                  <a:gd name="connsiteX15" fmla="*/ 117019 w 649612"/>
                  <a:gd name="connsiteY15" fmla="*/ 98363 h 662040"/>
                  <a:gd name="connsiteX16" fmla="*/ 121968 w 649612"/>
                  <a:gd name="connsiteY16" fmla="*/ 127092 h 662040"/>
                  <a:gd name="connsiteX17" fmla="*/ 129009 w 649612"/>
                  <a:gd name="connsiteY17" fmla="*/ 128032 h 662040"/>
                  <a:gd name="connsiteX18" fmla="*/ 125377 w 649612"/>
                  <a:gd name="connsiteY18" fmla="*/ 131190 h 662040"/>
                  <a:gd name="connsiteX19" fmla="*/ 107724 w 649612"/>
                  <a:gd name="connsiteY19" fmla="*/ 144675 h 662040"/>
                  <a:gd name="connsiteX20" fmla="*/ 100461 w 649612"/>
                  <a:gd name="connsiteY20" fmla="*/ 158827 h 662040"/>
                  <a:gd name="connsiteX21" fmla="*/ 95845 w 649612"/>
                  <a:gd name="connsiteY21" fmla="*/ 170072 h 662040"/>
                  <a:gd name="connsiteX22" fmla="*/ 88770 w 649612"/>
                  <a:gd name="connsiteY22" fmla="*/ 152944 h 662040"/>
                  <a:gd name="connsiteX23" fmla="*/ 64648 w 649612"/>
                  <a:gd name="connsiteY23" fmla="*/ 77465 h 662040"/>
                  <a:gd name="connsiteX24" fmla="*/ 3129 w 649612"/>
                  <a:gd name="connsiteY24" fmla="*/ 37524 h 662040"/>
                  <a:gd name="connsiteX25" fmla="*/ 2885 w 649612"/>
                  <a:gd name="connsiteY25" fmla="*/ 42536 h 662040"/>
                  <a:gd name="connsiteX26" fmla="*/ 53803 w 649612"/>
                  <a:gd name="connsiteY26" fmla="*/ 94571 h 662040"/>
                  <a:gd name="connsiteX27" fmla="*/ 75916 w 649612"/>
                  <a:gd name="connsiteY27" fmla="*/ 181777 h 662040"/>
                  <a:gd name="connsiteX28" fmla="*/ 87035 w 649612"/>
                  <a:gd name="connsiteY28" fmla="*/ 197713 h 662040"/>
                  <a:gd name="connsiteX29" fmla="*/ 85841 w 649612"/>
                  <a:gd name="connsiteY29" fmla="*/ 205936 h 662040"/>
                  <a:gd name="connsiteX30" fmla="*/ 93029 w 649612"/>
                  <a:gd name="connsiteY30" fmla="*/ 206304 h 662040"/>
                  <a:gd name="connsiteX31" fmla="*/ 104036 w 649612"/>
                  <a:gd name="connsiteY31" fmla="*/ 222078 h 662040"/>
                  <a:gd name="connsiteX32" fmla="*/ 131023 w 649612"/>
                  <a:gd name="connsiteY32" fmla="*/ 265861 h 662040"/>
                  <a:gd name="connsiteX33" fmla="*/ 144063 w 649612"/>
                  <a:gd name="connsiteY33" fmla="*/ 380916 h 662040"/>
                  <a:gd name="connsiteX34" fmla="*/ 219698 w 649612"/>
                  <a:gd name="connsiteY34" fmla="*/ 489187 h 662040"/>
                  <a:gd name="connsiteX35" fmla="*/ 240957 w 649612"/>
                  <a:gd name="connsiteY35" fmla="*/ 662040 h 662040"/>
                  <a:gd name="connsiteX36" fmla="*/ 321180 w 649612"/>
                  <a:gd name="connsiteY36" fmla="*/ 653875 h 662040"/>
                  <a:gd name="connsiteX37" fmla="*/ 284358 w 649612"/>
                  <a:gd name="connsiteY37" fmla="*/ 492327 h 662040"/>
                  <a:gd name="connsiteX38" fmla="*/ 282839 w 649612"/>
                  <a:gd name="connsiteY38" fmla="*/ 488510 h 662040"/>
                  <a:gd name="connsiteX39" fmla="*/ 344772 w 649612"/>
                  <a:gd name="connsiteY39" fmla="*/ 402254 h 662040"/>
                  <a:gd name="connsiteX40" fmla="*/ 433937 w 649612"/>
                  <a:gd name="connsiteY40" fmla="*/ 360301 h 662040"/>
                  <a:gd name="connsiteX41" fmla="*/ 481653 w 649612"/>
                  <a:gd name="connsiteY41" fmla="*/ 292380 h 662040"/>
                  <a:gd name="connsiteX42" fmla="*/ 548363 w 649612"/>
                  <a:gd name="connsiteY42" fmla="*/ 258539 h 662040"/>
                  <a:gd name="connsiteX43" fmla="*/ 593072 w 649612"/>
                  <a:gd name="connsiteY43" fmla="*/ 211297 h 662040"/>
                  <a:gd name="connsiteX44" fmla="*/ 646101 w 649612"/>
                  <a:gd name="connsiteY44" fmla="*/ 196184 h 662040"/>
                  <a:gd name="connsiteX45" fmla="*/ 591236 w 649612"/>
                  <a:gd name="connsiteY45" fmla="*/ 196768 h 662040"/>
                  <a:gd name="connsiteX46" fmla="*/ 534022 w 649612"/>
                  <a:gd name="connsiteY46" fmla="*/ 247649 h 662040"/>
                  <a:gd name="connsiteX47" fmla="*/ 467179 w 649612"/>
                  <a:gd name="connsiteY47" fmla="*/ 267518 h 662040"/>
                  <a:gd name="connsiteX48" fmla="*/ 414749 w 649612"/>
                  <a:gd name="connsiteY48" fmla="*/ 335441 h 662040"/>
                  <a:gd name="connsiteX49" fmla="*/ 401932 w 649612"/>
                  <a:gd name="connsiteY49" fmla="*/ 343238 h 662040"/>
                  <a:gd name="connsiteX50" fmla="*/ 406531 w 649612"/>
                  <a:gd name="connsiteY50" fmla="*/ 279358 h 662040"/>
                  <a:gd name="connsiteX51" fmla="*/ 423761 w 649612"/>
                  <a:gd name="connsiteY51" fmla="*/ 248579 h 662040"/>
                  <a:gd name="connsiteX52" fmla="*/ 425982 w 649612"/>
                  <a:gd name="connsiteY52" fmla="*/ 246444 h 662040"/>
                  <a:gd name="connsiteX53" fmla="*/ 431218 w 649612"/>
                  <a:gd name="connsiteY53" fmla="*/ 246551 h 662040"/>
                  <a:gd name="connsiteX54" fmla="*/ 430190 w 649612"/>
                  <a:gd name="connsiteY54" fmla="*/ 242401 h 662040"/>
                  <a:gd name="connsiteX55" fmla="*/ 436120 w 649612"/>
                  <a:gd name="connsiteY55" fmla="*/ 236702 h 662040"/>
                  <a:gd name="connsiteX56" fmla="*/ 444731 w 649612"/>
                  <a:gd name="connsiteY56" fmla="*/ 224223 h 662040"/>
                  <a:gd name="connsiteX57" fmla="*/ 447937 w 649612"/>
                  <a:gd name="connsiteY57" fmla="*/ 171230 h 662040"/>
                  <a:gd name="connsiteX58" fmla="*/ 475586 w 649612"/>
                  <a:gd name="connsiteY58" fmla="*/ 128713 h 662040"/>
                  <a:gd name="connsiteX59" fmla="*/ 484806 w 649612"/>
                  <a:gd name="connsiteY59" fmla="*/ 87530 h 662040"/>
                  <a:gd name="connsiteX60" fmla="*/ 511254 w 649612"/>
                  <a:gd name="connsiteY60" fmla="*/ 59822 h 662040"/>
                  <a:gd name="connsiteX61" fmla="*/ 478184 w 649612"/>
                  <a:gd name="connsiteY61" fmla="*/ 80714 h 662040"/>
                  <a:gd name="connsiteX62" fmla="*/ 462756 w 649612"/>
                  <a:gd name="connsiteY62" fmla="*/ 128469 h 662040"/>
                  <a:gd name="connsiteX63" fmla="*/ 429729 w 649612"/>
                  <a:gd name="connsiteY63" fmla="*/ 163819 h 662040"/>
                  <a:gd name="connsiteX64" fmla="*/ 423664 w 649612"/>
                  <a:gd name="connsiteY64" fmla="*/ 218582 h 662040"/>
                  <a:gd name="connsiteX65" fmla="*/ 421823 w 649612"/>
                  <a:gd name="connsiteY65" fmla="*/ 221957 h 662040"/>
                  <a:gd name="connsiteX66" fmla="*/ 421348 w 649612"/>
                  <a:gd name="connsiteY66" fmla="*/ 220967 h 662040"/>
                  <a:gd name="connsiteX67" fmla="*/ 402622 w 649612"/>
                  <a:gd name="connsiteY67" fmla="*/ 192372 h 662040"/>
                  <a:gd name="connsiteX68" fmla="*/ 365230 w 649612"/>
                  <a:gd name="connsiteY68" fmla="*/ 168963 h 662040"/>
                  <a:gd name="connsiteX69" fmla="*/ 354650 w 649612"/>
                  <a:gd name="connsiteY69" fmla="*/ 138930 h 662040"/>
                  <a:gd name="connsiteX70" fmla="*/ 352495 w 649612"/>
                  <a:gd name="connsiteY70" fmla="*/ 137172 h 662040"/>
                  <a:gd name="connsiteX71" fmla="*/ 355439 w 649612"/>
                  <a:gd name="connsiteY71" fmla="*/ 137315 h 662040"/>
                  <a:gd name="connsiteX72" fmla="*/ 363955 w 649612"/>
                  <a:gd name="connsiteY72" fmla="*/ 111537 h 662040"/>
                  <a:gd name="connsiteX73" fmla="*/ 383941 w 649612"/>
                  <a:gd name="connsiteY73" fmla="*/ 95154 h 662040"/>
                  <a:gd name="connsiteX74" fmla="*/ 389348 w 649612"/>
                  <a:gd name="connsiteY74" fmla="*/ 78000 h 662040"/>
                  <a:gd name="connsiteX75" fmla="*/ 404016 w 649612"/>
                  <a:gd name="connsiteY75" fmla="*/ 65290 h 662040"/>
                  <a:gd name="connsiteX76" fmla="*/ 410989 w 649612"/>
                  <a:gd name="connsiteY76" fmla="*/ 52242 h 662040"/>
                  <a:gd name="connsiteX77" fmla="*/ 424020 w 649612"/>
                  <a:gd name="connsiteY77" fmla="*/ 44313 h 662040"/>
                  <a:gd name="connsiteX78" fmla="*/ 408787 w 649612"/>
                  <a:gd name="connsiteY78" fmla="*/ 49740 h 662040"/>
                  <a:gd name="connsiteX79" fmla="*/ 398750 w 649612"/>
                  <a:gd name="connsiteY79" fmla="*/ 64672 h 662040"/>
                  <a:gd name="connsiteX80" fmla="*/ 382420 w 649612"/>
                  <a:gd name="connsiteY80" fmla="*/ 74818 h 662040"/>
                  <a:gd name="connsiteX81" fmla="*/ 375698 w 649612"/>
                  <a:gd name="connsiteY81" fmla="*/ 92429 h 662040"/>
                  <a:gd name="connsiteX82" fmla="*/ 354180 w 649612"/>
                  <a:gd name="connsiteY82" fmla="*/ 105009 h 662040"/>
                  <a:gd name="connsiteX83" fmla="*/ 342948 w 649612"/>
                  <a:gd name="connsiteY83" fmla="*/ 121437 h 662040"/>
                  <a:gd name="connsiteX84" fmla="*/ 340346 w 649612"/>
                  <a:gd name="connsiteY84" fmla="*/ 127714 h 662040"/>
                  <a:gd name="connsiteX85" fmla="*/ 326322 w 649612"/>
                  <a:gd name="connsiteY85" fmla="*/ 120171 h 662040"/>
                  <a:gd name="connsiteX86" fmla="*/ 309608 w 649612"/>
                  <a:gd name="connsiteY86" fmla="*/ 94200 h 662040"/>
                  <a:gd name="connsiteX87" fmla="*/ 282858 w 649612"/>
                  <a:gd name="connsiteY87" fmla="*/ 83404 h 662040"/>
                  <a:gd name="connsiteX88" fmla="*/ 305477 w 649612"/>
                  <a:gd name="connsiteY88" fmla="*/ 98096 h 662040"/>
                  <a:gd name="connsiteX89" fmla="*/ 316873 w 649612"/>
                  <a:gd name="connsiteY89" fmla="*/ 120581 h 662040"/>
                  <a:gd name="connsiteX90" fmla="*/ 342029 w 649612"/>
                  <a:gd name="connsiteY90" fmla="*/ 143404 h 662040"/>
                  <a:gd name="connsiteX91" fmla="*/ 350299 w 649612"/>
                  <a:gd name="connsiteY91" fmla="*/ 172523 h 662040"/>
                  <a:gd name="connsiteX92" fmla="*/ 384652 w 649612"/>
                  <a:gd name="connsiteY92" fmla="*/ 202068 h 662040"/>
                  <a:gd name="connsiteX93" fmla="*/ 397236 w 649612"/>
                  <a:gd name="connsiteY93" fmla="*/ 244069 h 662040"/>
                  <a:gd name="connsiteX94" fmla="*/ 391047 w 649612"/>
                  <a:gd name="connsiteY94" fmla="*/ 248368 h 662040"/>
                  <a:gd name="connsiteX95" fmla="*/ 379702 w 649612"/>
                  <a:gd name="connsiteY95" fmla="*/ 262800 h 662040"/>
                  <a:gd name="connsiteX96" fmla="*/ 356598 w 649612"/>
                  <a:gd name="connsiteY96" fmla="*/ 343172 h 662040"/>
                  <a:gd name="connsiteX97" fmla="*/ 356434 w 649612"/>
                  <a:gd name="connsiteY97" fmla="*/ 348037 h 662040"/>
                  <a:gd name="connsiteX98" fmla="*/ 353000 w 649612"/>
                  <a:gd name="connsiteY98" fmla="*/ 348240 h 662040"/>
                  <a:gd name="connsiteX99" fmla="*/ 328133 w 649612"/>
                  <a:gd name="connsiteY99" fmla="*/ 358114 h 662040"/>
                  <a:gd name="connsiteX100" fmla="*/ 264632 w 649612"/>
                  <a:gd name="connsiteY100" fmla="*/ 413800 h 662040"/>
                  <a:gd name="connsiteX101" fmla="*/ 252022 w 649612"/>
                  <a:gd name="connsiteY101" fmla="*/ 427587 h 662040"/>
                  <a:gd name="connsiteX102" fmla="*/ 242973 w 649612"/>
                  <a:gd name="connsiteY102" fmla="*/ 416211 h 662040"/>
                  <a:gd name="connsiteX103" fmla="*/ 180786 w 649612"/>
                  <a:gd name="connsiteY103" fmla="*/ 361649 h 662040"/>
                  <a:gd name="connsiteX104" fmla="*/ 162410 w 649612"/>
                  <a:gd name="connsiteY104" fmla="*/ 243653 h 662040"/>
                  <a:gd name="connsiteX105" fmla="*/ 134379 w 649612"/>
                  <a:gd name="connsiteY105" fmla="*/ 205981 h 662040"/>
                  <a:gd name="connsiteX106" fmla="*/ 116459 w 649612"/>
                  <a:gd name="connsiteY106" fmla="*/ 194713 h 662040"/>
                  <a:gd name="connsiteX107" fmla="*/ 123357 w 649612"/>
                  <a:gd name="connsiteY107" fmla="*/ 157186 h 662040"/>
                  <a:gd name="connsiteX108" fmla="*/ 151175 w 649612"/>
                  <a:gd name="connsiteY108" fmla="*/ 125035 h 662040"/>
                  <a:gd name="connsiteX109" fmla="*/ 156925 w 649612"/>
                  <a:gd name="connsiteY109" fmla="*/ 91635 h 662040"/>
                  <a:gd name="connsiteX110" fmla="*/ 177245 w 649612"/>
                  <a:gd name="connsiteY110" fmla="*/ 66707 h 662040"/>
                  <a:gd name="connsiteX111" fmla="*/ 185927 w 649612"/>
                  <a:gd name="connsiteY111" fmla="*/ 41252 h 662040"/>
                  <a:gd name="connsiteX112" fmla="*/ 204448 w 649612"/>
                  <a:gd name="connsiteY112" fmla="*/ 25635 h 662040"/>
                  <a:gd name="connsiteX113" fmla="*/ 204411 w 649612"/>
                  <a:gd name="connsiteY113" fmla="*/ 24190 h 662040"/>
                  <a:gd name="connsiteX114" fmla="*/ 182261 w 649612"/>
                  <a:gd name="connsiteY114" fmla="*/ 36431 h 662040"/>
                  <a:gd name="connsiteX115" fmla="*/ 169226 w 649612"/>
                  <a:gd name="connsiteY115" fmla="*/ 65595 h 662040"/>
                  <a:gd name="connsiteX116" fmla="*/ 146046 w 649612"/>
                  <a:gd name="connsiteY116" fmla="*/ 85572 h 662040"/>
                  <a:gd name="connsiteX117" fmla="*/ 139301 w 649612"/>
                  <a:gd name="connsiteY117" fmla="*/ 115759 h 662040"/>
                  <a:gd name="connsiteX118" fmla="*/ 138591 w 649612"/>
                  <a:gd name="connsiteY118" fmla="*/ 112946 h 662040"/>
                  <a:gd name="connsiteX119" fmla="*/ 128998 w 649612"/>
                  <a:gd name="connsiteY119" fmla="*/ 93475 h 662040"/>
                  <a:gd name="connsiteX120" fmla="*/ 107326 w 649612"/>
                  <a:gd name="connsiteY120" fmla="*/ 75979 h 662040"/>
                  <a:gd name="connsiteX121" fmla="*/ 102942 w 649612"/>
                  <a:gd name="connsiteY121" fmla="*/ 56170 h 662040"/>
                  <a:gd name="connsiteX122" fmla="*/ 100679 w 649612"/>
                  <a:gd name="connsiteY122" fmla="*/ 53815 h 662040"/>
                  <a:gd name="connsiteX123" fmla="*/ 104954 w 649612"/>
                  <a:gd name="connsiteY123" fmla="*/ 54529 h 662040"/>
                  <a:gd name="connsiteX124" fmla="*/ 112141 w 649612"/>
                  <a:gd name="connsiteY124" fmla="*/ 38778 h 662040"/>
                  <a:gd name="connsiteX125" fmla="*/ 125831 w 649612"/>
                  <a:gd name="connsiteY125" fmla="*/ 29833 h 662040"/>
                  <a:gd name="connsiteX126" fmla="*/ 130451 w 649612"/>
                  <a:gd name="connsiteY126" fmla="*/ 19332 h 662040"/>
                  <a:gd name="connsiteX127" fmla="*/ 140547 w 649612"/>
                  <a:gd name="connsiteY127" fmla="*/ 12332 h 662040"/>
                  <a:gd name="connsiteX128" fmla="*/ 145852 w 649612"/>
                  <a:gd name="connsiteY128" fmla="*/ 4554 h 66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649612" h="662040">
                    <a:moveTo>
                      <a:pt x="154579" y="470"/>
                    </a:moveTo>
                    <a:cubicBezTo>
                      <a:pt x="157488" y="-891"/>
                      <a:pt x="147535" y="956"/>
                      <a:pt x="144654" y="2803"/>
                    </a:cubicBezTo>
                    <a:cubicBezTo>
                      <a:pt x="141773" y="4651"/>
                      <a:pt x="140348" y="9221"/>
                      <a:pt x="137296" y="11554"/>
                    </a:cubicBezTo>
                    <a:cubicBezTo>
                      <a:pt x="134244" y="13888"/>
                      <a:pt x="128170" y="13239"/>
                      <a:pt x="126344" y="16804"/>
                    </a:cubicBezTo>
                    <a:lnTo>
                      <a:pt x="120868" y="27500"/>
                    </a:lnTo>
                    <a:cubicBezTo>
                      <a:pt x="119043" y="31065"/>
                      <a:pt x="111086" y="29736"/>
                      <a:pt x="106494" y="33917"/>
                    </a:cubicBezTo>
                    <a:cubicBezTo>
                      <a:pt x="104198" y="36007"/>
                      <a:pt x="100968" y="39815"/>
                      <a:pt x="98280" y="43530"/>
                    </a:cubicBezTo>
                    <a:lnTo>
                      <a:pt x="95533" y="48542"/>
                    </a:lnTo>
                    <a:lnTo>
                      <a:pt x="86600" y="42265"/>
                    </a:lnTo>
                    <a:cubicBezTo>
                      <a:pt x="82455" y="37003"/>
                      <a:pt x="82151" y="29002"/>
                      <a:pt x="78071" y="24601"/>
                    </a:cubicBezTo>
                    <a:cubicBezTo>
                      <a:pt x="73992" y="20201"/>
                      <a:pt x="57766" y="12222"/>
                      <a:pt x="62122" y="15862"/>
                    </a:cubicBezTo>
                    <a:lnTo>
                      <a:pt x="75193" y="26783"/>
                    </a:lnTo>
                    <a:cubicBezTo>
                      <a:pt x="79549" y="30424"/>
                      <a:pt x="77400" y="36636"/>
                      <a:pt x="80651" y="41859"/>
                    </a:cubicBezTo>
                    <a:cubicBezTo>
                      <a:pt x="83903" y="47082"/>
                      <a:pt x="91861" y="52232"/>
                      <a:pt x="94703" y="58120"/>
                    </a:cubicBezTo>
                    <a:cubicBezTo>
                      <a:pt x="97546" y="64007"/>
                      <a:pt x="93990" y="70479"/>
                      <a:pt x="97709" y="77186"/>
                    </a:cubicBezTo>
                    <a:cubicBezTo>
                      <a:pt x="101428" y="83893"/>
                      <a:pt x="115369" y="88786"/>
                      <a:pt x="117019" y="98363"/>
                    </a:cubicBezTo>
                    <a:lnTo>
                      <a:pt x="121968" y="127092"/>
                    </a:lnTo>
                    <a:lnTo>
                      <a:pt x="129009" y="128032"/>
                    </a:lnTo>
                    <a:lnTo>
                      <a:pt x="125377" y="131190"/>
                    </a:lnTo>
                    <a:cubicBezTo>
                      <a:pt x="119127" y="134165"/>
                      <a:pt x="112102" y="137504"/>
                      <a:pt x="107724" y="144675"/>
                    </a:cubicBezTo>
                    <a:cubicBezTo>
                      <a:pt x="105535" y="148260"/>
                      <a:pt x="103006" y="153229"/>
                      <a:pt x="100461" y="158827"/>
                    </a:cubicBezTo>
                    <a:lnTo>
                      <a:pt x="95845" y="170072"/>
                    </a:lnTo>
                    <a:lnTo>
                      <a:pt x="88770" y="152944"/>
                    </a:lnTo>
                    <a:cubicBezTo>
                      <a:pt x="80639" y="126299"/>
                      <a:pt x="76627" y="94277"/>
                      <a:pt x="64648" y="77465"/>
                    </a:cubicBezTo>
                    <a:cubicBezTo>
                      <a:pt x="52669" y="60653"/>
                      <a:pt x="14369" y="39655"/>
                      <a:pt x="3129" y="37524"/>
                    </a:cubicBezTo>
                    <a:cubicBezTo>
                      <a:pt x="-618" y="36814"/>
                      <a:pt x="-1358" y="38200"/>
                      <a:pt x="2885" y="42536"/>
                    </a:cubicBezTo>
                    <a:lnTo>
                      <a:pt x="53803" y="94571"/>
                    </a:lnTo>
                    <a:cubicBezTo>
                      <a:pt x="70776" y="111915"/>
                      <a:pt x="63046" y="153229"/>
                      <a:pt x="75916" y="181777"/>
                    </a:cubicBezTo>
                    <a:lnTo>
                      <a:pt x="87035" y="197713"/>
                    </a:lnTo>
                    <a:lnTo>
                      <a:pt x="85841" y="205936"/>
                    </a:lnTo>
                    <a:lnTo>
                      <a:pt x="93029" y="206304"/>
                    </a:lnTo>
                    <a:lnTo>
                      <a:pt x="104036" y="222078"/>
                    </a:lnTo>
                    <a:cubicBezTo>
                      <a:pt x="114784" y="235382"/>
                      <a:pt x="125343" y="249266"/>
                      <a:pt x="131023" y="265861"/>
                    </a:cubicBezTo>
                    <a:cubicBezTo>
                      <a:pt x="142380" y="299051"/>
                      <a:pt x="129284" y="343695"/>
                      <a:pt x="144063" y="380916"/>
                    </a:cubicBezTo>
                    <a:cubicBezTo>
                      <a:pt x="158842" y="418137"/>
                      <a:pt x="212611" y="431570"/>
                      <a:pt x="219698" y="489187"/>
                    </a:cubicBezTo>
                    <a:lnTo>
                      <a:pt x="240957" y="662040"/>
                    </a:lnTo>
                    <a:lnTo>
                      <a:pt x="321180" y="653875"/>
                    </a:lnTo>
                    <a:cubicBezTo>
                      <a:pt x="324206" y="626634"/>
                      <a:pt x="304348" y="549659"/>
                      <a:pt x="284358" y="492327"/>
                    </a:cubicBezTo>
                    <a:lnTo>
                      <a:pt x="282839" y="488510"/>
                    </a:lnTo>
                    <a:lnTo>
                      <a:pt x="344772" y="402254"/>
                    </a:lnTo>
                    <a:cubicBezTo>
                      <a:pt x="369055" y="368434"/>
                      <a:pt x="411123" y="378613"/>
                      <a:pt x="433937" y="360301"/>
                    </a:cubicBezTo>
                    <a:cubicBezTo>
                      <a:pt x="456750" y="341988"/>
                      <a:pt x="462582" y="309340"/>
                      <a:pt x="481653" y="292380"/>
                    </a:cubicBezTo>
                    <a:cubicBezTo>
                      <a:pt x="500724" y="275420"/>
                      <a:pt x="529793" y="272053"/>
                      <a:pt x="548363" y="258539"/>
                    </a:cubicBezTo>
                    <a:cubicBezTo>
                      <a:pt x="566933" y="245026"/>
                      <a:pt x="575395" y="216335"/>
                      <a:pt x="593072" y="211297"/>
                    </a:cubicBezTo>
                    <a:lnTo>
                      <a:pt x="646101" y="196184"/>
                    </a:lnTo>
                    <a:cubicBezTo>
                      <a:pt x="663777" y="191146"/>
                      <a:pt x="609915" y="188191"/>
                      <a:pt x="591236" y="196768"/>
                    </a:cubicBezTo>
                    <a:cubicBezTo>
                      <a:pt x="572556" y="205346"/>
                      <a:pt x="554698" y="235857"/>
                      <a:pt x="534022" y="247649"/>
                    </a:cubicBezTo>
                    <a:cubicBezTo>
                      <a:pt x="513346" y="259440"/>
                      <a:pt x="484656" y="244877"/>
                      <a:pt x="467179" y="267518"/>
                    </a:cubicBezTo>
                    <a:lnTo>
                      <a:pt x="414749" y="335441"/>
                    </a:lnTo>
                    <a:lnTo>
                      <a:pt x="401932" y="343238"/>
                    </a:lnTo>
                    <a:lnTo>
                      <a:pt x="406531" y="279358"/>
                    </a:lnTo>
                    <a:cubicBezTo>
                      <a:pt x="407488" y="266066"/>
                      <a:pt x="415313" y="256787"/>
                      <a:pt x="423761" y="248579"/>
                    </a:cubicBezTo>
                    <a:lnTo>
                      <a:pt x="425982" y="246444"/>
                    </a:lnTo>
                    <a:lnTo>
                      <a:pt x="431218" y="246551"/>
                    </a:lnTo>
                    <a:lnTo>
                      <a:pt x="430190" y="242401"/>
                    </a:lnTo>
                    <a:lnTo>
                      <a:pt x="436120" y="236702"/>
                    </a:lnTo>
                    <a:cubicBezTo>
                      <a:pt x="439875" y="232765"/>
                      <a:pt x="443006" y="228728"/>
                      <a:pt x="444731" y="224223"/>
                    </a:cubicBezTo>
                    <a:cubicBezTo>
                      <a:pt x="451632" y="206202"/>
                      <a:pt x="442794" y="187148"/>
                      <a:pt x="447937" y="171230"/>
                    </a:cubicBezTo>
                    <a:cubicBezTo>
                      <a:pt x="453079" y="155311"/>
                      <a:pt x="469441" y="142663"/>
                      <a:pt x="475586" y="128713"/>
                    </a:cubicBezTo>
                    <a:cubicBezTo>
                      <a:pt x="481731" y="114763"/>
                      <a:pt x="475990" y="96766"/>
                      <a:pt x="484806" y="87530"/>
                    </a:cubicBezTo>
                    <a:lnTo>
                      <a:pt x="511254" y="59822"/>
                    </a:lnTo>
                    <a:cubicBezTo>
                      <a:pt x="520070" y="50586"/>
                      <a:pt x="486267" y="69273"/>
                      <a:pt x="478184" y="80714"/>
                    </a:cubicBezTo>
                    <a:cubicBezTo>
                      <a:pt x="470101" y="92155"/>
                      <a:pt x="470832" y="114618"/>
                      <a:pt x="462756" y="128469"/>
                    </a:cubicBezTo>
                    <a:cubicBezTo>
                      <a:pt x="454680" y="142320"/>
                      <a:pt x="431750" y="145564"/>
                      <a:pt x="429729" y="163819"/>
                    </a:cubicBezTo>
                    <a:lnTo>
                      <a:pt x="423664" y="218582"/>
                    </a:lnTo>
                    <a:lnTo>
                      <a:pt x="421823" y="221957"/>
                    </a:lnTo>
                    <a:lnTo>
                      <a:pt x="421348" y="220967"/>
                    </a:lnTo>
                    <a:cubicBezTo>
                      <a:pt x="415472" y="210153"/>
                      <a:pt x="408121" y="198837"/>
                      <a:pt x="402622" y="192372"/>
                    </a:cubicBezTo>
                    <a:cubicBezTo>
                      <a:pt x="391624" y="179440"/>
                      <a:pt x="368756" y="178973"/>
                      <a:pt x="365230" y="168963"/>
                    </a:cubicBezTo>
                    <a:lnTo>
                      <a:pt x="354650" y="138930"/>
                    </a:lnTo>
                    <a:lnTo>
                      <a:pt x="352495" y="137172"/>
                    </a:lnTo>
                    <a:lnTo>
                      <a:pt x="355439" y="137315"/>
                    </a:lnTo>
                    <a:lnTo>
                      <a:pt x="363955" y="111537"/>
                    </a:lnTo>
                    <a:cubicBezTo>
                      <a:pt x="366793" y="102945"/>
                      <a:pt x="379709" y="100743"/>
                      <a:pt x="383941" y="95154"/>
                    </a:cubicBezTo>
                    <a:cubicBezTo>
                      <a:pt x="388173" y="89564"/>
                      <a:pt x="386002" y="82977"/>
                      <a:pt x="389348" y="78000"/>
                    </a:cubicBezTo>
                    <a:cubicBezTo>
                      <a:pt x="392694" y="73023"/>
                      <a:pt x="400409" y="69583"/>
                      <a:pt x="404016" y="65290"/>
                    </a:cubicBezTo>
                    <a:cubicBezTo>
                      <a:pt x="407623" y="60997"/>
                      <a:pt x="406646" y="54885"/>
                      <a:pt x="410989" y="52242"/>
                    </a:cubicBezTo>
                    <a:lnTo>
                      <a:pt x="424020" y="44313"/>
                    </a:lnTo>
                    <a:cubicBezTo>
                      <a:pt x="428363" y="41670"/>
                      <a:pt x="412999" y="46347"/>
                      <a:pt x="408787" y="49740"/>
                    </a:cubicBezTo>
                    <a:cubicBezTo>
                      <a:pt x="404575" y="53134"/>
                      <a:pt x="403144" y="60493"/>
                      <a:pt x="398750" y="64672"/>
                    </a:cubicBezTo>
                    <a:cubicBezTo>
                      <a:pt x="394355" y="68852"/>
                      <a:pt x="384660" y="68948"/>
                      <a:pt x="382420" y="74818"/>
                    </a:cubicBezTo>
                    <a:lnTo>
                      <a:pt x="375698" y="92429"/>
                    </a:lnTo>
                    <a:cubicBezTo>
                      <a:pt x="373458" y="98300"/>
                      <a:pt x="360673" y="97680"/>
                      <a:pt x="354180" y="105009"/>
                    </a:cubicBezTo>
                    <a:cubicBezTo>
                      <a:pt x="350934" y="108674"/>
                      <a:pt x="346522" y="115177"/>
                      <a:pt x="342948" y="121437"/>
                    </a:cubicBezTo>
                    <a:lnTo>
                      <a:pt x="340346" y="127714"/>
                    </a:lnTo>
                    <a:lnTo>
                      <a:pt x="326322" y="120171"/>
                    </a:lnTo>
                    <a:cubicBezTo>
                      <a:pt x="318814" y="112715"/>
                      <a:pt x="316852" y="100327"/>
                      <a:pt x="309608" y="94200"/>
                    </a:cubicBezTo>
                    <a:cubicBezTo>
                      <a:pt x="302364" y="88072"/>
                      <a:pt x="275318" y="78507"/>
                      <a:pt x="282858" y="83404"/>
                    </a:cubicBezTo>
                    <a:lnTo>
                      <a:pt x="305477" y="98096"/>
                    </a:lnTo>
                    <a:cubicBezTo>
                      <a:pt x="313017" y="102994"/>
                      <a:pt x="310781" y="113030"/>
                      <a:pt x="316873" y="120581"/>
                    </a:cubicBezTo>
                    <a:cubicBezTo>
                      <a:pt x="322965" y="128132"/>
                      <a:pt x="336458" y="134747"/>
                      <a:pt x="342029" y="143404"/>
                    </a:cubicBezTo>
                    <a:cubicBezTo>
                      <a:pt x="347600" y="152061"/>
                      <a:pt x="343195" y="162745"/>
                      <a:pt x="350299" y="172523"/>
                    </a:cubicBezTo>
                    <a:cubicBezTo>
                      <a:pt x="357403" y="182300"/>
                      <a:pt x="380278" y="187467"/>
                      <a:pt x="384652" y="202068"/>
                    </a:cubicBezTo>
                    <a:lnTo>
                      <a:pt x="397236" y="244069"/>
                    </a:lnTo>
                    <a:lnTo>
                      <a:pt x="391047" y="248368"/>
                    </a:lnTo>
                    <a:cubicBezTo>
                      <a:pt x="386555" y="252208"/>
                      <a:pt x="382523" y="256821"/>
                      <a:pt x="379702" y="262800"/>
                    </a:cubicBezTo>
                    <a:cubicBezTo>
                      <a:pt x="371239" y="280739"/>
                      <a:pt x="360138" y="318594"/>
                      <a:pt x="356598" y="343172"/>
                    </a:cubicBezTo>
                    <a:lnTo>
                      <a:pt x="356434" y="348037"/>
                    </a:lnTo>
                    <a:lnTo>
                      <a:pt x="353000" y="348240"/>
                    </a:lnTo>
                    <a:cubicBezTo>
                      <a:pt x="344712" y="349654"/>
                      <a:pt x="336305" y="352475"/>
                      <a:pt x="328133" y="358114"/>
                    </a:cubicBezTo>
                    <a:cubicBezTo>
                      <a:pt x="311789" y="369392"/>
                      <a:pt x="286753" y="391489"/>
                      <a:pt x="264632" y="413800"/>
                    </a:cubicBezTo>
                    <a:lnTo>
                      <a:pt x="252022" y="427587"/>
                    </a:lnTo>
                    <a:lnTo>
                      <a:pt x="242973" y="416211"/>
                    </a:lnTo>
                    <a:cubicBezTo>
                      <a:pt x="217386" y="395388"/>
                      <a:pt x="185380" y="391148"/>
                      <a:pt x="180786" y="361649"/>
                    </a:cubicBezTo>
                    <a:lnTo>
                      <a:pt x="162410" y="243653"/>
                    </a:lnTo>
                    <a:cubicBezTo>
                      <a:pt x="159347" y="223987"/>
                      <a:pt x="147498" y="214257"/>
                      <a:pt x="134379" y="205981"/>
                    </a:cubicBezTo>
                    <a:lnTo>
                      <a:pt x="116459" y="194713"/>
                    </a:lnTo>
                    <a:lnTo>
                      <a:pt x="123357" y="157186"/>
                    </a:lnTo>
                    <a:cubicBezTo>
                      <a:pt x="126433" y="140453"/>
                      <a:pt x="145581" y="135961"/>
                      <a:pt x="151175" y="125035"/>
                    </a:cubicBezTo>
                    <a:cubicBezTo>
                      <a:pt x="156770" y="114110"/>
                      <a:pt x="152580" y="101356"/>
                      <a:pt x="156925" y="91635"/>
                    </a:cubicBezTo>
                    <a:cubicBezTo>
                      <a:pt x="161270" y="81913"/>
                      <a:pt x="172411" y="75104"/>
                      <a:pt x="177245" y="66707"/>
                    </a:cubicBezTo>
                    <a:cubicBezTo>
                      <a:pt x="182078" y="58310"/>
                      <a:pt x="179753" y="46458"/>
                      <a:pt x="185927" y="41252"/>
                    </a:cubicBezTo>
                    <a:lnTo>
                      <a:pt x="204448" y="25635"/>
                    </a:lnTo>
                    <a:cubicBezTo>
                      <a:pt x="205991" y="24334"/>
                      <a:pt x="205744" y="23942"/>
                      <a:pt x="204411" y="24190"/>
                    </a:cubicBezTo>
                    <a:cubicBezTo>
                      <a:pt x="200415" y="24933"/>
                      <a:pt x="186664" y="31436"/>
                      <a:pt x="182261" y="36431"/>
                    </a:cubicBezTo>
                    <a:cubicBezTo>
                      <a:pt x="176391" y="43091"/>
                      <a:pt x="175263" y="57405"/>
                      <a:pt x="169226" y="65595"/>
                    </a:cubicBezTo>
                    <a:cubicBezTo>
                      <a:pt x="163190" y="73786"/>
                      <a:pt x="148601" y="74135"/>
                      <a:pt x="146046" y="85572"/>
                    </a:cubicBezTo>
                    <a:lnTo>
                      <a:pt x="139301" y="115759"/>
                    </a:lnTo>
                    <a:lnTo>
                      <a:pt x="138591" y="112946"/>
                    </a:lnTo>
                    <a:cubicBezTo>
                      <a:pt x="135719" y="105668"/>
                      <a:pt x="131960" y="97967"/>
                      <a:pt x="128998" y="93475"/>
                    </a:cubicBezTo>
                    <a:cubicBezTo>
                      <a:pt x="123076" y="84491"/>
                      <a:pt x="108787" y="82582"/>
                      <a:pt x="107326" y="75979"/>
                    </a:cubicBezTo>
                    <a:lnTo>
                      <a:pt x="102942" y="56170"/>
                    </a:lnTo>
                    <a:lnTo>
                      <a:pt x="100679" y="53815"/>
                    </a:lnTo>
                    <a:lnTo>
                      <a:pt x="104954" y="54529"/>
                    </a:lnTo>
                    <a:lnTo>
                      <a:pt x="112141" y="38778"/>
                    </a:lnTo>
                    <a:cubicBezTo>
                      <a:pt x="114537" y="33528"/>
                      <a:pt x="122779" y="33074"/>
                      <a:pt x="125831" y="29833"/>
                    </a:cubicBezTo>
                    <a:cubicBezTo>
                      <a:pt x="128883" y="26592"/>
                      <a:pt x="127999" y="22249"/>
                      <a:pt x="130451" y="19332"/>
                    </a:cubicBezTo>
                    <a:cubicBezTo>
                      <a:pt x="132904" y="16415"/>
                      <a:pt x="137981" y="14795"/>
                      <a:pt x="140547" y="12332"/>
                    </a:cubicBezTo>
                    <a:cubicBezTo>
                      <a:pt x="143114" y="9869"/>
                      <a:pt x="142943" y="5915"/>
                      <a:pt x="145852" y="4554"/>
                    </a:cubicBezTo>
                    <a:close/>
                  </a:path>
                </a:pathLst>
              </a:custGeom>
              <a:solidFill>
                <a:srgbClr val="A0692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4561A28-6F88-4263-8B01-61B29E9FED29}"/>
                </a:ext>
              </a:extLst>
            </p:cNvPr>
            <p:cNvSpPr/>
            <p:nvPr/>
          </p:nvSpPr>
          <p:spPr>
            <a:xfrm>
              <a:off x="9815822" y="2330322"/>
              <a:ext cx="1722585" cy="3293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Prediction 500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91DDFB-B586-4CC5-B509-4CB8B48EFC0E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>
              <a:off x="9412817" y="1906085"/>
              <a:ext cx="0" cy="36717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ADB57C3-0D52-4490-B281-7340C83A508B}"/>
                </a:ext>
              </a:extLst>
            </p:cNvPr>
            <p:cNvCxnSpPr>
              <a:cxnSpLocks/>
              <a:stCxn id="30" idx="3"/>
              <a:endCxn id="35" idx="1"/>
            </p:cNvCxnSpPr>
            <p:nvPr/>
          </p:nvCxnSpPr>
          <p:spPr>
            <a:xfrm flipH="1">
              <a:off x="8176957" y="847885"/>
              <a:ext cx="199610" cy="481004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B781BF2-A934-423A-8B19-7CB5BAF36658}"/>
                </a:ext>
              </a:extLst>
            </p:cNvPr>
            <p:cNvCxnSpPr>
              <a:stCxn id="30" idx="5"/>
            </p:cNvCxnSpPr>
            <p:nvPr/>
          </p:nvCxnSpPr>
          <p:spPr>
            <a:xfrm>
              <a:off x="9516768" y="847885"/>
              <a:ext cx="149124" cy="530511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D164B7C-62DC-4914-9913-0F32B1688520}"/>
                </a:ext>
              </a:extLst>
            </p:cNvPr>
            <p:cNvCxnSpPr>
              <a:cxnSpLocks/>
              <a:stCxn id="30" idx="6"/>
              <a:endCxn id="71" idx="7"/>
            </p:cNvCxnSpPr>
            <p:nvPr/>
          </p:nvCxnSpPr>
          <p:spPr>
            <a:xfrm>
              <a:off x="9752912" y="495138"/>
              <a:ext cx="843892" cy="864108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5C570CF-8FD6-4D11-9679-79B130F650EA}"/>
                </a:ext>
              </a:extLst>
            </p:cNvPr>
            <p:cNvCxnSpPr>
              <a:stCxn id="30" idx="2"/>
              <a:endCxn id="65" idx="6"/>
            </p:cNvCxnSpPr>
            <p:nvPr/>
          </p:nvCxnSpPr>
          <p:spPr>
            <a:xfrm flipH="1">
              <a:off x="6908847" y="495138"/>
              <a:ext cx="1231576" cy="934779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CD8C14-5BC4-4E9D-BD39-12D9D5A53CD0}"/>
                </a:ext>
              </a:extLst>
            </p:cNvPr>
            <p:cNvCxnSpPr>
              <a:cxnSpLocks/>
            </p:cNvCxnSpPr>
            <p:nvPr/>
          </p:nvCxnSpPr>
          <p:spPr>
            <a:xfrm>
              <a:off x="8138505" y="2759912"/>
              <a:ext cx="1" cy="470437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55B6B9-5A61-4976-97B9-6C2EEC848AE8}"/>
                </a:ext>
              </a:extLst>
            </p:cNvPr>
            <p:cNvCxnSpPr>
              <a:cxnSpLocks/>
            </p:cNvCxnSpPr>
            <p:nvPr/>
          </p:nvCxnSpPr>
          <p:spPr>
            <a:xfrm>
              <a:off x="9401505" y="2737694"/>
              <a:ext cx="0" cy="49265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975C693-736C-4FA2-8B1A-EE773D7BD5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2655" y="2659689"/>
              <a:ext cx="10697" cy="56234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EED334-486D-4ABC-88DF-C88F9996EB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536" y="2699142"/>
              <a:ext cx="10697" cy="56234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C676B8C-CE5D-449D-87B8-45BE003E2747}"/>
                </a:ext>
              </a:extLst>
            </p:cNvPr>
            <p:cNvSpPr/>
            <p:nvPr/>
          </p:nvSpPr>
          <p:spPr>
            <a:xfrm>
              <a:off x="5509831" y="814063"/>
              <a:ext cx="1093583" cy="74941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Tree 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BE63B6B-018A-4910-9403-03CA2BCB0711}"/>
                </a:ext>
              </a:extLst>
            </p:cNvPr>
            <p:cNvSpPr/>
            <p:nvPr/>
          </p:nvSpPr>
          <p:spPr>
            <a:xfrm>
              <a:off x="7227571" y="818621"/>
              <a:ext cx="1093583" cy="74941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Tree 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80EA807-DCA5-46FC-94E0-D8435E1547D0}"/>
                </a:ext>
              </a:extLst>
            </p:cNvPr>
            <p:cNvSpPr/>
            <p:nvPr/>
          </p:nvSpPr>
          <p:spPr>
            <a:xfrm>
              <a:off x="10746652" y="789712"/>
              <a:ext cx="1093583" cy="74941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Tree 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65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868903" y="5401440"/>
            <a:ext cx="627840" cy="64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1050480" y="216072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95" name="CustomShape 4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397" name="Picture 396"/>
          <p:cNvPicPr/>
          <p:nvPr/>
        </p:nvPicPr>
        <p:blipFill>
          <a:blip r:embed="rId2"/>
          <a:stretch/>
        </p:blipFill>
        <p:spPr>
          <a:xfrm>
            <a:off x="342360" y="1463040"/>
            <a:ext cx="568800" cy="637560"/>
          </a:xfrm>
          <a:prstGeom prst="rect">
            <a:avLst/>
          </a:prstGeom>
          <a:ln>
            <a:noFill/>
          </a:ln>
        </p:spPr>
      </p:pic>
      <p:sp>
        <p:nvSpPr>
          <p:cNvPr id="398" name="CustomShape 6"/>
          <p:cNvSpPr/>
          <p:nvPr/>
        </p:nvSpPr>
        <p:spPr>
          <a:xfrm>
            <a:off x="1097280" y="1554480"/>
            <a:ext cx="8683560" cy="8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 future values using a weighted average of all previous values in series</a:t>
            </a:r>
          </a:p>
        </p:txBody>
      </p:sp>
      <p:sp>
        <p:nvSpPr>
          <p:cNvPr id="400" name="CustomShape 8"/>
          <p:cNvSpPr/>
          <p:nvPr/>
        </p:nvSpPr>
        <p:spPr>
          <a:xfrm>
            <a:off x="1048925" y="2695523"/>
            <a:ext cx="225144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</a:p>
        </p:txBody>
      </p:sp>
      <p:sp>
        <p:nvSpPr>
          <p:cNvPr id="401" name="CustomShape 9"/>
          <p:cNvSpPr/>
          <p:nvPr/>
        </p:nvSpPr>
        <p:spPr>
          <a:xfrm>
            <a:off x="1056614" y="3120047"/>
            <a:ext cx="2992827" cy="178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lvl="0" indent="-342900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Popular</a:t>
            </a:r>
          </a:p>
          <a:p>
            <a:pPr marL="342900" lvl="0" indent="-342900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Cheap to compute</a:t>
            </a:r>
          </a:p>
          <a:p>
            <a:pPr marL="342900" lvl="0" indent="-342900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Easy to apply</a:t>
            </a:r>
          </a:p>
          <a:p>
            <a:pPr marL="342900" lvl="0" indent="-342900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trike="noStrike" spc="-1" dirty="0">
              <a:latin typeface="Arial"/>
            </a:endParaRPr>
          </a:p>
        </p:txBody>
      </p:sp>
      <p:sp>
        <p:nvSpPr>
          <p:cNvPr id="402" name="CustomShape 10"/>
          <p:cNvSpPr/>
          <p:nvPr/>
        </p:nvSpPr>
        <p:spPr>
          <a:xfrm>
            <a:off x="1097280" y="5029200"/>
            <a:ext cx="1643040" cy="13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3" name="CustomShape 11"/>
          <p:cNvSpPr/>
          <p:nvPr/>
        </p:nvSpPr>
        <p:spPr>
          <a:xfrm>
            <a:off x="911160" y="4868123"/>
            <a:ext cx="246600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</a:t>
            </a:r>
          </a:p>
        </p:txBody>
      </p:sp>
      <p:sp>
        <p:nvSpPr>
          <p:cNvPr id="404" name="CustomShape 12"/>
          <p:cNvSpPr/>
          <p:nvPr/>
        </p:nvSpPr>
        <p:spPr>
          <a:xfrm rot="810000">
            <a:off x="8646890" y="3580837"/>
            <a:ext cx="1589809" cy="1570409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Noise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5" name="Picture 404"/>
          <p:cNvPicPr/>
          <p:nvPr/>
        </p:nvPicPr>
        <p:blipFill>
          <a:blip r:embed="rId4"/>
          <a:stretch/>
        </p:blipFill>
        <p:spPr>
          <a:xfrm>
            <a:off x="4397760" y="4587840"/>
            <a:ext cx="3463200" cy="19015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406" name="CustomShape 13"/>
          <p:cNvSpPr/>
          <p:nvPr/>
        </p:nvSpPr>
        <p:spPr>
          <a:xfrm>
            <a:off x="3765420" y="5182443"/>
            <a:ext cx="6215040" cy="5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  <a:ea typeface="Noto Sans CJK SC"/>
              </a:rPr>
              <a:t>More emphasis to recent history</a:t>
            </a:r>
            <a:endParaRPr lang="en-US" sz="2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Formula 14"/>
              <p:cNvSpPr txBox="1"/>
              <p:nvPr/>
            </p:nvSpPr>
            <p:spPr>
              <a:xfrm>
                <a:off x="2935440" y="5535360"/>
                <a:ext cx="489600" cy="355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09" name="CustomShape 16"/>
          <p:cNvSpPr/>
          <p:nvPr/>
        </p:nvSpPr>
        <p:spPr>
          <a:xfrm rot="20535000">
            <a:off x="5529109" y="1975511"/>
            <a:ext cx="1711800" cy="1711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Level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254A86-C316-48B4-BAC2-16F8E938EC78}"/>
              </a:ext>
            </a:extLst>
          </p:cNvPr>
          <p:cNvGrpSpPr/>
          <p:nvPr/>
        </p:nvGrpSpPr>
        <p:grpSpPr>
          <a:xfrm>
            <a:off x="3402181" y="2267820"/>
            <a:ext cx="2244960" cy="1828800"/>
            <a:chOff x="3200400" y="2286000"/>
            <a:chExt cx="2244960" cy="1828800"/>
          </a:xfrm>
        </p:grpSpPr>
        <p:sp>
          <p:nvSpPr>
            <p:cNvPr id="408" name="CustomShape 15"/>
            <p:cNvSpPr/>
            <p:nvPr/>
          </p:nvSpPr>
          <p:spPr>
            <a:xfrm rot="1171800">
              <a:off x="3495240" y="2311920"/>
              <a:ext cx="1711800" cy="171180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Trend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1" name="Line 18"/>
            <p:cNvSpPr/>
            <p:nvPr/>
          </p:nvSpPr>
          <p:spPr>
            <a:xfrm>
              <a:off x="3383280" y="2286000"/>
              <a:ext cx="1828800" cy="1737360"/>
            </a:xfrm>
            <a:prstGeom prst="line">
              <a:avLst/>
            </a:prstGeom>
            <a:ln>
              <a:solidFill>
                <a:srgbClr val="ED1C2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19"/>
            <p:cNvSpPr/>
            <p:nvPr/>
          </p:nvSpPr>
          <p:spPr>
            <a:xfrm flipH="1">
              <a:off x="3200400" y="2286000"/>
              <a:ext cx="2244960" cy="1828800"/>
            </a:xfrm>
            <a:prstGeom prst="line">
              <a:avLst/>
            </a:prstGeom>
            <a:ln>
              <a:solidFill>
                <a:srgbClr val="ED1C2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FE4A0A0-CA2F-41F4-9E24-734342418D4F}"/>
              </a:ext>
            </a:extLst>
          </p:cNvPr>
          <p:cNvSpPr txBox="1">
            <a:spLocks/>
          </p:cNvSpPr>
          <p:nvPr/>
        </p:nvSpPr>
        <p:spPr>
          <a:xfrm>
            <a:off x="106922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Exponential Smoothing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C2CD30-2CBB-4B78-8A6E-DB660E6F9C23}"/>
              </a:ext>
            </a:extLst>
          </p:cNvPr>
          <p:cNvGrpSpPr/>
          <p:nvPr/>
        </p:nvGrpSpPr>
        <p:grpSpPr>
          <a:xfrm>
            <a:off x="7283938" y="2100601"/>
            <a:ext cx="1901020" cy="1741558"/>
            <a:chOff x="7412400" y="2283482"/>
            <a:chExt cx="2423160" cy="2283120"/>
          </a:xfrm>
        </p:grpSpPr>
        <p:sp>
          <p:nvSpPr>
            <p:cNvPr id="27" name="CustomShape 7">
              <a:extLst>
                <a:ext uri="{FF2B5EF4-FFF2-40B4-BE49-F238E27FC236}">
                  <a16:creationId xmlns:a16="http://schemas.microsoft.com/office/drawing/2014/main" id="{81919984-F29D-4C2A-92A8-22900BFB4C53}"/>
                </a:ext>
              </a:extLst>
            </p:cNvPr>
            <p:cNvSpPr/>
            <p:nvPr/>
          </p:nvSpPr>
          <p:spPr>
            <a:xfrm rot="1730400">
              <a:off x="7552440" y="2283482"/>
              <a:ext cx="2283120" cy="228312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Seasonality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5AF8B098-9DB9-431E-A98E-8CC7F6CC4757}"/>
                </a:ext>
              </a:extLst>
            </p:cNvPr>
            <p:cNvSpPr/>
            <p:nvPr/>
          </p:nvSpPr>
          <p:spPr>
            <a:xfrm flipH="1">
              <a:off x="7412400" y="2538002"/>
              <a:ext cx="2244960" cy="1828800"/>
            </a:xfrm>
            <a:prstGeom prst="line">
              <a:avLst/>
            </a:prstGeom>
            <a:ln>
              <a:solidFill>
                <a:srgbClr val="ED1C2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A206A5AC-2DB3-4E35-A18C-7487B74A8994}"/>
                </a:ext>
              </a:extLst>
            </p:cNvPr>
            <p:cNvSpPr/>
            <p:nvPr/>
          </p:nvSpPr>
          <p:spPr>
            <a:xfrm>
              <a:off x="7883280" y="2286002"/>
              <a:ext cx="1828800" cy="1737360"/>
            </a:xfrm>
            <a:prstGeom prst="line">
              <a:avLst/>
            </a:prstGeom>
            <a:ln>
              <a:solidFill>
                <a:srgbClr val="ED1C2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" name="CustomShape 9">
            <a:extLst>
              <a:ext uri="{FF2B5EF4-FFF2-40B4-BE49-F238E27FC236}">
                <a16:creationId xmlns:a16="http://schemas.microsoft.com/office/drawing/2014/main" id="{8E42D711-0489-469D-B7CE-49FDF701CF46}"/>
              </a:ext>
            </a:extLst>
          </p:cNvPr>
          <p:cNvSpPr/>
          <p:nvPr/>
        </p:nvSpPr>
        <p:spPr>
          <a:xfrm>
            <a:off x="1048925" y="5315118"/>
            <a:ext cx="2283120" cy="178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lvl="0" indent="-342900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Adaptivity</a:t>
            </a:r>
          </a:p>
          <a:p>
            <a:pPr marL="342900" lvl="0" indent="-342900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Robustness</a:t>
            </a:r>
          </a:p>
          <a:p>
            <a:pPr marL="342900" lvl="0" indent="-342900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Continuity</a:t>
            </a:r>
          </a:p>
          <a:p>
            <a:pPr marL="342900" lvl="0" indent="-342900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trike="noStrike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75EDF-A94F-4CA6-9353-B3D9AC2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3977" y="6001845"/>
            <a:ext cx="459000" cy="375196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2"/>
          <p:cNvSpPr/>
          <p:nvPr/>
        </p:nvSpPr>
        <p:spPr>
          <a:xfrm>
            <a:off x="5620581" y="6001845"/>
            <a:ext cx="362880" cy="317390"/>
          </a:xfrm>
          <a:prstGeom prst="ellipse">
            <a:avLst/>
          </a:prstGeom>
          <a:solidFill>
            <a:srgbClr val="FFFFFF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3"/>
          <p:cNvSpPr/>
          <p:nvPr/>
        </p:nvSpPr>
        <p:spPr>
          <a:xfrm>
            <a:off x="2919960" y="6037920"/>
            <a:ext cx="282600" cy="281315"/>
          </a:xfrm>
          <a:prstGeom prst="ellipse">
            <a:avLst/>
          </a:prstGeom>
          <a:solidFill>
            <a:srgbClr val="FFFFFF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4"/>
          <p:cNvSpPr/>
          <p:nvPr/>
        </p:nvSpPr>
        <p:spPr>
          <a:xfrm>
            <a:off x="1364324" y="6027012"/>
            <a:ext cx="282600" cy="281315"/>
          </a:xfrm>
          <a:prstGeom prst="ellipse">
            <a:avLst/>
          </a:prstGeom>
          <a:solidFill>
            <a:srgbClr val="FFFFFF"/>
          </a:solidFill>
          <a:ln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Picture 418"/>
          <p:cNvPicPr/>
          <p:nvPr/>
        </p:nvPicPr>
        <p:blipFill>
          <a:blip r:embed="rId2"/>
          <a:stretch/>
        </p:blipFill>
        <p:spPr>
          <a:xfrm>
            <a:off x="282960" y="3406542"/>
            <a:ext cx="3463200" cy="1926720"/>
          </a:xfrm>
          <a:prstGeom prst="rect">
            <a:avLst/>
          </a:prstGeom>
          <a:ln>
            <a:noFill/>
          </a:ln>
        </p:spPr>
      </p:pic>
      <p:sp>
        <p:nvSpPr>
          <p:cNvPr id="420" name="CustomShape 5"/>
          <p:cNvSpPr/>
          <p:nvPr/>
        </p:nvSpPr>
        <p:spPr>
          <a:xfrm>
            <a:off x="4367520" y="3644640"/>
            <a:ext cx="3746160" cy="1015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1050480" y="216072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pic>
        <p:nvPicPr>
          <p:cNvPr id="425" name="Picture 424"/>
          <p:cNvPicPr/>
          <p:nvPr/>
        </p:nvPicPr>
        <p:blipFill>
          <a:blip r:embed="rId3"/>
          <a:stretch/>
        </p:blipFill>
        <p:spPr>
          <a:xfrm>
            <a:off x="-59040" y="1277280"/>
            <a:ext cx="568800" cy="637560"/>
          </a:xfrm>
          <a:prstGeom prst="rect">
            <a:avLst/>
          </a:prstGeom>
          <a:ln>
            <a:noFill/>
          </a:ln>
        </p:spPr>
      </p:pic>
      <p:sp>
        <p:nvSpPr>
          <p:cNvPr id="426" name="CustomShape 10"/>
          <p:cNvSpPr/>
          <p:nvPr/>
        </p:nvSpPr>
        <p:spPr>
          <a:xfrm rot="20989200">
            <a:off x="4548960" y="1167120"/>
            <a:ext cx="2014200" cy="2014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Level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7" name="CustomShape 11"/>
          <p:cNvSpPr/>
          <p:nvPr/>
        </p:nvSpPr>
        <p:spPr>
          <a:xfrm rot="1035000">
            <a:off x="2523377" y="1388696"/>
            <a:ext cx="1936785" cy="19117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Trend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28" name="CustomShape 12"/>
          <p:cNvSpPr/>
          <p:nvPr/>
        </p:nvSpPr>
        <p:spPr>
          <a:xfrm rot="810000">
            <a:off x="6703603" y="1358342"/>
            <a:ext cx="1664596" cy="166549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Noise</a:t>
            </a: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Formula 13"/>
              <p:cNvSpPr txBox="1"/>
              <p:nvPr/>
            </p:nvSpPr>
            <p:spPr>
              <a:xfrm>
                <a:off x="5877360" y="3148560"/>
                <a:ext cx="716760" cy="35676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Formula 14"/>
              <p:cNvSpPr txBox="1"/>
              <p:nvPr/>
            </p:nvSpPr>
            <p:spPr>
              <a:xfrm>
                <a:off x="4639112" y="3768480"/>
                <a:ext cx="3269368" cy="724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sz="36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sz="3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sz="36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>
                              <a:latin typeface="Cambria Math" panose="02040503050406030204" pitchFamily="18" charset="0"/>
                            </a:rPr>
                            <m:t>𝑘𝑇</m:t>
                          </m:r>
                        </m:e>
                        <m:sub>
                          <m:r>
                            <a:rPr sz="36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30" name="Formula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12" y="3768480"/>
                <a:ext cx="3269368" cy="7246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CustomShape 15"/>
          <p:cNvSpPr/>
          <p:nvPr/>
        </p:nvSpPr>
        <p:spPr>
          <a:xfrm>
            <a:off x="6373321" y="4880124"/>
            <a:ext cx="3746160" cy="6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recent estimated level</a:t>
            </a:r>
          </a:p>
        </p:txBody>
      </p:sp>
      <p:sp>
        <p:nvSpPr>
          <p:cNvPr id="432" name="CustomShape 16"/>
          <p:cNvSpPr/>
          <p:nvPr/>
        </p:nvSpPr>
        <p:spPr>
          <a:xfrm>
            <a:off x="8347680" y="4425480"/>
            <a:ext cx="1917360" cy="36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recent trend</a:t>
            </a:r>
          </a:p>
        </p:txBody>
      </p:sp>
      <p:sp>
        <p:nvSpPr>
          <p:cNvPr id="433" name="CustomShape 17"/>
          <p:cNvSpPr/>
          <p:nvPr/>
        </p:nvSpPr>
        <p:spPr>
          <a:xfrm>
            <a:off x="7550280" y="3181841"/>
            <a:ext cx="2420280" cy="5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steps in future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Formula 18"/>
              <p:cNvSpPr txBox="1"/>
              <p:nvPr/>
            </p:nvSpPr>
            <p:spPr>
              <a:xfrm>
                <a:off x="723600" y="5952600"/>
                <a:ext cx="4479120" cy="4813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Formula 19"/>
              <p:cNvSpPr txBox="1"/>
              <p:nvPr/>
            </p:nvSpPr>
            <p:spPr>
              <a:xfrm>
                <a:off x="5092200" y="5952599"/>
                <a:ext cx="4410000" cy="4813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35" name="Formula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200" y="5952599"/>
                <a:ext cx="4410000" cy="4813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6" name="Line 20"/>
          <p:cNvSpPr/>
          <p:nvPr/>
        </p:nvSpPr>
        <p:spPr>
          <a:xfrm flipH="1">
            <a:off x="7074479" y="3383279"/>
            <a:ext cx="423601" cy="261359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21"/>
          <p:cNvSpPr/>
          <p:nvPr/>
        </p:nvSpPr>
        <p:spPr>
          <a:xfrm>
            <a:off x="8113680" y="4332168"/>
            <a:ext cx="297360" cy="150192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Line 22"/>
          <p:cNvSpPr/>
          <p:nvPr/>
        </p:nvSpPr>
        <p:spPr>
          <a:xfrm>
            <a:off x="6141242" y="4673519"/>
            <a:ext cx="313198" cy="35977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3"/>
          <p:cNvSpPr/>
          <p:nvPr/>
        </p:nvSpPr>
        <p:spPr>
          <a:xfrm>
            <a:off x="2036160" y="537552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Update level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440" name="CustomShape 24"/>
          <p:cNvSpPr/>
          <p:nvPr/>
        </p:nvSpPr>
        <p:spPr>
          <a:xfrm>
            <a:off x="6454440" y="537552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Update trend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441" name="CustomShape 25"/>
          <p:cNvSpPr/>
          <p:nvPr/>
        </p:nvSpPr>
        <p:spPr>
          <a:xfrm>
            <a:off x="274320" y="1372680"/>
            <a:ext cx="237456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α,β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country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71FFC63-857C-48E3-B759-ED8BEA83E565}"/>
              </a:ext>
            </a:extLst>
          </p:cNvPr>
          <p:cNvSpPr txBox="1">
            <a:spLocks/>
          </p:cNvSpPr>
          <p:nvPr/>
        </p:nvSpPr>
        <p:spPr>
          <a:xfrm>
            <a:off x="1069224" y="641132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Holt’s Exponential Smoothing</a:t>
            </a:r>
          </a:p>
          <a:p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B2B5D-AEE0-426F-8A3B-F4D72ECB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4114800" y="4369680"/>
            <a:ext cx="5394600" cy="2377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465A4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444" name="CustomShape 2"/>
          <p:cNvSpPr/>
          <p:nvPr/>
        </p:nvSpPr>
        <p:spPr>
          <a:xfrm>
            <a:off x="5395320" y="1920240"/>
            <a:ext cx="720" cy="340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46" name="CustomShape 4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47" name="CustomShape 5"/>
          <p:cNvSpPr/>
          <p:nvPr/>
        </p:nvSpPr>
        <p:spPr>
          <a:xfrm>
            <a:off x="1920240" y="522360"/>
            <a:ext cx="8043480" cy="14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6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8"/>
          <p:cNvSpPr/>
          <p:nvPr/>
        </p:nvSpPr>
        <p:spPr>
          <a:xfrm>
            <a:off x="4754880" y="1463040"/>
            <a:ext cx="4663080" cy="29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 single forecast</a:t>
            </a:r>
          </a:p>
          <a:p>
            <a:pPr>
              <a:lnSpc>
                <a:spcPct val="100000"/>
              </a:lnSpc>
            </a:pP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Reduction of risk of choosing the wrong hypothesis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Reduction of error variance of forecast </a:t>
            </a:r>
          </a:p>
        </p:txBody>
      </p:sp>
      <p:sp>
        <p:nvSpPr>
          <p:cNvPr id="452" name="CustomShape 9"/>
          <p:cNvSpPr/>
          <p:nvPr/>
        </p:nvSpPr>
        <p:spPr>
          <a:xfrm>
            <a:off x="4297680" y="4388760"/>
            <a:ext cx="5394600" cy="21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“The accuracy of the combination of various methods outperforms, on average, the specific methods being combined and does well in comparison with other methods.” 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Makridakis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(2000)</a:t>
            </a:r>
          </a:p>
        </p:txBody>
      </p:sp>
      <p:pic>
        <p:nvPicPr>
          <p:cNvPr id="453" name="Picture 452"/>
          <p:cNvPicPr/>
          <p:nvPr/>
        </p:nvPicPr>
        <p:blipFill>
          <a:blip r:embed="rId2"/>
          <a:stretch/>
        </p:blipFill>
        <p:spPr>
          <a:xfrm>
            <a:off x="-38905" y="1459697"/>
            <a:ext cx="3958200" cy="3660120"/>
          </a:xfrm>
          <a:prstGeom prst="rect">
            <a:avLst/>
          </a:prstGeom>
          <a:ln>
            <a:noFill/>
          </a:ln>
        </p:spPr>
      </p:pic>
      <p:sp>
        <p:nvSpPr>
          <p:cNvPr id="454" name="CustomShape 10"/>
          <p:cNvSpPr/>
          <p:nvPr/>
        </p:nvSpPr>
        <p:spPr>
          <a:xfrm>
            <a:off x="275644" y="4290130"/>
            <a:ext cx="110988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</a:p>
        </p:txBody>
      </p:sp>
      <p:sp>
        <p:nvSpPr>
          <p:cNvPr id="455" name="CustomShape 11"/>
          <p:cNvSpPr/>
          <p:nvPr/>
        </p:nvSpPr>
        <p:spPr>
          <a:xfrm>
            <a:off x="1635840" y="4292123"/>
            <a:ext cx="70776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</a:t>
            </a:r>
          </a:p>
        </p:txBody>
      </p:sp>
      <p:sp>
        <p:nvSpPr>
          <p:cNvPr id="456" name="CustomShape 12"/>
          <p:cNvSpPr/>
          <p:nvPr/>
        </p:nvSpPr>
        <p:spPr>
          <a:xfrm>
            <a:off x="2953324" y="4290130"/>
            <a:ext cx="52164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</a:t>
            </a:r>
          </a:p>
        </p:txBody>
      </p:sp>
      <p:sp>
        <p:nvSpPr>
          <p:cNvPr id="457" name="CustomShape 13"/>
          <p:cNvSpPr/>
          <p:nvPr/>
        </p:nvSpPr>
        <p:spPr>
          <a:xfrm>
            <a:off x="1542240" y="2377440"/>
            <a:ext cx="926280" cy="30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sz="2200" b="0" strike="noStrike" spc="-1" dirty="0">
                <a:solidFill>
                  <a:schemeClr val="bg1"/>
                </a:solidFill>
                <a:latin typeface="Times New Roman"/>
              </a:rPr>
              <a:t> </a:t>
            </a:r>
            <a:endParaRPr lang="en-US" sz="22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58" name="Picture 457"/>
          <p:cNvPicPr/>
          <p:nvPr/>
        </p:nvPicPr>
        <p:blipFill>
          <a:blip r:embed="rId3"/>
          <a:stretch/>
        </p:blipFill>
        <p:spPr>
          <a:xfrm>
            <a:off x="9235196" y="3751587"/>
            <a:ext cx="822600" cy="822600"/>
          </a:xfrm>
          <a:prstGeom prst="rect">
            <a:avLst/>
          </a:prstGeom>
          <a:ln>
            <a:noFill/>
          </a:ln>
        </p:spPr>
      </p:pic>
      <p:pic>
        <p:nvPicPr>
          <p:cNvPr id="459" name="Picture 458"/>
          <p:cNvPicPr/>
          <p:nvPr/>
        </p:nvPicPr>
        <p:blipFill>
          <a:blip r:embed="rId4"/>
          <a:stretch/>
        </p:blipFill>
        <p:spPr>
          <a:xfrm>
            <a:off x="4034520" y="2154960"/>
            <a:ext cx="628920" cy="628920"/>
          </a:xfrm>
          <a:prstGeom prst="rect">
            <a:avLst/>
          </a:prstGeom>
          <a:ln>
            <a:noFill/>
          </a:ln>
        </p:spPr>
      </p:pic>
      <p:pic>
        <p:nvPicPr>
          <p:cNvPr id="460" name="Picture 459"/>
          <p:cNvPicPr/>
          <p:nvPr/>
        </p:nvPicPr>
        <p:blipFill>
          <a:blip r:embed="rId4"/>
          <a:stretch/>
        </p:blipFill>
        <p:spPr>
          <a:xfrm>
            <a:off x="4049640" y="3205270"/>
            <a:ext cx="628920" cy="628920"/>
          </a:xfrm>
          <a:prstGeom prst="rect">
            <a:avLst/>
          </a:prstGeom>
          <a:ln>
            <a:noFill/>
          </a:ln>
        </p:spPr>
      </p:pic>
      <p:sp>
        <p:nvSpPr>
          <p:cNvPr id="20" name="Τίτλος 1">
            <a:extLst>
              <a:ext uri="{FF2B5EF4-FFF2-40B4-BE49-F238E27FC236}">
                <a16:creationId xmlns:a16="http://schemas.microsoft.com/office/drawing/2014/main" id="{31123C9F-047C-4E14-B14C-D69B0394ED27}"/>
              </a:ext>
            </a:extLst>
          </p:cNvPr>
          <p:cNvSpPr txBox="1">
            <a:spLocks/>
          </p:cNvSpPr>
          <p:nvPr/>
        </p:nvSpPr>
        <p:spPr>
          <a:xfrm>
            <a:off x="106922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Averaging</a:t>
            </a:r>
            <a:endParaRPr lang="el-G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35B38-182D-4E06-8691-88EBD523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63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64" name="CustomShape 4"/>
          <p:cNvSpPr/>
          <p:nvPr/>
        </p:nvSpPr>
        <p:spPr>
          <a:xfrm>
            <a:off x="1920240" y="522360"/>
            <a:ext cx="8043480" cy="14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5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6"/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2-day Prediction</a:t>
            </a:r>
          </a:p>
        </p:txBody>
      </p:sp>
      <p:sp>
        <p:nvSpPr>
          <p:cNvPr id="468" name="CustomShape 7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Italy</a:t>
            </a:r>
          </a:p>
          <a:p>
            <a:pPr indent="-571500"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Switzerland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F48C0-F855-43A1-82F8-ABC63819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15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88DA4E-5B95-40C8-AEEF-3514F788EC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57420" y="360"/>
            <a:ext cx="6103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71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72" name="CustomShape 4"/>
          <p:cNvSpPr/>
          <p:nvPr/>
        </p:nvSpPr>
        <p:spPr>
          <a:xfrm>
            <a:off x="1920240" y="522360"/>
            <a:ext cx="8043480" cy="14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5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7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Portugal</a:t>
            </a:r>
          </a:p>
          <a:p>
            <a:pPr indent="-5715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Greece</a:t>
            </a: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1DA64B38-6C13-41B5-B8C5-9371FBF5DC4B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C9C66-D365-4FC9-85EC-E12480AD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16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C6095D-63FC-428F-9262-BED218129AD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59400" y="0"/>
            <a:ext cx="60332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79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80" name="CustomShape 4"/>
          <p:cNvSpPr/>
          <p:nvPr/>
        </p:nvSpPr>
        <p:spPr>
          <a:xfrm>
            <a:off x="1920240" y="522360"/>
            <a:ext cx="8043480" cy="14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7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Germany</a:t>
            </a:r>
          </a:p>
          <a:p>
            <a:pPr indent="-5715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Belgium</a:t>
            </a: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593A2BDD-0E44-48A2-A368-7653D9367C2C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6B73D-488D-42E5-9F15-6D24D1C0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17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17496-F28D-46F0-9120-6357B590A48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57420" y="360"/>
            <a:ext cx="6103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87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88" name="CustomShape 4"/>
          <p:cNvSpPr/>
          <p:nvPr/>
        </p:nvSpPr>
        <p:spPr>
          <a:xfrm>
            <a:off x="1920240" y="522360"/>
            <a:ext cx="8043480" cy="14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5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7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Brazil</a:t>
            </a:r>
          </a:p>
          <a:p>
            <a:pPr indent="-5715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Turkey</a:t>
            </a: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85722DC-4D3A-4898-A223-5C94D19B46FD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DFEDB-CD62-4377-8FA9-01D8E839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18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CE8D9-1A82-4358-B8BC-A423813A875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47700" y="0"/>
            <a:ext cx="6103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5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6" name="CustomShape 4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6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New York</a:t>
            </a:r>
          </a:p>
          <a:p>
            <a:pPr indent="-5715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California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E2988825-598F-480D-857F-AB1BB395E325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EA7CE-7B5C-40B5-86E1-85075EAE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19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5DA349-FC45-49D1-8717-7D91204A1EE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47880" y="360"/>
            <a:ext cx="6103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E605-FB1E-4216-BC35-97702107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69E5-1CAF-488B-AC6D-FE8F14EA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Motivation for taking part in the Epidemic </a:t>
            </a:r>
            <a:r>
              <a:rPr lang="en-US" sz="2000" dirty="0" err="1"/>
              <a:t>Datathon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Biological assumptions for Covid-19</a:t>
            </a:r>
            <a:r>
              <a:rPr lang="el-GR" sz="2000" dirty="0"/>
              <a:t> &amp; </a:t>
            </a:r>
            <a:r>
              <a:rPr lang="en-US" sz="2000" dirty="0"/>
              <a:t>Focal groups</a:t>
            </a:r>
            <a:endParaRPr lang="el-GR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Data pre-processing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Characteristics of chosen models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Conclusions</a:t>
            </a:r>
          </a:p>
          <a:p>
            <a:pPr algn="just"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3E0B0-E687-4673-8468-B7652EAA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79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02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03" name="CustomShape 4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6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Brazil</a:t>
            </a:r>
          </a:p>
          <a:p>
            <a:pPr indent="-5715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Spain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CC42237E-096A-4587-9A1F-9D1E630D1907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7-day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4FF0F-04E3-4316-867F-D7879BFD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20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4E500-8C2C-4B8D-A3B8-30BC4EFFA4F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47880" y="360"/>
            <a:ext cx="61491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12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13" name="CustomShape 4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6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Greece</a:t>
            </a:r>
          </a:p>
          <a:p>
            <a:pPr indent="-5715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Portugal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C2929E4-011F-430D-926F-D3A880DFA68E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7-day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7E67BA-EF22-4FA2-9710-CAD3D23D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21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9B0D59-3ACC-4932-8BE9-889BED677A4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34740" y="360"/>
            <a:ext cx="6013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19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20" name="CustomShape 4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6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Italy</a:t>
            </a:r>
          </a:p>
          <a:p>
            <a:pPr indent="-5715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Turkey</a:t>
            </a: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556576ED-AA0F-4E40-A9F3-92AADA09A1F3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7-day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AB7920-8CDA-4EEC-B347-596F22C5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ECBE23-CCCD-4DB6-9001-196651EE7E5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57600" y="0"/>
            <a:ext cx="60847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27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28" name="CustomShape 4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6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Switzerland</a:t>
            </a:r>
          </a:p>
          <a:p>
            <a:pPr indent="-571500"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Germany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7A768A00-6AEF-4AFE-AF7A-C6F6960D6BFE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7-day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7631B-FB51-4C9E-87DB-542D1EEC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B11AEE-5E42-4796-A5A6-ED248EA18D7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57600" y="360"/>
            <a:ext cx="60847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36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37" name="CustomShape 4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6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Italy</a:t>
            </a:r>
          </a:p>
          <a:p>
            <a:pPr indent="-571500"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Brazil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3611D6-D7A0-4BF9-A883-4E90749241ED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30-day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27152-E74F-44CB-B09A-445769AF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A2E1C-1D91-45B0-8799-DF561FE9B22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76480" y="0"/>
            <a:ext cx="6200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43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44" name="CustomShape 4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6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571500"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Germany</a:t>
            </a:r>
          </a:p>
          <a:p>
            <a:pPr indent="-571500">
              <a:buFont typeface="Wingdings" panose="05000000000000000000" pitchFamily="2" charset="2"/>
              <a:buChar char="v"/>
            </a:pPr>
            <a:endParaRPr lang="en-US" sz="3600" spc="-1" dirty="0">
              <a:solidFill>
                <a:srgbClr val="1C3687"/>
              </a:solidFill>
            </a:endParaRPr>
          </a:p>
          <a:p>
            <a:pPr marL="216000" indent="-571500"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pc="-1" dirty="0">
                <a:solidFill>
                  <a:srgbClr val="1C3687"/>
                </a:solidFill>
              </a:rPr>
              <a:t>Turkey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6A890A7D-2CCF-4BDF-BB99-F62D4D33301A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30-day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7F10B0-C686-4C08-8A46-E42585FE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817748-FA6D-455A-9E0B-A9C103EDBBE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92680" y="0"/>
            <a:ext cx="61297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50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51" name="CustomShape 4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6"/>
          <p:cNvSpPr/>
          <p:nvPr/>
        </p:nvSpPr>
        <p:spPr>
          <a:xfrm>
            <a:off x="457200" y="3291840"/>
            <a:ext cx="3382920" cy="18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86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trike="noStrike" spc="-1" dirty="0">
                <a:solidFill>
                  <a:srgbClr val="1C3687"/>
                </a:solidFill>
              </a:rPr>
              <a:t>Portugal</a:t>
            </a:r>
            <a:endParaRPr lang="en-US" sz="3600" strike="noStrike" spc="-1" dirty="0"/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600" strike="noStrike" spc="-1" dirty="0"/>
          </a:p>
          <a:p>
            <a:pPr marL="571860" indent="-5715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v"/>
            </a:pPr>
            <a:r>
              <a:rPr lang="en-US" sz="3600" strike="noStrike" spc="-1" dirty="0">
                <a:solidFill>
                  <a:srgbClr val="1C3687"/>
                </a:solidFill>
              </a:rPr>
              <a:t>Switzerland</a:t>
            </a:r>
            <a:endParaRPr lang="en-US" sz="3600" strike="noStrike" spc="-1" dirty="0"/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0C2F2787-9404-4756-91BE-C9F91E16246F}"/>
              </a:ext>
            </a:extLst>
          </p:cNvPr>
          <p:cNvSpPr/>
          <p:nvPr/>
        </p:nvSpPr>
        <p:spPr>
          <a:xfrm>
            <a:off x="144290" y="702360"/>
            <a:ext cx="3857258" cy="17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30-day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426D3-4E58-42B5-BA2B-927C2110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5ECFB-E417-48E5-9802-F0346F1E011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76480" y="0"/>
            <a:ext cx="60588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Picture 554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2822400" y="281160"/>
            <a:ext cx="5146560" cy="6857280"/>
          </a:xfrm>
          <a:prstGeom prst="rect">
            <a:avLst/>
          </a:prstGeom>
          <a:ln>
            <a:noFill/>
          </a:ln>
        </p:spPr>
      </p:pic>
      <p:sp>
        <p:nvSpPr>
          <p:cNvPr id="556" name="CustomShape 1"/>
          <p:cNvSpPr/>
          <p:nvPr/>
        </p:nvSpPr>
        <p:spPr>
          <a:xfrm>
            <a:off x="1099080" y="1920240"/>
            <a:ext cx="8593200" cy="387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3668400" y="14493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58" name="CustomShape 3"/>
          <p:cNvSpPr/>
          <p:nvPr/>
        </p:nvSpPr>
        <p:spPr>
          <a:xfrm>
            <a:off x="5163840" y="281160"/>
            <a:ext cx="1090080" cy="5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559" name="CustomShape 4"/>
          <p:cNvSpPr/>
          <p:nvPr/>
        </p:nvSpPr>
        <p:spPr>
          <a:xfrm>
            <a:off x="1920240" y="522360"/>
            <a:ext cx="8043480" cy="14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5"/>
          <p:cNvSpPr/>
          <p:nvPr/>
        </p:nvSpPr>
        <p:spPr>
          <a:xfrm>
            <a:off x="7772400" y="5428080"/>
            <a:ext cx="21916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6"/>
          <p:cNvSpPr/>
          <p:nvPr/>
        </p:nvSpPr>
        <p:spPr>
          <a:xfrm>
            <a:off x="4246020" y="522360"/>
            <a:ext cx="292572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562" name="CustomShape 7"/>
          <p:cNvSpPr/>
          <p:nvPr/>
        </p:nvSpPr>
        <p:spPr>
          <a:xfrm>
            <a:off x="1452499" y="1265400"/>
            <a:ext cx="8043480" cy="44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algn="just">
              <a:spcBef>
                <a:spcPts val="1000"/>
              </a:spcBef>
              <a:buClr>
                <a:srgbClr val="0F6FC6"/>
              </a:buClr>
              <a:buSzPct val="80000"/>
            </a:pPr>
            <a:endParaRPr lang="en-GB" sz="2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algn="just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COVID-19 </a:t>
            </a:r>
            <a:r>
              <a:rPr lang="en-US" sz="2000" dirty="0"/>
              <a:t>is a serious</a:t>
            </a:r>
            <a:r>
              <a:rPr lang="el-GR" sz="2000" dirty="0"/>
              <a:t> </a:t>
            </a:r>
            <a:r>
              <a:rPr lang="en-US" sz="2000" dirty="0"/>
              <a:t>pandemic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 algn="just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endParaRPr lang="en-US" sz="2000" dirty="0"/>
          </a:p>
          <a:p>
            <a:pPr marL="342900" indent="-342900" algn="just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Use of Average Model to forecast confirmed cases, deaths,</a:t>
            </a:r>
            <a:r>
              <a:rPr lang="el-GR" sz="2000" dirty="0"/>
              <a:t> </a:t>
            </a:r>
            <a:r>
              <a:rPr lang="en-US" sz="2000" dirty="0"/>
              <a:t>critical cases, recoveries and mortality rate for 2, 7, 30 days </a:t>
            </a:r>
          </a:p>
          <a:p>
            <a:pPr marL="342900" indent="-342900" algn="just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endParaRPr lang="en-US" sz="2000" dirty="0"/>
          </a:p>
          <a:p>
            <a:pPr marL="342900" indent="-342900" algn="just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Accuracy of predictions in the course of pandemic</a:t>
            </a:r>
          </a:p>
          <a:p>
            <a:pPr algn="just">
              <a:lnSpc>
                <a:spcPct val="100000"/>
              </a:lnSpc>
            </a:pPr>
            <a:endParaRPr lang="en-US" sz="2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600" b="0" strike="noStrike" spc="-1" dirty="0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ED789-333F-437C-80AE-B3F3D593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Picture 562"/>
          <p:cNvPicPr/>
          <p:nvPr/>
        </p:nvPicPr>
        <p:blipFill>
          <a:blip r:embed="rId2"/>
          <a:stretch/>
        </p:blipFill>
        <p:spPr>
          <a:xfrm>
            <a:off x="2738160" y="457200"/>
            <a:ext cx="5765400" cy="5499000"/>
          </a:xfrm>
          <a:prstGeom prst="rect">
            <a:avLst/>
          </a:prstGeom>
          <a:ln>
            <a:noFill/>
          </a:ln>
        </p:spPr>
      </p:pic>
      <p:pic>
        <p:nvPicPr>
          <p:cNvPr id="564" name="Picture 563"/>
          <p:cNvPicPr/>
          <p:nvPr/>
        </p:nvPicPr>
        <p:blipFill>
          <a:blip r:embed="rId3"/>
          <a:stretch/>
        </p:blipFill>
        <p:spPr>
          <a:xfrm rot="31200">
            <a:off x="7047360" y="447480"/>
            <a:ext cx="1027440" cy="1467000"/>
          </a:xfrm>
          <a:prstGeom prst="rect">
            <a:avLst/>
          </a:prstGeom>
          <a:ln>
            <a:noFill/>
          </a:ln>
        </p:spPr>
      </p:pic>
      <p:pic>
        <p:nvPicPr>
          <p:cNvPr id="565" name="Picture 564"/>
          <p:cNvPicPr/>
          <p:nvPr/>
        </p:nvPicPr>
        <p:blipFill>
          <a:blip r:embed="rId4"/>
          <a:stretch/>
        </p:blipFill>
        <p:spPr>
          <a:xfrm>
            <a:off x="7871040" y="2926080"/>
            <a:ext cx="1089720" cy="1425240"/>
          </a:xfrm>
          <a:prstGeom prst="rect">
            <a:avLst/>
          </a:prstGeom>
          <a:ln>
            <a:noFill/>
          </a:ln>
        </p:spPr>
      </p:pic>
      <p:pic>
        <p:nvPicPr>
          <p:cNvPr id="566" name="Picture 565"/>
          <p:cNvPicPr/>
          <p:nvPr/>
        </p:nvPicPr>
        <p:blipFill>
          <a:blip r:embed="rId5"/>
          <a:stretch/>
        </p:blipFill>
        <p:spPr>
          <a:xfrm>
            <a:off x="7680960" y="4274640"/>
            <a:ext cx="1053000" cy="1394280"/>
          </a:xfrm>
          <a:prstGeom prst="rect">
            <a:avLst/>
          </a:prstGeom>
          <a:ln>
            <a:noFill/>
          </a:ln>
        </p:spPr>
      </p:pic>
      <p:pic>
        <p:nvPicPr>
          <p:cNvPr id="567" name="Picture 566"/>
          <p:cNvPicPr/>
          <p:nvPr/>
        </p:nvPicPr>
        <p:blipFill>
          <a:blip r:embed="rId6"/>
          <a:stretch/>
        </p:blipFill>
        <p:spPr>
          <a:xfrm>
            <a:off x="6766560" y="5120640"/>
            <a:ext cx="1176480" cy="1632600"/>
          </a:xfrm>
          <a:prstGeom prst="rect">
            <a:avLst/>
          </a:prstGeom>
          <a:ln>
            <a:noFill/>
          </a:ln>
        </p:spPr>
      </p:pic>
      <p:pic>
        <p:nvPicPr>
          <p:cNvPr id="568" name="Picture 567"/>
          <p:cNvPicPr/>
          <p:nvPr/>
        </p:nvPicPr>
        <p:blipFill>
          <a:blip r:embed="rId7"/>
          <a:stretch/>
        </p:blipFill>
        <p:spPr>
          <a:xfrm>
            <a:off x="5584320" y="5556420"/>
            <a:ext cx="1093320" cy="1444680"/>
          </a:xfrm>
          <a:prstGeom prst="rect">
            <a:avLst/>
          </a:prstGeom>
          <a:ln>
            <a:noFill/>
          </a:ln>
        </p:spPr>
      </p:pic>
      <p:pic>
        <p:nvPicPr>
          <p:cNvPr id="569" name="Picture 568"/>
          <p:cNvPicPr/>
          <p:nvPr/>
        </p:nvPicPr>
        <p:blipFill>
          <a:blip r:embed="rId8"/>
          <a:stretch/>
        </p:blipFill>
        <p:spPr>
          <a:xfrm>
            <a:off x="4202640" y="5486400"/>
            <a:ext cx="1100520" cy="1481040"/>
          </a:xfrm>
          <a:prstGeom prst="rect">
            <a:avLst/>
          </a:prstGeom>
          <a:ln>
            <a:noFill/>
          </a:ln>
        </p:spPr>
      </p:pic>
      <p:pic>
        <p:nvPicPr>
          <p:cNvPr id="570" name="Picture 569"/>
          <p:cNvPicPr/>
          <p:nvPr/>
        </p:nvPicPr>
        <p:blipFill>
          <a:blip r:embed="rId9"/>
          <a:stretch/>
        </p:blipFill>
        <p:spPr>
          <a:xfrm>
            <a:off x="3111120" y="4890240"/>
            <a:ext cx="1094760" cy="1510200"/>
          </a:xfrm>
          <a:prstGeom prst="rect">
            <a:avLst/>
          </a:prstGeom>
          <a:ln>
            <a:noFill/>
          </a:ln>
        </p:spPr>
      </p:pic>
      <p:pic>
        <p:nvPicPr>
          <p:cNvPr id="571" name="Picture 570"/>
          <p:cNvPicPr/>
          <p:nvPr/>
        </p:nvPicPr>
        <p:blipFill>
          <a:blip r:embed="rId10"/>
          <a:stretch/>
        </p:blipFill>
        <p:spPr>
          <a:xfrm>
            <a:off x="2560320" y="3383280"/>
            <a:ext cx="805680" cy="1454760"/>
          </a:xfrm>
          <a:prstGeom prst="rect">
            <a:avLst/>
          </a:prstGeom>
          <a:ln>
            <a:noFill/>
          </a:ln>
        </p:spPr>
      </p:pic>
      <p:pic>
        <p:nvPicPr>
          <p:cNvPr id="572" name="Picture 571"/>
          <p:cNvPicPr/>
          <p:nvPr/>
        </p:nvPicPr>
        <p:blipFill>
          <a:blip r:embed="rId11"/>
          <a:stretch/>
        </p:blipFill>
        <p:spPr>
          <a:xfrm>
            <a:off x="2212920" y="1828800"/>
            <a:ext cx="1261440" cy="1372320"/>
          </a:xfrm>
          <a:prstGeom prst="rect">
            <a:avLst/>
          </a:prstGeom>
          <a:ln>
            <a:noFill/>
          </a:ln>
        </p:spPr>
      </p:pic>
      <p:pic>
        <p:nvPicPr>
          <p:cNvPr id="573" name="Picture 572"/>
          <p:cNvPicPr/>
          <p:nvPr/>
        </p:nvPicPr>
        <p:blipFill>
          <a:blip r:embed="rId12"/>
          <a:stretch/>
        </p:blipFill>
        <p:spPr>
          <a:xfrm>
            <a:off x="3017520" y="822960"/>
            <a:ext cx="983880" cy="1193400"/>
          </a:xfrm>
          <a:prstGeom prst="rect">
            <a:avLst/>
          </a:prstGeom>
          <a:ln>
            <a:noFill/>
          </a:ln>
        </p:spPr>
      </p:pic>
      <p:pic>
        <p:nvPicPr>
          <p:cNvPr id="574" name="Picture 573"/>
          <p:cNvPicPr/>
          <p:nvPr/>
        </p:nvPicPr>
        <p:blipFill>
          <a:blip r:embed="rId13"/>
          <a:stretch/>
        </p:blipFill>
        <p:spPr>
          <a:xfrm>
            <a:off x="4297680" y="1674360"/>
            <a:ext cx="1107720" cy="1617120"/>
          </a:xfrm>
          <a:prstGeom prst="rect">
            <a:avLst/>
          </a:prstGeom>
          <a:ln>
            <a:noFill/>
          </a:ln>
        </p:spPr>
      </p:pic>
      <p:pic>
        <p:nvPicPr>
          <p:cNvPr id="575" name="Picture 574"/>
          <p:cNvPicPr/>
          <p:nvPr/>
        </p:nvPicPr>
        <p:blipFill>
          <a:blip r:embed="rId14"/>
          <a:stretch/>
        </p:blipFill>
        <p:spPr>
          <a:xfrm>
            <a:off x="5029200" y="3727080"/>
            <a:ext cx="1105200" cy="1576080"/>
          </a:xfrm>
          <a:prstGeom prst="rect">
            <a:avLst/>
          </a:prstGeom>
          <a:ln>
            <a:noFill/>
          </a:ln>
        </p:spPr>
      </p:pic>
      <p:pic>
        <p:nvPicPr>
          <p:cNvPr id="576" name="Picture 575"/>
          <p:cNvPicPr/>
          <p:nvPr/>
        </p:nvPicPr>
        <p:blipFill>
          <a:blip r:embed="rId15"/>
          <a:stretch/>
        </p:blipFill>
        <p:spPr>
          <a:xfrm>
            <a:off x="4425480" y="0"/>
            <a:ext cx="969120" cy="1355400"/>
          </a:xfrm>
          <a:prstGeom prst="rect">
            <a:avLst/>
          </a:prstGeom>
          <a:ln>
            <a:noFill/>
          </a:ln>
        </p:spPr>
      </p:pic>
      <p:pic>
        <p:nvPicPr>
          <p:cNvPr id="577" name="Picture 576"/>
          <p:cNvPicPr/>
          <p:nvPr/>
        </p:nvPicPr>
        <p:blipFill>
          <a:blip r:embed="rId16"/>
          <a:stretch/>
        </p:blipFill>
        <p:spPr>
          <a:xfrm>
            <a:off x="5943600" y="79200"/>
            <a:ext cx="995400" cy="1292040"/>
          </a:xfrm>
          <a:prstGeom prst="rect">
            <a:avLst/>
          </a:prstGeom>
          <a:ln>
            <a:noFill/>
          </a:ln>
        </p:spPr>
      </p:pic>
      <p:pic>
        <p:nvPicPr>
          <p:cNvPr id="578" name="Picture 577"/>
          <p:cNvPicPr/>
          <p:nvPr/>
        </p:nvPicPr>
        <p:blipFill>
          <a:blip r:embed="rId17"/>
          <a:stretch/>
        </p:blipFill>
        <p:spPr>
          <a:xfrm>
            <a:off x="6134760" y="2194560"/>
            <a:ext cx="1164960" cy="1671840"/>
          </a:xfrm>
          <a:prstGeom prst="rect">
            <a:avLst/>
          </a:prstGeom>
          <a:ln>
            <a:noFill/>
          </a:ln>
        </p:spPr>
      </p:pic>
      <p:pic>
        <p:nvPicPr>
          <p:cNvPr id="579" name="Picture 578"/>
          <p:cNvPicPr/>
          <p:nvPr/>
        </p:nvPicPr>
        <p:blipFill>
          <a:blip r:embed="rId18"/>
          <a:stretch/>
        </p:blipFill>
        <p:spPr>
          <a:xfrm>
            <a:off x="7752240" y="1554480"/>
            <a:ext cx="1117080" cy="135000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3451F-6006-4D18-B022-7E3B5D2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E054-2BF7-4BC5-ADB6-B2D307C8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99EC-37B8-49DB-AD94-13C2D780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 Blair, M. Leonard and B. </a:t>
            </a:r>
            <a:r>
              <a:rPr lang="en-GB" dirty="0" err="1"/>
              <a:t>Elsheimer</a:t>
            </a:r>
            <a:r>
              <a:rPr lang="en-GB" dirty="0"/>
              <a:t> (2012) Combined Forecasts: What to Do When One Model Isn’t Good Enough. SAS Global Forum 2012 Paper 341–2012</a:t>
            </a:r>
          </a:p>
          <a:p>
            <a:r>
              <a:rPr lang="en-US" dirty="0"/>
              <a:t>Benvenuto, D., et al. (2020). "Application of the ARIMA model on the COVID-2019 epidemic dataset." </a:t>
            </a:r>
            <a:r>
              <a:rPr lang="en-US" u="sng" dirty="0"/>
              <a:t>Data in Brief</a:t>
            </a:r>
            <a:r>
              <a:rPr lang="en-US" dirty="0"/>
              <a:t> </a:t>
            </a:r>
            <a:r>
              <a:rPr lang="en-US" b="1" dirty="0"/>
              <a:t>29</a:t>
            </a:r>
            <a:r>
              <a:rPr lang="en-US" dirty="0"/>
              <a:t>: 105340.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0360-3FC6-40C3-8999-0235B905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998" y="6398098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06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87BE-603F-44DD-AB5E-D7DF0798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Participation 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161D-9AE5-4118-B20B-701A9DB9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The pandemic has undoubtedly been the defining characteristic of 2020:</a:t>
            </a:r>
          </a:p>
          <a:p>
            <a:pPr lvl="1">
              <a:lnSpc>
                <a:spcPct val="200000"/>
              </a:lnSpc>
            </a:pPr>
            <a:r>
              <a:rPr lang="en-GB" sz="2100" dirty="0"/>
              <a:t>Afflicted the entire planet</a:t>
            </a:r>
          </a:p>
          <a:p>
            <a:pPr lvl="1">
              <a:lnSpc>
                <a:spcPct val="200000"/>
              </a:lnSpc>
            </a:pPr>
            <a:r>
              <a:rPr lang="en-GB" sz="2100" dirty="0"/>
              <a:t>Ignited interest in the scientific community</a:t>
            </a:r>
          </a:p>
          <a:p>
            <a:pPr algn="just">
              <a:lnSpc>
                <a:spcPct val="200000"/>
              </a:lnSpc>
            </a:pPr>
            <a:r>
              <a:rPr lang="en-GB" sz="2400" dirty="0"/>
              <a:t>Passion for Data Science (using prior experience and continuing to learn)</a:t>
            </a:r>
          </a:p>
          <a:p>
            <a:pPr algn="just">
              <a:lnSpc>
                <a:spcPct val="200000"/>
              </a:lnSpc>
            </a:pPr>
            <a:r>
              <a:rPr lang="en-GB" sz="2400" dirty="0"/>
              <a:t>Chance to contribute in the scientific sphere during these seemingly ‘unpredictable’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6708-5546-48D5-9465-6CF3FD5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57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BA52AB-1AF2-4D9E-8609-54FC113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658" y="1488613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r>
              <a:rPr lang="en-US" sz="3600" dirty="0"/>
              <a:t>Thank you very much for your attention!</a:t>
            </a:r>
            <a:endParaRPr lang="en-GB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6916A-98FC-417E-85FD-7906769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8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DB7D-1B22-45BA-B7F1-F55E9117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Covid-19: Assumptions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C01EB-30F1-4671-97CE-752E7FBD6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Nature of Covid-19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96BD-A2A5-40F7-ADA6-387838AD5E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No chance of reinfection</a:t>
            </a:r>
          </a:p>
          <a:p>
            <a:pPr>
              <a:lnSpc>
                <a:spcPct val="200000"/>
              </a:lnSpc>
            </a:pPr>
            <a:r>
              <a:rPr lang="en-US" dirty="0"/>
              <a:t>Symptoms can be expressed within 14 days of contracting infection</a:t>
            </a:r>
          </a:p>
          <a:p>
            <a:pPr>
              <a:lnSpc>
                <a:spcPct val="200000"/>
              </a:lnSpc>
            </a:pPr>
            <a:r>
              <a:rPr lang="en-US" dirty="0"/>
              <a:t>Critical condition patients: 5% of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5DC8A4-6C11-4919-AA0E-AAFB126AC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33000" y="2160983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Subpopulations (cumulative)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974EEF-9D05-4D06-AA73-8F464F5A6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33001" y="2737245"/>
            <a:ext cx="4185617" cy="330411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Infected </a:t>
            </a:r>
          </a:p>
          <a:p>
            <a:pPr>
              <a:lnSpc>
                <a:spcPct val="200000"/>
              </a:lnSpc>
            </a:pPr>
            <a:r>
              <a:rPr lang="en-US" dirty="0"/>
              <a:t>Recovered</a:t>
            </a:r>
          </a:p>
          <a:p>
            <a:pPr>
              <a:lnSpc>
                <a:spcPct val="200000"/>
              </a:lnSpc>
            </a:pPr>
            <a:r>
              <a:rPr lang="en-US" dirty="0"/>
              <a:t>Deceased </a:t>
            </a:r>
          </a:p>
          <a:p>
            <a:pPr>
              <a:lnSpc>
                <a:spcPct val="200000"/>
              </a:lnSpc>
            </a:pPr>
            <a:r>
              <a:rPr lang="en-US" dirty="0"/>
              <a:t>Critically ill 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594F53-567C-46B1-86ED-57E29ED7BA65}"/>
              </a:ext>
            </a:extLst>
          </p:cNvPr>
          <p:cNvSpPr/>
          <p:nvPr/>
        </p:nvSpPr>
        <p:spPr>
          <a:xfrm>
            <a:off x="7318881" y="2979668"/>
            <a:ext cx="226503" cy="2414454"/>
          </a:xfrm>
          <a:prstGeom prst="rightBrace">
            <a:avLst>
              <a:gd name="adj1" fmla="val 638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7FA8F-8443-471E-AC9A-BDFE90D9C331}"/>
              </a:ext>
            </a:extLst>
          </p:cNvPr>
          <p:cNvSpPr txBox="1"/>
          <p:nvPr/>
        </p:nvSpPr>
        <p:spPr>
          <a:xfrm>
            <a:off x="7603348" y="3850403"/>
            <a:ext cx="235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countries (provinces/states)</a:t>
            </a:r>
          </a:p>
          <a:p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3430F-0C93-4009-828B-A457C2E1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745" y="6041362"/>
            <a:ext cx="683339" cy="365125"/>
          </a:xfrm>
        </p:spPr>
        <p:txBody>
          <a:bodyPr/>
          <a:lstStyle/>
          <a:p>
            <a:fld id="{00E50EE7-89B8-4E47-86F9-2BEBB199C65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58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5EE4-8A8B-4820-ADE1-3F6A6440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models for predictions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3125-A229-4FA2-B7AB-01F5EC2A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239"/>
            <a:ext cx="8596668" cy="5308899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en-GB" sz="2300" dirty="0"/>
              <a:t>Epidemiological model e.g. SEIR</a:t>
            </a:r>
          </a:p>
          <a:p>
            <a:pPr>
              <a:lnSpc>
                <a:spcPct val="220000"/>
              </a:lnSpc>
            </a:pPr>
            <a:endParaRPr lang="en-GB" sz="2300" dirty="0"/>
          </a:p>
          <a:p>
            <a:pPr marL="0" indent="0">
              <a:lnSpc>
                <a:spcPct val="220000"/>
              </a:lnSpc>
              <a:buNone/>
            </a:pPr>
            <a:endParaRPr lang="en-GB" dirty="0"/>
          </a:p>
          <a:p>
            <a:pPr lvl="1" algn="just">
              <a:lnSpc>
                <a:spcPct val="200000"/>
              </a:lnSpc>
            </a:pPr>
            <a:r>
              <a:rPr lang="en-GB" sz="2300" u="sng" dirty="0"/>
              <a:t>Reason for rejection</a:t>
            </a:r>
            <a:r>
              <a:rPr lang="en-GB" sz="2300" dirty="0"/>
              <a:t>: estimation of parameters incredibly challenging, especially because of insufficient information (e.g. initial stochasticity)</a:t>
            </a:r>
            <a:r>
              <a:rPr lang="en-GB" dirty="0"/>
              <a:t>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AF8447-3AC0-4ABA-AD3A-FB9DDD58360B}"/>
              </a:ext>
            </a:extLst>
          </p:cNvPr>
          <p:cNvGrpSpPr/>
          <p:nvPr/>
        </p:nvGrpSpPr>
        <p:grpSpPr>
          <a:xfrm>
            <a:off x="1867517" y="2452776"/>
            <a:ext cx="6216301" cy="1320800"/>
            <a:chOff x="1960916" y="2365688"/>
            <a:chExt cx="6045561" cy="1180817"/>
          </a:xfrm>
        </p:grpSpPr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22085B6A-FF9C-4629-8ADD-856CB1A78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02"/>
            <a:stretch/>
          </p:blipFill>
          <p:spPr>
            <a:xfrm>
              <a:off x="1960916" y="2365688"/>
              <a:ext cx="6029504" cy="11808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8EB92C-CB92-417B-BCF5-837E1FCB3F32}"/>
                </a:ext>
              </a:extLst>
            </p:cNvPr>
            <p:cNvSpPr txBox="1"/>
            <p:nvPr/>
          </p:nvSpPr>
          <p:spPr>
            <a:xfrm>
              <a:off x="2917998" y="3126363"/>
              <a:ext cx="286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73D3D3-904A-4218-8199-3AB5F35CA735}"/>
                </a:ext>
              </a:extLst>
            </p:cNvPr>
            <p:cNvSpPr txBox="1"/>
            <p:nvPr/>
          </p:nvSpPr>
          <p:spPr>
            <a:xfrm>
              <a:off x="4505347" y="3135277"/>
              <a:ext cx="286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A4A085-CC8E-4A8A-86C3-F9CBE3402D15}"/>
                </a:ext>
              </a:extLst>
            </p:cNvPr>
            <p:cNvSpPr txBox="1"/>
            <p:nvPr/>
          </p:nvSpPr>
          <p:spPr>
            <a:xfrm>
              <a:off x="6121637" y="3134728"/>
              <a:ext cx="286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5BC19-89C7-48B9-8CBA-D7A284442938}"/>
                </a:ext>
              </a:extLst>
            </p:cNvPr>
            <p:cNvSpPr txBox="1"/>
            <p:nvPr/>
          </p:nvSpPr>
          <p:spPr>
            <a:xfrm>
              <a:off x="7719802" y="3145218"/>
              <a:ext cx="286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640D2-C7CF-4B22-AD86-F18A7DC0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9829E5-5F93-4618-A6BC-B758471D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00D16D-3E23-4844-961C-4C645729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444919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Data used from the “John Hopkins Repository”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u="sng" dirty="0"/>
              <a:t>Cleaning of the dataset</a:t>
            </a:r>
            <a:r>
              <a:rPr lang="en-US" sz="2000" dirty="0"/>
              <a:t> (removal of irrelevant features and countries with non-reasonable values)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u="sng" dirty="0"/>
              <a:t>Aggregation</a:t>
            </a:r>
            <a:r>
              <a:rPr lang="en-US" sz="2000" dirty="0"/>
              <a:t> of all the cities/ sub-regions to acquire total cases for states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u="sng" dirty="0"/>
              <a:t>Concatenation</a:t>
            </a:r>
            <a:r>
              <a:rPr lang="en-US" sz="2000" dirty="0"/>
              <a:t> of the global dataset with the US dataset </a:t>
            </a:r>
            <a:endParaRPr lang="en-US" sz="2000" u="sng" dirty="0"/>
          </a:p>
          <a:p>
            <a:pPr algn="just"/>
            <a:endParaRPr lang="en-US" sz="20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6C8E7A1-227E-42D6-8DA7-9D495BFC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6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ED9051F-8D88-4E5B-B22B-CD718E48B7F7}"/>
              </a:ext>
            </a:extLst>
          </p:cNvPr>
          <p:cNvSpPr/>
          <p:nvPr/>
        </p:nvSpPr>
        <p:spPr>
          <a:xfrm>
            <a:off x="7122253" y="2222363"/>
            <a:ext cx="453006" cy="4167930"/>
          </a:xfrm>
          <a:prstGeom prst="rightBrace">
            <a:avLst>
              <a:gd name="adj1" fmla="val 75944"/>
              <a:gd name="adj2" fmla="val 50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515A0-9299-4F3A-8FEE-A69B368702DB}"/>
              </a:ext>
            </a:extLst>
          </p:cNvPr>
          <p:cNvSpPr txBox="1"/>
          <p:nvPr/>
        </p:nvSpPr>
        <p:spPr>
          <a:xfrm>
            <a:off x="7623649" y="4120638"/>
            <a:ext cx="261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training set</a:t>
            </a:r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49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3FAC-DF2B-4853-82A3-EACA0613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ARIMA: Characteristics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FEC69-2C61-4620-ACE6-5E75AF3727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569" y="1861048"/>
                <a:ext cx="8596668" cy="424589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ARIMA (</a:t>
                </a:r>
                <a:r>
                  <a:rPr lang="en-US" sz="2000" dirty="0" err="1"/>
                  <a:t>p,d,q</a:t>
                </a:r>
                <a:r>
                  <a:rPr lang="en-US" sz="2000" dirty="0"/>
                  <a:t>): </a:t>
                </a:r>
                <a:r>
                  <a:rPr lang="en-GB" sz="2000" dirty="0"/>
                  <a:t>Autoregressive Integrated Moving Average model</a:t>
                </a:r>
              </a:p>
              <a:p>
                <a:pPr marL="0" indent="0">
                  <a:buNone/>
                </a:pPr>
                <a:endParaRPr lang="en-GB" sz="2000" i="1" dirty="0"/>
              </a:p>
              <a:p>
                <a:pPr marL="0" indent="0">
                  <a:buNone/>
                </a:pPr>
                <a:r>
                  <a:rPr lang="en-GB" sz="2000" i="1" dirty="0"/>
                  <a:t>p: </a:t>
                </a:r>
                <a:r>
                  <a:rPr lang="en-US" sz="2000" i="1" dirty="0"/>
                  <a:t>Number </a:t>
                </a:r>
                <a:r>
                  <a:rPr lang="en-GB" sz="2000" i="1" dirty="0"/>
                  <a:t>of lag observations included in the model</a:t>
                </a:r>
                <a:br>
                  <a:rPr lang="en-GB" sz="2000" dirty="0"/>
                </a:br>
                <a:r>
                  <a:rPr lang="en-GB" sz="2000" i="1" dirty="0"/>
                  <a:t>d: Number of times that the raw observations are differenced</a:t>
                </a:r>
                <a:br>
                  <a:rPr lang="en-GB" sz="2000" dirty="0"/>
                </a:br>
                <a:r>
                  <a:rPr lang="en-GB" sz="2000" i="1" dirty="0"/>
                  <a:t>q: Size of the moving average window</a:t>
                </a:r>
              </a:p>
              <a:p>
                <a:pPr marL="0" indent="0">
                  <a:buNone/>
                </a:pPr>
                <a:endParaRPr lang="en-GB" sz="2000" i="1" dirty="0"/>
              </a:p>
              <a:p>
                <a:r>
                  <a:rPr lang="en-US" sz="2000" dirty="0"/>
                  <a:t>After differencing: 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>
                              <a:latin typeface="Cambria Math" panose="02040503050406030204" pitchFamily="18" charset="0"/>
                            </a:rPr>
                            <m:t>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𝑊𝑁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Ζ</m:t>
                          </m:r>
                        </m:sub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000" dirty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FEC69-2C61-4620-ACE6-5E75AF372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569" y="1861048"/>
                <a:ext cx="8596668" cy="4245898"/>
              </a:xfrm>
              <a:blipFill>
                <a:blip r:embed="rId2"/>
                <a:stretch>
                  <a:fillRect l="-709" t="-861" b="-1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C328D-5017-4DB5-82FA-DED4EEA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9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0A2A-11CD-4FE8-9898-4E73AEF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ARIMA: Parameter estimation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7DE3-1325-4598-A0B3-082BCEB4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74" y="2160589"/>
            <a:ext cx="9466524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Our dataset:  cumulative cases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Non-stationary timeseries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GB" sz="2400" dirty="0"/>
              <a:t>Augmented Dickey - Fuller statistical test in</a:t>
            </a:r>
            <a:r>
              <a:rPr lang="el-GR" sz="2400" dirty="0"/>
              <a:t> α</a:t>
            </a:r>
            <a:r>
              <a:rPr lang="en-GB" sz="2400" dirty="0"/>
              <a:t>=0.1 to estimate d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Estimation of remaining ARIMA parameters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Akaike information criterion (</a:t>
            </a:r>
            <a:r>
              <a:rPr lang="en-GB" sz="2400" b="1" dirty="0"/>
              <a:t>AIC</a:t>
            </a:r>
            <a:r>
              <a:rPr lang="en-GB" sz="2400" dirty="0"/>
              <a:t>)</a:t>
            </a:r>
          </a:p>
          <a:p>
            <a:pPr marL="0" indent="0" algn="just">
              <a:buNone/>
            </a:pPr>
            <a:endParaRPr lang="el-G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8DFF1-45AB-4A4C-8CE1-8228980A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8341-4A23-4D32-9800-5CBC0937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490B-7F3A-4E53-AE19-67BB948B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b="1" dirty="0"/>
          </a:p>
          <a:p>
            <a:endParaRPr lang="en-GB" b="1" dirty="0"/>
          </a:p>
          <a:p>
            <a:r>
              <a:rPr lang="en-GB" sz="1900" b="1" dirty="0"/>
              <a:t>Main Structure: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900" dirty="0"/>
              <a:t>Consists of Regression Trees. Each tree spits out a prediction.</a:t>
            </a:r>
            <a:endParaRPr lang="el-GR" sz="19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Builds independent parallel model</a:t>
            </a:r>
          </a:p>
          <a:p>
            <a:endParaRPr lang="en-GB" sz="1900" b="1" dirty="0"/>
          </a:p>
          <a:p>
            <a:r>
              <a:rPr lang="en-GB" sz="1900" b="1" dirty="0"/>
              <a:t>Data </a:t>
            </a:r>
            <a:r>
              <a:rPr lang="en-GB" sz="1900" b="1" dirty="0" err="1"/>
              <a:t>Preprocessing</a:t>
            </a:r>
            <a:r>
              <a:rPr lang="en-GB" sz="1900" b="1" dirty="0"/>
              <a:t>:</a:t>
            </a:r>
          </a:p>
          <a:p>
            <a:pPr lvl="1"/>
            <a:endParaRPr lang="en-GB" sz="1900" b="1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GB" sz="1900" b="1" dirty="0"/>
              <a:t>Primary Advantages: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900" dirty="0"/>
              <a:t>Desired properties: Low-variance predictions and avoids overfitting</a:t>
            </a:r>
          </a:p>
          <a:p>
            <a:pPr marL="457200" lvl="1" indent="0">
              <a:buNone/>
            </a:pPr>
            <a:endParaRPr lang="el-GR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623D4-13D8-4BAD-AB3B-7FF895F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0EE7-89B8-4E47-86F9-2BEBB199C65B}" type="slidenum">
              <a:rPr lang="en-GB" smtClean="0"/>
              <a:t>9</a:t>
            </a:fld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786B5D-71A5-404D-8301-A737F6090C6C}"/>
              </a:ext>
            </a:extLst>
          </p:cNvPr>
          <p:cNvGrpSpPr/>
          <p:nvPr/>
        </p:nvGrpSpPr>
        <p:grpSpPr>
          <a:xfrm>
            <a:off x="4078702" y="481730"/>
            <a:ext cx="7313213" cy="2260290"/>
            <a:chOff x="3552807" y="256985"/>
            <a:chExt cx="7313213" cy="32753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7E9E13-5F8C-41C2-B249-D5456DB4EFD2}"/>
                </a:ext>
              </a:extLst>
            </p:cNvPr>
            <p:cNvGrpSpPr/>
            <p:nvPr/>
          </p:nvGrpSpPr>
          <p:grpSpPr>
            <a:xfrm>
              <a:off x="3552807" y="1973467"/>
              <a:ext cx="3069447" cy="1543083"/>
              <a:chOff x="2620652" y="2180505"/>
              <a:chExt cx="3069447" cy="154308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89AF449-DE54-40B6-8FB4-2E7467072B73}"/>
                  </a:ext>
                </a:extLst>
              </p:cNvPr>
              <p:cNvSpPr/>
              <p:nvPr/>
            </p:nvSpPr>
            <p:spPr>
              <a:xfrm>
                <a:off x="2620652" y="3280695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BE6E88-B497-4DF9-883F-50574941B92B}"/>
                  </a:ext>
                </a:extLst>
              </p:cNvPr>
              <p:cNvSpPr/>
              <p:nvPr/>
            </p:nvSpPr>
            <p:spPr>
              <a:xfrm>
                <a:off x="3508343" y="3280694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749DDCA-3AF7-43BD-9AF5-7C2BA0B6D624}"/>
                  </a:ext>
                </a:extLst>
              </p:cNvPr>
              <p:cNvSpPr/>
              <p:nvPr/>
            </p:nvSpPr>
            <p:spPr>
              <a:xfrm>
                <a:off x="3102991" y="2607612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97786E4-426A-453F-BBDF-459123D89A60}"/>
                  </a:ext>
                </a:extLst>
              </p:cNvPr>
              <p:cNvSpPr/>
              <p:nvPr/>
            </p:nvSpPr>
            <p:spPr>
              <a:xfrm>
                <a:off x="4397056" y="3280695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11FA23E-6213-433A-B6CE-6DFAE64802B7}"/>
                  </a:ext>
                </a:extLst>
              </p:cNvPr>
              <p:cNvSpPr/>
              <p:nvPr/>
            </p:nvSpPr>
            <p:spPr>
              <a:xfrm>
                <a:off x="5284747" y="3280694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D8EEFCB-1BEA-46CE-95BF-664745ADD206}"/>
                  </a:ext>
                </a:extLst>
              </p:cNvPr>
              <p:cNvSpPr/>
              <p:nvPr/>
            </p:nvSpPr>
            <p:spPr>
              <a:xfrm>
                <a:off x="4879395" y="2607612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5F6B229-DFD9-474E-A2A3-301161EAB942}"/>
                  </a:ext>
                </a:extLst>
              </p:cNvPr>
              <p:cNvSpPr/>
              <p:nvPr/>
            </p:nvSpPr>
            <p:spPr>
              <a:xfrm>
                <a:off x="4051684" y="2180505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3C7826-76EE-4278-A749-1907D7FCBBD1}"/>
                  </a:ext>
                </a:extLst>
              </p:cNvPr>
              <p:cNvCxnSpPr>
                <a:cxnSpLocks/>
                <a:stCxn id="16" idx="2"/>
                <a:endCxn id="12" idx="7"/>
              </p:cNvCxnSpPr>
              <p:nvPr/>
            </p:nvCxnSpPr>
            <p:spPr>
              <a:xfrm flipH="1">
                <a:off x="3448981" y="2401952"/>
                <a:ext cx="602703" cy="27052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36C92B9-FAB5-4B5F-A97B-61B267BFDFA0}"/>
                  </a:ext>
                </a:extLst>
              </p:cNvPr>
              <p:cNvCxnSpPr>
                <a:cxnSpLocks/>
                <a:stCxn id="12" idx="3"/>
                <a:endCxn id="5" idx="7"/>
              </p:cNvCxnSpPr>
              <p:nvPr/>
            </p:nvCxnSpPr>
            <p:spPr>
              <a:xfrm flipH="1">
                <a:off x="2966642" y="2985645"/>
                <a:ext cx="195711" cy="35991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B4AAF7C-66FE-4762-8737-DB589DE9912F}"/>
                  </a:ext>
                </a:extLst>
              </p:cNvPr>
              <p:cNvCxnSpPr>
                <a:cxnSpLocks/>
                <a:stCxn id="12" idx="5"/>
                <a:endCxn id="9" idx="1"/>
              </p:cNvCxnSpPr>
              <p:nvPr/>
            </p:nvCxnSpPr>
            <p:spPr>
              <a:xfrm>
                <a:off x="3448981" y="2985645"/>
                <a:ext cx="118724" cy="35990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0E50E1-E61D-403C-95BA-445A5838957D}"/>
                  </a:ext>
                </a:extLst>
              </p:cNvPr>
              <p:cNvCxnSpPr>
                <a:cxnSpLocks/>
                <a:stCxn id="16" idx="6"/>
                <a:endCxn id="15" idx="1"/>
              </p:cNvCxnSpPr>
              <p:nvPr/>
            </p:nvCxnSpPr>
            <p:spPr>
              <a:xfrm>
                <a:off x="4457036" y="2401952"/>
                <a:ext cx="481721" cy="27052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2080E3A-9286-44B8-945C-376D6181AC4B}"/>
                  </a:ext>
                </a:extLst>
              </p:cNvPr>
              <p:cNvCxnSpPr>
                <a:cxnSpLocks/>
                <a:stCxn id="15" idx="3"/>
                <a:endCxn id="13" idx="7"/>
              </p:cNvCxnSpPr>
              <p:nvPr/>
            </p:nvCxnSpPr>
            <p:spPr>
              <a:xfrm flipH="1">
                <a:off x="4743046" y="2985645"/>
                <a:ext cx="195711" cy="35991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72DF759-C6F1-4FE1-9359-B7700E168752}"/>
                  </a:ext>
                </a:extLst>
              </p:cNvPr>
              <p:cNvCxnSpPr>
                <a:cxnSpLocks/>
                <a:stCxn id="15" idx="5"/>
                <a:endCxn id="14" idx="1"/>
              </p:cNvCxnSpPr>
              <p:nvPr/>
            </p:nvCxnSpPr>
            <p:spPr>
              <a:xfrm>
                <a:off x="5225385" y="2985645"/>
                <a:ext cx="118724" cy="35990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74FF76-4C45-434A-8749-3A4E25919C37}"/>
                </a:ext>
              </a:extLst>
            </p:cNvPr>
            <p:cNvGrpSpPr/>
            <p:nvPr/>
          </p:nvGrpSpPr>
          <p:grpSpPr>
            <a:xfrm>
              <a:off x="7796573" y="2022541"/>
              <a:ext cx="3069447" cy="1509815"/>
              <a:chOff x="2620652" y="2213773"/>
              <a:chExt cx="3069447" cy="150981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CD6769A-22B1-41B3-8F5C-C6CE986F31EE}"/>
                  </a:ext>
                </a:extLst>
              </p:cNvPr>
              <p:cNvSpPr/>
              <p:nvPr/>
            </p:nvSpPr>
            <p:spPr>
              <a:xfrm>
                <a:off x="2620652" y="3280695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6E21839-A916-4C46-BB8C-0E6874C00F92}"/>
                  </a:ext>
                </a:extLst>
              </p:cNvPr>
              <p:cNvSpPr/>
              <p:nvPr/>
            </p:nvSpPr>
            <p:spPr>
              <a:xfrm>
                <a:off x="3508343" y="3280694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04A1701-5944-4E73-AB26-F803D93842CC}"/>
                  </a:ext>
                </a:extLst>
              </p:cNvPr>
              <p:cNvSpPr/>
              <p:nvPr/>
            </p:nvSpPr>
            <p:spPr>
              <a:xfrm>
                <a:off x="3102991" y="2607612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FA8AF79-7D55-4E78-B539-E7F3C915A940}"/>
                  </a:ext>
                </a:extLst>
              </p:cNvPr>
              <p:cNvSpPr/>
              <p:nvPr/>
            </p:nvSpPr>
            <p:spPr>
              <a:xfrm>
                <a:off x="4397056" y="3280695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A27BB38-8ED3-40D4-B664-F214A33C4A0E}"/>
                  </a:ext>
                </a:extLst>
              </p:cNvPr>
              <p:cNvSpPr/>
              <p:nvPr/>
            </p:nvSpPr>
            <p:spPr>
              <a:xfrm>
                <a:off x="5284747" y="3280694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CABFEE1-B3B0-43C1-B222-5E839F56FFCF}"/>
                  </a:ext>
                </a:extLst>
              </p:cNvPr>
              <p:cNvSpPr/>
              <p:nvPr/>
            </p:nvSpPr>
            <p:spPr>
              <a:xfrm>
                <a:off x="4879395" y="2607612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78C18CA-F542-4A22-AF41-9DD51E6BB5C2}"/>
                  </a:ext>
                </a:extLst>
              </p:cNvPr>
              <p:cNvSpPr/>
              <p:nvPr/>
            </p:nvSpPr>
            <p:spPr>
              <a:xfrm>
                <a:off x="3920936" y="2213773"/>
                <a:ext cx="405352" cy="442893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DEAB520-1377-4770-B219-4A9206E2D3B5}"/>
                  </a:ext>
                </a:extLst>
              </p:cNvPr>
              <p:cNvCxnSpPr>
                <a:cxnSpLocks/>
                <a:stCxn id="46" idx="2"/>
                <a:endCxn id="42" idx="7"/>
              </p:cNvCxnSpPr>
              <p:nvPr/>
            </p:nvCxnSpPr>
            <p:spPr>
              <a:xfrm flipH="1">
                <a:off x="3448981" y="2435220"/>
                <a:ext cx="471955" cy="237252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D3660E7-1F38-4001-BE53-45BFF4EE4D63}"/>
                  </a:ext>
                </a:extLst>
              </p:cNvPr>
              <p:cNvCxnSpPr>
                <a:cxnSpLocks/>
                <a:stCxn id="42" idx="3"/>
                <a:endCxn id="40" idx="7"/>
              </p:cNvCxnSpPr>
              <p:nvPr/>
            </p:nvCxnSpPr>
            <p:spPr>
              <a:xfrm flipH="1">
                <a:off x="2966642" y="2985645"/>
                <a:ext cx="195711" cy="35991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1ACDCA4-214F-442C-BC9A-C91E3BFD1C0C}"/>
                  </a:ext>
                </a:extLst>
              </p:cNvPr>
              <p:cNvCxnSpPr>
                <a:cxnSpLocks/>
                <a:stCxn id="42" idx="5"/>
                <a:endCxn id="41" idx="1"/>
              </p:cNvCxnSpPr>
              <p:nvPr/>
            </p:nvCxnSpPr>
            <p:spPr>
              <a:xfrm>
                <a:off x="3448981" y="2985645"/>
                <a:ext cx="118724" cy="35990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0B4104D-A366-48A1-9AF7-32662D92EB4A}"/>
                  </a:ext>
                </a:extLst>
              </p:cNvPr>
              <p:cNvCxnSpPr>
                <a:cxnSpLocks/>
                <a:stCxn id="46" idx="6"/>
                <a:endCxn id="45" idx="1"/>
              </p:cNvCxnSpPr>
              <p:nvPr/>
            </p:nvCxnSpPr>
            <p:spPr>
              <a:xfrm>
                <a:off x="4326288" y="2435220"/>
                <a:ext cx="612469" cy="237252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D81223-F529-4887-853D-4029BA2219D7}"/>
                  </a:ext>
                </a:extLst>
              </p:cNvPr>
              <p:cNvCxnSpPr>
                <a:cxnSpLocks/>
                <a:stCxn id="45" idx="3"/>
                <a:endCxn id="43" idx="7"/>
              </p:cNvCxnSpPr>
              <p:nvPr/>
            </p:nvCxnSpPr>
            <p:spPr>
              <a:xfrm flipH="1">
                <a:off x="4743046" y="2985645"/>
                <a:ext cx="195711" cy="35991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E6A56D3-01BB-4BAC-A7AC-741D71D76453}"/>
                  </a:ext>
                </a:extLst>
              </p:cNvPr>
              <p:cNvCxnSpPr>
                <a:cxnSpLocks/>
                <a:stCxn id="45" idx="5"/>
                <a:endCxn id="44" idx="1"/>
              </p:cNvCxnSpPr>
              <p:nvPr/>
            </p:nvCxnSpPr>
            <p:spPr>
              <a:xfrm>
                <a:off x="5225385" y="2985645"/>
                <a:ext cx="118724" cy="35990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60FEE5-7EA9-4F90-A955-E8F3D99E36B2}"/>
                </a:ext>
              </a:extLst>
            </p:cNvPr>
            <p:cNvSpPr/>
            <p:nvPr/>
          </p:nvSpPr>
          <p:spPr>
            <a:xfrm>
              <a:off x="6778994" y="1737812"/>
              <a:ext cx="932298" cy="52768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( … 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F698C3C-F936-4798-8944-82CA7C3E9AF6}"/>
                </a:ext>
              </a:extLst>
            </p:cNvPr>
            <p:cNvSpPr/>
            <p:nvPr/>
          </p:nvSpPr>
          <p:spPr>
            <a:xfrm>
              <a:off x="6781758" y="3004666"/>
              <a:ext cx="932298" cy="52768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( … )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5206ED2-54C1-4FD5-BC97-D140D6CC93A0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>
              <a:off x="7245143" y="2265501"/>
              <a:ext cx="2764" cy="739165"/>
            </a:xfrm>
            <a:prstGeom prst="line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5957BB7-C714-4C05-A993-7B69A75CEA8C}"/>
                </a:ext>
              </a:extLst>
            </p:cNvPr>
            <p:cNvSpPr/>
            <p:nvPr/>
          </p:nvSpPr>
          <p:spPr>
            <a:xfrm>
              <a:off x="9600542" y="1436776"/>
              <a:ext cx="1093583" cy="74941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Tree 500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72566A-CAF2-47F8-9A3D-5ED10B1C5D7A}"/>
                </a:ext>
              </a:extLst>
            </p:cNvPr>
            <p:cNvSpPr/>
            <p:nvPr/>
          </p:nvSpPr>
          <p:spPr>
            <a:xfrm>
              <a:off x="3852006" y="1417644"/>
              <a:ext cx="1093583" cy="74941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Tree 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561CE41-AF6D-4CC3-9A2F-DCAD6953F684}"/>
                </a:ext>
              </a:extLst>
            </p:cNvPr>
            <p:cNvSpPr/>
            <p:nvPr/>
          </p:nvSpPr>
          <p:spPr>
            <a:xfrm>
              <a:off x="8612655" y="1097377"/>
              <a:ext cx="1377773" cy="339399"/>
            </a:xfrm>
            <a:prstGeom prst="rect">
              <a:avLst/>
            </a:prstGeom>
            <a:gradFill>
              <a:gsLst>
                <a:gs pos="74000">
                  <a:srgbClr val="83DBFE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 w="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Subset 500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EF8EA9-36F8-4F0D-84CE-8A46206E79C0}"/>
                </a:ext>
              </a:extLst>
            </p:cNvPr>
            <p:cNvSpPr/>
            <p:nvPr/>
          </p:nvSpPr>
          <p:spPr>
            <a:xfrm>
              <a:off x="4499860" y="1095560"/>
              <a:ext cx="1377773" cy="378476"/>
            </a:xfrm>
            <a:prstGeom prst="rect">
              <a:avLst/>
            </a:prstGeom>
            <a:gradFill flip="none" rotWithShape="1">
              <a:gsLst>
                <a:gs pos="84000">
                  <a:srgbClr val="83DBFE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2700000" scaled="1"/>
              <a:tileRect/>
            </a:gradFill>
            <a:ln w="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Subset 1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0979AAD-F624-487B-B09B-40C75966127E}"/>
                </a:ext>
              </a:extLst>
            </p:cNvPr>
            <p:cNvSpPr/>
            <p:nvPr/>
          </p:nvSpPr>
          <p:spPr>
            <a:xfrm>
              <a:off x="6505368" y="256985"/>
              <a:ext cx="1479549" cy="919842"/>
            </a:xfrm>
            <a:prstGeom prst="ellipse">
              <a:avLst/>
            </a:prstGeom>
            <a:gradFill>
              <a:gsLst>
                <a:gs pos="81000">
                  <a:srgbClr val="83DBFE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Training Dataset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5E79913-185B-4362-99F8-E52498827FDF}"/>
                </a:ext>
              </a:extLst>
            </p:cNvPr>
            <p:cNvCxnSpPr>
              <a:cxnSpLocks/>
              <a:stCxn id="65" idx="2"/>
              <a:endCxn id="64" idx="0"/>
            </p:cNvCxnSpPr>
            <p:nvPr/>
          </p:nvCxnSpPr>
          <p:spPr>
            <a:xfrm rot="10800000" flipV="1">
              <a:off x="5188748" y="716906"/>
              <a:ext cx="1316621" cy="378654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B0F6DD0D-DF0C-4772-95AB-02B3101F4E93}"/>
                </a:ext>
              </a:extLst>
            </p:cNvPr>
            <p:cNvCxnSpPr>
              <a:cxnSpLocks/>
              <a:stCxn id="65" idx="6"/>
              <a:endCxn id="63" idx="0"/>
            </p:cNvCxnSpPr>
            <p:nvPr/>
          </p:nvCxnSpPr>
          <p:spPr>
            <a:xfrm>
              <a:off x="7984917" y="716906"/>
              <a:ext cx="1316625" cy="38047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F3A77B-4772-444E-8E1E-55673A183292}"/>
                </a:ext>
              </a:extLst>
            </p:cNvPr>
            <p:cNvCxnSpPr>
              <a:cxnSpLocks/>
              <a:stCxn id="65" idx="4"/>
              <a:endCxn id="53" idx="0"/>
            </p:cNvCxnSpPr>
            <p:nvPr/>
          </p:nvCxnSpPr>
          <p:spPr>
            <a:xfrm>
              <a:off x="7245143" y="1176827"/>
              <a:ext cx="0" cy="560985"/>
            </a:xfrm>
            <a:prstGeom prst="line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3A455E9-1880-446D-BA73-EAD96D5F829D}"/>
                </a:ext>
              </a:extLst>
            </p:cNvPr>
            <p:cNvCxnSpPr>
              <a:cxnSpLocks/>
              <a:stCxn id="64" idx="2"/>
              <a:endCxn id="16" idx="0"/>
            </p:cNvCxnSpPr>
            <p:nvPr/>
          </p:nvCxnSpPr>
          <p:spPr>
            <a:xfrm flipH="1">
              <a:off x="5186515" y="1474036"/>
              <a:ext cx="2232" cy="499431"/>
            </a:xfrm>
            <a:prstGeom prst="line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87429D-0D5F-4377-9355-7AA6D553D7EB}"/>
                </a:ext>
              </a:extLst>
            </p:cNvPr>
            <p:cNvCxnSpPr>
              <a:cxnSpLocks/>
              <a:stCxn id="63" idx="2"/>
              <a:endCxn id="46" idx="0"/>
            </p:cNvCxnSpPr>
            <p:nvPr/>
          </p:nvCxnSpPr>
          <p:spPr>
            <a:xfrm flipH="1">
              <a:off x="9299533" y="1436776"/>
              <a:ext cx="2009" cy="585765"/>
            </a:xfrm>
            <a:prstGeom prst="line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759EA7-8F37-46F6-8412-E239F8612138}"/>
              </a:ext>
            </a:extLst>
          </p:cNvPr>
          <p:cNvGrpSpPr/>
          <p:nvPr/>
        </p:nvGrpSpPr>
        <p:grpSpPr>
          <a:xfrm>
            <a:off x="4003604" y="4001439"/>
            <a:ext cx="6577606" cy="878890"/>
            <a:chOff x="2263805" y="2927411"/>
            <a:chExt cx="6577606" cy="87889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4AC8B75-26D0-40D6-B10C-A3FD1EA7CD2C}"/>
                </a:ext>
              </a:extLst>
            </p:cNvPr>
            <p:cNvSpPr/>
            <p:nvPr/>
          </p:nvSpPr>
          <p:spPr>
            <a:xfrm>
              <a:off x="2263805" y="2927411"/>
              <a:ext cx="1216242" cy="8788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Covid</a:t>
              </a:r>
              <a:r>
                <a:rPr lang="en-US" dirty="0"/>
                <a:t> Data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DB2AA62-0616-46E9-A5D4-C81338423B95}"/>
                </a:ext>
              </a:extLst>
            </p:cNvPr>
            <p:cNvSpPr/>
            <p:nvPr/>
          </p:nvSpPr>
          <p:spPr>
            <a:xfrm>
              <a:off x="6871990" y="2927411"/>
              <a:ext cx="1969421" cy="82406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Stationary Time Series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416D6D0-9932-430E-B202-1A85733CDA29}"/>
                </a:ext>
              </a:extLst>
            </p:cNvPr>
            <p:cNvCxnSpPr>
              <a:cxnSpLocks/>
              <a:stCxn id="56" idx="6"/>
              <a:endCxn id="67" idx="2"/>
            </p:cNvCxnSpPr>
            <p:nvPr/>
          </p:nvCxnSpPr>
          <p:spPr>
            <a:xfrm flipV="1">
              <a:off x="3480047" y="3339442"/>
              <a:ext cx="3391943" cy="27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4E006F8-7DD8-45FB-9419-9FC5750E8EEB}"/>
                </a:ext>
              </a:extLst>
            </p:cNvPr>
            <p:cNvSpPr/>
            <p:nvPr/>
          </p:nvSpPr>
          <p:spPr>
            <a:xfrm>
              <a:off x="4023910" y="3010709"/>
              <a:ext cx="2552816" cy="27284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Lagged 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159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</TotalTime>
  <Words>844</Words>
  <Application>Microsoft Office PowerPoint</Application>
  <PresentationFormat>Widescreen</PresentationFormat>
  <Paragraphs>415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PowerPoint Presentation</vt:lpstr>
      <vt:lpstr>Presentation Outline</vt:lpstr>
      <vt:lpstr>Participation Motivation</vt:lpstr>
      <vt:lpstr>Covid-19: Assumptions</vt:lpstr>
      <vt:lpstr>Rejected models for predictions </vt:lpstr>
      <vt:lpstr>Data Preprocessing</vt:lpstr>
      <vt:lpstr>ARIMA: Characteristics</vt:lpstr>
      <vt:lpstr>ARIMA: Parameter estimation</vt:lpstr>
      <vt:lpstr>Random Forest</vt:lpstr>
      <vt:lpstr>Random Forest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Panteli</dc:creator>
  <cp:lastModifiedBy>Marina Panteli</cp:lastModifiedBy>
  <cp:revision>145</cp:revision>
  <dcterms:created xsi:type="dcterms:W3CDTF">2020-05-26T13:13:59Z</dcterms:created>
  <dcterms:modified xsi:type="dcterms:W3CDTF">2020-06-13T10:12:37Z</dcterms:modified>
</cp:coreProperties>
</file>