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7" r:id="rId9"/>
    <p:sldId id="262" r:id="rId10"/>
    <p:sldId id="274" r:id="rId11"/>
    <p:sldId id="279" r:id="rId12"/>
    <p:sldId id="263" r:id="rId13"/>
    <p:sldId id="280" r:id="rId14"/>
    <p:sldId id="265" r:id="rId15"/>
    <p:sldId id="282" r:id="rId16"/>
    <p:sldId id="284" r:id="rId17"/>
    <p:sldId id="285" r:id="rId18"/>
    <p:sldId id="283" r:id="rId19"/>
    <p:sldId id="278" r:id="rId20"/>
    <p:sldId id="266" r:id="rId21"/>
    <p:sldId id="267" r:id="rId22"/>
    <p:sldId id="288" r:id="rId23"/>
    <p:sldId id="291" r:id="rId24"/>
    <p:sldId id="286" r:id="rId25"/>
    <p:sldId id="287" r:id="rId26"/>
    <p:sldId id="270" r:id="rId27"/>
    <p:sldId id="271" r:id="rId28"/>
    <p:sldId id="289" r:id="rId29"/>
    <p:sldId id="290" r:id="rId30"/>
    <p:sldId id="281" r:id="rId31"/>
    <p:sldId id="272" r:id="rId32"/>
  </p:sldIdLst>
  <p:sldSz cx="9144000" cy="5143500" type="screen16x9"/>
  <p:notesSz cx="6858000" cy="9144000"/>
  <p:embeddedFontLst>
    <p:embeddedFont>
      <p:font typeface="Maven Pro SemiBold" panose="020B0604020202020204" charset="0"/>
      <p:regular r:id="rId34"/>
      <p:bold r:id="rId35"/>
    </p:embeddedFont>
    <p:embeddedFont>
      <p:font typeface="Inter Medium" panose="020B0604020202020204" charset="0"/>
      <p:regular r:id="rId36"/>
      <p:bold r:id="rId37"/>
    </p:embeddedFont>
    <p:embeddedFont>
      <p:font typeface="Inter" panose="020B0604020202020204" charset="0"/>
      <p:regular r:id="rId38"/>
      <p:bold r:id="rId39"/>
    </p:embeddedFont>
    <p:embeddedFont>
      <p:font typeface="Inter SemiBold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8EB"/>
    <a:srgbClr val="EAEAEA"/>
    <a:srgbClr val="28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91979" autoAdjust="0"/>
  </p:normalViewPr>
  <p:slideViewPr>
    <p:cSldViewPr snapToGrid="0">
      <p:cViewPr varScale="1">
        <p:scale>
          <a:sx n="96" d="100"/>
          <a:sy n="96" d="100"/>
        </p:scale>
        <p:origin x="7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636701029475789E-2"/>
          <c:y val="7.9594631436119043E-2"/>
          <c:w val="0.88745696824012577"/>
          <c:h val="0.687707464212633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R^2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Linear Regression</c:v>
                </c:pt>
                <c:pt idx="1">
                  <c:v>Ridge Regression</c:v>
                </c:pt>
                <c:pt idx="2">
                  <c:v>Random Forest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0.13700000000000001</c:v>
                </c:pt>
                <c:pt idx="1">
                  <c:v>0.79900000000000004</c:v>
                </c:pt>
                <c:pt idx="2">
                  <c:v>0.90400000000000003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7-4D96-BF5F-D26671B9F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8188048"/>
        <c:axId val="1998189296"/>
      </c:barChart>
      <c:catAx>
        <c:axId val="19981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89296"/>
        <c:crosses val="autoZero"/>
        <c:auto val="1"/>
        <c:lblAlgn val="ctr"/>
        <c:lblOffset val="100"/>
        <c:noMultiLvlLbl val="0"/>
      </c:catAx>
      <c:valAx>
        <c:axId val="19981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8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13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11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4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793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764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39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4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94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04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749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617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369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724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74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685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5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4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llbuoy/car-price-predi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 dirty="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289571"/>
            <a:ext cx="4619400" cy="1525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</a:t>
            </a: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Kelompok : </a:t>
            </a: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</a:t>
            </a: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Mentor : </a:t>
            </a:r>
            <a:r>
              <a:rPr lang="en-GB" sz="1800" dirty="0" err="1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Rauzan</a:t>
            </a:r>
            <a:r>
              <a:rPr lang="en-GB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GB" sz="1800" dirty="0" err="1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Anis Lailatul Faadlilah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Zahwa Nawang Sinta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 dirty="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 dirty="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37322" y="1322337"/>
            <a:ext cx="8059412" cy="298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yang missing,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langkah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penghilangan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39680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b="46280"/>
          <a:stretch/>
        </p:blipFill>
        <p:spPr>
          <a:xfrm>
            <a:off x="994690" y="1863772"/>
            <a:ext cx="3477110" cy="26918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52903"/>
          <a:stretch/>
        </p:blipFill>
        <p:spPr>
          <a:xfrm>
            <a:off x="4838436" y="2029684"/>
            <a:ext cx="3477110" cy="23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700" y="1218342"/>
            <a:ext cx="8185034" cy="454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duplicate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399041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35" y="1741333"/>
            <a:ext cx="8374565" cy="571580"/>
          </a:xfrm>
          <a:prstGeom prst="rect">
            <a:avLst/>
          </a:prstGeom>
        </p:spPr>
      </p:pic>
      <p:sp>
        <p:nvSpPr>
          <p:cNvPr id="12" name="Google Shape;153;p20"/>
          <p:cNvSpPr txBox="1">
            <a:spLocks/>
          </p:cNvSpPr>
          <p:nvPr/>
        </p:nvSpPr>
        <p:spPr>
          <a:xfrm>
            <a:off x="311700" y="2277556"/>
            <a:ext cx="8480400" cy="80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Bef>
                <a:spcPts val="1000"/>
              </a:spcBef>
              <a:buFont typeface="Arial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keganjalan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cylinder number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door number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kita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mengubah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awalnya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berupa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object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mejadi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integer. </a:t>
            </a:r>
            <a:endParaRPr lang="en-GB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b="1807"/>
          <a:stretch/>
        </p:blipFill>
        <p:spPr>
          <a:xfrm>
            <a:off x="1246520" y="3167063"/>
            <a:ext cx="3191320" cy="1552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t="661" b="6117"/>
          <a:stretch/>
        </p:blipFill>
        <p:spPr>
          <a:xfrm>
            <a:off x="4614405" y="3167064"/>
            <a:ext cx="3229426" cy="15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8185034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&lt;jelaskan apakah data butuh di’bersihkan’ atau tidak usah&gt;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&lt;beri pemaparan dimensi dari data, brp baris, berapa kolom, berapa yang missing, dst&gt;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&lt;presentasikan problem yang Anda temui, dan bagaimana solusi Anda terhadap problem tersebut&gt;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&lt;misal: terdapat missing value pada kolom ___, solusi dari kami adalah ___&gt;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didukung dengan visualisasi&gt;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410169"/>
            <a:ext cx="8480400" cy="620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2" y="1030585"/>
            <a:ext cx="7049355" cy="3103337"/>
          </a:xfrm>
          <a:prstGeom prst="rect">
            <a:avLst/>
          </a:prstGeom>
        </p:spPr>
      </p:pic>
      <p:sp>
        <p:nvSpPr>
          <p:cNvPr id="1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55658" y="4071975"/>
            <a:ext cx="8185034" cy="550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target(price)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wheel base, car length, car width, curb weight, cylinder number, engine size, bore ratio, horse power, city mpg,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highway mpg.</a:t>
            </a:r>
          </a:p>
        </p:txBody>
      </p:sp>
    </p:spTree>
    <p:extLst>
      <p:ext uri="{BB962C8B-B14F-4D97-AF65-F5344CB8AC3E}">
        <p14:creationId xmlns:p14="http://schemas.microsoft.com/office/powerpoint/2010/main" val="2413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403034" y="2417243"/>
            <a:ext cx="4389065" cy="128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000"/>
              </a:spcAft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Dari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gambar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samping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memperlihatkan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bahwa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terdapat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outliers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variabel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‘price’,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namun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karena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terlalu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sedikit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bentuk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data skew right,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maka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outliers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dihapus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616583"/>
            <a:ext cx="3843268" cy="2635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2701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67" y="1114724"/>
            <a:ext cx="2996349" cy="2159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2" y="1114724"/>
            <a:ext cx="3195370" cy="2159464"/>
          </a:xfrm>
          <a:prstGeom prst="rect">
            <a:avLst/>
          </a:prstGeom>
        </p:spPr>
      </p:pic>
      <p:sp>
        <p:nvSpPr>
          <p:cNvPr id="17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92122" y="3299453"/>
            <a:ext cx="3745041" cy="1282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000"/>
              </a:spcAft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body convertible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hard top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mempengaruhi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dibandingkan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body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lainnya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18" name="Google Shape;179;p22"/>
          <p:cNvSpPr txBox="1">
            <a:spLocks/>
          </p:cNvSpPr>
          <p:nvPr/>
        </p:nvSpPr>
        <p:spPr>
          <a:xfrm>
            <a:off x="4691912" y="3329068"/>
            <a:ext cx="3685731" cy="12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drive wheel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rwd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dibandingkan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drive wheel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fwd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4wd.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2701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95" y="1375297"/>
            <a:ext cx="2664433" cy="1813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95" y="1374239"/>
            <a:ext cx="2664433" cy="1816056"/>
          </a:xfrm>
          <a:prstGeom prst="rect">
            <a:avLst/>
          </a:prstGeom>
        </p:spPr>
      </p:pic>
      <p:sp>
        <p:nvSpPr>
          <p:cNvPr id="19" name="Google Shape;179;p22"/>
          <p:cNvSpPr txBox="1">
            <a:spLocks/>
          </p:cNvSpPr>
          <p:nvPr/>
        </p:nvSpPr>
        <p:spPr>
          <a:xfrm>
            <a:off x="895362" y="3189237"/>
            <a:ext cx="3329500" cy="139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memiliki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rata-rata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menggunakan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mesin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lokasi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berada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depan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dibandingkan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belakang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 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1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548175" y="3189237"/>
            <a:ext cx="3329500" cy="1392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000"/>
              </a:spcAft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aspiration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turbo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memiliki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dibandingkan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aspiration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standard.</a:t>
            </a: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76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2701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4" y="1080482"/>
            <a:ext cx="3438151" cy="2139700"/>
          </a:xfrm>
          <a:prstGeom prst="rect">
            <a:avLst/>
          </a:prstGeom>
        </p:spPr>
      </p:pic>
      <p:sp>
        <p:nvSpPr>
          <p:cNvPr id="17" name="Google Shape;179;p22"/>
          <p:cNvSpPr txBox="1">
            <a:spLocks/>
          </p:cNvSpPr>
          <p:nvPr/>
        </p:nvSpPr>
        <p:spPr>
          <a:xfrm>
            <a:off x="2957804" y="3314338"/>
            <a:ext cx="3329500" cy="139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menggunakan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bahan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bakar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diesel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hanya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oleh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sistem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bahan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bakar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idi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359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2701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88" y="1271623"/>
            <a:ext cx="3439553" cy="2241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9" y="1271623"/>
            <a:ext cx="3451719" cy="2249628"/>
          </a:xfrm>
          <a:prstGeom prst="rect">
            <a:avLst/>
          </a:prstGeom>
        </p:spPr>
      </p:pic>
      <p:sp>
        <p:nvSpPr>
          <p:cNvPr id="16" name="Google Shape;179;p22"/>
          <p:cNvSpPr txBox="1">
            <a:spLocks/>
          </p:cNvSpPr>
          <p:nvPr/>
        </p:nvSpPr>
        <p:spPr>
          <a:xfrm>
            <a:off x="5167234" y="3554886"/>
            <a:ext cx="3329500" cy="139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Berdasarkan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tiap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mesin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semakin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besar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ukuran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mesin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maka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rata-rata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semakin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18" name="Google Shape;179;p22"/>
          <p:cNvSpPr txBox="1">
            <a:spLocks/>
          </p:cNvSpPr>
          <p:nvPr/>
        </p:nvSpPr>
        <p:spPr>
          <a:xfrm>
            <a:off x="844019" y="3609659"/>
            <a:ext cx="3329500" cy="10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Semakin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besar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lebar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maka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rata-rata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juga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semakin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6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&lt;paparkan kepada audience insights-insights menarik yang Anda temui di data, dan dukunglah poin poin Anda tersebut dengan visualisasi yang relevan&gt;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0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8480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189543"/>
            <a:ext cx="8708090" cy="3813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disarankan untuk dipresentasikan: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/ cross validation yang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 : </a:t>
            </a:r>
            <a:r>
              <a:rPr lang="en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 model selection</a:t>
            </a:r>
            <a:endParaRPr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 untuk melakukan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 : MAE, MSE, RMSE, RSquare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dicoba : Linear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Ridge Regression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) : Random Forest Tuning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Tuning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apa saja yang menjadi prediktor dan target variable untuk model final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carbody drivewheel, engineloct, boreratio, stroke, dll…. dan targetnya price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544707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untuk Memprediksi Harga Mobil 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11357"/>
            <a:ext cx="8480400" cy="329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endParaRPr lang="en-GB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endParaRPr lang="en-GB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</a:p>
          <a:p>
            <a:pPr marL="114300" indent="0" algn="just"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Metrik-metrik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Mean Absolute Error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Root Mean Squared Error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R-Square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</a:t>
            </a:r>
            <a:r>
              <a:rPr lang="en-GB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untuk</a:t>
            </a: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GB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</a:t>
            </a:r>
            <a:r>
              <a:rPr lang="en-GB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emprediksi</a:t>
            </a: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GB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</a:t>
            </a:r>
            <a:r>
              <a:rPr lang="en-GB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arga</a:t>
            </a: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GB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</a:t>
            </a: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obil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30" y="1580472"/>
            <a:ext cx="550621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480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Tujuan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membuat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garis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linear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mengoptimalkan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semua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titik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data.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endParaRPr lang="en-GB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linear regression,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metrik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berupa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mean absolute square, root 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mean absolute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square,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Rsquare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menghasilkan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error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sebesar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MAE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4765.509875155452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RMSE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6887.081725025669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R-Square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0.1368254872830319</a:t>
            </a:r>
          </a:p>
          <a:p>
            <a:pPr marL="133350" lvl="0" indent="0" algn="just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Linear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797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Tujuan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Membuat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baris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terlalu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fit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data train,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namun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tetap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diharapkan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memberikan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hasil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data train.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ridge 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regression,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metrik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berupa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mean absolute square, root mean absolute square,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Rsquare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menghasilkan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error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sebesar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MAE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1999.0707090604214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RMSE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3315.5761747978763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R-Square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0.7999464992096266</a:t>
            </a:r>
          </a:p>
          <a:p>
            <a:pPr marL="133350" lvl="0" indent="0" algn="just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Ridge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2981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480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Tujuan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Dibuat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himpunan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bagian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hasil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akhir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didasarkan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pada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rata-rata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mayoritas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peringkat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memperbaiki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masalah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overfitting.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melakukan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random forest tuning,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diperoleh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hasil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error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sebesar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: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RMSE =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2298.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397566631523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R-square = 0.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9038656837884027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Improvement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=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1.9746972077013931%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33350" lvl="0" indent="0" algn="just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 Tuning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2669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157199" y="2536713"/>
            <a:ext cx="8629197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ketiga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pemodelan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dibuat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memperlihatkan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Ridge Regression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error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minimum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nilai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R-Square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Linear Regression.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Sedangkan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saat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melakukan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pemodelan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random forest tuning,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diperoleh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pula error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minimum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kedua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. 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>
              <a:buNone/>
            </a:pPr>
            <a:endParaRPr lang="en-GB" sz="1500" b="1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random forest tuning 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diperoleh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improvement 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sebesar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1.97%,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sehingga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model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dipilih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sebagai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final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melakukan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prediksi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pemodelan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random forest.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95742183"/>
              </p:ext>
            </p:extLst>
          </p:nvPr>
        </p:nvGraphicFramePr>
        <p:xfrm>
          <a:off x="2341831" y="340422"/>
          <a:ext cx="4259935" cy="223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830022" y="1133052"/>
            <a:ext cx="4932054" cy="2922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highway mpg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peak rpm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engine size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symboling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door number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wheel base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car width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car height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curb weight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261;p28"/>
          <p:cNvSpPr txBox="1">
            <a:spLocks/>
          </p:cNvSpPr>
          <p:nvPr/>
        </p:nvSpPr>
        <p:spPr>
          <a:xfrm>
            <a:off x="4307892" y="1385349"/>
            <a:ext cx="3454567" cy="272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city mpg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car 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length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GB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cylinder number</a:t>
            </a:r>
          </a:p>
          <a:p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horse power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bore 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ratio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stroke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compression ratio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2" name="Google Shape;179;p22"/>
          <p:cNvSpPr txBox="1">
            <a:spLocks/>
          </p:cNvSpPr>
          <p:nvPr/>
        </p:nvSpPr>
        <p:spPr>
          <a:xfrm>
            <a:off x="580657" y="966392"/>
            <a:ext cx="6153399" cy="45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000"/>
              </a:spcAft>
              <a:buFont typeface="Arial"/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memiliki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spesifikasi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: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0322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261;p28"/>
          <p:cNvSpPr txBox="1">
            <a:spLocks/>
          </p:cNvSpPr>
          <p:nvPr/>
        </p:nvSpPr>
        <p:spPr>
          <a:xfrm>
            <a:off x="298175" y="844065"/>
            <a:ext cx="8458199" cy="378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f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uel system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4bbl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idi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fuel system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mpfi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ngine  type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ohcv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rotor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type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ohc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engine location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rear(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belakang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)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front(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depan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)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rive wheel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rwd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fwd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Car body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convertible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hard top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sedan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aspiration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turbo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standard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fuel type diesel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fuel type gas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2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 dirty="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 dirty="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 dirty="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 dirty="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480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paparkan kesimpulan Anda, apa saja insights/trend yang menarik, dan sertakan saran Anda kepada stakeholder&gt;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&lt;misal, proyek Anda adalah tentang properti, maka Anda bisa memberikan saran kepada calon pembeli properti, kira-kira properti yang seperti apa yang paling worth it&gt;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&lt;misal, proyek Anda adalah tentang churn, maka Anda bisa memberikan saran kepada perusahaan bagaimana untuk menurunkan churn, faktor-faktor apa yang harus diperhatikan, dst&gt;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951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480400" cy="305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Sumber Data: </a:t>
            </a:r>
            <a:r>
              <a:rPr lang="en-US" sz="1500" u="sng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hlinkClick r:id="rId3"/>
              </a:rPr>
              <a:t>https</a:t>
            </a:r>
            <a:r>
              <a:rPr lang="en-US" sz="1500" u="sng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hlinkClick r:id="rId3"/>
              </a:rPr>
              <a:t>://</a:t>
            </a:r>
            <a:r>
              <a:rPr lang="en-US" sz="1500" u="sng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hlinkClick r:id="rId3"/>
              </a:rPr>
              <a:t>www.kaggle.com/datasets/hellbuoy/car-price-prediction</a:t>
            </a: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Mengetahui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memengaruhi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457200" lvl="0" indent="-323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spesifikasinya</a:t>
            </a: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Mengetahui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yang paling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masyarakat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mengetahui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perkiraan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sesuai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dibutuhkan</a:t>
            </a: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29606" y="808604"/>
            <a:ext cx="5720817" cy="3895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kendaraan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roda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empat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digerakkan</a:t>
            </a:r>
            <a:r>
              <a:rPr lang="en-GB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tenaga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bakar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tertentu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Mobil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salah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alat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transportasi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oleh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masyarakat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memudahkan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seseorang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bepergian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berpindah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tempat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nyaman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masa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sekarang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salah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alat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menjadi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kebutuhan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utama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masyarakat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sering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bepergian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khususnya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anggota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keluarganya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melebihi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kapasitas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kendaraan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rendah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motor.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Terlebih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lagi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menciptakan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produk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fitur-fitur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bagus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menetapkan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b="5274"/>
          <a:stretch/>
        </p:blipFill>
        <p:spPr>
          <a:xfrm>
            <a:off x="6114193" y="549526"/>
            <a:ext cx="3295479" cy="48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97846" y="808604"/>
            <a:ext cx="8480400" cy="366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Oleh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kami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mencoba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menganalisis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beberapa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b="1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pemodelan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linear regression, ridge regression, </a:t>
            </a:r>
            <a:r>
              <a:rPr lang="en-GB" sz="1500" b="1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random forest.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Tujuannya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klien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fitur-fitur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695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slide ini, paparkan secara singkat topik pada dataset.&gt;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harga smartphone, boleh dijelaskan secara singkat tentang dunia smartphone, dan apa saja faktor-faktor yang dapat memengaruhi harga, dan mengapa perusahaan smartphone merilis smartphone pada segmentasi harga yang berbeda-beda&gt;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churn, boleh dijelaskan apa itu churn, dan mengapa churn itu harus diantisipasi, apa pengaruhnya ke bisnis, dst&gt;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menggunakan gambar&gt;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1551</Words>
  <Application>Microsoft Office PowerPoint</Application>
  <PresentationFormat>On-screen Show (16:9)</PresentationFormat>
  <Paragraphs>206</Paragraphs>
  <Slides>31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Maven Pro SemiBold</vt:lpstr>
      <vt:lpstr>Inter Medium</vt:lpstr>
      <vt:lpstr>Arial</vt:lpstr>
      <vt:lpstr>Inter</vt:lpstr>
      <vt:lpstr>Inter SemiBold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PowerPoint Presentation</vt:lpstr>
      <vt:lpstr>PowerPoint Presentation</vt:lpstr>
      <vt:lpstr>Business Understanding</vt:lpstr>
      <vt:lpstr>Data Cleansing</vt:lpstr>
      <vt:lpstr>Data Cleansing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Model untuk Memprediksi Harga Mobil </vt:lpstr>
      <vt:lpstr>Model untuk Memprediksi Harga Mobil</vt:lpstr>
      <vt:lpstr>Linear Regression</vt:lpstr>
      <vt:lpstr>Ridge Regression</vt:lpstr>
      <vt:lpstr>Random Forest Tuning</vt:lpstr>
      <vt:lpstr>Conclusion</vt:lpstr>
      <vt:lpstr>PowerPoint Presentation</vt:lpstr>
      <vt:lpstr>PowerPoint Presentation</vt:lpstr>
      <vt:lpstr>PowerPoint Presentation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HP</dc:creator>
  <cp:lastModifiedBy>HP</cp:lastModifiedBy>
  <cp:revision>81</cp:revision>
  <dcterms:modified xsi:type="dcterms:W3CDTF">2022-07-10T14:03:15Z</dcterms:modified>
</cp:coreProperties>
</file>