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7" r:id="rId9"/>
    <p:sldId id="262" r:id="rId10"/>
    <p:sldId id="274" r:id="rId11"/>
    <p:sldId id="279" r:id="rId12"/>
    <p:sldId id="263" r:id="rId13"/>
    <p:sldId id="280" r:id="rId14"/>
    <p:sldId id="265" r:id="rId15"/>
    <p:sldId id="282" r:id="rId16"/>
    <p:sldId id="284" r:id="rId17"/>
    <p:sldId id="285" r:id="rId18"/>
    <p:sldId id="283" r:id="rId19"/>
    <p:sldId id="278" r:id="rId20"/>
    <p:sldId id="266" r:id="rId21"/>
    <p:sldId id="267" r:id="rId22"/>
    <p:sldId id="288" r:id="rId23"/>
    <p:sldId id="291" r:id="rId24"/>
    <p:sldId id="286" r:id="rId25"/>
    <p:sldId id="287" r:id="rId26"/>
    <p:sldId id="270" r:id="rId27"/>
    <p:sldId id="271" r:id="rId28"/>
    <p:sldId id="289" r:id="rId29"/>
    <p:sldId id="290" r:id="rId30"/>
    <p:sldId id="281" r:id="rId31"/>
    <p:sldId id="272" r:id="rId32"/>
  </p:sldIdLst>
  <p:sldSz cx="9144000" cy="5143500" type="screen16x9"/>
  <p:notesSz cx="6858000" cy="9144000"/>
  <p:embeddedFontLst>
    <p:embeddedFont>
      <p:font typeface="Maven Pro SemiBold" panose="020B0604020202020204" charset="0"/>
      <p:regular r:id="rId34"/>
      <p:bold r:id="rId35"/>
    </p:embeddedFont>
    <p:embeddedFont>
      <p:font typeface="Inter Medium" panose="020B0604020202020204" charset="0"/>
      <p:regular r:id="rId36"/>
      <p:bold r:id="rId37"/>
    </p:embeddedFont>
    <p:embeddedFont>
      <p:font typeface="Inter" panose="020B0604020202020204" charset="0"/>
      <p:regular r:id="rId38"/>
      <p:bold r:id="rId39"/>
    </p:embeddedFont>
    <p:embeddedFont>
      <p:font typeface="Inter SemiBold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38EB"/>
    <a:srgbClr val="EAEAEA"/>
    <a:srgbClr val="2828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4" autoAdjust="0"/>
    <p:restoredTop sz="91979" autoAdjust="0"/>
  </p:normalViewPr>
  <p:slideViewPr>
    <p:cSldViewPr snapToGrid="0">
      <p:cViewPr varScale="1">
        <p:scale>
          <a:sx n="96" d="100"/>
          <a:sy n="96" d="100"/>
        </p:scale>
        <p:origin x="7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636701029475789E-2"/>
          <c:y val="7.9594631436119043E-2"/>
          <c:w val="0.88745696824012577"/>
          <c:h val="0.687707464212633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R^2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Linear Regression</c:v>
                </c:pt>
                <c:pt idx="1">
                  <c:v>Ridge Regression</c:v>
                </c:pt>
                <c:pt idx="2">
                  <c:v>Random Forest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0.13700000000000001</c:v>
                </c:pt>
                <c:pt idx="1">
                  <c:v>0.79900000000000004</c:v>
                </c:pt>
                <c:pt idx="2">
                  <c:v>0.90400000000000003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27-4D96-BF5F-D26671B9F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8188048"/>
        <c:axId val="1998189296"/>
      </c:barChart>
      <c:catAx>
        <c:axId val="19981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189296"/>
        <c:crosses val="autoZero"/>
        <c:auto val="1"/>
        <c:lblAlgn val="ctr"/>
        <c:lblOffset val="100"/>
        <c:noMultiLvlLbl val="0"/>
      </c:catAx>
      <c:valAx>
        <c:axId val="1998189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818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d516647d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d516647d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136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113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58e27b57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58e27b57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043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793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764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392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4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58e27b57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58e27b57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94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8e27b57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58e27b57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58e27b57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58e27b57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58e27b57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58e27b57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204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749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617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58e27b57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58e27b57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3696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58e27b577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58e27b577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724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74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4d516647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4d516647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list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58e27b57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58e27b57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6851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4d516647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14d516647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d516647d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4d516647d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4d516647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4d516647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58e27b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58e27b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Stopper or section title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558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946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8e27b57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58e27b57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ellbuoy/car-price-predi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209950"/>
            <a:ext cx="42006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Final Project Presentation</a:t>
            </a:r>
            <a:endParaRPr sz="31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547100"/>
            <a:ext cx="46194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4F0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Machine Learning Class</a:t>
            </a:r>
            <a:endParaRPr sz="1400" dirty="0">
              <a:solidFill>
                <a:srgbClr val="F4F0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384025" y="4219296"/>
            <a:ext cx="1289400" cy="0"/>
          </a:xfrm>
          <a:prstGeom prst="straightConnector1">
            <a:avLst/>
          </a:prstGeom>
          <a:noFill/>
          <a:ln w="9525" cap="flat" cmpd="sng">
            <a:solidFill>
              <a:srgbClr val="A338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289571"/>
            <a:ext cx="4619400" cy="1525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Nomor </a:t>
            </a:r>
            <a:r>
              <a:rPr lang="en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Kelompok : </a:t>
            </a: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3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 </a:t>
            </a:r>
            <a:r>
              <a:rPr lang="en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Mentor : </a:t>
            </a:r>
            <a:r>
              <a:rPr lang="en-GB" sz="1800" dirty="0" err="1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Rauzan</a:t>
            </a:r>
            <a:r>
              <a:rPr lang="en-GB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-GB" sz="1800" dirty="0" err="1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Sumara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Nama: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Anis Lailatul Faadlilah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Zahwa Nawang Sinta</a:t>
            </a:r>
            <a:endParaRPr sz="1800" dirty="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4281925"/>
            <a:ext cx="3227400" cy="5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Program Studi Independen Bersertifikat</a:t>
            </a:r>
            <a:endParaRPr sz="1100" b="1" dirty="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4F0FF"/>
                </a:solidFill>
                <a:latin typeface="Inter"/>
                <a:ea typeface="Inter"/>
                <a:cs typeface="Inter"/>
                <a:sym typeface="Inter"/>
              </a:rPr>
              <a:t>Zenius Bersama Kampus Merdeka</a:t>
            </a:r>
            <a:endParaRPr sz="1100" b="1" dirty="0">
              <a:solidFill>
                <a:srgbClr val="F4F0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l="-1385" r="20837"/>
          <a:stretch/>
        </p:blipFill>
        <p:spPr>
          <a:xfrm>
            <a:off x="4708725" y="0"/>
            <a:ext cx="4435275" cy="32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l="-1001" r="15385"/>
          <a:stretch/>
        </p:blipFill>
        <p:spPr>
          <a:xfrm>
            <a:off x="5491100" y="1912250"/>
            <a:ext cx="3652900" cy="3231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84040" y="392237"/>
            <a:ext cx="2423786" cy="634878"/>
            <a:chOff x="384019" y="392240"/>
            <a:chExt cx="2701500" cy="707700"/>
          </a:xfrm>
        </p:grpSpPr>
        <p:sp>
          <p:nvSpPr>
            <p:cNvPr id="62" name="Google Shape;62;p13"/>
            <p:cNvSpPr/>
            <p:nvPr/>
          </p:nvSpPr>
          <p:spPr>
            <a:xfrm>
              <a:off x="384019" y="392240"/>
              <a:ext cx="2701500" cy="707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61996" y="5465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3"/>
            <p:cNvCxnSpPr/>
            <p:nvPr/>
          </p:nvCxnSpPr>
          <p:spPr>
            <a:xfrm>
              <a:off x="1787419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1787385" y="6481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6" name="Google Shape;66;p13"/>
            <p:cNvPicPr preferRelativeResize="0"/>
            <p:nvPr/>
          </p:nvPicPr>
          <p:blipFill rotWithShape="1">
            <a:blip r:embed="rId6">
              <a:alphaModFix/>
            </a:blip>
            <a:srcRect l="9895" r="8731"/>
            <a:stretch/>
          </p:blipFill>
          <p:spPr>
            <a:xfrm>
              <a:off x="555910" y="5130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437322" y="1322337"/>
            <a:ext cx="8059412" cy="2988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yang missing,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langkah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penghilangan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396806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b="46280"/>
          <a:stretch/>
        </p:blipFill>
        <p:spPr>
          <a:xfrm>
            <a:off x="994690" y="1863772"/>
            <a:ext cx="3477110" cy="26918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52903"/>
          <a:stretch/>
        </p:blipFill>
        <p:spPr>
          <a:xfrm>
            <a:off x="4838436" y="2029684"/>
            <a:ext cx="3477110" cy="235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700" y="1218342"/>
            <a:ext cx="8185034" cy="454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Tidak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duplicate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399041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535" y="1741333"/>
            <a:ext cx="8374565" cy="571580"/>
          </a:xfrm>
          <a:prstGeom prst="rect">
            <a:avLst/>
          </a:prstGeom>
        </p:spPr>
      </p:pic>
      <p:sp>
        <p:nvSpPr>
          <p:cNvPr id="12" name="Google Shape;153;p20"/>
          <p:cNvSpPr txBox="1">
            <a:spLocks/>
          </p:cNvSpPr>
          <p:nvPr/>
        </p:nvSpPr>
        <p:spPr>
          <a:xfrm>
            <a:off x="311700" y="2277556"/>
            <a:ext cx="8480400" cy="80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spcBef>
                <a:spcPts val="1000"/>
              </a:spcBef>
              <a:buFont typeface="Arial"/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Terdapat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keganjalan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cylinder number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door number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kita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perlu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mengubah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data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awalnya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berupa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object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mejadi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integer. </a:t>
            </a:r>
            <a:endParaRPr lang="en-GB"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b="1807"/>
          <a:stretch/>
        </p:blipFill>
        <p:spPr>
          <a:xfrm>
            <a:off x="1246520" y="3167063"/>
            <a:ext cx="3191320" cy="15527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/>
          <a:srcRect t="661" b="6117"/>
          <a:stretch/>
        </p:blipFill>
        <p:spPr>
          <a:xfrm>
            <a:off x="4614405" y="3167064"/>
            <a:ext cx="3229426" cy="15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8185034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&lt;jelaskan apakah data butuh di’bersihkan’ atau tidak usah&gt;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&lt;beri pemaparan dimensi dari data, brp baris, berapa kolom, berapa yang missing, dst&gt;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&lt;presentasikan problem yang Anda temui, dan bagaimana solusi Anda terhadap problem tersebut&gt;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&lt;misal: terdapat missing value pada kolom ___, solusi dari kami adalah ___&gt;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&lt;boleh didukung dengan visualisasi&gt;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5" name="Google Shape;155;p20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56" name="Google Shape;15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7" name="Google Shape;157;p20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20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Cleansing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07975" y="410169"/>
            <a:ext cx="8480400" cy="6204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AutoShape 2" descr="data:image/png;base64,iVBORw0KGgoAAAANSUhEUgAAAX4AAAEGCAYAAABiq/5QAAAABHNCSVQICAgIfAhkiAAAAAlwSFlzAAALEgAACxIB0t1+/AAAADh0RVh0U29mdHdhcmUAbWF0cGxvdGxpYiB2ZXJzaW9uMy4yLjIsIGh0dHA6Ly9tYXRwbG90bGliLm9yZy+WH4yJAAAgAElEQVR4nO3deXxU9b3/8ddnskMCBAgBEiQgiFsVNe62dRe6aftTu11Le23t1V9dStd7b/tr7bX33va21uV2kVordnO3LhWsu21VNCACgkhkESKQEJYEsk8+vz/mBIeQZZLMkmTez8fjPObMmTnnvHMy+czJ95zzPebuiIhI+gilOoCIiCSXCr+ISJpR4RcRSTMq/CIiaUaFX0QkzWSmOkAsxo8f72VlZamOISIypCxdunSHuxd1nj4kCn9ZWRkVFRWpjiEiMqSY2aaupqupR0QkzQyJPf7B4tZbb6WysjIuy6qqqgKgpKQkLstLthkzZnD11VenOoaI9IMKfx9UVlayfNUawiPGDnhZGQ17ANjWPPR+BRkNO1MdQUQGYOhVnRQLjxhL4+EfGvBy8t58HCAuy0q2juwiMjSpjV9EJM2o8IuIpBkVfhGRNKPCLyKSZlT4RUTSzLAu/Lfeeiu33nprqmOI9Jk+u5JIw/p0znhdbCWSbPrsSiIN6z1+ERE5mAq/iEiaUeEXEUkzKvwiw1xtbS3XXHMNtbW1B0y76qqruPLKKw+afs0111BZWXnQPL0tv7t5Oq8/+nlX2aLnu/LKK7nqqqtiyhFPsWZMVoZ4U+EXGeYWLlzIypUrueuuuw6Ytnr1atasWXPQ9JUrV3LDDTccNE9vy+9uns7rj37eVbbo+dasWcPq1atjyhFPsWZMVoZ4U+EXGcZqa2tZvHgx7s7ixYv378EuXrx4/3sWLVp0wHR3Z+PGjQfME8vyu5qn8/orKyv3P1+0aNFB2aKXu2jRooMyJkN05kWLFrFo0aKYtkWiMiRivcP6dM6qqioaGxu59tpr47K8yspKQi0el2UNZaGmOior6+O2XeVglZWV5OXlDXg5CxcupL29HYBwOMxdd92Fu9Pa2rr/Pa2trfund7y3Q8c8X/3qV3tdflfzdF7/DTfcsP95dIbO61m4cCFtbW0HZewuRzxFZ+4pY7IyJGK9g3aP38yuMLMKM6uoqalJdRyRIempp57aX0Db2tp48skneeqpp3B/bwfG3fdPjy620fPEsvyu5um8/o0bN+5/7u77c3ReT3cZkyE6c08Zk5UhEesdtHv87r4AWABQXl7er93sjrtb3XzzzXHJdO2117J0/fa4LGsoa88dxYzpxXHbrnKweP03de655/L444/T1tZGZmYm5513Hu7Oo48+ur+gmdn+6R3v7dAxTyzL72qezusvLS1ly5YttLW1YWZApLh2Xs+5557bZcZkiM7cU8ZkZUjEegftHr+IDNy8efMIhSJ/5hkZGXzuc59j3rx5ZGVl7X9PVlbW/ukd7+3QMU8sy+9qns7r/853vrP/eVZW1v4cndczb948MjPf2y/tyJgM0ZmzsrL25+htWyQqQyLWq8IvMoyNGzeOOXPmYGbMmTOHcePG7Z/WYe7cuQdMNzPKysoOmCeW5Xc1T+f1z5gxY//zuXPnHpQterlz5849KGMyRGeeO3cuc+fOjWlbJCpDItY7aJt6RCQ+5s2bx8aNGw/ao66srMTdD5q+ceNGrrnmGm655ZaY9jR7m6fz+js/75wter5169ZhZknb0+4uc3cZk5khniz6AMpgVV5e7hUVFX2er6OdNN5t/Lrn7uOcoDb+hIr3Z1fSk5ktdffyztPV1CMikmZU+EVE0sywbuOfMWNGqiOI9Is+u5JIw7rwX3311amOINIv+uxKIqmpR0Qkzajwi4ikGRV+EZE0o8IvIpJmVPhFRNLMsD6rJxEyGnbuv+p2YMuJ3FghHstKtoyGnUBxqmOISD+p8PdBPM+trqqKdGNbUjIUC2ixzjMXGcJU+PtA51aLyHCgNn4RkTSjwi8ikmaGRLfMZlYDbOrHrOOBHXGOEw/KFbvBmAmUq6+UK3bxzDTV3Ys6TxwShb+/zKyiq76oU025YjcYM4Fy9ZVyxS4ZmdTUIyKSZlT4RUTSzHAv/AtSHaAbyhW7wZgJlKuvlCt2Cc80rNv4RUTkYMN9j19ERDpR4RcRSTMq/CIiaUaFX0Qkzajwi4ikGRV+EZE0o8IvIpJmVPhFRNKMCr+ISJpR4RcRSTMq/CIiaUaFX0Qkzajwi4ikGRV+EZE0k5nqALEYP368l5WVpTqGiMiQsnTp0h1d3XN3SBT+srIyKioqUh1DRGRIMbNNXU1XU4+ISJpR4RcRSTMJLfxmNsbM7jezN81sjZmdamZjzexJM1sXPBYmMoOIiBwo0Xv8NwOL3f1w4FhgDfBt4Gl3nwk8HTwXEZEkSVjhN7PRwAeA3wC4e4u77wYuBBYGb1sIXJSoDCIicrBE7vFPA2qA35rZa2Z2u5mNBIrdfWvwnm1AcVczm9kVZlZhZhU1NTX9DjHlkKmYWdyHKYdM7XcmEZFUSuTpnJnA8cDV7r7EzG6mU7OOu7uZeVczu/sCYAFAeXl5l++JxZbN73DjX9f2d/ZuzT9/VtyXKSKSDInc498CbHH3JcHz+4l8EWw3s0kAwWN1AjOIiEgnCSv87r4N2GxmHbvG5wCrgUeAecG0ecDDicogIiIHS/SVu1cDfzCzbGA98AUiXzb3mtnlwCbg0gRnEBGRKAkt/O6+HCjv4qVzErleERHpnq7cFRFJMyr8IiJpRoVfRCTNqPCLiKQZFX4RkTSjwi8ikmZU+EVE0owKv4hImlHhFxFJMyr8IiJpRoVfRCTNqPCLiKQZFX4RkTSjwi8ikmZU+EVE0owKv4hImknojVjMbCNQD4SBNncvN7OxwD1AGbARuNTddyUyh4iIvCcZe/xnuftsd++4E9e3gafdfSbwdPBcRESSJBVNPRcCC4PxhcBFKcggIpK2El34HfirmS01syuCacXuvjUY3wYUdzWjmV1hZhVmVlFTU5PgmCIi6SOhbfzAGe5eZWYTgCfN7M3oF93dzcy7mtHdFwALAMrLy7t8j4iI9F1C9/jdvSp4rAYeAk4CtpvZJIDgsTqRGURE5EC9Fn4zC5nZcWb2YTM7O9h775WZjTSzgo5x4HxgFfAIMC942zzg4f5FFxGR/ui2qcfMDgW+BZwLrANqgFzgMDNrAG4DFrp7ezeLKAYeMrOO9fzR3Reb2avAvWZ2ObAJuDReP4yIiPSupzb+G4BfAl929wPa2IO9/s8Al/HeGToHcPf1wLFdTK8FzulvYBERGZhuC7+7fxrAzHKA5k4v73H3mxIZTEREEiOWg7svxThNRESGgJ7a+CcCJUCemR0HWPDSKGBEErINbhYiOH4RV6VTDmHzO5vivlwRkQ49tfFfAHweKAVujJpeD/xbAjMNDd7OjX9dG/fFzj9/VtyXKSISrac2/oXAQjP7P+7+QBIziYhIAsVy5e5jZvYZIr1p7n+/u/8gUaFERCRxYin8DwN7gKUcfHaPiIgMMbEU/lJ3n5PwJCIikhSxFP4Xzex97r4y4WmGmHZ3duxtpr6pDXfIz82kKD+HjFD8z/YREYmXWAr/GcDnzWwDkaYeI9Kx5jEJTTaINbS0UXj2F7n9bxtobA0f8Fp2ZohDi0ZSPnUsY0dmpyihiEj3Yin8cxOeYohwd97YWscLb9VQcMJHKS3MY3rRSApHZGMGexpa2VjbwFvb61mztZ5jSkdz+qHjyc7UrY1FZPCIpfCrL3ygvd15+s1qVm+to7QwjyU/uozr7nn2gPdMKMhlZnEBp88YxysbdvL6lj1sqm3gI8dMYnx+ToqSi4gcKJbC/xcixd+I9M45DVgLHJXAXINKuN154o1trKvey4llhZwyfRz/2PVut+8fkZ3JmbMmMHNCAYtWbeXeis186OhJlI0fmcTUIiJd67UNwt3f5+7HBI8zidxMJW366nF3nnmzmnXVe3n/zPGcduh4QjF21VBSmMenTjqEwhHZPLriXdZV1yc4rYhI7/rc+Ozuy4CTE5BlUFr6zi5Wb63jpGljOf6Qwj7Pn5+TySeOL6F4VC6LVm1j/Y69CUgpIhK7Xpt6zGx+1NMQcDzQfTvHMFK1u5EXK2uZOSGfU6aN7fdycjIzuGh2CQ8s28LjK7fx8eNKKBmTF8ekIiKxi2WPvyBqyCHS5n9hrCswswwze83MHgueTzOzJWZWaWb3mNmgPOexuTXME29sY1ReFuceUTzgnjizM0NcNLuEgtxM/rJiK3VNrXFKKiLSN7G08V/v7tcDPwVudvc/uHtTH9ZxLbAm6vmPgJ+5+wxgF3B5XwIny98qd7C3uY05R02M2+mYedkZfOyYyYTbncdWbKU13N1dK0VEEieWm60fbWavAW8Ab5jZUjM7OpaFm1kp8GHg9uC5AWcD9wdvWQhc1J/giVS1q5E33q3j+CmFTBydG9dlF47MZs7RE6mpb+ap1dvpdFdLEZGEi2VXdgEw392nuvtU4GvBtFjcBHwT6Ni1HQfsdve24PkWIjd7OYiZXWFmFWZWUVNTE+PqBi7cHjmLZ1RuJidP73+7fk+mjR/J6YeO463qvSx7Z3dC1iEi0p1YCv9Id99/pZK7Pwf0ekK6mX0EqHb3pf0J5u4L3L3c3cuLior6s4h+WVW1h50NLXzwsCKyMhJ3xe0JUwuZUZTPi2/vYNuevrSciYgMTCyVbb2ZfdfMyoLhO8D6GOY7HfiYmW0E7ibSxHMzMMbMOs4mKgWq+pE7IZpaw7y8oZbSwjymJfhiKzPjnCMmMDInk8VvbKO5Ldz7TCIicRBL4f9noAh4EHgAGB9M65G7/6u7l7p7GfAp4Bl3/yzwLHBx8LZ5RPr7HxQqNu2iqbWdD8wsSsj9dDvLzcpgzlETqWtq5dk3a9TeLyJJ0dPN1nOBAnevAa6Jmj4BaBzAOr8F3G1mNwCvAb8ZwLLiZl9zG69v3s2s4gKKCpLXr87kMXmcMm0cL62v5ZBxuoe9iCReT3v8twDv72L66cDP+rISd3/O3T8SjK9395PcfYa7X+Lug+KuXks37SLc7gk7oNuT8rJCSsbk8dzaajJHFyd9/SKSXnoq/Ce4+4OdJ7r7Q8AHEhcp+Rpa2lhRtYfDJxVQOCL515OFzDj/yGIMY9xH5hNuV5OPiCROT4W/p3aHYdXB/Oub9xBud06cmvy9/Q6j8rI46/AickuP4lfPv52yHCIy/PVUwKvN7KTOE83sRCB5J9YnWGu4nRVbdjN9/EgKU3zHrFnFBexb8wI/e/ItVmzR+f0ikhg9Ff5vAPea2ffN7KPBcD1wb/DasLD63Tqa2to5YWrfe96MNzNj5xM/Z3x+Dtfds5zGFp3iKSLx123hd/dXiPS9b8Dng8GAk919STLCJVp7u7PsnV1MGp3L5EHSW2Z78z5+eumxrK/Zx38tWtP7DCIifdRjt8zuXg18L0lZkq6yZi91TW28f2byrgyOxekzxnP5GdP4zd83cNbhEzhr1oRURxKRYaTbPX4zezRo3snq4rXpZvYDM+v1Qq7Byt1ZumkXY/KymF40+G6J+I0LZjGruIBv3r+CnftaUh1HRIaRntr4v0TkPP43zexVM3vczJ4xs/XAbcBSd78jKSkTYFtdE9X1zRx3yJiYb6WYTLlZGdz0qdnsaWjl2w+s0FW9IhI33Tb1uPs2Ij1rftPMyoBJRK7YfcvdG5KSLoFWbNlDdkaIwyeOSnWUbh0xaRTfuGAWP3x8DfdVbOHSE6ekOpKIDAMxnY/v7hvd/SV3Xz4cin5jS5h12/dy+KSCuN1kJVEuP2Map04fx/WPvsGm2n2pjiMiw8DgrnoJsnprHWF3jikZneoovQqFjJ9eeiyhkPHVe5bTprt2icgApV3hd3dWVu2hZEwe4/KT1xnbQEwek8cNFx3Nsnd288vndFWviAxM2hX+TTsb2NPYyvuGwN5+tAtnl/CxYydz89PreH2zruoVkf6L5Z67HzGz18xsp5nVmVm9mdUlI1wirNyyh7ysDGZMyE91lD77jwuPZkJBDl+9ZzkNLW29zyAi0oVY9vhvInLDlHHuPsrdC9x98J4K04P6plY27NjHUZNHkREafKdw9mb0iCx+cumxbKjdx38+rqt6RaR/Yin8m4FVPgxOJF+ztR4Hjh5izTzRTjt0PF88Yxq/f/kdnn2zOtVxRGQIiqXwfxN43Mz+1czmdwy9zWRmuWb2ipm9bmZvBB28YWbTzGyJmVWa2T1mlpQuMd2d1VvrKC3MY3TeQRcjDylfv2AWh08s4Ov3vU7V7oHcDE1E0lEshf+HQAOQCxREDb1pBs5292OB2cAcMzsF+BHwM3efAewCLu9P8L6q2t3InsZWjpw0JFupDpCTmcHPP3s8LW3t/MvvltLUql48RSR2sRT+ye7+CXf/nrtf3zH0NpNH7A2eZgWDA2cD9wfTFwIX9Sd4X61+t47sjNCQPKjblUOL8vnZJ2ezsmoP//bQSnXpICIxi6XwP25m5/dn4WaWYWbLgWrgSeBtYLe7d5ySsgUo6WbeK8yswswqamoGdt+X5rYw66r3clhxPlkZw+cM1nOPLOa6c2fy4LIq7nxxY6rjiMgQEUsVvBJYbGaNfT2d093D7j4bKCXSt//hsQZz9wXuXu7u5UVFA+s2ed32vbS1O0dOHvrNPJ1dc/ZMzjuymP94bDVPr9me6jgiMgT0WviD0zdD7p7X39M53X038CxwKjDGzDo6hysFqvqcuo9Wb61j7IhsJo7KTfSqki4UMm765GyOmjyar/zxNZbr4i4R6UVM7R5mVmhmJ5nZBzqGGOYpMrMxwXgecB6whsgXwMXB2+YBD/cvemwyx5aydU8TR04ehQ3C7pfjYWROJnd8/kTGF2Rz+Z2vsnGHOnMTke7FcuXuF4EXgCeA64PH78ew7EnAs2a2AngVeNLdHwO+Bcw3s0pgHPCb/kWPTf77zsUMDp8Yy4lIQ1dRQQ4Lv3AS7e7M++0rbNvTlOpIIjJIxbLHfy1wIrDJ3c8CjgN6bU9w9xXufpy7H+PuR7v7D4Lp6939JHef4e6XuHvzgH6CHrSG28k/+hymjRvJyJwe7zI5LEwvyueOz59I7d4WPv3rl9lep+IvIgeLpfA3uXsTgJnluPubwKzExoqP59fWkJFfOLQO6loIM+v3cPzUsVT+5jrerqrh+K8tJLNgHFMOmZrqn0pEBpFYdoO3BG31fwaeNLNdwKbExoqP+5ZuJrxvF2XjZqQ6Suy8nRv/unbAi3l3dyN/Xl7F0d/4E6t+elkcgonIcBHLWT0fd/fd7v594LtE2uSTctHVQF1aPoVdz/12SHbINlCTx+Rx0ewSGlvCTLzsJ6yq2pPqSCIySPRY+IMLsN7seO7uz7v7I+7ekvhoA3fOEcXsW/VMqmOkzOQxeVxyQim0t/HJ217ib+sGdiGciAwPPRZ+dw8Da83skCTlkTgbl5/Dtt99gyljR/D5377Kb/6+Qd07iKS5WA7uFgJvmNnTZvZIx5DoYBI/4b213Pcvp3L24RP4j8dWc/WfXmNfs27kIpKuYjm4+92Ep5CEK8jN4rZ/OoFfvfA2P3liLWu31XPLp4/jiGHQW6mI9E2vhd/dn09GEEm8UMi46swZHFs6hmvvXs6F//sPvn7BYXzxjOmE0vAAuEi6iuXK3fqgc7boYbOZPWRm05MRUuLr9BnjeeK693PmrCL+8/E3+cztL7OpVt08iKSLWO+5+w0i3SeXAl8H/gjcDdyRuGiSSOPyc7jtshP48cXHsKqqjvN/9gK/eK6S1nB7qqOJSILFUvg/5u63uXu9u9e5+wLgAne/h8iBXxmizIxLy6fw1PwPctasCfx48Vo+euvfWfbOrlRHE5EEiqXwN5jZpWYWCoZLgY5OYHRe4DAwcXQuv7rsBH79uXL2NLbyf375It/98yr2NLamOpqIJEAshf+zwGVE7qJVHYz/U9DV8lcSmE2S7Lwji3ly/geZd2oZf1iyiXN++jx/fq1K5/2LDDOxdNmw3t0/6u7jg+Gj7l7p7o3u/vdkhJTkyc/J5PsfO4pHvnIGJYV5XHfPcj7z6yVUVtenOpqIxEksZ/WUBmfwVAfDA2ZWmoxwkjpHl4zmoStP44cfP5o33t3D3Jv/xo8Xv0ljSzjV0URkgGJp6vkt8AgwORgeDabJMBcKGZ89eSrPfP1MPnZsCb947m3OvfF5nlodubfvlEOmDqgL6e4GdSMtklixXLlb5O7Rhf5OM7uut5nMbApwF1BM5CDwAne/2czGAvcAZcBG4FJ312kkg9j4/Bx+eumxXFpeyncfXsUX76rgw++bxLs7dselC+nO5p8/JG73IDJkxVL4a83sn4A/Bc8/DdTGMF8b8DV3X2ZmBcBSM3sS+DzwtLv/t5l9G/g2kdsxSqIEN3eJi1AGo076BI+FP8Pky39OZfVeZkzIj8+yRSQpYin8/wzcCvyMyJ77i0SKd4/cfSuwNRivN7M1RC4CuxA4M3jbQuA5VPgTK043d4m2Y28zdzz8DH9ZuZVZEws487AicrMy4roOEUmMWNr4S939Y+5e5O4T3P0ioE/dNJtZGZF79S4BioMvBYBtRJqCZIgZn5/Dtt99jZOnjWXd9np+v2QTVbsaUx1LRGIQS+G/NcZpXTKzfOAB4Dp3r4t+zSMniHd5kriZXWFmFWZWUVOjG4gMSu1hTpk+jk+WTyErFOKB17ZQsXGnzvsXGeS6beoxs1OB04AiM5sf9dIoIKb/6c0si0jR/4O7PxhM3m5mk9x9q5lNInJR2EGCriEWAJSXl6uSDGITRuXyqZOm8PSaav7xdi1Vuxs5/6iJ5KnpR2RQ6mmPPxvIJ/LlUBA11AEX97ZgixxN/A2wxt1vjHrpEWBeMD4PeLjvsWWwycnMYO7REznzsCLe2dnAn155h217mnqfUUSSrts9/qAf/ufN7E533wRgZiEgv3OTTTdOJ9K9w0ozWx5M+zfgv4F7zexyYBNw6UB+ABk8zIxjp4yheHQui1Zu5f5lWzj/yGIOKy5IdTQRiRLLWT3/ZWb/AoSBV4FRZnazu/9PTzMF3Tl0dw7hOX2LKUPJxFG5fPLEKfxlxVYWrdrGroYWTiobG79TSkVkQGI5uHtksId/EbAImEZkT16kWyOyM/n48SUcMbGAl9fv5InV22lTX/8ig0IshT8rOEh7EfCIu7ei7pglBpmhEOcdWcxph45j7bZ6HnytSn39iAwCsRT+24h0rTASeMHMphI5wCvSKzPjxLKxfOjoiVTXN3Pf0s3UNamff5FUiqVb5lvcvcTdP+QRm4CzkpBNhpGZxQV8fHYJ+1rC3Fexhdq9zamOJJK2ejqP/5/c/fedzuGPdmM300W6VFKYx8XHl/Lw8iruW7qFC2dPZtLovFTHEkk7Pe3xjwweC7oZRPqsqCCHS8qnkJeVwYPLqtiwY1+qI4mknZ7O478teLw+eXEkHYzOy+KS8lIeXv4uj614l/OPnMisidqXEEmWnpp6bulpRne/Jv5xJF2MyM7kE8eX8OjrW1n8xjaa28IcUzom1bFE0kJPF3AtjRq/HvhegrNImsnJzOCi2ZN5fNU2nl1bQ1NrOyeWFaY6lsiw11NTz8KOcTO7Lvq5SLxkZoT48Psm8dSa7by0vpbmNp3nL5JosXTZALpgSxIoI2Scf2QxOZkhlr2zm3Fzr6Et3E5mRiyXmYhIX+kvSwYFM+ODhxVx8rSx5B9zPl/542va+xdJkG4Lv5nVm1mdmdUBx3SMd0xPYkZJE2bGKdPHsfOpBSx+YxuX31nBvua2VMcSGXa6LfzuXuDuo4IhM2q8wN1HJTOkpJf6pY/wk0uO5aX1tXz29iXsbmhJdSSRYUVNPTIoXXxCKb/47PGsfreOT972MtV1uqmLSLyo8MugdcFRE7nzCyeyZVcDF//qJd6pbUh1JJFhQYVfBrXTZoznD186hbqmVi7+1Yus3Vaf6kgiQ17CCr+Z3WFm1Wa2KmraWDN70szWBY+6Wkd6NXvKGO778qmYwSW/epEXK3ekOpLIkJbIPf47gTmdpn0beNrdZwJPB89FejWzuID7/+U0Jo7O5XN3vMIfl7yT6kgiQ1bCCr+7vwDs7DT5QqDjCuCFRO7qJRKTKWNH8MCVp3HGzPH820Mr+Y/HVhNu17WFIn2V7Db+YnffGoxvA4q7e6OZXWFmFWZWUVNTk5x0MugV5GZx++fK+cLpZfzm7xv40l0V1OuOXiJ9krKDu+7u9NAVhLsvcPdydy8vKipKYjIZ7DIzQnzvo0fxw48fzfNv1XDRz//BW9t10FckVsku/NvNbBJA8Fid5PXLMPLZk6fy+8tPZk9jGxf+7z/482tVqY4kMiQku/A/AswLxucBDyd5/TLMnHroOB6/5gzeVzqa6+5ZzrcfWKFuHkR6kcjTOf8EvATMMrMtZnY58N/AeWa2Djg3eC4yIBNG5fLHL57MVWceyj0Vm/nwLX9j2Tu7Uh1LZNCKtVvmPnP3T3fz0jmJWqekr8yMEN+cczgfPKyI+fe+zsW/fJErzzyUq8+eSW5WRqrjiQwqunJXhpWTp49j8XXv5xPHl/LzZ99mzk0v6IIvkU5U+GXYKcjN4ieXHMvvLz8ZBz5z+xK+es9ytu5pTHU0kUFBhV+GrTNmjueJ6z7AV86awV9WbuWsnzzHjX9dq4O/kvZU+GVYy83K4OsXzOLp+R/k/CMncsszlXzwf55lwQtv09CiLwBJTyr8khamjB3BLZ8+joeuOo0jJo3iPx9/k/f/6Fl+8VylbvQiaUeFX9LKcYcU8rvLT+aBK0/jqJLR/HjxWk75r6f51wdX6upfSRsJO51TpN8shJnFdZGlUw5h8zub9j8/YWohd/3zSazZWsed/9jIA8u28KdX3uHYKWO45IRSPnrsZEbnZcU1w3A15ZCpbNkc/95SO//OJH5U+GXw8XZu/OvauC5y/vmzupx+xKRR/OjiY/jW3MN5cNkW7qvYwnf+vIofPLqa02eM44KjJnLOEcUUFeTENc9wsmXzO3H/fUH3vzMZOBV+EWDsyGy++P7pXH7GNFZW7eGR5SqF8xQAAAySSURBVO/yxOptPPvgSsxWUj61kDNnTeDkaWM5pnQM2ZnDo5W0sSXMtromtu5ppKa+md0NrexpPHCoa2ylJdxOS1s7reF2WsO+fzxkRsmXb2fhixsJhYyMkJGdESInM0R2ZojsjBC52RmMzM5gZE4mI7MzGZmTwYjsTDJC8f2vTmKnwi/poZ/NR1lF0xhx2Kn8Y9spvLpxOgDtrU00V71J8+ZVFITreOWJ+5k4KjfuzVMD0d7u7GxoYdueJrbXNbGtronte5q46dd30RzKJSN/HBkF48jIze96/pZG2pv2RobmfXhbCx5uw8OtEG6NjLeHIz9zKJMJs2bQ7hBuj3wp1De10dwWpqWtnaa29i7XMTI7g1F5WYzJy2J0XhajRwSPeVnk6WrrhFLhl/QQh+ajxpYwVbsbqdrVyJbCUewomw3Aqf/1DGNGZHHkpFHMnJDPlLEjKC0cwZSxeUwZO4KCnMy4fSl0FPSa+maq65uprmuiur6ZmmDoKPLVdc20hA8suCGD9gmzKCuZTH5OJvk5mYwMHjvGc7NC5GRm9GlvfP75s5h77Ze7fT3c7jS2hNnX0sa+5jb2NUfG65va2NPYyuZdjazpdC/lnMwQEy/7KV+9ZznTxo+kbPxIpgeP+TkqWwOlLSgSo7zsDGZMyGfGhMhecktbO9/70if49X2Ps3prHavfrePBZVXUd7pALDszROGILApHZFM4IpvReVmRZpCo5hCIFMi2difc3s7d9z1AUxuEckYQyhlJKGcE1vEYOnhvuL15H+G9Ownv3UXb3lrC9TsI19cG47WE99YS3rsLvJ2vJaA9vicZISM/N5P83O7LTVu4nbrgi2B3Qwu7G1pZUtnAKxt28lCn7rYnFOQwbfzIA4bpRSOZMnYEOZn6TyEWKvwi/ZSdGaK5ag2XnVq2f5q7R/ZidzayeVcDW3Y1ULuvhV37WtjVEClqG3bs299m3twWprmtHSPS0VxGyMgMGeHCqRxSegg5mRlkZ77XZp6TGWJEdub+NvMRwWNWRmzHHAbrAdPMjBBjR2YzdmQ2MBKAR6/5Ltvvdppaw2yqbWDDjr2s37GPDTX72LBjH0+u3k7tvveuwQgZlBaO2P/fQfQXw+QxeTqmEEWFXySOzIwxI7IZMyKb95WOHtByvp7kPfPBKjcrg1kTC5g1seCg1/Y0trJxR+SLYH3wuHHHPu7ftIu9Uf95ZWeEmDpuxP4vgomjc5lQkMuEUTlMKMhhQkEuednp89+CCr+IDE4DvJ4jNHIMWYUlZI0tIXNsCbsLJ/PG2MlkjZmMZR58jcb+5rJ9uwk31tHeWB8ZmuoIN+6lPZgWbqqjvTFy0Jvwe/d7HkrXHajwi8jglIDrOQDmn384P3zsDfY2t9HQ8t7B5n3No9nXUkxDSxtNre00tYZpag3T3u2dwSHDbP+xmuoNa/jUgpcoyM2iICeTgtxMCnKzyM+NjOfnZDKq0/OOg+qxNtXFS0oKv5nNAW4GMoDb3V134pKhKQFXGUuiOXnZGUHTTs8X5rk7LeF2mlvbaQy+CDq+FJqD4zQdw9Z9u3ju+b8FB+SDg/HZeV0ejO+svbUZb2mkvaUxeGygvaWR3Ezj5V9+k8lj8uL0s0ckvfCbWQbwc+A8YAvwqpk94u6rk51FZMAStlc6OA/CphszIyczg5zMyDUHPfnr/OsP+iy4e+SCt6iD+R1fFM3hdlrb2ve/1hJup7XNg8fI86pN6wn39C9HP6Vij/8koNLd1wOY2d3AhYAKv4gMK2ZGdmakOaiXfy66NP875zFlwRXxz+Ue/2+THldodjEwx92/GDy/DDjZ3b/S6X1XAB0/8SygP7tV44HBeN895YrdYMwEytVXyhW7eGaa6u5FnScO2oO77r4AWDCQZZhZhbuXxylS3ChX7AZjJlCuvlKu2CUjUyp6mqoCpkQ9Lw2miYhIEqSi8L8KzDSzaWaWDXwKeCQFOURE0lLSm3rcvc3MvgI8QeR0zjvc/Y0ErW5ATUUJpFyxG4yZQLn6Srlil/BMST+4KyIiqTU87iYhIiIxU+EXEUk37j6kBmAjsBJYDlQE08YCTwLrgsfCYLoBtwCVwArg+KjlzAvevw6Y148cdwDVwKqoaXHLAZwQ/JyVwbw2gFzfJ3Lm1PJg+FDUa/8arGMtcEHU9DnBtErg21HTpwFLgun3ANkx5poCPEvkQr03gGtTvc16yJTS7QXkAq8Arwe5ru9pWUQuDbonmL4EKOtv3n7muhPYELW9Zqfgc58BvAY8Nhi2VQ+5Ur6t3H3IFv7xnab9uOMXAnwb+FEw/iFgUbBRTwGWBNPHAuuDx8JgvLCPOT4AHM+BBTZuOYj8gZ0SzLMImDuAXN8Hvt7Fe48k8kecE/yhvB18UDOC8elAdvCeI4N57gU+FYz/CrgyxlyTOj7MQAHwVrD+lG2zHjKldHsF+fOD8SwiBeqU7pYFXAX8Khj/FHBPf/P2M9edwMVdvD+Zn/v5wB95r8CmdFv1kCvl28rdh01Tz4XAwmB8IXBR1PS7POJlYIyZTQIuAJ50953uvovInuacvqzQ3V8AdiYiR/DaKHd/2SO/4builtWfXN25ELjb3ZvdfQORPYeTiOpWw91bgLuBCy3SG9nZwP1d/Iy95drq7suC8XpgDVBCCrdZD5m6k5TtFfzMe4OnWcHgPSwrehveD5wTrLtPeQeQqztJ+dybWSnwYeD24HlP2z0p26qrXL1IWo2AodnG78BfzWxp0K0DQLG7bw3GtwHFwXgJsDlq3i3BtO6mD1S8cpQE4/HM9xUzW2Fmd5hZYT9zjQN2u3tbp+l9YmZlwHFE9hgHxTbrlAlSvL3MLMPMlhNptnuSyF5nd8vav/7g9T3BuuP++e+cy907ttcPg+31MzPr6JUmWb/Dm4BvAh03Ge5puydtW3WRq0MqtxUwNAv/Ge5+PDAX+L9m9oHoF4Nvv5SfozpYcgR+CRwKzAa2Aj9NVRAzywceAK5z97ro11K1zbrIlPLt5e5hd59N5Mr2k4DDk52hK51zmdnRRNrGDwdOJNIk8a1k5TGzjwDV7r40WeuMRQ+5Uratog25wu/uVcFjNfAQkT+K7cG/PgSP1cHbu+seIlHdRsQrR1UwHpd87r49+INtB35NZJv1J1ctkX9BMztNj4mZZREpsH9w9weDySndZl1lGizbK8iym8gB6FN7WNb+9Qevjw7WnbDPf1SuOUGTmbt7M/Bb+r+9+vM7PB34mJltJNIMczaRe32kelsdlMvMfp/ibfUej/FgwGAYiNyFuSBq/EUibfP/w4EHCH8cjH+YAw+YvOLvHTDZQORgSWEwPrYfeco48CBq3HJw8IGbDw0g16So8a8SacsEOIoDD2itJ3IwKzMYn8Z7B7SOCua5jwMPml0VYyYj0g55U6fpKdtmPWRK6fYCioAxwXge8DfgI90tC/i/HHjA8t7+5u1nrklR2/Mm4L9T9Lk/k/cOoqZ0W/WQa3Bsq778AKkeiBxZf533Tif792D6OOBpIqc7PRW1YYzITV/eJnLaU3nUsv6ZyAGcSuAL/cjyJyLNAK1E2tcuj2cOoBxYFczzv8R+WltXuX4XrHcFkX6RogvbvwfrWEvUWQFEzjJ4K3jt3zv9Dl4J8t4H5MSY6wwizTgriDpNMpXbrIdMKd1ewDFETgFcEfw8/6+nZRE5zfK+YPorwPT+5u1nrmeC7bUK+D3vnfmTtM99MO+ZvFdgU7qtesg1KLaVumwQEUkzQ66NX0REBkaFX0Qkzajwi4ikGRV+EZE0o8IvIpJmVPhF+snMfmBm56Y6h0hf6XROkX4wswx3D6c6h0h/aI9fpBMzKzOzN83sD2a2xszuN7MRZrbRzH5kZsuAS8zsTjO7OJjnRDN70cxeN7NXzKwg6NDsf8zs1aBTri+n+EcTAVT4RbozC/iFux8B1BHpxx2g1t2Pd/e7O95oZtlEbu5xrbsfC5wLNBK5anqPu59IpFOuL5nZtGT+ECJdUeEX6dpmd/9HMP57It07QKTAdzYL2OrurwK4e51Huvw9H/hc0I3xEiLdU8xMbGyR3mX2/haRtNT54FfH8319WIYBV7v7E/GJJBIf2uMX6dohZnZqMP4Z4O89vHctMMnMTgQI2vczgSeAK4OunzGzw8xsZCJDi8RChV+ka2uJ3OhnDZHucH/Z3Rs9cku+TwK3mtnrRO6YlUvklnurgWVmtgq4Df2XLYOATucU6SS4DeNj7n50iqOIJIT2+EVE0oz2+EVE0oz2+EVE0owKv4hImlHhFxFJMyr8IiJpRoVfRCTN/H9a7ahI4Ef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22" y="1030585"/>
            <a:ext cx="7049355" cy="3103337"/>
          </a:xfrm>
          <a:prstGeom prst="rect">
            <a:avLst/>
          </a:prstGeom>
        </p:spPr>
      </p:pic>
      <p:sp>
        <p:nvSpPr>
          <p:cNvPr id="1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455658" y="4071975"/>
            <a:ext cx="8185034" cy="550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Variabel</a:t>
            </a:r>
            <a:r>
              <a:rPr lang="en-GB" sz="13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3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memiliki</a:t>
            </a:r>
            <a:r>
              <a:rPr lang="en-GB" sz="13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3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korelasi</a:t>
            </a:r>
            <a:r>
              <a:rPr lang="en-GB" sz="13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3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GB" sz="13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3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GB" sz="13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3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variabel</a:t>
            </a:r>
            <a:r>
              <a:rPr lang="en-GB" sz="13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target(price) </a:t>
            </a:r>
            <a:r>
              <a:rPr lang="en-GB" sz="13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GB" sz="13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wheel base, car length, car width, curb weight, cylinder number, engine size, bore ratio, horse power, city mpg, </a:t>
            </a:r>
            <a:r>
              <a:rPr lang="en-GB" sz="13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GB" sz="13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highway mpg.</a:t>
            </a:r>
          </a:p>
        </p:txBody>
      </p:sp>
    </p:spTree>
    <p:extLst>
      <p:ext uri="{BB962C8B-B14F-4D97-AF65-F5344CB8AC3E}">
        <p14:creationId xmlns:p14="http://schemas.microsoft.com/office/powerpoint/2010/main" val="241373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4403034" y="2417243"/>
            <a:ext cx="4389065" cy="128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000"/>
              </a:spcAft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Dari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gambar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di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samping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memperlihatkan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bahwa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terdapat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outliers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dari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variabel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‘price’,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namun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karena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data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terlalu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sedikit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bentuk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data skew right,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maka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outliers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tidak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dihapus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.</a:t>
            </a:r>
            <a:endParaRPr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AutoShape 2" descr="data:image/png;base64,iVBORw0KGgoAAAANSUhEUgAAAX4AAAEGCAYAAABiq/5QAAAABHNCSVQICAgIfAhkiAAAAAlwSFlzAAALEgAACxIB0t1+/AAAADh0RVh0U29mdHdhcmUAbWF0cGxvdGxpYiB2ZXJzaW9uMy4yLjIsIGh0dHA6Ly9tYXRwbG90bGliLm9yZy+WH4yJAAAgAElEQVR4nO3deXxU9b3/8ddnskMCBAgBEiQgiFsVNe62dRe6aftTu11Le23t1V9dStd7b/tr7bX33va21uV2kVordnO3LhWsu21VNCACgkhkESKQEJYEsk8+vz/mBIeQZZLMkmTez8fjPObMmTnnvHMy+czJ95zzPebuiIhI+gilOoCIiCSXCr+ISJpR4RcRSTMq/CIiaUaFX0QkzWSmOkAsxo8f72VlZamOISIypCxdunSHuxd1nj4kCn9ZWRkVFRWpjiEiMqSY2aaupqupR0QkzQyJPf7B4tZbb6WysjIuy6qqqgKgpKQkLstLthkzZnD11VenOoaI9IMKfx9UVlayfNUawiPGDnhZGQ17ANjWPPR+BRkNO1MdQUQGYOhVnRQLjxhL4+EfGvBy8t58HCAuy0q2juwiMjSpjV9EJM2o8IuIpBkVfhGRNKPCLyKSZlT4RUTSzLAu/Lfeeiu33nprqmOI9Jk+u5JIw/p0znhdbCWSbPrsSiIN6z1+ERE5mAq/iEiaUeEXEUkzKvwiw1xtbS3XXHMNtbW1B0y76qqruPLKKw+afs0111BZWXnQPL0tv7t5Oq8/+nlX2aLnu/LKK7nqqqtiyhFPsWZMVoZ4U+EXGeYWLlzIypUrueuuuw6Ytnr1atasWXPQ9JUrV3LDDTccNE9vy+9uns7rj37eVbbo+dasWcPq1atjyhFPsWZMVoZ4U+EXGcZqa2tZvHgx7s7ixYv378EuXrx4/3sWLVp0wHR3Z+PGjQfME8vyu5qn8/orKyv3P1+0aNFB2aKXu2jRooMyJkN05kWLFrFo0aKYtkWiMiRivcP6dM6qqioaGxu59tpr47K8yspKQi0el2UNZaGmOior6+O2XeVglZWV5OXlDXg5CxcupL29HYBwOMxdd92Fu9Pa2rr/Pa2trfund7y3Q8c8X/3qV3tdflfzdF7/DTfcsP95dIbO61m4cCFtbW0HZewuRzxFZ+4pY7IyJGK9g3aP38yuMLMKM6uoqalJdRyRIempp57aX0Db2tp48skneeqpp3B/bwfG3fdPjy620fPEsvyu5um8/o0bN+5/7u77c3ReT3cZkyE6c08Zk5UhEesdtHv87r4AWABQXl7er93sjrtb3XzzzXHJdO2117J0/fa4LGsoa88dxYzpxXHbrnKweP03de655/L444/T1tZGZmYm5513Hu7Oo48+ur+gmdn+6R3v7dAxTyzL72qezusvLS1ly5YttLW1YWZApLh2Xs+5557bZcZkiM7cU8ZkZUjEegftHr+IDNy8efMIhSJ/5hkZGXzuc59j3rx5ZGVl7X9PVlbW/ukd7+3QMU8sy+9qns7r/853vrP/eVZW1v4cndczb948MjPf2y/tyJgM0ZmzsrL25+htWyQqQyLWq8IvMoyNGzeOOXPmYGbMmTOHcePG7Z/WYe7cuQdMNzPKysoOmCeW5Xc1T+f1z5gxY//zuXPnHpQterlz5849KGMyRGeeO3cuc+fOjWlbJCpDItY7aJt6RCQ+5s2bx8aNGw/ao66srMTdD5q+ceNGrrnmGm655ZaY9jR7m6fz+js/75wter5169ZhZknb0+4uc3cZk5khniz6AMpgVV5e7hUVFX2er6OdNN5t/Lrn7uOcoDb+hIr3Z1fSk5ktdffyztPV1CMikmZU+EVE0sywbuOfMWNGqiOI9Is+u5JIw7rwX3311amOINIv+uxKIqmpR0Qkzajwi4ikGRV+EZE0o8IvIpJmVPhFRNLMsD6rJxEyGnbuv+p2YMuJ3FghHstKtoyGnUBxqmOISD+p8PdBPM+trqqKdGNbUjIUC2ixzjMXGcJU+PtA51aLyHCgNn4RkTSjwi8ikmaGRLfMZlYDbOrHrOOBHXGOEw/KFbvBmAmUq6+UK3bxzDTV3Ys6TxwShb+/zKyiq76oU025YjcYM4Fy9ZVyxS4ZmdTUIyKSZlT4RUTSzHAv/AtSHaAbyhW7wZgJlKuvlCt2Cc80rNv4RUTkYMN9j19ERDpR4RcRSTMq/CIiaUaFX0Qkzajwi4ikGRV+EZE0o8IvIpJmVPhFRNKMCr+ISJpR4RcRSTMq/CIiaUaFX0Qkzajwi4ikGRV+EZE0k5nqALEYP368l5WVpTqGiMiQsnTp0h1d3XN3SBT+srIyKioqUh1DRGRIMbNNXU1XU4+ISJpR4RcRSTMJLfxmNsbM7jezN81sjZmdamZjzexJM1sXPBYmMoOIiBwo0Xv8NwOL3f1w4FhgDfBt4Gl3nwk8HTwXEZEkSVjhN7PRwAeA3wC4e4u77wYuBBYGb1sIXJSoDCIicrBE7vFPA2qA35rZa2Z2u5mNBIrdfWvwnm1AcVczm9kVZlZhZhU1NTX9DjHlkKmYWdyHKYdM7XcmEZFUSuTpnJnA8cDV7r7EzG6mU7OOu7uZeVczu/sCYAFAeXl5l++JxZbN73DjX9f2d/ZuzT9/VtyXKSKSDInc498CbHH3JcHz+4l8EWw3s0kAwWN1AjOIiEgnCSv87r4N2GxmHbvG5wCrgUeAecG0ecDDicogIiIHS/SVu1cDfzCzbGA98AUiXzb3mtnlwCbg0gRnEBGRKAkt/O6+HCjv4qVzErleERHpnq7cFRFJMyr8IiJpRoVfRCTNqPCLiKQZFX4RkTSjwi8ikmZU+EVE0owKv4hImlHhFxFJMyr8IiJpRoVfRCTNqPCLiKQZFX4RkTSjwi8ikmZU+EVE0owKv4hImknojVjMbCNQD4SBNncvN7OxwD1AGbARuNTddyUyh4iIvCcZe/xnuftsd++4E9e3gafdfSbwdPBcRESSJBVNPRcCC4PxhcBFKcggIpK2El34HfirmS01syuCacXuvjUY3wYUdzWjmV1hZhVmVlFTU5PgmCIi6SOhbfzAGe5eZWYTgCfN7M3oF93dzcy7mtHdFwALAMrLy7t8j4iI9F1C9/jdvSp4rAYeAk4CtpvZJIDgsTqRGURE5EC9Fn4zC5nZcWb2YTM7O9h775WZjTSzgo5x4HxgFfAIMC942zzg4f5FFxGR/ui2qcfMDgW+BZwLrANqgFzgMDNrAG4DFrp7ezeLKAYeMrOO9fzR3Reb2avAvWZ2ObAJuDReP4yIiPSupzb+G4BfAl929wPa2IO9/s8Al/HeGToHcPf1wLFdTK8FzulvYBERGZhuC7+7fxrAzHKA5k4v73H3mxIZTEREEiOWg7svxThNRESGgJ7a+CcCJUCemR0HWPDSKGBEErINbhYiOH4RV6VTDmHzO5vivlwRkQ49tfFfAHweKAVujJpeD/xbAjMNDd7OjX9dG/fFzj9/VtyXKSISrac2/oXAQjP7P+7+QBIziYhIAsVy5e5jZvYZIr1p7n+/u/8gUaFERCRxYin8DwN7gKUcfHaPiIgMMbEU/lJ3n5PwJCIikhSxFP4Xzex97r4y4WmGmHZ3duxtpr6pDXfIz82kKD+HjFD8z/YREYmXWAr/GcDnzWwDkaYeI9Kx5jEJTTaINbS0UXj2F7n9bxtobA0f8Fp2ZohDi0ZSPnUsY0dmpyihiEj3Yin8cxOeYohwd97YWscLb9VQcMJHKS3MY3rRSApHZGMGexpa2VjbwFvb61mztZ5jSkdz+qHjyc7UrY1FZPCIpfCrL3ygvd15+s1qVm+to7QwjyU/uozr7nn2gPdMKMhlZnEBp88YxysbdvL6lj1sqm3gI8dMYnx+ToqSi4gcKJbC/xcixd+I9M45DVgLHJXAXINKuN154o1trKvey4llhZwyfRz/2PVut+8fkZ3JmbMmMHNCAYtWbeXeis186OhJlI0fmcTUIiJd67UNwt3f5+7HBI8zidxMJW366nF3nnmzmnXVe3n/zPGcduh4QjF21VBSmMenTjqEwhHZPLriXdZV1yc4rYhI7/rc+Ozuy4CTE5BlUFr6zi5Wb63jpGljOf6Qwj7Pn5+TySeOL6F4VC6LVm1j/Y69CUgpIhK7Xpt6zGx+1NMQcDzQfTvHMFK1u5EXK2uZOSGfU6aN7fdycjIzuGh2CQ8s28LjK7fx8eNKKBmTF8ekIiKxi2WPvyBqyCHS5n9hrCswswwze83MHgueTzOzJWZWaWb3mNmgPOexuTXME29sY1ReFuceUTzgnjizM0NcNLuEgtxM/rJiK3VNrXFKKiLSN7G08V/v7tcDPwVudvc/uHtTH9ZxLbAm6vmPgJ+5+wxgF3B5XwIny98qd7C3uY05R02M2+mYedkZfOyYyYTbncdWbKU13N1dK0VEEieWm60fbWavAW8Ab5jZUjM7OpaFm1kp8GHg9uC5AWcD9wdvWQhc1J/giVS1q5E33q3j+CmFTBydG9dlF47MZs7RE6mpb+ap1dvpdFdLEZGEi2VXdgEw392nuvtU4GvBtFjcBHwT6Ni1HQfsdve24PkWIjd7OYiZXWFmFWZWUVNTE+PqBi7cHjmLZ1RuJidP73+7fk+mjR/J6YeO463qvSx7Z3dC1iEi0p1YCv9Id99/pZK7Pwf0ekK6mX0EqHb3pf0J5u4L3L3c3cuLior6s4h+WVW1h50NLXzwsCKyMhJ3xe0JUwuZUZTPi2/vYNuevrSciYgMTCyVbb2ZfdfMyoLhO8D6GOY7HfiYmW0E7ibSxHMzMMbMOs4mKgWq+pE7IZpaw7y8oZbSwjymJfhiKzPjnCMmMDInk8VvbKO5Ldz7TCIicRBL4f9noAh4EHgAGB9M65G7/6u7l7p7GfAp4Bl3/yzwLHBx8LZ5RPr7HxQqNu2iqbWdD8wsSsj9dDvLzcpgzlETqWtq5dk3a9TeLyJJ0dPN1nOBAnevAa6Jmj4BaBzAOr8F3G1mNwCvAb8ZwLLiZl9zG69v3s2s4gKKCpLXr87kMXmcMm0cL62v5ZBxuoe9iCReT3v8twDv72L66cDP+rISd3/O3T8SjK9395PcfYa7X+Lug+KuXks37SLc7gk7oNuT8rJCSsbk8dzaajJHFyd9/SKSXnoq/Ce4+4OdJ7r7Q8AHEhcp+Rpa2lhRtYfDJxVQOCL515OFzDj/yGIMY9xH5hNuV5OPiCROT4W/p3aHYdXB/Oub9xBud06cmvy9/Q6j8rI46/AickuP4lfPv52yHCIy/PVUwKvN7KTOE83sRCB5J9YnWGu4nRVbdjN9/EgKU3zHrFnFBexb8wI/e/ItVmzR+f0ikhg9Ff5vAPea2ffN7KPBcD1wb/DasLD63Tqa2to5YWrfe96MNzNj5xM/Z3x+Dtfds5zGFp3iKSLx123hd/dXiPS9b8Dng8GAk919STLCJVp7u7PsnV1MGp3L5EHSW2Z78z5+eumxrK/Zx38tWtP7DCIifdRjt8zuXg18L0lZkq6yZi91TW28f2byrgyOxekzxnP5GdP4zd83cNbhEzhr1oRURxKRYaTbPX4zezRo3snq4rXpZvYDM+v1Qq7Byt1ZumkXY/KymF40+G6J+I0LZjGruIBv3r+CnftaUh1HRIaRntr4v0TkPP43zexVM3vczJ4xs/XAbcBSd78jKSkTYFtdE9X1zRx3yJiYb6WYTLlZGdz0qdnsaWjl2w+s0FW9IhI33Tb1uPs2Ij1rftPMyoBJRK7YfcvdG5KSLoFWbNlDdkaIwyeOSnWUbh0xaRTfuGAWP3x8DfdVbOHSE6ekOpKIDAMxnY/v7hvd/SV3Xz4cin5jS5h12/dy+KSCuN1kJVEuP2Map04fx/WPvsGm2n2pjiMiw8DgrnoJsnprHWF3jikZneoovQqFjJ9eeiyhkPHVe5bTprt2icgApV3hd3dWVu2hZEwe4/KT1xnbQEwek8cNFx3Nsnd288vndFWviAxM2hX+TTsb2NPYyvuGwN5+tAtnl/CxYydz89PreH2zruoVkf6L5Z67HzGz18xsp5nVmVm9mdUlI1wirNyyh7ysDGZMyE91lD77jwuPZkJBDl+9ZzkNLW29zyAi0oVY9vhvInLDlHHuPsrdC9x98J4K04P6plY27NjHUZNHkREafKdw9mb0iCx+cumxbKjdx38+rqt6RaR/Yin8m4FVPgxOJF+ztR4Hjh5izTzRTjt0PF88Yxq/f/kdnn2zOtVxRGQIiqXwfxN43Mz+1czmdwy9zWRmuWb2ipm9bmZvBB28YWbTzGyJmVWa2T1mlpQuMd2d1VvrKC3MY3TeQRcjDylfv2AWh08s4Ov3vU7V7oHcDE1E0lEshf+HQAOQCxREDb1pBs5292OB2cAcMzsF+BHwM3efAewCLu9P8L6q2t3InsZWjpw0JFupDpCTmcHPP3s8LW3t/MvvltLUql48RSR2sRT+ye7+CXf/nrtf3zH0NpNH7A2eZgWDA2cD9wfTFwIX9Sd4X61+t47sjNCQPKjblUOL8vnZJ2ezsmoP//bQSnXpICIxi6XwP25m5/dn4WaWYWbLgWrgSeBtYLe7d5ySsgUo6WbeK8yswswqamoGdt+X5rYw66r3clhxPlkZw+cM1nOPLOa6c2fy4LIq7nxxY6rjiMgQEUsVvBJYbGaNfT2d093D7j4bKCXSt//hsQZz9wXuXu7u5UVFA+s2ed32vbS1O0dOHvrNPJ1dc/ZMzjuymP94bDVPr9me6jgiMgT0WviD0zdD7p7X39M53X038CxwKjDGzDo6hysFqvqcuo9Wb61j7IhsJo7KTfSqki4UMm765GyOmjyar/zxNZbr4i4R6UVM7R5mVmhmJ5nZBzqGGOYpMrMxwXgecB6whsgXwMXB2+YBD/cvemwyx5aydU8TR04ehQ3C7pfjYWROJnd8/kTGF2Rz+Z2vsnGHOnMTke7FcuXuF4EXgCeA64PH78ew7EnAs2a2AngVeNLdHwO+Bcw3s0pgHPCb/kWPTf77zsUMDp8Yy4lIQ1dRQQ4Lv3AS7e7M++0rbNvTlOpIIjJIxbLHfy1wIrDJ3c8CjgN6bU9w9xXufpy7H+PuR7v7D4Lp6939JHef4e6XuHvzgH6CHrSG28k/+hymjRvJyJwe7zI5LEwvyueOz59I7d4WPv3rl9lep+IvIgeLpfA3uXsTgJnluPubwKzExoqP59fWkJFfOLQO6loIM+v3cPzUsVT+5jrerqrh+K8tJLNgHFMOmZrqn0pEBpFYdoO3BG31fwaeNLNdwKbExoqP+5ZuJrxvF2XjZqQ6Suy8nRv/unbAi3l3dyN/Xl7F0d/4E6t+elkcgonIcBHLWT0fd/fd7v594LtE2uSTctHVQF1aPoVdz/12SHbINlCTx+Rx0ewSGlvCTLzsJ6yq2pPqSCIySPRY+IMLsN7seO7uz7v7I+7ekvhoA3fOEcXsW/VMqmOkzOQxeVxyQim0t/HJ217ib+sGdiGciAwPPRZ+dw8Da83skCTlkTgbl5/Dtt99gyljR/D5377Kb/6+Qd07iKS5WA7uFgJvmNnTZvZIx5DoYBI/4b213Pcvp3L24RP4j8dWc/WfXmNfs27kIpKuYjm4+92Ep5CEK8jN4rZ/OoFfvfA2P3liLWu31XPLp4/jiGHQW6mI9E2vhd/dn09GEEm8UMi46swZHFs6hmvvXs6F//sPvn7BYXzxjOmE0vAAuEi6iuXK3fqgc7boYbOZPWRm05MRUuLr9BnjeeK693PmrCL+8/E3+cztL7OpVt08iKSLWO+5+w0i3SeXAl8H/gjcDdyRuGiSSOPyc7jtshP48cXHsKqqjvN/9gK/eK6S1nB7qqOJSILFUvg/5u63uXu9u9e5+wLgAne/h8iBXxmizIxLy6fw1PwPctasCfx48Vo+euvfWfbOrlRHE5EEiqXwN5jZpWYWCoZLgY5OYHRe4DAwcXQuv7rsBH79uXL2NLbyf375It/98yr2NLamOpqIJEAshf+zwGVE7qJVHYz/U9DV8lcSmE2S7Lwji3ly/geZd2oZf1iyiXN++jx/fq1K5/2LDDOxdNmw3t0/6u7jg+Gj7l7p7o3u/vdkhJTkyc/J5PsfO4pHvnIGJYV5XHfPcj7z6yVUVtenOpqIxEksZ/WUBmfwVAfDA2ZWmoxwkjpHl4zmoStP44cfP5o33t3D3Jv/xo8Xv0ljSzjV0URkgGJp6vkt8AgwORgeDabJMBcKGZ89eSrPfP1MPnZsCb947m3OvfF5nlodubfvlEOmDqgL6e4GdSMtklixXLlb5O7Rhf5OM7uut5nMbApwF1BM5CDwAne/2czGAvcAZcBG4FJ312kkg9j4/Bx+eumxXFpeyncfXsUX76rgw++bxLs7dselC+nO5p8/JG73IDJkxVL4a83sn4A/Bc8/DdTGMF8b8DV3X2ZmBcBSM3sS+DzwtLv/t5l9G/g2kdsxSqIEN3eJi1AGo076BI+FP8Pky39OZfVeZkzIj8+yRSQpYin8/wzcCvyMyJ77i0SKd4/cfSuwNRivN7M1RC4CuxA4M3jbQuA5VPgTK043d4m2Y28zdzz8DH9ZuZVZEws487AicrMy4roOEUmMWNr4S939Y+5e5O4T3P0ioE/dNJtZGZF79S4BioMvBYBtRJqCZIgZn5/Dtt99jZOnjWXd9np+v2QTVbsaUx1LRGIQS+G/NcZpXTKzfOAB4Dp3r4t+zSMniHd5kriZXWFmFWZWUVOjG4gMSu1hTpk+jk+WTyErFOKB17ZQsXGnzvsXGeS6beoxs1OB04AiM5sf9dIoIKb/6c0si0jR/4O7PxhM3m5mk9x9q5lNInJR2EGCriEWAJSXl6uSDGITRuXyqZOm8PSaav7xdi1Vuxs5/6iJ5KnpR2RQ6mmPPxvIJ/LlUBA11AEX97ZgixxN/A2wxt1vjHrpEWBeMD4PeLjvsWWwycnMYO7REznzsCLe2dnAn155h217mnqfUUSSrts9/qAf/ufN7E533wRgZiEgv3OTTTdOJ9K9w0ozWx5M+zfgv4F7zexyYBNw6UB+ABk8zIxjp4yheHQui1Zu5f5lWzj/yGIOKy5IdTQRiRLLWT3/ZWb/AoSBV4FRZnazu/9PTzMF3Tl0dw7hOX2LKUPJxFG5fPLEKfxlxVYWrdrGroYWTiobG79TSkVkQGI5uHtksId/EbAImEZkT16kWyOyM/n48SUcMbGAl9fv5InV22lTX/8ig0IshT8rOEh7EfCIu7ei7pglBpmhEOcdWcxph45j7bZ6HnytSn39iAwCsRT+24h0rTASeMHMphI5wCvSKzPjxLKxfOjoiVTXN3Pf0s3UNamff5FUiqVb5lvcvcTdP+QRm4CzkpBNhpGZxQV8fHYJ+1rC3Fexhdq9zamOJJK2ejqP/5/c/fedzuGPdmM300W6VFKYx8XHl/Lw8iruW7qFC2dPZtLovFTHEkk7Pe3xjwweC7oZRPqsqCCHS8qnkJeVwYPLqtiwY1+qI4mknZ7O478teLw+eXEkHYzOy+KS8lIeXv4uj614l/OPnMisidqXEEmWnpp6bulpRne/Jv5xJF2MyM7kE8eX8OjrW1n8xjaa28IcUzom1bFE0kJPF3AtjRq/HvhegrNImsnJzOCi2ZN5fNU2nl1bQ1NrOyeWFaY6lsiw11NTz8KOcTO7Lvq5SLxkZoT48Psm8dSa7by0vpbmNp3nL5JosXTZALpgSxIoI2Scf2QxOZkhlr2zm3Fzr6Et3E5mRiyXmYhIX+kvSwYFM+ODhxVx8rSx5B9zPl/542va+xdJkG4Lv5nVm1mdmdUBx3SMd0xPYkZJE2bGKdPHsfOpBSx+YxuX31nBvua2VMcSGXa6LfzuXuDuo4IhM2q8wN1HJTOkpJf6pY/wk0uO5aX1tXz29iXsbmhJdSSRYUVNPTIoXXxCKb/47PGsfreOT972MtV1uqmLSLyo8MugdcFRE7nzCyeyZVcDF//qJd6pbUh1JJFhQYVfBrXTZoznD186hbqmVi7+1Yus3Vaf6kgiQ17CCr+Z3WFm1Wa2KmraWDN70szWBY+6Wkd6NXvKGO778qmYwSW/epEXK3ekOpLIkJbIPf47gTmdpn0beNrdZwJPB89FejWzuID7/+U0Jo7O5XN3vMIfl7yT6kgiQ1bCCr+7vwDs7DT5QqDjCuCFRO7qJRKTKWNH8MCVp3HGzPH820Mr+Y/HVhNu17WFIn2V7Db+YnffGoxvA4q7e6OZXWFmFWZWUVNTk5x0MugV5GZx++fK+cLpZfzm7xv40l0V1OuOXiJ9krKDu+7u9NAVhLsvcPdydy8vKipKYjIZ7DIzQnzvo0fxw48fzfNv1XDRz//BW9t10FckVsku/NvNbBJA8Fid5PXLMPLZk6fy+8tPZk9jGxf+7z/482tVqY4kMiQku/A/AswLxucBDyd5/TLMnHroOB6/5gzeVzqa6+5ZzrcfWKFuHkR6kcjTOf8EvATMMrMtZnY58N/AeWa2Djg3eC4yIBNG5fLHL57MVWceyj0Vm/nwLX9j2Tu7Uh1LZNCKtVvmPnP3T3fz0jmJWqekr8yMEN+cczgfPKyI+fe+zsW/fJErzzyUq8+eSW5WRqrjiQwqunJXhpWTp49j8XXv5xPHl/LzZ99mzk0v6IIvkU5U+GXYKcjN4ieXHMvvLz8ZBz5z+xK+es9ytu5pTHU0kUFBhV+GrTNmjueJ6z7AV86awV9WbuWsnzzHjX9dq4O/kvZU+GVYy83K4OsXzOLp+R/k/CMncsszlXzwf55lwQtv09CiLwBJTyr8khamjB3BLZ8+joeuOo0jJo3iPx9/k/f/6Fl+8VylbvQiaUeFX9LKcYcU8rvLT+aBK0/jqJLR/HjxWk75r6f51wdX6upfSRsJO51TpN8shJnFdZGlUw5h8zub9j8/YWohd/3zSazZWsed/9jIA8u28KdX3uHYKWO45IRSPnrsZEbnZcU1w3A15ZCpbNkc/95SO//OJH5U+GXw8XZu/OvauC5y/vmzupx+xKRR/OjiY/jW3MN5cNkW7qvYwnf+vIofPLqa02eM44KjJnLOEcUUFeTENc9wsmXzO3H/fUH3vzMZOBV+EWDsyGy++P7pXH7GNFZW7eGR5SqF8xQAAAySSURBVO/yxOptPPvgSsxWUj61kDNnTeDkaWM5pnQM2ZnDo5W0sSXMtromtu5ppKa+md0NrexpPHCoa2ylJdxOS1s7reF2WsO+fzxkRsmXb2fhixsJhYyMkJGdESInM0R2ZojsjBC52RmMzM5gZE4mI7MzGZmTwYjsTDJC8f2vTmKnwi/poZ/NR1lF0xhx2Kn8Y9spvLpxOgDtrU00V71J8+ZVFITreOWJ+5k4KjfuzVMD0d7u7GxoYdueJrbXNbGtronte5q46dd30RzKJSN/HBkF48jIze96/pZG2pv2RobmfXhbCx5uw8OtEG6NjLeHIz9zKJMJs2bQ7hBuj3wp1De10dwWpqWtnaa29i7XMTI7g1F5WYzJy2J0XhajRwSPeVnk6WrrhFLhl/QQh+ajxpYwVbsbqdrVyJbCUewomw3Aqf/1DGNGZHHkpFHMnJDPlLEjKC0cwZSxeUwZO4KCnMy4fSl0FPSa+maq65uprmuiur6ZmmDoKPLVdc20hA8suCGD9gmzKCuZTH5OJvk5mYwMHjvGc7NC5GRm9GlvfP75s5h77Ze7fT3c7jS2hNnX0sa+5jb2NUfG65va2NPYyuZdjazpdC/lnMwQEy/7KV+9ZznTxo+kbPxIpgeP+TkqWwOlLSgSo7zsDGZMyGfGhMhecktbO9/70if49X2Ps3prHavfrePBZVXUd7pALDszROGILApHZFM4IpvReVmRZpCo5hCIFMi2difc3s7d9z1AUxuEckYQyhlJKGcE1vEYOnhvuL15H+G9Ownv3UXb3lrC9TsI19cG47WE99YS3rsLvJ2vJaA9vicZISM/N5P83O7LTVu4nbrgi2B3Qwu7G1pZUtnAKxt28lCn7rYnFOQwbfzIA4bpRSOZMnYEOZn6TyEWKvwi/ZSdGaK5ag2XnVq2f5q7R/ZidzayeVcDW3Y1ULuvhV37WtjVEClqG3bs299m3twWprmtHSPS0VxGyMgMGeHCqRxSegg5mRlkZ77XZp6TGWJEdub+NvMRwWNWRmzHHAbrAdPMjBBjR2YzdmQ2MBKAR6/5Ltvvdppaw2yqbWDDjr2s37GPDTX72LBjH0+u3k7tvveuwQgZlBaO2P/fQfQXw+QxeTqmEEWFXySOzIwxI7IZMyKb95WOHtByvp7kPfPBKjcrg1kTC5g1seCg1/Y0trJxR+SLYH3wuHHHPu7ftIu9Uf95ZWeEmDpuxP4vgomjc5lQkMuEUTlMKMhhQkEuednp89+CCr+IDE4DvJ4jNHIMWYUlZI0tIXNsCbsLJ/PG2MlkjZmMZR58jcb+5rJ9uwk31tHeWB8ZmuoIN+6lPZgWbqqjvTFy0Jvwe/d7HkrXHajwi8jglIDrOQDmn384P3zsDfY2t9HQ8t7B5n3No9nXUkxDSxtNre00tYZpag3T3u2dwSHDbP+xmuoNa/jUgpcoyM2iICeTgtxMCnKzyM+NjOfnZDKq0/OOg+qxNtXFS0oKv5nNAW4GMoDb3V134pKhKQFXGUuiOXnZGUHTTs8X5rk7LeF2mlvbaQy+CDq+FJqD4zQdw9Z9u3ju+b8FB+SDg/HZeV0ejO+svbUZb2mkvaUxeGygvaWR3Ezj5V9+k8lj8uL0s0ckvfCbWQbwc+A8YAvwqpk94u6rk51FZMAStlc6OA/CphszIyczg5zMyDUHPfnr/OsP+iy4e+SCt6iD+R1fFM3hdlrb2ve/1hJup7XNg8fI86pN6wn39C9HP6Vij/8koNLd1wOY2d3AhYAKv4gMK2ZGdmakOaiXfy66NP875zFlwRXxz+Ue/2+THldodjEwx92/GDy/DDjZ3b/S6X1XAB0/8SygP7tV44HBeN895YrdYMwEytVXyhW7eGaa6u5FnScO2oO77r4AWDCQZZhZhbuXxylS3ChX7AZjJlCuvlKu2CUjUyp6mqoCpkQ9Lw2miYhIEqSi8L8KzDSzaWaWDXwKeCQFOURE0lLSm3rcvc3MvgI8QeR0zjvc/Y0ErW5ATUUJpFyxG4yZQLn6Srlil/BMST+4KyIiqTU87iYhIiIxU+EXEUk37j6kBmAjsBJYDlQE08YCTwLrgsfCYLoBtwCVwArg+KjlzAvevw6Y148cdwDVwKqoaXHLAZwQ/JyVwbw2gFzfJ3Lm1PJg+FDUa/8arGMtcEHU9DnBtErg21HTpwFLgun3ANkx5poCPEvkQr03gGtTvc16yJTS7QXkAq8Arwe5ru9pWUQuDbonmL4EKOtv3n7muhPYELW9Zqfgc58BvAY8Nhi2VQ+5Ur6t3H3IFv7xnab9uOMXAnwb+FEw/iFgUbBRTwGWBNPHAuuDx8JgvLCPOT4AHM+BBTZuOYj8gZ0SzLMImDuAXN8Hvt7Fe48k8kecE/yhvB18UDOC8elAdvCeI4N57gU+FYz/CrgyxlyTOj7MQAHwVrD+lG2zHjKldHsF+fOD8SwiBeqU7pYFXAX8Khj/FHBPf/P2M9edwMVdvD+Zn/v5wB95r8CmdFv1kCvl28rdh01Tz4XAwmB8IXBR1PS7POJlYIyZTQIuAJ50953uvovInuacvqzQ3V8AdiYiR/DaKHd/2SO/4builtWfXN25ELjb3ZvdfQORPYeTiOpWw91bgLuBCy3SG9nZwP1d/Iy95drq7suC8XpgDVBCCrdZD5m6k5TtFfzMe4OnWcHgPSwrehveD5wTrLtPeQeQqztJ+dybWSnwYeD24HlP2z0p26qrXL1IWo2AodnG78BfzWxp0K0DQLG7bw3GtwHFwXgJsDlq3i3BtO6mD1S8cpQE4/HM9xUzW2Fmd5hZYT9zjQN2u3tbp+l9YmZlwHFE9hgHxTbrlAlSvL3MLMPMlhNptnuSyF5nd8vav/7g9T3BuuP++e+cy907ttcPg+31MzPr6JUmWb/Dm4BvAh03Ge5puydtW3WRq0MqtxUwNAv/Ge5+PDAX+L9m9oHoF4Nvv5SfozpYcgR+CRwKzAa2Aj9NVRAzywceAK5z97ro11K1zbrIlPLt5e5hd59N5Mr2k4DDk52hK51zmdnRRNrGDwdOJNIk8a1k5TGzjwDV7r40WeuMRQ+5Uratog25wu/uVcFjNfAQkT+K7cG/PgSP1cHbu+seIlHdRsQrR1UwHpd87r49+INtB35NZJv1J1ctkX9BMztNj4mZZREpsH9w9weDySndZl1lGizbK8iym8gB6FN7WNb+9Qevjw7WnbDPf1SuOUGTmbt7M/Bb+r+9+vM7PB34mJltJNIMczaRe32kelsdlMvMfp/ibfUej/FgwGAYiNyFuSBq/EUibfP/w4EHCH8cjH+YAw+YvOLvHTDZQORgSWEwPrYfeco48CBq3HJw8IGbDw0g16So8a8SacsEOIoDD2itJ3IwKzMYn8Z7B7SOCua5jwMPml0VYyYj0g55U6fpKdtmPWRK6fYCioAxwXge8DfgI90tC/i/HHjA8t7+5u1nrklR2/Mm4L9T9Lk/k/cOoqZ0W/WQa3Bsq778AKkeiBxZf533Tif792D6OOBpIqc7PRW1YYzITV/eJnLaU3nUsv6ZyAGcSuAL/cjyJyLNAK1E2tcuj2cOoBxYFczzv8R+WltXuX4XrHcFkX6RogvbvwfrWEvUWQFEzjJ4K3jt3zv9Dl4J8t4H5MSY6wwizTgriDpNMpXbrIdMKd1ewDFETgFcEfw8/6+nZRE5zfK+YPorwPT+5u1nrmeC7bUK+D3vnfmTtM99MO+ZvFdgU7qtesg1KLaVumwQEUkzQ66NX0REBkaFX0Qkzajwi4ikGRV+EZE0o8IvIpJmVPhF+snMfmBm56Y6h0hf6XROkX4wswx3D6c6h0h/aI9fpBMzKzOzN83sD2a2xszuN7MRZrbRzH5kZsuAS8zsTjO7OJjnRDN70cxeN7NXzKwg6NDsf8zs1aBTri+n+EcTAVT4RbozC/iFux8B1BHpxx2g1t2Pd/e7O95oZtlEbu5xrbsfC5wLNBK5anqPu59IpFOuL5nZtGT+ECJdUeEX6dpmd/9HMP57It07QKTAdzYL2OrurwK4e51Huvw9H/hc0I3xEiLdU8xMbGyR3mX2/haRtNT54FfH8319WIYBV7v7E/GJJBIf2uMX6dohZnZqMP4Z4O89vHctMMnMTgQI2vczgSeAK4OunzGzw8xsZCJDi8RChV+ka2uJ3OhnDZHucH/Z3Rs9cku+TwK3mtnrRO6YlUvklnurgWVmtgq4Df2XLYOATucU6SS4DeNj7n50iqOIJIT2+EVE0oz2+EVE0oz2+EVE0owKv4hImlHhFxFJMyr8IiJpRoVfRCTN/H9a7ahI4Ef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616583"/>
            <a:ext cx="3843268" cy="26359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07975" y="2701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AutoShape 2" descr="data:image/png;base64,iVBORw0KGgoAAAANSUhEUgAAAX4AAAEGCAYAAABiq/5QAAAABHNCSVQICAgIfAhkiAAAAAlwSFlzAAALEgAACxIB0t1+/AAAADh0RVh0U29mdHdhcmUAbWF0cGxvdGxpYiB2ZXJzaW9uMy4yLjIsIGh0dHA6Ly9tYXRwbG90bGliLm9yZy+WH4yJAAAgAElEQVR4nO3deXxU9b3/8ddnskMCBAgBEiQgiFsVNe62dRe6aftTu11Le23t1V9dStd7b/tr7bX33va21uV2kVordnO3LhWsu21VNCACgkhkESKQEJYEsk8+vz/mBIeQZZLMkmTez8fjPObMmTnnvHMy+czJ95zzPebuiIhI+gilOoCIiCSXCr+ISJpR4RcRSTMq/CIiaUaFX0QkzWSmOkAsxo8f72VlZamOISIypCxdunSHuxd1nj4kCn9ZWRkVFRWpjiEiMqSY2aaupqupR0QkzQyJPf7B4tZbb6WysjIuy6qqqgKgpKQkLstLthkzZnD11VenOoaI9IMKfx9UVlayfNUawiPGDnhZGQ17ANjWPPR+BRkNO1MdQUQGYOhVnRQLjxhL4+EfGvBy8t58HCAuy0q2juwiMjSpjV9EJM2o8IuIpBkVfhGRNKPCLyKSZlT4RUTSzLAu/Lfeeiu33nprqmOI9Jk+u5JIw/p0znhdbCWSbPrsSiIN6z1+ERE5mAq/iEiaUeEXEUkzKvwiw1xtbS3XXHMNtbW1B0y76qqruPLKKw+afs0111BZWXnQPL0tv7t5Oq8/+nlX2aLnu/LKK7nqqqtiyhFPsWZMVoZ4U+EXGeYWLlzIypUrueuuuw6Ytnr1atasWXPQ9JUrV3LDDTccNE9vy+9uns7rj37eVbbo+dasWcPq1atjyhFPsWZMVoZ4U+EXGcZqa2tZvHgx7s7ixYv378EuXrx4/3sWLVp0wHR3Z+PGjQfME8vyu5qn8/orKyv3P1+0aNFB2aKXu2jRooMyJkN05kWLFrFo0aKYtkWiMiRivcP6dM6qqioaGxu59tpr47K8yspKQi0el2UNZaGmOior6+O2XeVglZWV5OXlDXg5CxcupL29HYBwOMxdd92Fu9Pa2rr/Pa2trfund7y3Q8c8X/3qV3tdflfzdF7/DTfcsP95dIbO61m4cCFtbW0HZewuRzxFZ+4pY7IyJGK9g3aP38yuMLMKM6uoqalJdRyRIempp57aX0Db2tp48skneeqpp3B/bwfG3fdPjy620fPEsvyu5um8/o0bN+5/7u77c3ReT3cZkyE6c08Zk5UhEesdtHv87r4AWABQXl7er93sjrtb3XzzzXHJdO2117J0/fa4LGsoa88dxYzpxXHbrnKweP03de655/L444/T1tZGZmYm5513Hu7Oo48+ur+gmdn+6R3v7dAxTyzL72qezusvLS1ly5YttLW1YWZApLh2Xs+5557bZcZkiM7cU8ZkZUjEegftHr+IDNy8efMIhSJ/5hkZGXzuc59j3rx5ZGVl7X9PVlbW/ukd7+3QMU8sy+9qns7r/853vrP/eVZW1v4cndczb948MjPf2y/tyJgM0ZmzsrL25+htWyQqQyLWq8IvMoyNGzeOOXPmYGbMmTOHcePG7Z/WYe7cuQdMNzPKysoOmCeW5Xc1T+f1z5gxY//zuXPnHpQterlz5849KGMyRGeeO3cuc+fOjWlbJCpDItY7aJt6RCQ+5s2bx8aNGw/ao66srMTdD5q+ceNGrrnmGm655ZaY9jR7m6fz+js/75wter5169ZhZknb0+4uc3cZk5khniz6AMpgVV5e7hUVFX2er6OdNN5t/Lrn7uOcoDb+hIr3Z1fSk5ktdffyztPV1CMikmZU+EVE0sywbuOfMWNGqiOI9Is+u5JIw7rwX3311amOINIv+uxKIqmpR0Qkzajwi4ikGRV+EZE0o8IvIpJmVPhFRNLMsD6rJxEyGnbuv+p2YMuJ3FghHstKtoyGnUBxqmOISD+p8PdBPM+trqqKdGNbUjIUC2ixzjMXGcJU+PtA51aLyHCgNn4RkTSjwi8ikmaGRLfMZlYDbOrHrOOBHXGOEw/KFbvBmAmUq6+UK3bxzDTV3Ys6TxwShb+/zKyiq76oU025YjcYM4Fy9ZVyxS4ZmdTUIyKSZlT4RUTSzHAv/AtSHaAbyhW7wZgJlKuvlCt2Cc80rNv4RUTkYMN9j19ERDpR4RcRSTMq/CIiaUaFX0Qkzajwi4ikGRV+EZE0o8IvIpJmVPhFRNKMCr+ISJpR4RcRSTMq/CIiaUaFX0Qkzajwi4ikGRV+EZE0k5nqALEYP368l5WVpTqGiMiQsnTp0h1d3XN3SBT+srIyKioqUh1DRGRIMbNNXU1XU4+ISJpR4RcRSTMJLfxmNsbM7jezN81sjZmdamZjzexJM1sXPBYmMoOIiBwo0Xv8NwOL3f1w4FhgDfBt4Gl3nwk8HTwXEZEkSVjhN7PRwAeA3wC4e4u77wYuBBYGb1sIXJSoDCIicrBE7vFPA2qA35rZa2Z2u5mNBIrdfWvwnm1AcVczm9kVZlZhZhU1NTX9DjHlkKmYWdyHKYdM7XcmEZFUSuTpnJnA8cDV7r7EzG6mU7OOu7uZeVczu/sCYAFAeXl5l++JxZbN73DjX9f2d/ZuzT9/VtyXKSKSDInc498CbHH3JcHz+4l8EWw3s0kAwWN1AjOIiEgnCSv87r4N2GxmHbvG5wCrgUeAecG0ecDDicogIiIHS/SVu1cDfzCzbGA98AUiXzb3mtnlwCbg0gRnEBGRKAkt/O6+HCjv4qVzErleERHpnq7cFRFJMyr8IiJpRoVfRCTNqPCLiKQZFX4RkTSjwi8ikmZU+EVE0owKv4hImlHhFxFJMyr8IiJpRoVfRCTNqPCLiKQZFX4RkTSjwi8ikmZU+EVE0owKv4hImknojVjMbCNQD4SBNncvN7OxwD1AGbARuNTddyUyh4iIvCcZe/xnuftsd++4E9e3gafdfSbwdPBcRESSJBVNPRcCC4PxhcBFKcggIpK2El34HfirmS01syuCacXuvjUY3wYUdzWjmV1hZhVmVlFTU5PgmCIi6SOhbfzAGe5eZWYTgCfN7M3oF93dzcy7mtHdFwALAMrLy7t8j4iI9F1C9/jdvSp4rAYeAk4CtpvZJIDgsTqRGURE5EC9Fn4zC5nZcWb2YTM7O9h775WZjTSzgo5x4HxgFfAIMC942zzg4f5FFxGR/ui2qcfMDgW+BZwLrANqgFzgMDNrAG4DFrp7ezeLKAYeMrOO9fzR3Reb2avAvWZ2ObAJuDReP4yIiPSupzb+G4BfAl929wPa2IO9/s8Al/HeGToHcPf1wLFdTK8FzulvYBERGZhuC7+7fxrAzHKA5k4v73H3mxIZTEREEiOWg7svxThNRESGgJ7a+CcCJUCemR0HWPDSKGBEErINbhYiOH4RV6VTDmHzO5vivlwRkQ49tfFfAHweKAVujJpeD/xbAjMNDd7OjX9dG/fFzj9/VtyXKSISrac2/oXAQjP7P+7+QBIziYhIAsVy5e5jZvYZIr1p7n+/u/8gUaFERCRxYin8DwN7gKUcfHaPiIgMMbEU/lJ3n5PwJCIikhSxFP4Xzex97r4y4WmGmHZ3duxtpr6pDXfIz82kKD+HjFD8z/YREYmXWAr/GcDnzWwDkaYeI9Kx5jEJTTaINbS0UXj2F7n9bxtobA0f8Fp2ZohDi0ZSPnUsY0dmpyihiEj3Yin8cxOeYohwd97YWscLb9VQcMJHKS3MY3rRSApHZGMGexpa2VjbwFvb61mztZ5jSkdz+qHjyc7UrY1FZPCIpfCrL3ygvd15+s1qVm+to7QwjyU/uozr7nn2gPdMKMhlZnEBp88YxysbdvL6lj1sqm3gI8dMYnx+ToqSi4gcKJbC/xcixd+I9M45DVgLHJXAXINKuN154o1trKvey4llhZwyfRz/2PVut+8fkZ3JmbMmMHNCAYtWbeXeis186OhJlI0fmcTUIiJd67UNwt3f5+7HBI8zidxMJW366nF3nnmzmnXVe3n/zPGcduh4QjF21VBSmMenTjqEwhHZPLriXdZV1yc4rYhI7/rc+Ozuy4CTE5BlUFr6zi5Wb63jpGljOf6Qwj7Pn5+TySeOL6F4VC6LVm1j/Y69CUgpIhK7Xpt6zGx+1NMQcDzQfTvHMFK1u5EXK2uZOSGfU6aN7fdycjIzuGh2CQ8s28LjK7fx8eNKKBmTF8ekIiKxi2WPvyBqyCHS5n9hrCswswwze83MHgueTzOzJWZWaWb3mNmgPOexuTXME29sY1ReFuceUTzgnjizM0NcNLuEgtxM/rJiK3VNrXFKKiLSN7G08V/v7tcDPwVudvc/uHtTH9ZxLbAm6vmPgJ+5+wxgF3B5XwIny98qd7C3uY05R02M2+mYedkZfOyYyYTbncdWbKU13N1dK0VEEieWm60fbWavAW8Ab5jZUjM7OpaFm1kp8GHg9uC5AWcD9wdvWQhc1J/giVS1q5E33q3j+CmFTBydG9dlF47MZs7RE6mpb+ap1dvpdFdLEZGEi2VXdgEw392nuvtU4GvBtFjcBHwT6Ni1HQfsdve24PkWIjd7OYiZXWFmFWZWUVNTE+PqBi7cHjmLZ1RuJidP73+7fk+mjR/J6YeO463qvSx7Z3dC1iEi0p1YCv9Id99/pZK7Pwf0ekK6mX0EqHb3pf0J5u4L3L3c3cuLior6s4h+WVW1h50NLXzwsCKyMhJ3xe0JUwuZUZTPi2/vYNuevrSciYgMTCyVbb2ZfdfMyoLhO8D6GOY7HfiYmW0E7ibSxHMzMMbMOs4mKgWq+pE7IZpaw7y8oZbSwjymJfhiKzPjnCMmMDInk8VvbKO5Ldz7TCIicRBL4f9noAh4EHgAGB9M65G7/6u7l7p7GfAp4Bl3/yzwLHBx8LZ5RPr7HxQqNu2iqbWdD8wsSsj9dDvLzcpgzlETqWtq5dk3a9TeLyJJ0dPN1nOBAnevAa6Jmj4BaBzAOr8F3G1mNwCvAb8ZwLLiZl9zG69v3s2s4gKKCpLXr87kMXmcMm0cL62v5ZBxuoe9iCReT3v8twDv72L66cDP+rISd3/O3T8SjK9395PcfYa7X+Lug+KuXks37SLc7gk7oNuT8rJCSsbk8dzaajJHFyd9/SKSXnoq/Ce4+4OdJ7r7Q8AHEhcp+Rpa2lhRtYfDJxVQOCL515OFzDj/yGIMY9xH5hNuV5OPiCROT4W/p3aHYdXB/Oub9xBud06cmvy9/Q6j8rI46/AickuP4lfPv52yHCIy/PVUwKvN7KTOE83sRCB5J9YnWGu4nRVbdjN9/EgKU3zHrFnFBexb8wI/e/ItVmzR+f0ikhg9Ff5vAPea2ffN7KPBcD1wb/DasLD63Tqa2to5YWrfe96MNzNj5xM/Z3x+Dtfds5zGFp3iKSLx123hd/dXiPS9b8Dng8GAk919STLCJVp7u7PsnV1MGp3L5EHSW2Z78z5+eumxrK/Zx38tWtP7DCIifdRjt8zuXg18L0lZkq6yZi91TW28f2byrgyOxekzxnP5GdP4zd83cNbhEzhr1oRURxKRYaTbPX4zezRo3snq4rXpZvYDM+v1Qq7Byt1ZumkXY/KymF40+G6J+I0LZjGruIBv3r+CnftaUh1HRIaRntr4v0TkPP43zexVM3vczJ4xs/XAbcBSd78jKSkTYFtdE9X1zRx3yJiYb6WYTLlZGdz0qdnsaWjl2w+s0FW9IhI33Tb1uPs2Ij1rftPMyoBJRK7YfcvdG5KSLoFWbNlDdkaIwyeOSnWUbh0xaRTfuGAWP3x8DfdVbOHSE6ekOpKIDAMxnY/v7hvd/SV3Xz4cin5jS5h12/dy+KSCuN1kJVEuP2Map04fx/WPvsGm2n2pjiMiw8DgrnoJsnprHWF3jikZneoovQqFjJ9eeiyhkPHVe5bTprt2icgApV3hd3dWVu2hZEwe4/KT1xnbQEwek8cNFx3Nsnd288vndFWviAxM2hX+TTsb2NPYyvuGwN5+tAtnl/CxYydz89PreH2zruoVkf6L5Z67HzGz18xsp5nVmVm9mdUlI1wirNyyh7ysDGZMyE91lD77jwuPZkJBDl+9ZzkNLW29zyAi0oVY9vhvInLDlHHuPsrdC9x98J4K04P6plY27NjHUZNHkREafKdw9mb0iCx+cumxbKjdx38+rqt6RaR/Yin8m4FVPgxOJF+ztR4Hjh5izTzRTjt0PF88Yxq/f/kdnn2zOtVxRGQIiqXwfxN43Mz+1czmdwy9zWRmuWb2ipm9bmZvBB28YWbTzGyJmVWa2T1mlpQuMd2d1VvrKC3MY3TeQRcjDylfv2AWh08s4Ov3vU7V7oHcDE1E0lEshf+HQAOQCxREDb1pBs5292OB2cAcMzsF+BHwM3efAewCLu9P8L6q2t3InsZWjpw0JFupDpCTmcHPP3s8LW3t/MvvltLUql48RSR2sRT+ye7+CXf/nrtf3zH0NpNH7A2eZgWDA2cD9wfTFwIX9Sd4X61+t47sjNCQPKjblUOL8vnZJ2ezsmoP//bQSnXpICIxi6XwP25m5/dn4WaWYWbLgWrgSeBtYLe7d5ySsgUo6WbeK8yswswqamoGdt+X5rYw66r3clhxPlkZw+cM1nOPLOa6c2fy4LIq7nxxY6rjiMgQEUsVvBJYbGaNfT2d093D7j4bKCXSt//hsQZz9wXuXu7u5UVFA+s2ed32vbS1O0dOHvrNPJ1dc/ZMzjuymP94bDVPr9me6jgiMgT0WviD0zdD7p7X39M53X038CxwKjDGzDo6hysFqvqcuo9Wb61j7IhsJo7KTfSqki4UMm765GyOmjyar/zxNZbr4i4R6UVM7R5mVmhmJ5nZBzqGGOYpMrMxwXgecB6whsgXwMXB2+YBD/cvemwyx5aydU8TR04ehQ3C7pfjYWROJnd8/kTGF2Rz+Z2vsnGHOnMTke7FcuXuF4EXgCeA64PH78ew7EnAs2a2AngVeNLdHwO+Bcw3s0pgHPCb/kWPTf77zsUMDp8Yy4lIQ1dRQQ4Lv3AS7e7M++0rbNvTlOpIIjJIxbLHfy1wIrDJ3c8CjgN6bU9w9xXufpy7H+PuR7v7D4Lp6939JHef4e6XuHvzgH6CHrSG28k/+hymjRvJyJwe7zI5LEwvyueOz59I7d4WPv3rl9lep+IvIgeLpfA3uXsTgJnluPubwKzExoqP59fWkJFfOLQO6loIM+v3cPzUsVT+5jrerqrh+K8tJLNgHFMOmZrqn0pEBpFYdoO3BG31fwaeNLNdwKbExoqP+5ZuJrxvF2XjZqQ6Suy8nRv/unbAi3l3dyN/Xl7F0d/4E6t+elkcgonIcBHLWT0fd/fd7v594LtE2uSTctHVQF1aPoVdz/12SHbINlCTx+Rx0ewSGlvCTLzsJ6yq2pPqSCIySPRY+IMLsN7seO7uz7v7I+7ekvhoA3fOEcXsW/VMqmOkzOQxeVxyQim0t/HJ217ib+sGdiGciAwPPRZ+dw8Da83skCTlkTgbl5/Dtt99gyljR/D5377Kb/6+Qd07iKS5WA7uFgJvmNnTZvZIx5DoYBI/4b213Pcvp3L24RP4j8dWc/WfXmNfs27kIpKuYjm4+92Ep5CEK8jN4rZ/OoFfvfA2P3liLWu31XPLp4/jiGHQW6mI9E2vhd/dn09GEEm8UMi46swZHFs6hmvvXs6F//sPvn7BYXzxjOmE0vAAuEi6iuXK3fqgc7boYbOZPWRm05MRUuLr9BnjeeK693PmrCL+8/E3+cztL7OpVt08iKSLWO+5+w0i3SeXAl8H/gjcDdyRuGiSSOPyc7jtshP48cXHsKqqjvN/9gK/eK6S1nB7qqOJSILFUvg/5u63uXu9u9e5+wLgAne/h8iBXxmizIxLy6fw1PwPctasCfx48Vo+euvfWfbOrlRHE5EEiqXwN5jZpWYWCoZLgY5OYHRe4DAwcXQuv7rsBH79uXL2NLbyf375It/98yr2NLamOpqIJEAshf+zwGVE7qJVHYz/U9DV8lcSmE2S7Lwji3ly/geZd2oZf1iyiXN++jx/fq1K5/2LDDOxdNmw3t0/6u7jg+Gj7l7p7o3u/vdkhJTkyc/J5PsfO4pHvnIGJYV5XHfPcj7z6yVUVtenOpqIxEksZ/WUBmfwVAfDA2ZWmoxwkjpHl4zmoStP44cfP5o33t3D3Jv/xo8Xv0ljSzjV0URkgGJp6vkt8AgwORgeDabJMBcKGZ89eSrPfP1MPnZsCb947m3OvfF5nlodubfvlEOmDqgL6e4GdSMtklixXLlb5O7Rhf5OM7uut5nMbApwF1BM5CDwAne/2czGAvcAZcBG4FJ312kkg9j4/Bx+eumxXFpeyncfXsUX76rgw++bxLs7dselC+nO5p8/JG73IDJkxVL4a83sn4A/Bc8/DdTGMF8b8DV3X2ZmBcBSM3sS+DzwtLv/t5l9G/g2kdsxSqIEN3eJi1AGo076BI+FP8Pky39OZfVeZkzIj8+yRSQpYin8/wzcCvyMyJ77i0SKd4/cfSuwNRivN7M1RC4CuxA4M3jbQuA5VPgTK043d4m2Y28zdzz8DH9ZuZVZEws487AicrMy4roOEUmMWNr4S939Y+5e5O4T3P0ioE/dNJtZGZF79S4BioMvBYBtRJqCZIgZn5/Dtt99jZOnjWXd9np+v2QTVbsaUx1LRGIQS+G/NcZpXTKzfOAB4Dp3r4t+zSMniHd5kriZXWFmFWZWUVOjG4gMSu1hTpk+jk+WTyErFOKB17ZQsXGnzvsXGeS6beoxs1OB04AiM5sf9dIoIKb/6c0si0jR/4O7PxhM3m5mk9x9q5lNInJR2EGCriEWAJSXl6uSDGITRuXyqZOm8PSaav7xdi1Vuxs5/6iJ5KnpR2RQ6mmPPxvIJ/LlUBA11AEX97ZgixxN/A2wxt1vjHrpEWBeMD4PeLjvsWWwycnMYO7REznzsCLe2dnAn155h217mnqfUUSSrts9/qAf/ufN7E533wRgZiEgv3OTTTdOJ9K9w0ozWx5M+zfgv4F7zexyYBNw6UB+ABk8zIxjp4yheHQui1Zu5f5lWzj/yGIOKy5IdTQRiRLLWT3/ZWb/AoSBV4FRZnazu/9PTzMF3Tl0dw7hOX2LKUPJxFG5fPLEKfxlxVYWrdrGroYWTiobG79TSkVkQGI5uHtksId/EbAImEZkT16kWyOyM/n48SUcMbGAl9fv5InV22lTX/8ig0IshT8rOEh7EfCIu7ei7pglBpmhEOcdWcxph45j7bZ6HnytSn39iAwCsRT+24h0rTASeMHMphI5wCvSKzPjxLKxfOjoiVTXN3Pf0s3UNamff5FUiqVb5lvcvcTdP+QRm4CzkpBNhpGZxQV8fHYJ+1rC3Fexhdq9zamOJJK2ejqP/5/c/fedzuGPdmM300W6VFKYx8XHl/Lw8iruW7qFC2dPZtLovFTHEkk7Pe3xjwweC7oZRPqsqCCHS8qnkJeVwYPLqtiwY1+qI4mknZ7O478teLw+eXEkHYzOy+KS8lIeXv4uj614l/OPnMisidqXEEmWnpp6bulpRne/Jv5xJF2MyM7kE8eX8OjrW1n8xjaa28IcUzom1bFE0kJPF3AtjRq/HvhegrNImsnJzOCi2ZN5fNU2nl1bQ1NrOyeWFaY6lsiw11NTz8KOcTO7Lvq5SLxkZoT48Psm8dSa7by0vpbmNp3nL5JosXTZALpgSxIoI2Scf2QxOZkhlr2zm3Fzr6Et3E5mRiyXmYhIX+kvSwYFM+ODhxVx8rSx5B9zPl/542va+xdJkG4Lv5nVm1mdmdUBx3SMd0xPYkZJE2bGKdPHsfOpBSx+YxuX31nBvua2VMcSGXa6LfzuXuDuo4IhM2q8wN1HJTOkpJf6pY/wk0uO5aX1tXz29iXsbmhJdSSRYUVNPTIoXXxCKb/47PGsfreOT972MtV1uqmLSLyo8MugdcFRE7nzCyeyZVcDF//qJd6pbUh1JJFhQYVfBrXTZoznD186hbqmVi7+1Yus3Vaf6kgiQ17CCr+Z3WFm1Wa2KmraWDN70szWBY+6Wkd6NXvKGO778qmYwSW/epEXK3ekOpLIkJbIPf47gTmdpn0beNrdZwJPB89FejWzuID7/+U0Jo7O5XN3vMIfl7yT6kgiQ1bCCr+7vwDs7DT5QqDjCuCFRO7qJRKTKWNH8MCVp3HGzPH820Mr+Y/HVhNu17WFIn2V7Db+YnffGoxvA4q7e6OZXWFmFWZWUVNTk5x0MugV5GZx++fK+cLpZfzm7xv40l0V1OuOXiJ9krKDu+7u9NAVhLsvcPdydy8vKipKYjIZ7DIzQnzvo0fxw48fzfNv1XDRz//BW9t10FckVsku/NvNbBJA8Fid5PXLMPLZk6fy+8tPZk9jGxf+7z/482tVqY4kMiQku/A/AswLxucBDyd5/TLMnHroOB6/5gzeVzqa6+5ZzrcfWKFuHkR6kcjTOf8EvATMMrMtZnY58N/AeWa2Djg3eC4yIBNG5fLHL57MVWceyj0Vm/nwLX9j2Tu7Uh1LZNCKtVvmPnP3T3fz0jmJWqekr8yMEN+cczgfPKyI+fe+zsW/fJErzzyUq8+eSW5WRqrjiQwqunJXhpWTp49j8XXv5xPHl/LzZ99mzk0v6IIvkU5U+GXYKcjN4ieXHMvvLz8ZBz5z+xK+es9ytu5pTHU0kUFBhV+GrTNmjueJ6z7AV86awV9WbuWsnzzHjX9dq4O/kvZU+GVYy83K4OsXzOLp+R/k/CMncsszlXzwf55lwQtv09CiLwBJTyr8khamjB3BLZ8+joeuOo0jJo3iPx9/k/f/6Fl+8VylbvQiaUeFX9LKcYcU8rvLT+aBK0/jqJLR/HjxWk75r6f51wdX6upfSRsJO51TpN8shJnFdZGlUw5h8zub9j8/YWohd/3zSazZWsed/9jIA8u28KdX3uHYKWO45IRSPnrsZEbnZcU1w3A15ZCpbNkc/95SO//OJH5U+GXw8XZu/OvauC5y/vmzupx+xKRR/OjiY/jW3MN5cNkW7qvYwnf+vIofPLqa02eM44KjJnLOEcUUFeTENc9wsmXzO3H/fUH3vzMZOBV+EWDsyGy++P7pXH7GNFZW7eGR5SqF8xQAAAySSURBVO/yxOptPPvgSsxWUj61kDNnTeDkaWM5pnQM2ZnDo5W0sSXMtromtu5ppKa+md0NrexpPHCoa2ylJdxOS1s7reF2WsO+fzxkRsmXb2fhixsJhYyMkJGdESInM0R2ZojsjBC52RmMzM5gZE4mI7MzGZmTwYjsTDJC8f2vTmKnwi/poZ/NR1lF0xhx2Kn8Y9spvLpxOgDtrU00V71J8+ZVFITreOWJ+5k4KjfuzVMD0d7u7GxoYdueJrbXNbGtronte5q46dd30RzKJSN/HBkF48jIze96/pZG2pv2RobmfXhbCx5uw8OtEG6NjLeHIz9zKJMJs2bQ7hBuj3wp1De10dwWpqWtnaa29i7XMTI7g1F5WYzJy2J0XhajRwSPeVnk6WrrhFLhl/QQh+ajxpYwVbsbqdrVyJbCUewomw3Aqf/1DGNGZHHkpFHMnJDPlLEjKC0cwZSxeUwZO4KCnMy4fSl0FPSa+maq65uprmuiur6ZmmDoKPLVdc20hA8suCGD9gmzKCuZTH5OJvk5mYwMHjvGc7NC5GRm9GlvfP75s5h77Ze7fT3c7jS2hNnX0sa+5jb2NUfG65va2NPYyuZdjazpdC/lnMwQEy/7KV+9ZznTxo+kbPxIpgeP+TkqWwOlLSgSo7zsDGZMyGfGhMhecktbO9/70if49X2Ps3prHavfrePBZVXUd7pALDszROGILApHZFM4IpvReVmRZpCo5hCIFMi2difc3s7d9z1AUxuEckYQyhlJKGcE1vEYOnhvuL15H+G9Ownv3UXb3lrC9TsI19cG47WE99YS3rsLvJ2vJaA9vicZISM/N5P83O7LTVu4nbrgi2B3Qwu7G1pZUtnAKxt28lCn7rYnFOQwbfzIA4bpRSOZMnYEOZn6TyEWKvwi/ZSdGaK5ag2XnVq2f5q7R/ZidzayeVcDW3Y1ULuvhV37WtjVEClqG3bs299m3twWprmtHSPS0VxGyMgMGeHCqRxSegg5mRlkZ77XZp6TGWJEdub+NvMRwWNWRmzHHAbrAdPMjBBjR2YzdmQ2MBKAR6/5Ltvvdppaw2yqbWDDjr2s37GPDTX72LBjH0+u3k7tvveuwQgZlBaO2P/fQfQXw+QxeTqmEEWFXySOzIwxI7IZMyKb95WOHtByvp7kPfPBKjcrg1kTC5g1seCg1/Y0trJxR+SLYH3wuHHHPu7ftIu9Uf95ZWeEmDpuxP4vgomjc5lQkMuEUTlMKMhhQkEuednp89+CCr+IDE4DvJ4jNHIMWYUlZI0tIXNsCbsLJ/PG2MlkjZmMZR58jcb+5rJ9uwk31tHeWB8ZmuoIN+6lPZgWbqqjvTFy0Jvwe/d7HkrXHajwi8jglIDrOQDmn384P3zsDfY2t9HQ8t7B5n3No9nXUkxDSxtNre00tYZpag3T3u2dwSHDbP+xmuoNa/jUgpcoyM2iICeTgtxMCnKzyM+NjOfnZDKq0/OOg+qxNtXFS0oKv5nNAW4GMoDb3V134pKhKQFXGUuiOXnZGUHTTs8X5rk7LeF2mlvbaQy+CDq+FJqD4zQdw9Z9u3ju+b8FB+SDg/HZeV0ejO+svbUZb2mkvaUxeGygvaWR3Ezj5V9+k8lj8uL0s0ckvfCbWQbwc+A8YAvwqpk94u6rk51FZMAStlc6OA/CphszIyczg5zMyDUHPfnr/OsP+iy4e+SCt6iD+R1fFM3hdlrb2ve/1hJup7XNg8fI86pN6wn39C9HP6Vij/8koNLd1wOY2d3AhYAKv4gMK2ZGdmakOaiXfy66NP875zFlwRXxz+Ue/2+THldodjEwx92/GDy/DDjZ3b/S6X1XAB0/8SygP7tV44HBeN895YrdYMwEytVXyhW7eGaa6u5FnScO2oO77r4AWDCQZZhZhbuXxylS3ChX7AZjJlCuvlKu2CUjUyp6mqoCpkQ9Lw2miYhIEqSi8L8KzDSzaWaWDXwKeCQFOURE0lLSm3rcvc3MvgI8QeR0zjvc/Y0ErW5ATUUJpFyxG4yZQLn6Srlil/BMST+4KyIiqTU87iYhIiIxU+EXEUk37j6kBmAjsBJYDlQE08YCTwLrgsfCYLoBtwCVwArg+KjlzAvevw6Y148cdwDVwKqoaXHLAZwQ/JyVwbw2gFzfJ3Lm1PJg+FDUa/8arGMtcEHU9DnBtErg21HTpwFLgun3ANkx5poCPEvkQr03gGtTvc16yJTS7QXkAq8Arwe5ru9pWUQuDbonmL4EKOtv3n7muhPYELW9Zqfgc58BvAY8Nhi2VQ+5Ur6t3H3IFv7xnab9uOMXAnwb+FEw/iFgUbBRTwGWBNPHAuuDx8JgvLCPOT4AHM+BBTZuOYj8gZ0SzLMImDuAXN8Hvt7Fe48k8kecE/yhvB18UDOC8elAdvCeI4N57gU+FYz/CrgyxlyTOj7MQAHwVrD+lG2zHjKldHsF+fOD8SwiBeqU7pYFXAX8Khj/FHBPf/P2M9edwMVdvD+Zn/v5wB95r8CmdFv1kCvl28rdh01Tz4XAwmB8IXBR1PS7POJlYIyZTQIuAJ50953uvovInuacvqzQ3V8AdiYiR/DaKHd/2SO/4builtWfXN25ELjb3ZvdfQORPYeTiOpWw91bgLuBCy3SG9nZwP1d/Iy95drq7suC8XpgDVBCCrdZD5m6k5TtFfzMe4OnWcHgPSwrehveD5wTrLtPeQeQqztJ+dybWSnwYeD24HlP2z0p26qrXL1IWo2AodnG78BfzWxp0K0DQLG7bw3GtwHFwXgJsDlq3i3BtO6mD1S8cpQE4/HM9xUzW2Fmd5hZYT9zjQN2u3tbp+l9YmZlwHFE9hgHxTbrlAlSvL3MLMPMlhNptnuSyF5nd8vav/7g9T3BuuP++e+cy907ttcPg+31MzPr6JUmWb/Dm4BvAh03Ge5puydtW3WRq0MqtxUwNAv/Ge5+PDAX+L9m9oHoF4Nvv5SfozpYcgR+CRwKzAa2Aj9NVRAzywceAK5z97ro11K1zbrIlPLt5e5hd59N5Mr2k4DDk52hK51zmdnRRNrGDwdOJNIk8a1k5TGzjwDV7r40WeuMRQ+5Uratog25wu/uVcFjNfAQkT+K7cG/PgSP1cHbu+seIlHdRsQrR1UwHpd87r49+INtB35NZJv1J1ctkX9BMztNj4mZZREpsH9w9weDySndZl1lGizbK8iym8gB6FN7WNb+9Qevjw7WnbDPf1SuOUGTmbt7M/Bb+r+9+vM7PB34mJltJNIMczaRe32kelsdlMvMfp/ibfUej/FgwGAYiNyFuSBq/EUibfP/w4EHCH8cjH+YAw+YvOLvHTDZQORgSWEwPrYfeco48CBq3HJw8IGbDw0g16So8a8SacsEOIoDD2itJ3IwKzMYn8Z7B7SOCua5jwMPml0VYyYj0g55U6fpKdtmPWRK6fYCioAxwXge8DfgI90tC/i/HHjA8t7+5u1nrklR2/Mm4L9T9Lk/k/cOoqZ0W/WQa3Bsq778AKkeiBxZf533Tif792D6OOBpIqc7PRW1YYzITV/eJnLaU3nUsv6ZyAGcSuAL/cjyJyLNAK1E2tcuj2cOoBxYFczzv8R+WltXuX4XrHcFkX6RogvbvwfrWEvUWQFEzjJ4K3jt3zv9Dl4J8t4H5MSY6wwizTgriDpNMpXbrIdMKd1ewDFETgFcEfw8/6+nZRE5zfK+YPorwPT+5u1nrmeC7bUK+D3vnfmTtM99MO+ZvFdgU7qtesg1KLaVumwQEUkzQ66NX0REBkaFX0Qkzajwi4ikGRV+EZE0o8IvIpJmVPhF+snMfmBm56Y6h0hf6XROkX4wswx3D6c6h0h/aI9fpBMzKzOzN83sD2a2xszuN7MRZrbRzH5kZsuAS8zsTjO7OJjnRDN70cxeN7NXzKwg6NDsf8zs1aBTri+n+EcTAVT4RbozC/iFux8B1BHpxx2g1t2Pd/e7O95oZtlEbu5xrbsfC5wLNBK5anqPu59IpFOuL5nZtGT+ECJdUeEX6dpmd/9HMP57It07QKTAdzYL2OrurwK4e51Huvw9H/hc0I3xEiLdU8xMbGyR3mX2/haRtNT54FfH8319WIYBV7v7E/GJJBIf2uMX6dohZnZqMP4Z4O89vHctMMnMTgQI2vczgSeAK4OunzGzw8xsZCJDi8RChV+ka2uJ3OhnDZHucH/Z3Rs9cku+TwK3mtnrRO6YlUvklnurgWVmtgq4Df2XLYOATucU6SS4DeNj7n50iqOIJIT2+EVE0oz2+EVE0oz2+EVE0owKv4hImlHhFxFJMyr8IiJpRoVfRCTN/H9a7ahI4Ef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67" y="1114724"/>
            <a:ext cx="2996349" cy="2159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2" y="1114724"/>
            <a:ext cx="3195370" cy="2159464"/>
          </a:xfrm>
          <a:prstGeom prst="rect">
            <a:avLst/>
          </a:prstGeom>
        </p:spPr>
      </p:pic>
      <p:sp>
        <p:nvSpPr>
          <p:cNvPr id="17" name="Google Shape;179;p22"/>
          <p:cNvSpPr txBox="1">
            <a:spLocks noGrp="1"/>
          </p:cNvSpPr>
          <p:nvPr>
            <p:ph type="body" idx="1"/>
          </p:nvPr>
        </p:nvSpPr>
        <p:spPr>
          <a:xfrm>
            <a:off x="492122" y="3299453"/>
            <a:ext cx="3745041" cy="1282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000"/>
              </a:spcAft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tipe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body convertible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hard top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mempengaruhi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lebih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tinggi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dibandingkan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tipe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body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lainnya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.</a:t>
            </a:r>
            <a:endParaRPr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18" name="Google Shape;179;p22"/>
          <p:cNvSpPr txBox="1">
            <a:spLocks/>
          </p:cNvSpPr>
          <p:nvPr/>
        </p:nvSpPr>
        <p:spPr>
          <a:xfrm>
            <a:off x="4691912" y="3329068"/>
            <a:ext cx="3685731" cy="125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None/>
            </a:pP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drive wheel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rwd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mempengaruhi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dibandingkan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drive wheel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fwd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4wd.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4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07975" y="2701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AutoShape 2" descr="data:image/png;base64,iVBORw0KGgoAAAANSUhEUgAAAX4AAAEGCAYAAABiq/5QAAAABHNCSVQICAgIfAhkiAAAAAlwSFlzAAALEgAACxIB0t1+/AAAADh0RVh0U29mdHdhcmUAbWF0cGxvdGxpYiB2ZXJzaW9uMy4yLjIsIGh0dHA6Ly9tYXRwbG90bGliLm9yZy+WH4yJAAAgAElEQVR4nO3deXxU9b3/8ddnskMCBAgBEiQgiFsVNe62dRe6aftTu11Le23t1V9dStd7b/tr7bX33va21uV2kVordnO3LhWsu21VNCACgkhkESKQEJYEsk8+vz/mBIeQZZLMkmTez8fjPObMmTnnvHMy+czJ95zzPebuiIhI+gilOoCIiCSXCr+ISJpR4RcRSTMq/CIiaUaFX0QkzWSmOkAsxo8f72VlZamOISIypCxdunSHuxd1nj4kCn9ZWRkVFRWpjiEiMqSY2aaupqupR0QkzQyJPf7B4tZbb6WysjIuy6qqqgKgpKQkLstLthkzZnD11VenOoaI9IMKfx9UVlayfNUawiPGDnhZGQ17ANjWPPR+BRkNO1MdQUQGYOhVnRQLjxhL4+EfGvBy8t58HCAuy0q2juwiMjSpjV9EJM2o8IuIpBkVfhGRNKPCLyKSZlT4RUTSzLAu/Lfeeiu33nprqmOI9Jk+u5JIw/p0znhdbCWSbPrsSiIN6z1+ERE5mAq/iEiaUeEXEUkzKvwiw1xtbS3XXHMNtbW1B0y76qqruPLKKw+afs0111BZWXnQPL0tv7t5Oq8/+nlX2aLnu/LKK7nqqqtiyhFPsWZMVoZ4U+EXGeYWLlzIypUrueuuuw6Ytnr1atasWXPQ9JUrV3LDDTccNE9vy+9uns7rj37eVbbo+dasWcPq1atjyhFPsWZMVoZ4U+EXGcZqa2tZvHgx7s7ixYv378EuXrx4/3sWLVp0wHR3Z+PGjQfME8vyu5qn8/orKyv3P1+0aNFB2aKXu2jRooMyJkN05kWLFrFo0aKYtkWiMiRivcP6dM6qqioaGxu59tpr47K8yspKQi0el2UNZaGmOior6+O2XeVglZWV5OXlDXg5CxcupL29HYBwOMxdd92Fu9Pa2rr/Pa2trfund7y3Q8c8X/3qV3tdflfzdF7/DTfcsP95dIbO61m4cCFtbW0HZewuRzxFZ+4pY7IyJGK9g3aP38yuMLMKM6uoqalJdRyRIempp57aX0Db2tp48skneeqpp3B/bwfG3fdPjy620fPEsvyu5um8/o0bN+5/7u77c3ReT3cZkyE6c08Zk5UhEesdtHv87r4AWABQXl7er93sjrtb3XzzzXHJdO2117J0/fa4LGsoa88dxYzpxXHbrnKweP03de655/L444/T1tZGZmYm5513Hu7Oo48+ur+gmdn+6R3v7dAxTyzL72qezusvLS1ly5YttLW1YWZApLh2Xs+5557bZcZkiM7cU8ZkZUjEegftHr+IDNy8efMIhSJ/5hkZGXzuc59j3rx5ZGVl7X9PVlbW/ukd7+3QMU8sy+9qns7r/853vrP/eVZW1v4cndczb948MjPf2y/tyJgM0ZmzsrL25+htWyQqQyLWq8IvMoyNGzeOOXPmYGbMmTOHcePG7Z/WYe7cuQdMNzPKysoOmCeW5Xc1T+f1z5gxY//zuXPnHpQterlz5849KGMyRGeeO3cuc+fOjWlbJCpDItY7aJt6RCQ+5s2bx8aNGw/ao66srMTdD5q+ceNGrrnmGm655ZaY9jR7m6fz+js/75wter5169ZhZknb0+4uc3cZk5khniz6AMpgVV5e7hUVFX2er6OdNN5t/Lrn7uOcoDb+hIr3Z1fSk5ktdffyztPV1CMikmZU+EVE0sywbuOfMWNGqiOI9Is+u5JIw7rwX3311amOINIv+uxKIqmpR0Qkzajwi4ikGRV+EZE0o8IvIpJmVPhFRNLMsD6rJxEyGnbuv+p2YMuJ3FghHstKtoyGnUBxqmOISD+p8PdBPM+trqqKdGNbUjIUC2ixzjMXGcJU+PtA51aLyHCgNn4RkTSjwi8ikmaGRLfMZlYDbOrHrOOBHXGOEw/KFbvBmAmUq6+UK3bxzDTV3Ys6TxwShb+/zKyiq76oU025YjcYM4Fy9ZVyxS4ZmdTUIyKSZlT4RUTSzHAv/AtSHaAbyhW7wZgJlKuvlCt2Cc80rNv4RUTkYMN9j19ERDpR4RcRSTMq/CIiaUaFX0Qkzajwi4ikGRV+EZE0o8IvIpJmVPhFRNKMCr+ISJpR4RcRSTMq/CIiaUaFX0Qkzajwi4ikGRV+EZE0k5nqALEYP368l5WVpTqGiMiQsnTp0h1d3XN3SBT+srIyKioqUh1DRGRIMbNNXU1XU4+ISJpR4RcRSTMJLfxmNsbM7jezN81sjZmdamZjzexJM1sXPBYmMoOIiBwo0Xv8NwOL3f1w4FhgDfBt4Gl3nwk8HTwXEZEkSVjhN7PRwAeA3wC4e4u77wYuBBYGb1sIXJSoDCIicrBE7vFPA2qA35rZa2Z2u5mNBIrdfWvwnm1AcVczm9kVZlZhZhU1NTX9DjHlkKmYWdyHKYdM7XcmEZFUSuTpnJnA8cDV7r7EzG6mU7OOu7uZeVczu/sCYAFAeXl5l++JxZbN73DjX9f2d/ZuzT9/VtyXKSKSDInc498CbHH3JcHz+4l8EWw3s0kAwWN1AjOIiEgnCSv87r4N2GxmHbvG5wCrgUeAecG0ecDDicogIiIHS/SVu1cDfzCzbGA98AUiXzb3mtnlwCbg0gRnEBGRKAkt/O6+HCjv4qVzErleERHpnq7cFRFJMyr8IiJpRoVfRCTNqPCLiKQZFX4RkTSjwi8ikmZU+EVE0owKv4hImlHhFxFJMyr8IiJpRoVfRCTNqPCLiKQZFX4RkTSjwi8ikmZU+EVE0owKv4hImknojVjMbCNQD4SBNncvN7OxwD1AGbARuNTddyUyh4iIvCcZe/xnuftsd++4E9e3gafdfSbwdPBcRESSJBVNPRcCC4PxhcBFKcggIpK2El34HfirmS01syuCacXuvjUY3wYUdzWjmV1hZhVmVlFTU5PgmCIi6SOhbfzAGe5eZWYTgCfN7M3oF93dzcy7mtHdFwALAMrLy7t8j4iI9F1C9/jdvSp4rAYeAk4CtpvZJIDgsTqRGURE5EC9Fn4zC5nZcWb2YTM7O9h775WZjTSzgo5x4HxgFfAIMC942zzg4f5FFxGR/ui2qcfMDgW+BZwLrANqgFzgMDNrAG4DFrp7ezeLKAYeMrOO9fzR3Reb2avAvWZ2ObAJuDReP4yIiPSupzb+G4BfAl929wPa2IO9/s8Al/HeGToHcPf1wLFdTK8FzulvYBERGZhuC7+7fxrAzHKA5k4v73H3mxIZTEREEiOWg7svxThNRESGgJ7a+CcCJUCemR0HWPDSKGBEErINbhYiOH4RV6VTDmHzO5vivlwRkQ49tfFfAHweKAVujJpeD/xbAjMNDd7OjX9dG/fFzj9/VtyXKSISrac2/oXAQjP7P+7+QBIziYhIAsVy5e5jZvYZIr1p7n+/u/8gUaFERCRxYin8DwN7gKUcfHaPiIgMMbEU/lJ3n5PwJCIikhSxFP4Xzex97r4y4WmGmHZ3duxtpr6pDXfIz82kKD+HjFD8z/YREYmXWAr/GcDnzWwDkaYeI9Kx5jEJTTaINbS0UXj2F7n9bxtobA0f8Fp2ZohDi0ZSPnUsY0dmpyihiEj3Yin8cxOeYohwd97YWscLb9VQcMJHKS3MY3rRSApHZGMGexpa2VjbwFvb61mztZ5jSkdz+qHjyc7UrY1FZPCIpfCrL3ygvd15+s1qVm+to7QwjyU/uozr7nn2gPdMKMhlZnEBp88YxysbdvL6lj1sqm3gI8dMYnx+ToqSi4gcKJbC/xcixd+I9M45DVgLHJXAXINKuN154o1trKvey4llhZwyfRz/2PVut+8fkZ3JmbMmMHNCAYtWbeXeis186OhJlI0fmcTUIiJd67UNwt3f5+7HBI8zidxMJW366nF3nnmzmnXVe3n/zPGcduh4QjF21VBSmMenTjqEwhHZPLriXdZV1yc4rYhI7/rc+Ozuy4CTE5BlUFr6zi5Wb63jpGljOf6Qwj7Pn5+TySeOL6F4VC6LVm1j/Y69CUgpIhK7Xpt6zGx+1NMQcDzQfTvHMFK1u5EXK2uZOSGfU6aN7fdycjIzuGh2CQ8s28LjK7fx8eNKKBmTF8ekIiKxi2WPvyBqyCHS5n9hrCswswwze83MHgueTzOzJWZWaWb3mNmgPOexuTXME29sY1ReFuceUTzgnjizM0NcNLuEgtxM/rJiK3VNrXFKKiLSN7G08V/v7tcDPwVudvc/uHtTH9ZxLbAm6vmPgJ+5+wxgF3B5XwIny98qd7C3uY05R02M2+mYedkZfOyYyYTbncdWbKU13N1dK0VEEieWm60fbWavAW8Ab5jZUjM7OpaFm1kp8GHg9uC5AWcD9wdvWQhc1J/giVS1q5E33q3j+CmFTBydG9dlF47MZs7RE6mpb+ap1dvpdFdLEZGEi2VXdgEw392nuvtU4GvBtFjcBHwT6Ni1HQfsdve24PkWIjd7OYiZXWFmFWZWUVNTE+PqBi7cHjmLZ1RuJidP73+7fk+mjR/J6YeO463qvSx7Z3dC1iEi0p1YCv9Id99/pZK7Pwf0ekK6mX0EqHb3pf0J5u4L3L3c3cuLior6s4h+WVW1h50NLXzwsCKyMhJ3xe0JUwuZUZTPi2/vYNuevrSciYgMTCyVbb2ZfdfMyoLhO8D6GOY7HfiYmW0E7ibSxHMzMMbMOs4mKgWq+pE7IZpaw7y8oZbSwjymJfhiKzPjnCMmMDInk8VvbKO5Ldz7TCIicRBL4f9noAh4EHgAGB9M65G7/6u7l7p7GfAp4Bl3/yzwLHBx8LZ5RPr7HxQqNu2iqbWdD8wsSsj9dDvLzcpgzlETqWtq5dk3a9TeLyJJ0dPN1nOBAnevAa6Jmj4BaBzAOr8F3G1mNwCvAb8ZwLLiZl9zG69v3s2s4gKKCpLXr87kMXmcMm0cL62v5ZBxuoe9iCReT3v8twDv72L66cDP+rISd3/O3T8SjK9395PcfYa7X+Lug+KuXks37SLc7gk7oNuT8rJCSsbk8dzaajJHFyd9/SKSXnoq/Ce4+4OdJ7r7Q8AHEhcp+Rpa2lhRtYfDJxVQOCL515OFzDj/yGIMY9xH5hNuV5OPiCROT4W/p3aHYdXB/Oub9xBud06cmvy9/Q6j8rI46/AickuP4lfPv52yHCIy/PVUwKvN7KTOE83sRCB5J9YnWGu4nRVbdjN9/EgKU3zHrFnFBexb8wI/e/ItVmzR+f0ikhg9Ff5vAPea2ffN7KPBcD1wb/DasLD63Tqa2to5YWrfe96MNzNj5xM/Z3x+Dtfds5zGFp3iKSLx123hd/dXiPS9b8Dng8GAk919STLCJVp7u7PsnV1MGp3L5EHSW2Z78z5+eumxrK/Zx38tWtP7DCIifdRjt8zuXg18L0lZkq6yZi91TW28f2byrgyOxekzxnP5GdP4zd83cNbhEzhr1oRURxKRYaTbPX4zezRo3snq4rXpZvYDM+v1Qq7Byt1ZumkXY/KymF40+G6J+I0LZjGruIBv3r+CnftaUh1HRIaRntr4v0TkPP43zexVM3vczJ4xs/XAbcBSd78jKSkTYFtdE9X1zRx3yJiYb6WYTLlZGdz0qdnsaWjl2w+s0FW9IhI33Tb1uPs2Ij1rftPMyoBJRK7YfcvdG5KSLoFWbNlDdkaIwyeOSnWUbh0xaRTfuGAWP3x8DfdVbOHSE6ekOpKIDAMxnY/v7hvd/SV3Xz4cin5jS5h12/dy+KSCuN1kJVEuP2Map04fx/WPvsGm2n2pjiMiw8DgrnoJsnprHWF3jikZneoovQqFjJ9eeiyhkPHVe5bTprt2icgApV3hd3dWVu2hZEwe4/KT1xnbQEwek8cNFx3Nsnd288vndFWviAxM2hX+TTsb2NPYyvuGwN5+tAtnl/CxYydz89PreH2zruoVkf6L5Z67HzGz18xsp5nVmVm9mdUlI1wirNyyh7ysDGZMyE91lD77jwuPZkJBDl+9ZzkNLW29zyAi0oVY9vhvInLDlHHuPsrdC9x98J4K04P6plY27NjHUZNHkREafKdw9mb0iCx+cumxbKjdx38+rqt6RaR/Yin8m4FVPgxOJF+ztR4Hjh5izTzRTjt0PF88Yxq/f/kdnn2zOtVxRGQIiqXwfxN43Mz+1czmdwy9zWRmuWb2ipm9bmZvBB28YWbTzGyJmVWa2T1mlpQuMd2d1VvrKC3MY3TeQRcjDylfv2AWh08s4Ov3vU7V7oHcDE1E0lEshf+HQAOQCxREDb1pBs5292OB2cAcMzsF+BHwM3efAewCLu9P8L6q2t3InsZWjpw0JFupDpCTmcHPP3s8LW3t/MvvltLUql48RSR2sRT+ye7+CXf/nrtf3zH0NpNH7A2eZgWDA2cD9wfTFwIX9Sd4X61+t47sjNCQPKjblUOL8vnZJ2ezsmoP//bQSnXpICIxi6XwP25m5/dn4WaWYWbLgWrgSeBtYLe7d5ySsgUo6WbeK8yswswqamoGdt+X5rYw66r3clhxPlkZw+cM1nOPLOa6c2fy4LIq7nxxY6rjiMgQEUsVvBJYbGaNfT2d093D7j4bKCXSt//hsQZz9wXuXu7u5UVFA+s2ed32vbS1O0dOHvrNPJ1dc/ZMzjuymP94bDVPr9me6jgiMgT0WviD0zdD7p7X39M53X038CxwKjDGzDo6hysFqvqcuo9Wb61j7IhsJo7KTfSqki4UMm765GyOmjyar/zxNZbr4i4R6UVM7R5mVmhmJ5nZBzqGGOYpMrMxwXgecB6whsgXwMXB2+YBD/cvemwyx5aydU8TR04ehQ3C7pfjYWROJnd8/kTGF2Rz+Z2vsnGHOnMTke7FcuXuF4EXgCeA64PH78ew7EnAs2a2AngVeNLdHwO+Bcw3s0pgHPCb/kWPTf77zsUMDp8Yy4lIQ1dRQQ4Lv3AS7e7M++0rbNvTlOpIIjJIxbLHfy1wIrDJ3c8CjgN6bU9w9xXufpy7H+PuR7v7D4Lp6939JHef4e6XuHvzgH6CHrSG28k/+hymjRvJyJwe7zI5LEwvyueOz59I7d4WPv3rl9lep+IvIgeLpfA3uXsTgJnluPubwKzExoqP59fWkJFfOLQO6loIM+v3cPzUsVT+5jrerqrh+K8tJLNgHFMOmZrqn0pEBpFYdoO3BG31fwaeNLNdwKbExoqP+5ZuJrxvF2XjZqQ6Suy8nRv/unbAi3l3dyN/Xl7F0d/4E6t+elkcgonIcBHLWT0fd/fd7v594LtE2uSTctHVQF1aPoVdz/12SHbINlCTx+Rx0ewSGlvCTLzsJ6yq2pPqSCIySPRY+IMLsN7seO7uz7v7I+7ekvhoA3fOEcXsW/VMqmOkzOQxeVxyQim0t/HJ217ib+sGdiGciAwPPRZ+dw8Da83skCTlkTgbl5/Dtt99gyljR/D5377Kb/6+Qd07iKS5WA7uFgJvmNnTZvZIx5DoYBI/4b213Pcvp3L24RP4j8dWc/WfXmNfs27kIpKuYjm4+92Ep5CEK8jN4rZ/OoFfvfA2P3liLWu31XPLp4/jiGHQW6mI9E2vhd/dn09GEEm8UMi46swZHFs6hmvvXs6F//sPvn7BYXzxjOmE0vAAuEi6iuXK3fqgc7boYbOZPWRm05MRUuLr9BnjeeK693PmrCL+8/E3+cztL7OpVt08iKSLWO+5+w0i3SeXAl8H/gjcDdyRuGiSSOPyc7jtshP48cXHsKqqjvN/9gK/eK6S1nB7qqOJSILFUvg/5u63uXu9u9e5+wLgAne/h8iBXxmizIxLy6fw1PwPctasCfx48Vo+euvfWfbOrlRHE5EEiqXwN5jZpWYWCoZLgY5OYHRe4DAwcXQuv7rsBH79uXL2NLbyf375It/98yr2NLamOpqIJEAshf+zwGVE7qJVHYz/U9DV8lcSmE2S7Lwji3ly/geZd2oZf1iyiXN++jx/fq1K5/2LDDOxdNmw3t0/6u7jg+Gj7l7p7o3u/vdkhJTkyc/J5PsfO4pHvnIGJYV5XHfPcj7z6yVUVtenOpqIxEksZ/WUBmfwVAfDA2ZWmoxwkjpHl4zmoStP44cfP5o33t3D3Jv/xo8Xv0ljSzjV0URkgGJp6vkt8AgwORgeDabJMBcKGZ89eSrPfP1MPnZsCb947m3OvfF5nlodubfvlEOmDqgL6e4GdSMtklixXLlb5O7Rhf5OM7uut5nMbApwF1BM5CDwAne/2czGAvcAZcBG4FJ312kkg9j4/Bx+eumxXFpeyncfXsUX76rgw++bxLs7dselC+nO5p8/JG73IDJkxVL4a83sn4A/Bc8/DdTGMF8b8DV3X2ZmBcBSM3sS+DzwtLv/t5l9G/g2kdsxSqIEN3eJi1AGo076BI+FP8Pky39OZfVeZkzIj8+yRSQpYin8/wzcCvyMyJ77i0SKd4/cfSuwNRivN7M1RC4CuxA4M3jbQuA5VPgTK043d4m2Y28zdzz8DH9ZuZVZEws487AicrMy4roOEUmMWNr4S939Y+5e5O4T3P0ioE/dNJtZGZF79S4BioMvBYBtRJqCZIgZn5/Dtt99jZOnjWXd9np+v2QTVbsaUx1LRGIQS+G/NcZpXTKzfOAB4Dp3r4t+zSMniHd5kriZXWFmFWZWUVOjG4gMSu1hTpk+jk+WTyErFOKB17ZQsXGnzvsXGeS6beoxs1OB04AiM5sf9dIoIKb/6c0si0jR/4O7PxhM3m5mk9x9q5lNInJR2EGCriEWAJSXl6uSDGITRuXyqZOm8PSaav7xdi1Vuxs5/6iJ5KnpR2RQ6mmPPxvIJ/LlUBA11AEX97ZgixxN/A2wxt1vjHrpEWBeMD4PeLjvsWWwycnMYO7REznzsCLe2dnAn155h217mnqfUUSSrts9/qAf/ufN7E533wRgZiEgv3OTTTdOJ9K9w0ozWx5M+zfgv4F7zexyYBNw6UB+ABk8zIxjp4yheHQui1Zu5f5lWzj/yGIOKy5IdTQRiRLLWT3/ZWb/AoSBV4FRZnazu/9PTzMF3Tl0dw7hOX2LKUPJxFG5fPLEKfxlxVYWrdrGroYWTiobG79TSkVkQGI5uHtksId/EbAImEZkT16kWyOyM/n48SUcMbGAl9fv5InV22lTX/8ig0IshT8rOEh7EfCIu7ei7pglBpmhEOcdWcxph45j7bZ6HnytSn39iAwCsRT+24h0rTASeMHMphI5wCvSKzPjxLKxfOjoiVTXN3Pf0s3UNamff5FUiqVb5lvcvcTdP+QRm4CzkpBNhpGZxQV8fHYJ+1rC3Fexhdq9zamOJJK2ejqP/5/c/fedzuGPdmM300W6VFKYx8XHl/Lw8iruW7qFC2dPZtLovFTHEkk7Pe3xjwweC7oZRPqsqCCHS8qnkJeVwYPLqtiwY1+qI4mknZ7O478teLw+eXEkHYzOy+KS8lIeXv4uj614l/OPnMisidqXEEmWnpp6bulpRne/Jv5xJF2MyM7kE8eX8OjrW1n8xjaa28IcUzom1bFE0kJPF3AtjRq/HvhegrNImsnJzOCi2ZN5fNU2nl1bQ1NrOyeWFaY6lsiw11NTz8KOcTO7Lvq5SLxkZoT48Psm8dSa7by0vpbmNp3nL5JosXTZALpgSxIoI2Scf2QxOZkhlr2zm3Fzr6Et3E5mRiyXmYhIX+kvSwYFM+ODhxVx8rSx5B9zPl/542va+xdJkG4Lv5nVm1mdmdUBx3SMd0xPYkZJE2bGKdPHsfOpBSx+YxuX31nBvua2VMcSGXa6LfzuXuDuo4IhM2q8wN1HJTOkpJf6pY/wk0uO5aX1tXz29iXsbmhJdSSRYUVNPTIoXXxCKb/47PGsfreOT972MtV1uqmLSLyo8MugdcFRE7nzCyeyZVcDF//qJd6pbUh1JJFhQYVfBrXTZoznD186hbqmVi7+1Yus3Vaf6kgiQ17CCr+Z3WFm1Wa2KmraWDN70szWBY+6Wkd6NXvKGO778qmYwSW/epEXK3ekOpLIkJbIPf47gTmdpn0beNrdZwJPB89FejWzuID7/+U0Jo7O5XN3vMIfl7yT6kgiQ1bCCr+7vwDs7DT5QqDjCuCFRO7qJRKTKWNH8MCVp3HGzPH820Mr+Y/HVhNu17WFIn2V7Db+YnffGoxvA4q7e6OZXWFmFWZWUVNTk5x0MugV5GZx++fK+cLpZfzm7xv40l0V1OuOXiJ9krKDu+7u9NAVhLsvcPdydy8vKipKYjIZ7DIzQnzvo0fxw48fzfNv1XDRz//BW9t10FckVsku/NvNbBJA8Fid5PXLMPLZk6fy+8tPZk9jGxf+7z/482tVqY4kMiQku/A/AswLxucBDyd5/TLMnHroOB6/5gzeVzqa6+5ZzrcfWKFuHkR6kcjTOf8EvATMMrMtZnY58N/AeWa2Djg3eC4yIBNG5fLHL57MVWceyj0Vm/nwLX9j2Tu7Uh1LZNCKtVvmPnP3T3fz0jmJWqekr8yMEN+cczgfPKyI+fe+zsW/fJErzzyUq8+eSW5WRqrjiQwqunJXhpWTp49j8XXv5xPHl/LzZ99mzk0v6IIvkU5U+GXYKcjN4ieXHMvvLz8ZBz5z+xK+es9ytu5pTHU0kUFBhV+GrTNmjueJ6z7AV86awV9WbuWsnzzHjX9dq4O/kvZU+GVYy83K4OsXzOLp+R/k/CMncsszlXzwf55lwQtv09CiLwBJTyr8khamjB3BLZ8+joeuOo0jJo3iPx9/k/f/6Fl+8VylbvQiaUeFX9LKcYcU8rvLT+aBK0/jqJLR/HjxWk75r6f51wdX6upfSRsJO51TpN8shJnFdZGlUw5h8zub9j8/YWohd/3zSazZWsed/9jIA8u28KdX3uHYKWO45IRSPnrsZEbnZcU1w3A15ZCpbNkc/95SO//OJH5U+GXw8XZu/OvauC5y/vmzupx+xKRR/OjiY/jW3MN5cNkW7qvYwnf+vIofPLqa02eM44KjJnLOEcUUFeTENc9wsmXzO3H/fUH3vzMZOBV+EWDsyGy++P7pXH7GNFZW7eGR5SqF8xQAAAySSURBVO/yxOptPPvgSsxWUj61kDNnTeDkaWM5pnQM2ZnDo5W0sSXMtromtu5ppKa+md0NrexpPHCoa2ylJdxOS1s7reF2WsO+fzxkRsmXb2fhixsJhYyMkJGdESInM0R2ZojsjBC52RmMzM5gZE4mI7MzGZmTwYjsTDJC8f2vTmKnwi/poZ/NR1lF0xhx2Kn8Y9spvLpxOgDtrU00V71J8+ZVFITreOWJ+5k4KjfuzVMD0d7u7GxoYdueJrbXNbGtronte5q46dd30RzKJSN/HBkF48jIze96/pZG2pv2RobmfXhbCx5uw8OtEG6NjLeHIz9zKJMJs2bQ7hBuj3wp1De10dwWpqWtnaa29i7XMTI7g1F5WYzJy2J0XhajRwSPeVnk6WrrhFLhl/QQh+ajxpYwVbsbqdrVyJbCUewomw3Aqf/1DGNGZHHkpFHMnJDPlLEjKC0cwZSxeUwZO4KCnMy4fSl0FPSa+maq65uprmuiur6ZmmDoKPLVdc20hA8suCGD9gmzKCuZTH5OJvk5mYwMHjvGc7NC5GRm9GlvfP75s5h77Ze7fT3c7jS2hNnX0sa+5jb2NUfG65va2NPYyuZdjazpdC/lnMwQEy/7KV+9ZznTxo+kbPxIpgeP+TkqWwOlLSgSo7zsDGZMyGfGhMhecktbO9/70if49X2Ps3prHavfrePBZVXUd7pALDszROGILApHZFM4IpvReVmRZpCo5hCIFMi2difc3s7d9z1AUxuEckYQyhlJKGcE1vEYOnhvuL15H+G9Ownv3UXb3lrC9TsI19cG47WE99YS3rsLvJ2vJaA9vicZISM/N5P83O7LTVu4nbrgi2B3Qwu7G1pZUtnAKxt28lCn7rYnFOQwbfzIA4bpRSOZMnYEOZn6TyEWKvwi/ZSdGaK5ag2XnVq2f5q7R/ZidzayeVcDW3Y1ULuvhV37WtjVEClqG3bs299m3twWprmtHSPS0VxGyMgMGeHCqRxSegg5mRlkZ77XZp6TGWJEdub+NvMRwWNWRmzHHAbrAdPMjBBjR2YzdmQ2MBKAR6/5Ltvvdppaw2yqbWDDjr2s37GPDTX72LBjH0+u3k7tvveuwQgZlBaO2P/fQfQXw+QxeTqmEEWFXySOzIwxI7IZMyKb95WOHtByvp7kPfPBKjcrg1kTC5g1seCg1/Y0trJxR+SLYH3wuHHHPu7ftIu9Uf95ZWeEmDpuxP4vgomjc5lQkMuEUTlMKMhhQkEuednp89+CCr+IDE4DvJ4jNHIMWYUlZI0tIXNsCbsLJ/PG2MlkjZmMZR58jcb+5rJ9uwk31tHeWB8ZmuoIN+6lPZgWbqqjvTFy0Jvwe/d7HkrXHajwi8jglIDrOQDmn384P3zsDfY2t9HQ8t7B5n3No9nXUkxDSxtNre00tYZpag3T3u2dwSHDbP+xmuoNa/jUgpcoyM2iICeTgtxMCnKzyM+NjOfnZDKq0/OOg+qxNtXFS0oKv5nNAW4GMoDb3V134pKhKQFXGUuiOXnZGUHTTs8X5rk7LeF2mlvbaQy+CDq+FJqD4zQdw9Z9u3ju+b8FB+SDg/HZeV0ejO+svbUZb2mkvaUxeGygvaWR3Ezj5V9+k8lj8uL0s0ckvfCbWQbwc+A8YAvwqpk94u6rk51FZMAStlc6OA/CphszIyczg5zMyDUHPfnr/OsP+iy4e+SCt6iD+R1fFM3hdlrb2ve/1hJup7XNg8fI86pN6wn39C9HP6Vij/8koNLd1wOY2d3AhYAKv4gMK2ZGdmakOaiXfy66NP875zFlwRXxz+Ue/2+THldodjEwx92/GDy/DDjZ3b/S6X1XAB0/8SygP7tV44HBeN895YrdYMwEytVXyhW7eGaa6u5FnScO2oO77r4AWDCQZZhZhbuXxylS3ChX7AZjJlCuvlKu2CUjUyp6mqoCpkQ9Lw2miYhIEqSi8L8KzDSzaWaWDXwKeCQFOURE0lLSm3rcvc3MvgI8QeR0zjvc/Y0ErW5ATUUJpFyxG4yZQLn6Srlil/BMST+4KyIiqTU87iYhIiIxU+EXEUk37j6kBmAjsBJYDlQE08YCTwLrgsfCYLoBtwCVwArg+KjlzAvevw6Y148cdwDVwKqoaXHLAZwQ/JyVwbw2gFzfJ3Lm1PJg+FDUa/8arGMtcEHU9DnBtErg21HTpwFLgun3ANkx5poCPEvkQr03gGtTvc16yJTS7QXkAq8Arwe5ru9pWUQuDbonmL4EKOtv3n7muhPYELW9Zqfgc58BvAY8Nhi2VQ+5Ur6t3H3IFv7xnab9uOMXAnwb+FEw/iFgUbBRTwGWBNPHAuuDx8JgvLCPOT4AHM+BBTZuOYj8gZ0SzLMImDuAXN8Hvt7Fe48k8kecE/yhvB18UDOC8elAdvCeI4N57gU+FYz/CrgyxlyTOj7MQAHwVrD+lG2zHjKldHsF+fOD8SwiBeqU7pYFXAX8Khj/FHBPf/P2M9edwMVdvD+Zn/v5wB95r8CmdFv1kCvl28rdh01Tz4XAwmB8IXBR1PS7POJlYIyZTQIuAJ50953uvovInuacvqzQ3V8AdiYiR/DaKHd/2SO/4builtWfXN25ELjb3ZvdfQORPYeTiOpWw91bgLuBCy3SG9nZwP1d/Iy95drq7suC8XpgDVBCCrdZD5m6k5TtFfzMe4OnWcHgPSwrehveD5wTrLtPeQeQqztJ+dybWSnwYeD24HlP2z0p26qrXL1IWo2AodnG78BfzWxp0K0DQLG7bw3GtwHFwXgJsDlq3i3BtO6mD1S8cpQE4/HM9xUzW2Fmd5hZYT9zjQN2u3tbp+l9YmZlwHFE9hgHxTbrlAlSvL3MLMPMlhNptnuSyF5nd8vav/7g9T3BuuP++e+cy907ttcPg+31MzPr6JUmWb/Dm4BvAh03Ge5puydtW3WRq0MqtxUwNAv/Ge5+PDAX+L9m9oHoF4Nvv5SfozpYcgR+CRwKzAa2Aj9NVRAzywceAK5z97ro11K1zbrIlPLt5e5hd59N5Mr2k4DDk52hK51zmdnRRNrGDwdOJNIk8a1k5TGzjwDV7r40WeuMRQ+5Uratog25wu/uVcFjNfAQkT+K7cG/PgSP1cHbu+seIlHdRsQrR1UwHpd87r49+INtB35NZJv1J1ctkX9BMztNj4mZZREpsH9w9weDySndZl1lGizbK8iym8gB6FN7WNb+9Qevjw7WnbDPf1SuOUGTmbt7M/Bb+r+9+vM7PB34mJltJNIMczaRe32kelsdlMvMfp/ibfUej/FgwGAYiNyFuSBq/EUibfP/w4EHCH8cjH+YAw+YvOLvHTDZQORgSWEwPrYfeco48CBq3HJw8IGbDw0g16So8a8SacsEOIoDD2itJ3IwKzMYn8Z7B7SOCua5jwMPml0VYyYj0g55U6fpKdtmPWRK6fYCioAxwXge8DfgI90tC/i/HHjA8t7+5u1nrklR2/Mm4L9T9Lk/k/cOoqZ0W/WQa3Bsq778AKkeiBxZf533Tif792D6OOBpIqc7PRW1YYzITV/eJnLaU3nUsv6ZyAGcSuAL/cjyJyLNAK1E2tcuj2cOoBxYFczzv8R+WltXuX4XrHcFkX6RogvbvwfrWEvUWQFEzjJ4K3jt3zv9Dl4J8t4H5MSY6wwizTgriDpNMpXbrIdMKd1ewDFETgFcEfw8/6+nZRE5zfK+YPorwPT+5u1nrmeC7bUK+D3vnfmTtM99MO+ZvFdgU7qtesg1KLaVumwQEUkzQ66NX0REBkaFX0Qkzajwi4ikGRV+EZE0o8IvIpJmVPhF+snMfmBm56Y6h0hf6XROkX4wswx3D6c6h0h/aI9fpBMzKzOzN83sD2a2xszuN7MRZrbRzH5kZsuAS8zsTjO7OJjnRDN70cxeN7NXzKwg6NDsf8zs1aBTri+n+EcTAVT4RbozC/iFux8B1BHpxx2g1t2Pd/e7O95oZtlEbu5xrbsfC5wLNBK5anqPu59IpFOuL5nZtGT+ECJdUeEX6dpmd/9HMP57It07QKTAdzYL2OrurwK4e51Huvw9H/hc0I3xEiLdU8xMbGyR3mX2/haRtNT54FfH8319WIYBV7v7E/GJJBIf2uMX6dohZnZqMP4Z4O89vHctMMnMTgQI2vczgSeAK4OunzGzw8xsZCJDi8RChV+ka2uJ3OhnDZHucH/Z3Rs9cku+TwK3mtnrRO6YlUvklnurgWVmtgq4Df2XLYOATucU6SS4DeNj7n50iqOIJIT2+EVE0oz2+EVE0oz2+EVE0owKv4hImlHhFxFJMyr8IiJpRoVfRCTN/H9a7ahI4Ef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95" y="1375297"/>
            <a:ext cx="2664433" cy="18139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995" y="1374239"/>
            <a:ext cx="2664433" cy="1816056"/>
          </a:xfrm>
          <a:prstGeom prst="rect">
            <a:avLst/>
          </a:prstGeom>
        </p:spPr>
      </p:pic>
      <p:sp>
        <p:nvSpPr>
          <p:cNvPr id="19" name="Google Shape;179;p22"/>
          <p:cNvSpPr txBox="1">
            <a:spLocks/>
          </p:cNvSpPr>
          <p:nvPr/>
        </p:nvSpPr>
        <p:spPr>
          <a:xfrm>
            <a:off x="895362" y="3189237"/>
            <a:ext cx="3329500" cy="139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000"/>
              </a:spcAft>
              <a:buFont typeface="Arial"/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memiliki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tinggi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rata-rata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menggunakan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mesin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lokasi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berada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di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depan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dibandingkan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di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belakang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. </a:t>
            </a:r>
            <a:endParaRPr lang="en-GB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1" name="Google Shape;179;p22"/>
          <p:cNvSpPr txBox="1">
            <a:spLocks noGrp="1"/>
          </p:cNvSpPr>
          <p:nvPr>
            <p:ph type="body" idx="1"/>
          </p:nvPr>
        </p:nvSpPr>
        <p:spPr>
          <a:xfrm>
            <a:off x="4548175" y="3189237"/>
            <a:ext cx="3329500" cy="1392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000"/>
              </a:spcAft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aspiration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tipe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turbo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memiliki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tinggi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dibandingkan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aspiration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tipe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standard.</a:t>
            </a:r>
            <a:endParaRPr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676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07975" y="2701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AutoShape 2" descr="data:image/png;base64,iVBORw0KGgoAAAANSUhEUgAAAX4AAAEGCAYAAABiq/5QAAAABHNCSVQICAgIfAhkiAAAAAlwSFlzAAALEgAACxIB0t1+/AAAADh0RVh0U29mdHdhcmUAbWF0cGxvdGxpYiB2ZXJzaW9uMy4yLjIsIGh0dHA6Ly9tYXRwbG90bGliLm9yZy+WH4yJAAAgAElEQVR4nO3deXxU9b3/8ddnskMCBAgBEiQgiFsVNe62dRe6aftTu11Le23t1V9dStd7b/tr7bX33va21uV2kVordnO3LhWsu21VNCACgkhkESKQEJYEsk8+vz/mBIeQZZLMkmTez8fjPObMmTnnvHMy+czJ95zzPebuiIhI+gilOoCIiCSXCr+ISJpR4RcRSTMq/CIiaUaFX0QkzWSmOkAsxo8f72VlZamOISIypCxdunSHuxd1nj4kCn9ZWRkVFRWpjiEiMqSY2aaupqupR0QkzQyJPf7B4tZbb6WysjIuy6qqqgKgpKQkLstLthkzZnD11VenOoaI9IMKfx9UVlayfNUawiPGDnhZGQ17ANjWPPR+BRkNO1MdQUQGYOhVnRQLjxhL4+EfGvBy8t58HCAuy0q2juwiMjSpjV9EJM2o8IuIpBkVfhGRNKPCLyKSZlT4RUTSzLAu/Lfeeiu33nprqmOI9Jk+u5JIw/p0znhdbCWSbPrsSiIN6z1+ERE5mAq/iEiaUeEXEUkzKvwiw1xtbS3XXHMNtbW1B0y76qqruPLKKw+afs0111BZWXnQPL0tv7t5Oq8/+nlX2aLnu/LKK7nqqqtiyhFPsWZMVoZ4U+EXGeYWLlzIypUrueuuuw6Ytnr1atasWXPQ9JUrV3LDDTccNE9vy+9uns7rj37eVbbo+dasWcPq1atjyhFPsWZMVoZ4U+EXGcZqa2tZvHgx7s7ixYv378EuXrx4/3sWLVp0wHR3Z+PGjQfME8vyu5qn8/orKyv3P1+0aNFB2aKXu2jRooMyJkN05kWLFrFo0aKYtkWiMiRivcP6dM6qqioaGxu59tpr47K8yspKQi0el2UNZaGmOior6+O2XeVglZWV5OXlDXg5CxcupL29HYBwOMxdd92Fu9Pa2rr/Pa2trfund7y3Q8c8X/3qV3tdflfzdF7/DTfcsP95dIbO61m4cCFtbW0HZewuRzxFZ+4pY7IyJGK9g3aP38yuMLMKM6uoqalJdRyRIempp57aX0Db2tp48skneeqpp3B/bwfG3fdPjy620fPEsvyu5um8/o0bN+5/7u77c3ReT3cZkyE6c08Zk5UhEesdtHv87r4AWABQXl7er93sjrtb3XzzzXHJdO2117J0/fa4LGsoa88dxYzpxXHbrnKweP03de655/L444/T1tZGZmYm5513Hu7Oo48+ur+gmdn+6R3v7dAxTyzL72qezusvLS1ly5YttLW1YWZApLh2Xs+5557bZcZkiM7cU8ZkZUjEegftHr+IDNy8efMIhSJ/5hkZGXzuc59j3rx5ZGVl7X9PVlbW/ukd7+3QMU8sy+9qns7r/853vrP/eVZW1v4cndczb948MjPf2y/tyJgM0ZmzsrL25+htWyQqQyLWq8IvMoyNGzeOOXPmYGbMmTOHcePG7Z/WYe7cuQdMNzPKysoOmCeW5Xc1T+f1z5gxY//zuXPnHpQterlz5849KGMyRGeeO3cuc+fOjWlbJCpDItY7aJt6RCQ+5s2bx8aNGw/ao66srMTdD5q+ceNGrrnmGm655ZaY9jR7m6fz+js/75wter5169ZhZknb0+4uc3cZk5khniz6AMpgVV5e7hUVFX2er6OdNN5t/Lrn7uOcoDb+hIr3Z1fSk5ktdffyztPV1CMikmZU+EVE0sywbuOfMWNGqiOI9Is+u5JIw7rwX3311amOINIv+uxKIqmpR0Qkzajwi4ikGRV+EZE0o8IvIpJmVPhFRNLMsD6rJxEyGnbuv+p2YMuJ3FghHstKtoyGnUBxqmOISD+p8PdBPM+trqqKdGNbUjIUC2ixzjMXGcJU+PtA51aLyHCgNn4RkTSjwi8ikmaGRLfMZlYDbOrHrOOBHXGOEw/KFbvBmAmUq6+UK3bxzDTV3Ys6TxwShb+/zKyiq76oU025YjcYM4Fy9ZVyxS4ZmdTUIyKSZlT4RUTSzHAv/AtSHaAbyhW7wZgJlKuvlCt2Cc80rNv4RUTkYMN9j19ERDpR4RcRSTMq/CIiaUaFX0Qkzajwi4ikGRV+EZE0o8IvIpJmVPhFRNKMCr+ISJpR4RcRSTMq/CIiaUaFX0Qkzajwi4ikGRV+EZE0k5nqALEYP368l5WVpTqGiMiQsnTp0h1d3XN3SBT+srIyKioqUh1DRGRIMbNNXU1XU4+ISJpR4RcRSTMJLfxmNsbM7jezN81sjZmdamZjzexJM1sXPBYmMoOIiBwo0Xv8NwOL3f1w4FhgDfBt4Gl3nwk8HTwXEZEkSVjhN7PRwAeA3wC4e4u77wYuBBYGb1sIXJSoDCIicrBE7vFPA2qA35rZa2Z2u5mNBIrdfWvwnm1AcVczm9kVZlZhZhU1NTX9DjHlkKmYWdyHKYdM7XcmEZFUSuTpnJnA8cDV7r7EzG6mU7OOu7uZeVczu/sCYAFAeXl5l++JxZbN73DjX9f2d/ZuzT9/VtyXKSKSDInc498CbHH3JcHz+4l8EWw3s0kAwWN1AjOIiEgnCSv87r4N2GxmHbvG5wCrgUeAecG0ecDDicogIiIHS/SVu1cDfzCzbGA98AUiXzb3mtnlwCbg0gRnEBGRKAkt/O6+HCjv4qVzErleERHpnq7cFRFJMyr8IiJpRoVfRCTNqPCLiKQZFX4RkTSjwi8ikmZU+EVE0owKv4hImlHhFxFJMyr8IiJpRoVfRCTNqPCLiKQZFX4RkTSjwi8ikmZU+EVE0owKv4hImknojVjMbCNQD4SBNncvN7OxwD1AGbARuNTddyUyh4iIvCcZe/xnuftsd++4E9e3gafdfSbwdPBcRESSJBVNPRcCC4PxhcBFKcggIpK2El34HfirmS01syuCacXuvjUY3wYUdzWjmV1hZhVmVlFTU5PgmCIi6SOhbfzAGe5eZWYTgCfN7M3oF93dzcy7mtHdFwALAMrLy7t8j4iI9F1C9/jdvSp4rAYeAk4CtpvZJIDgsTqRGURE5EC9Fn4zC5nZcWb2YTM7O9h775WZjTSzgo5x4HxgFfAIMC942zzg4f5FFxGR/ui2qcfMDgW+BZwLrANqgFzgMDNrAG4DFrp7ezeLKAYeMrOO9fzR3Reb2avAvWZ2ObAJuDReP4yIiPSupzb+G4BfAl929wPa2IO9/s8Al/HeGToHcPf1wLFdTK8FzulvYBERGZhuC7+7fxrAzHKA5k4v73H3mxIZTEREEiOWg7svxThNRESGgJ7a+CcCJUCemR0HWPDSKGBEErINbhYiOH4RV6VTDmHzO5vivlwRkQ49tfFfAHweKAVujJpeD/xbAjMNDd7OjX9dG/fFzj9/VtyXKSISrac2/oXAQjP7P+7+QBIziYhIAsVy5e5jZvYZIr1p7n+/u/8gUaFERCRxYin8DwN7gKUcfHaPiIgMMbEU/lJ3n5PwJCIikhSxFP4Xzex97r4y4WmGmHZ3duxtpr6pDXfIz82kKD+HjFD8z/YREYmXWAr/GcDnzWwDkaYeI9Kx5jEJTTaINbS0UXj2F7n9bxtobA0f8Fp2ZohDi0ZSPnUsY0dmpyihiEj3Yin8cxOeYohwd97YWscLb9VQcMJHKS3MY3rRSApHZGMGexpa2VjbwFvb61mztZ5jSkdz+qHjyc7UrY1FZPCIpfCrL3ygvd15+s1qVm+to7QwjyU/uozr7nn2gPdMKMhlZnEBp88YxysbdvL6lj1sqm3gI8dMYnx+ToqSi4gcKJbC/xcixd+I9M45DVgLHJXAXINKuN154o1trKvey4llhZwyfRz/2PVut+8fkZ3JmbMmMHNCAYtWbeXeis186OhJlI0fmcTUIiJd67UNwt3f5+7HBI8zidxMJW366nF3nnmzmnXVe3n/zPGcduh4QjF21VBSmMenTjqEwhHZPLriXdZV1yc4rYhI7/rc+Ozuy4CTE5BlUFr6zi5Wb63jpGljOf6Qwj7Pn5+TySeOL6F4VC6LVm1j/Y69CUgpIhK7Xpt6zGx+1NMQcDzQfTvHMFK1u5EXK2uZOSGfU6aN7fdycjIzuGh2CQ8s28LjK7fx8eNKKBmTF8ekIiKxi2WPvyBqyCHS5n9hrCswswwze83MHgueTzOzJWZWaWb3mNmgPOexuTXME29sY1ReFuceUTzgnjizM0NcNLuEgtxM/rJiK3VNrXFKKiLSN7G08V/v7tcDPwVudvc/uHtTH9ZxLbAm6vmPgJ+5+wxgF3B5XwIny98qd7C3uY05R02M2+mYedkZfOyYyYTbncdWbKU13N1dK0VEEieWm60fbWavAW8Ab5jZUjM7OpaFm1kp8GHg9uC5AWcD9wdvWQhc1J/giVS1q5E33q3j+CmFTBydG9dlF47MZs7RE6mpb+ap1dvpdFdLEZGEi2VXdgEw392nuvtU4GvBtFjcBHwT6Ni1HQfsdve24PkWIjd7OYiZXWFmFWZWUVNTE+PqBi7cHjmLZ1RuJidP73+7fk+mjR/J6YeO463qvSx7Z3dC1iEi0p1YCv9Id99/pZK7Pwf0ekK6mX0EqHb3pf0J5u4L3L3c3cuLior6s4h+WVW1h50NLXzwsCKyMhJ3xe0JUwuZUZTPi2/vYNuevrSciYgMTCyVbb2ZfdfMyoLhO8D6GOY7HfiYmW0E7ibSxHMzMMbMOs4mKgWq+pE7IZpaw7y8oZbSwjymJfhiKzPjnCMmMDInk8VvbKO5Ldz7TCIicRBL4f9noAh4EHgAGB9M65G7/6u7l7p7GfAp4Bl3/yzwLHBx8LZ5RPr7HxQqNu2iqbWdD8wsSsj9dDvLzcpgzlETqWtq5dk3a9TeLyJJ0dPN1nOBAnevAa6Jmj4BaBzAOr8F3G1mNwCvAb8ZwLLiZl9zG69v3s2s4gKKCpLXr87kMXmcMm0cL62v5ZBxuoe9iCReT3v8twDv72L66cDP+rISd3/O3T8SjK9395PcfYa7X+Lug+KuXks37SLc7gk7oNuT8rJCSsbk8dzaajJHFyd9/SKSXnoq/Ce4+4OdJ7r7Q8AHEhcp+Rpa2lhRtYfDJxVQOCL515OFzDj/yGIMY9xH5hNuV5OPiCROT4W/p3aHYdXB/Oub9xBud06cmvy9/Q6j8rI46/AickuP4lfPv52yHCIy/PVUwKvN7KTOE83sRCB5J9YnWGu4nRVbdjN9/EgKU3zHrFnFBexb8wI/e/ItVmzR+f0ikhg9Ff5vAPea2ffN7KPBcD1wb/DasLD63Tqa2to5YWrfe96MNzNj5xM/Z3x+Dtfds5zGFp3iKSLx123hd/dXiPS9b8Dng8GAk919STLCJVp7u7PsnV1MGp3L5EHSW2Z78z5+eumxrK/Zx38tWtP7DCIifdRjt8zuXg18L0lZkq6yZi91TW28f2byrgyOxekzxnP5GdP4zd83cNbhEzhr1oRURxKRYaTbPX4zezRo3snq4rXpZvYDM+v1Qq7Byt1ZumkXY/KymF40+G6J+I0LZjGruIBv3r+CnftaUh1HRIaRntr4v0TkPP43zexVM3vczJ4xs/XAbcBSd78jKSkTYFtdE9X1zRx3yJiYb6WYTLlZGdz0qdnsaWjl2w+s0FW9IhI33Tb1uPs2Ij1rftPMyoBJRK7YfcvdG5KSLoFWbNlDdkaIwyeOSnWUbh0xaRTfuGAWP3x8DfdVbOHSE6ekOpKIDAMxnY/v7hvd/SV3Xz4cin5jS5h12/dy+KSCuN1kJVEuP2Map04fx/WPvsGm2n2pjiMiw8DgrnoJsnprHWF3jikZneoovQqFjJ9eeiyhkPHVe5bTprt2icgApV3hd3dWVu2hZEwe4/KT1xnbQEwek8cNFx3Nsnd288vndFWviAxM2hX+TTsb2NPYyvuGwN5+tAtnl/CxYydz89PreH2zruoVkf6L5Z67HzGz18xsp5nVmVm9mdUlI1wirNyyh7ysDGZMyE91lD77jwuPZkJBDl+9ZzkNLW29zyAi0oVY9vhvInLDlHHuPsrdC9x98J4K04P6plY27NjHUZNHkREafKdw9mb0iCx+cumxbKjdx38+rqt6RaR/Yin8m4FVPgxOJF+ztR4Hjh5izTzRTjt0PF88Yxq/f/kdnn2zOtVxRGQIiqXwfxN43Mz+1czmdwy9zWRmuWb2ipm9bmZvBB28YWbTzGyJmVWa2T1mlpQuMd2d1VvrKC3MY3TeQRcjDylfv2AWh08s4Ov3vU7V7oHcDE1E0lEshf+HQAOQCxREDb1pBs5292OB2cAcMzsF+BHwM3efAewCLu9P8L6q2t3InsZWjpw0JFupDpCTmcHPP3s8LW3t/MvvltLUql48RSR2sRT+ye7+CXf/nrtf3zH0NpNH7A2eZgWDA2cD9wfTFwIX9Sd4X61+t47sjNCQPKjblUOL8vnZJ2ezsmoP//bQSnXpICIxi6XwP25m5/dn4WaWYWbLgWrgSeBtYLe7d5ySsgUo6WbeK8yswswqamoGdt+X5rYw66r3clhxPlkZw+cM1nOPLOa6c2fy4LIq7nxxY6rjiMgQEUsVvBJYbGaNfT2d093D7j4bKCXSt//hsQZz9wXuXu7u5UVFA+s2ed32vbS1O0dOHvrNPJ1dc/ZMzjuymP94bDVPr9me6jgiMgT0WviD0zdD7p7X39M53X038CxwKjDGzDo6hysFqvqcuo9Wb61j7IhsJo7KTfSqki4UMm765GyOmjyar/zxNZbr4i4R6UVM7R5mVmhmJ5nZBzqGGOYpMrMxwXgecB6whsgXwMXB2+YBD/cvemwyx5aydU8TR04ehQ3C7pfjYWROJnd8/kTGF2Rz+Z2vsnGHOnMTke7FcuXuF4EXgCeA64PH78ew7EnAs2a2AngVeNLdHwO+Bcw3s0pgHPCb/kWPTf77zsUMDp8Yy4lIQ1dRQQ4Lv3AS7e7M++0rbNvTlOpIIjJIxbLHfy1wIrDJ3c8CjgN6bU9w9xXufpy7H+PuR7v7D4Lp6939JHef4e6XuHvzgH6CHrSG28k/+hymjRvJyJwe7zI5LEwvyueOz59I7d4WPv3rl9lep+IvIgeLpfA3uXsTgJnluPubwKzExoqP59fWkJFfOLQO6loIM+v3cPzUsVT+5jrerqrh+K8tJLNgHFMOmZrqn0pEBpFYdoO3BG31fwaeNLNdwKbExoqP+5ZuJrxvF2XjZqQ6Suy8nRv/unbAi3l3dyN/Xl7F0d/4E6t+elkcgonIcBHLWT0fd/fd7v594LtE2uSTctHVQF1aPoVdz/12SHbINlCTx+Rx0ewSGlvCTLzsJ6yq2pPqSCIySPRY+IMLsN7seO7uz7v7I+7ekvhoA3fOEcXsW/VMqmOkzOQxeVxyQim0t/HJ217ib+sGdiGciAwPPRZ+dw8Da83skCTlkTgbl5/Dtt99gyljR/D5377Kb/6+Qd07iKS5WA7uFgJvmNnTZvZIx5DoYBI/4b213Pcvp3L24RP4j8dWc/WfXmNfs27kIpKuYjm4+92Ep5CEK8jN4rZ/OoFfvfA2P3liLWu31XPLp4/jiGHQW6mI9E2vhd/dn09GEEm8UMi46swZHFs6hmvvXs6F//sPvn7BYXzxjOmE0vAAuEi6iuXK3fqgc7boYbOZPWRm05MRUuLr9BnjeeK693PmrCL+8/E3+cztL7OpVt08iKSLWO+5+w0i3SeXAl8H/gjcDdyRuGiSSOPyc7jtshP48cXHsKqqjvN/9gK/eK6S1nB7qqOJSILFUvg/5u63uXu9u9e5+wLgAne/h8iBXxmizIxLy6fw1PwPctasCfx48Vo+euvfWfbOrlRHE5EEiqXwN5jZpWYWCoZLgY5OYHRe4DAwcXQuv7rsBH79uXL2NLbyf375It/98yr2NLamOpqIJEAshf+zwGVE7qJVHYz/U9DV8lcSmE2S7Lwji3ly/geZd2oZf1iyiXN++jx/fq1K5/2LDDOxdNmw3t0/6u7jg+Gj7l7p7o3u/vdkhJTkyc/J5PsfO4pHvnIGJYV5XHfPcj7z6yVUVtenOpqIxEksZ/WUBmfwVAfDA2ZWmoxwkjpHl4zmoStP44cfP5o33t3D3Jv/xo8Xv0ljSzjV0URkgGJp6vkt8AgwORgeDabJMBcKGZ89eSrPfP1MPnZsCb947m3OvfF5nlodubfvlEOmDqgL6e4GdSMtklixXLlb5O7Rhf5OM7uut5nMbApwF1BM5CDwAne/2czGAvcAZcBG4FJ312kkg9j4/Bx+eumxXFpeyncfXsUX76rgw++bxLs7dselC+nO5p8/JG73IDJkxVL4a83sn4A/Bc8/DdTGMF8b8DV3X2ZmBcBSM3sS+DzwtLv/t5l9G/g2kdsxSqIEN3eJi1AGo076BI+FP8Pky39OZfVeZkzIj8+yRSQpYin8/wzcCvyMyJ77i0SKd4/cfSuwNRivN7M1RC4CuxA4M3jbQuA5VPgTK043d4m2Y28zdzz8DH9ZuZVZEws487AicrMy4roOEUmMWNr4S939Y+5e5O4T3P0ioE/dNJtZGZF79S4BioMvBYBtRJqCZIgZn5/Dtt99jZOnjWXd9np+v2QTVbsaUx1LRGIQS+G/NcZpXTKzfOAB4Dp3r4t+zSMniHd5kriZXWFmFWZWUVOjG4gMSu1hTpk+jk+WTyErFOKB17ZQsXGnzvsXGeS6beoxs1OB04AiM5sf9dIoIKb/6c0si0jR/4O7PxhM3m5mk9x9q5lNInJR2EGCriEWAJSXl6uSDGITRuXyqZOm8PSaav7xdi1Vuxs5/6iJ5KnpR2RQ6mmPPxvIJ/LlUBA11AEX97ZgixxN/A2wxt1vjHrpEWBeMD4PeLjvsWWwycnMYO7REznzsCLe2dnAn155h217mnqfUUSSrts9/qAf/ufN7E533wRgZiEgv3OTTTdOJ9K9w0ozWx5M+zfgv4F7zexyYBNw6UB+ABk8zIxjp4yheHQui1Zu5f5lWzj/yGIOKy5IdTQRiRLLWT3/ZWb/AoSBV4FRZnazu/9PTzMF3Tl0dw7hOX2LKUPJxFG5fPLEKfxlxVYWrdrGroYWTiobG79TSkVkQGI5uHtksId/EbAImEZkT16kWyOyM/n48SUcMbGAl9fv5InV22lTX/8ig0IshT8rOEh7EfCIu7ei7pglBpmhEOcdWcxph45j7bZ6HnytSn39iAwCsRT+24h0rTASeMHMphI5wCvSKzPjxLKxfOjoiVTXN3Pf0s3UNamff5FUiqVb5lvcvcTdP+QRm4CzkpBNhpGZxQV8fHYJ+1rC3Fexhdq9zamOJJK2ejqP/5/c/fedzuGPdmM300W6VFKYx8XHl/Lw8iruW7qFC2dPZtLovFTHEkk7Pe3xjwweC7oZRPqsqCCHS8qnkJeVwYPLqtiwY1+qI4mknZ7O478teLw+eXEkHYzOy+KS8lIeXv4uj614l/OPnMisidqXEEmWnpp6bulpRne/Jv5xJF2MyM7kE8eX8OjrW1n8xjaa28IcUzom1bFE0kJPF3AtjRq/HvhegrNImsnJzOCi2ZN5fNU2nl1bQ1NrOyeWFaY6lsiw11NTz8KOcTO7Lvq5SLxkZoT48Psm8dSa7by0vpbmNp3nL5JosXTZALpgSxIoI2Scf2QxOZkhlr2zm3Fzr6Et3E5mRiyXmYhIX+kvSwYFM+ODhxVx8rSx5B9zPl/542va+xdJkG4Lv5nVm1mdmdUBx3SMd0xPYkZJE2bGKdPHsfOpBSx+YxuX31nBvua2VMcSGXa6LfzuXuDuo4IhM2q8wN1HJTOkpJf6pY/wk0uO5aX1tXz29iXsbmhJdSSRYUVNPTIoXXxCKb/47PGsfreOT972MtV1uqmLSLyo8MugdcFRE7nzCyeyZVcDF//qJd6pbUh1JJFhQYVfBrXTZoznD186hbqmVi7+1Yus3Vaf6kgiQ17CCr+Z3WFm1Wa2KmraWDN70szWBY+6Wkd6NXvKGO778qmYwSW/epEXK3ekOpLIkJbIPf47gTmdpn0beNrdZwJPB89FejWzuID7/+U0Jo7O5XN3vMIfl7yT6kgiQ1bCCr+7vwDs7DT5QqDjCuCFRO7qJRKTKWNH8MCVp3HGzPH820Mr+Y/HVhNu17WFIn2V7Db+YnffGoxvA4q7e6OZXWFmFWZWUVNTk5x0MugV5GZx++fK+cLpZfzm7xv40l0V1OuOXiJ9krKDu+7u9NAVhLsvcPdydy8vKipKYjIZ7DIzQnzvo0fxw48fzfNv1XDRz//BW9t10FckVsku/NvNbBJA8Fid5PXLMPLZk6fy+8tPZk9jGxf+7z/482tVqY4kMiQku/A/AswLxucBDyd5/TLMnHroOB6/5gzeVzqa6+5ZzrcfWKFuHkR6kcjTOf8EvATMMrMtZnY58N/AeWa2Djg3eC4yIBNG5fLHL57MVWceyj0Vm/nwLX9j2Tu7Uh1LZNCKtVvmPnP3T3fz0jmJWqekr8yMEN+cczgfPKyI+fe+zsW/fJErzzyUq8+eSW5WRqrjiQwqunJXhpWTp49j8XXv5xPHl/LzZ99mzk0v6IIvkU5U+GXYKcjN4ieXHMvvLz8ZBz5z+xK+es9ytu5pTHU0kUFBhV+GrTNmjueJ6z7AV86awV9WbuWsnzzHjX9dq4O/kvZU+GVYy83K4OsXzOLp+R/k/CMncsszlXzwf55lwQtv09CiLwBJTyr8khamjB3BLZ8+joeuOo0jJo3iPx9/k/f/6Fl+8VylbvQiaUeFX9LKcYcU8rvLT+aBK0/jqJLR/HjxWk75r6f51wdX6upfSRsJO51TpN8shJnFdZGlUw5h8zub9j8/YWohd/3zSazZWsed/9jIA8u28KdX3uHYKWO45IRSPnrsZEbnZcU1w3A15ZCpbNkc/95SO//OJH5U+GXw8XZu/OvauC5y/vmzupx+xKRR/OjiY/jW3MN5cNkW7qvYwnf+vIofPLqa02eM44KjJnLOEcUUFeTENc9wsmXzO3H/fUH3vzMZOBV+EWDsyGy++P7pXH7GNFZW7eGR5SqF8xQAAAySSURBVO/yxOptPPvgSsxWUj61kDNnTeDkaWM5pnQM2ZnDo5W0sSXMtromtu5ppKa+md0NrexpPHCoa2ylJdxOS1s7reF2WsO+fzxkRsmXb2fhixsJhYyMkJGdESInM0R2ZojsjBC52RmMzM5gZE4mI7MzGZmTwYjsTDJC8f2vTmKnwi/poZ/NR1lF0xhx2Kn8Y9spvLpxOgDtrU00V71J8+ZVFITreOWJ+5k4KjfuzVMD0d7u7GxoYdueJrbXNbGtronte5q46dd30RzKJSN/HBkF48jIze96/pZG2pv2RobmfXhbCx5uw8OtEG6NjLeHIz9zKJMJs2bQ7hBuj3wp1De10dwWpqWtnaa29i7XMTI7g1F5WYzJy2J0XhajRwSPeVnk6WrrhFLhl/QQh+ajxpYwVbsbqdrVyJbCUewomw3Aqf/1DGNGZHHkpFHMnJDPlLEjKC0cwZSxeUwZO4KCnMy4fSl0FPSa+maq65uprmuiur6ZmmDoKPLVdc20hA8suCGD9gmzKCuZTH5OJvk5mYwMHjvGc7NC5GRm9GlvfP75s5h77Ze7fT3c7jS2hNnX0sa+5jb2NUfG65va2NPYyuZdjazpdC/lnMwQEy/7KV+9ZznTxo+kbPxIpgeP+TkqWwOlLSgSo7zsDGZMyGfGhMhecktbO9/70if49X2Ps3prHavfrePBZVXUd7pALDszROGILApHZFM4IpvReVmRZpCo5hCIFMi2difc3s7d9z1AUxuEckYQyhlJKGcE1vEYOnhvuL15H+G9Ownv3UXb3lrC9TsI19cG47WE99YS3rsLvJ2vJaA9vicZISM/N5P83O7LTVu4nbrgi2B3Qwu7G1pZUtnAKxt28lCn7rYnFOQwbfzIA4bpRSOZMnYEOZn6TyEWKvwi/ZSdGaK5ag2XnVq2f5q7R/ZidzayeVcDW3Y1ULuvhV37WtjVEClqG3bs299m3twWprmtHSPS0VxGyMgMGeHCqRxSegg5mRlkZ77XZp6TGWJEdub+NvMRwWNWRmzHHAbrAdPMjBBjR2YzdmQ2MBKAR6/5Ltvvdppaw2yqbWDDjr2s37GPDTX72LBjH0+u3k7tvveuwQgZlBaO2P/fQfQXw+QxeTqmEEWFXySOzIwxI7IZMyKb95WOHtByvp7kPfPBKjcrg1kTC5g1seCg1/Y0trJxR+SLYH3wuHHHPu7ftIu9Uf95ZWeEmDpuxP4vgomjc5lQkMuEUTlMKMhhQkEuednp89+CCr+IDE4DvJ4jNHIMWYUlZI0tIXNsCbsLJ/PG2MlkjZmMZR58jcb+5rJ9uwk31tHeWB8ZmuoIN+6lPZgWbqqjvTFy0Jvwe/d7HkrXHajwi8jglIDrOQDmn384P3zsDfY2t9HQ8t7B5n3No9nXUkxDSxtNre00tYZpag3T3u2dwSHDbP+xmuoNa/jUgpcoyM2iICeTgtxMCnKzyM+NjOfnZDKq0/OOg+qxNtXFS0oKv5nNAW4GMoDb3V134pKhKQFXGUuiOXnZGUHTTs8X5rk7LeF2mlvbaQy+CDq+FJqD4zQdw9Z9u3ju+b8FB+SDg/HZeV0ejO+svbUZb2mkvaUxeGygvaWR3Ezj5V9+k8lj8uL0s0ckvfCbWQbwc+A8YAvwqpk94u6rk51FZMAStlc6OA/CphszIyczg5zMyDUHPfnr/OsP+iy4e+SCt6iD+R1fFM3hdlrb2ve/1hJup7XNg8fI86pN6wn39C9HP6Vij/8koNLd1wOY2d3AhYAKv4gMK2ZGdmakOaiXfy66NP875zFlwRXxz+Ue/2+THldodjEwx92/GDy/DDjZ3b/S6X1XAB0/8SygP7tV44HBeN895YrdYMwEytVXyhW7eGaa6u5FnScO2oO77r4AWDCQZZhZhbuXxylS3ChX7AZjJlCuvlKu2CUjUyp6mqoCpkQ9Lw2miYhIEqSi8L8KzDSzaWaWDXwKeCQFOURE0lLSm3rcvc3MvgI8QeR0zjvc/Y0ErW5ATUUJpFyxG4yZQLn6Srlil/BMST+4KyIiqTU87iYhIiIxU+EXEUk37j6kBmAjsBJYDlQE08YCTwLrgsfCYLoBtwCVwArg+KjlzAvevw6Y148cdwDVwKqoaXHLAZwQ/JyVwbw2gFzfJ3Lm1PJg+FDUa/8arGMtcEHU9DnBtErg21HTpwFLgun3ANkx5poCPEvkQr03gGtTvc16yJTS7QXkAq8Arwe5ru9pWUQuDbonmL4EKOtv3n7muhPYELW9Zqfgc58BvAY8Nhi2VQ+5Ur6t3H3IFv7xnab9uOMXAnwb+FEw/iFgUbBRTwGWBNPHAuuDx8JgvLCPOT4AHM+BBTZuOYj8gZ0SzLMImDuAXN8Hvt7Fe48k8kecE/yhvB18UDOC8elAdvCeI4N57gU+FYz/CrgyxlyTOj7MQAHwVrD+lG2zHjKldHsF+fOD8SwiBeqU7pYFXAX8Khj/FHBPf/P2M9edwMVdvD+Zn/v5wB95r8CmdFv1kCvl28rdh01Tz4XAwmB8IXBR1PS7POJlYIyZTQIuAJ50953uvovInuacvqzQ3V8AdiYiR/DaKHd/2SO/4builtWfXN25ELjb3ZvdfQORPYeTiOpWw91bgLuBCy3SG9nZwP1d/Iy95drq7suC8XpgDVBCCrdZD5m6k5TtFfzMe4OnWcHgPSwrehveD5wTrLtPeQeQqztJ+dybWSnwYeD24HlP2z0p26qrXL1IWo2AodnG78BfzWxp0K0DQLG7bw3GtwHFwXgJsDlq3i3BtO6mD1S8cpQE4/HM9xUzW2Fmd5hZYT9zjQN2u3tbp+l9YmZlwHFE9hgHxTbrlAlSvL3MLMPMlhNptnuSyF5nd8vav/7g9T3BuuP++e+cy907ttcPg+31MzPr6JUmWb/Dm4BvAh03Ge5puydtW3WRq0MqtxUwNAv/Ge5+PDAX+L9m9oHoF4Nvv5SfozpYcgR+CRwKzAa2Aj9NVRAzywceAK5z97ro11K1zbrIlPLt5e5hd59N5Mr2k4DDk52hK51zmdnRRNrGDwdOJNIk8a1k5TGzjwDV7r40WeuMRQ+5Uratog25wu/uVcFjNfAQkT+K7cG/PgSP1cHbu+seIlHdRsQrR1UwHpd87r49+INtB35NZJv1J1ctkX9BMztNj4mZZREpsH9w9weDySndZl1lGizbK8iym8gB6FN7WNb+9Qevjw7WnbDPf1SuOUGTmbt7M/Bb+r+9+vM7PB34mJltJNIMczaRe32kelsdlMvMfp/ibfUej/FgwGAYiNyFuSBq/EUibfP/w4EHCH8cjH+YAw+YvOLvHTDZQORgSWEwPrYfeco48CBq3HJw8IGbDw0g16So8a8SacsEOIoDD2itJ3IwKzMYn8Z7B7SOCua5jwMPml0VYyYj0g55U6fpKdtmPWRK6fYCioAxwXge8DfgI90tC/i/HHjA8t7+5u1nrklR2/Mm4L9T9Lk/k/cOoqZ0W/WQa3Bsq778AKkeiBxZf533Tif792D6OOBpIqc7PRW1YYzITV/eJnLaU3nUsv6ZyAGcSuAL/cjyJyLNAK1E2tcuj2cOoBxYFczzv8R+WltXuX4XrHcFkX6RogvbvwfrWEvUWQFEzjJ4K3jt3zv9Dl4J8t4H5MSY6wwizTgriDpNMpXbrIdMKd1ewDFETgFcEfw8/6+nZRE5zfK+YPorwPT+5u1nrmeC7bUK+D3vnfmTtM99MO+ZvFdgU7qtesg1KLaVumwQEUkzQ66NX0REBkaFX0Qkzajwi4ikGRV+EZE0o8IvIpJmVPhF+snMfmBm56Y6h0hf6XROkX4wswx3D6c6h0h/aI9fpBMzKzOzN83sD2a2xszuN7MRZrbRzH5kZsuAS8zsTjO7OJjnRDN70cxeN7NXzKwg6NDsf8zs1aBTri+n+EcTAVT4RbozC/iFux8B1BHpxx2g1t2Pd/e7O95oZtlEbu5xrbsfC5wLNBK5anqPu59IpFOuL5nZtGT+ECJdUeEX6dpmd/9HMP57It07QKTAdzYL2OrurwK4e51Huvw9H/hc0I3xEiLdU8xMbGyR3mX2/haRtNT54FfH8319WIYBV7v7E/GJJBIf2uMX6dohZnZqMP4Z4O89vHctMMnMTgQI2vczgSeAK4OunzGzw8xsZCJDi8RChV+ka2uJ3OhnDZHucH/Z3Rs9cku+TwK3mtnrRO6YlUvklnurgWVmtgq4Df2XLYOATucU6SS4DeNj7n50iqOIJIT2+EVE0oz2+EVE0oz2+EVE0owKv4hImlHhFxFJMyr8IiJpRoVfRCTN/H9a7ahI4Ef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4" y="1080482"/>
            <a:ext cx="3438151" cy="2139700"/>
          </a:xfrm>
          <a:prstGeom prst="rect">
            <a:avLst/>
          </a:prstGeom>
        </p:spPr>
      </p:pic>
      <p:sp>
        <p:nvSpPr>
          <p:cNvPr id="17" name="Google Shape;179;p22"/>
          <p:cNvSpPr txBox="1">
            <a:spLocks/>
          </p:cNvSpPr>
          <p:nvPr/>
        </p:nvSpPr>
        <p:spPr>
          <a:xfrm>
            <a:off x="2957804" y="3314338"/>
            <a:ext cx="3329500" cy="139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000"/>
              </a:spcAft>
              <a:buFont typeface="Arial"/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menggunakan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tipe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bahan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bakar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diesel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hanya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digunakan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oleh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sistem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bahan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bakar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idi</a:t>
            </a:r>
            <a:endParaRPr lang="en-GB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359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07975" y="270160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AutoShape 2" descr="data:image/png;base64,iVBORw0KGgoAAAANSUhEUgAAAX4AAAEGCAYAAABiq/5QAAAABHNCSVQICAgIfAhkiAAAAAlwSFlzAAALEgAACxIB0t1+/AAAADh0RVh0U29mdHdhcmUAbWF0cGxvdGxpYiB2ZXJzaW9uMy4yLjIsIGh0dHA6Ly9tYXRwbG90bGliLm9yZy+WH4yJAAAgAElEQVR4nO3deXxU9b3/8ddnskMCBAgBEiQgiFsVNe62dRe6aftTu11Le23t1V9dStd7b/tr7bX33va21uV2kVordnO3LhWsu21VNCACgkhkESKQEJYEsk8+vz/mBIeQZZLMkmTez8fjPObMmTnnvHMy+czJ95zzPebuiIhI+gilOoCIiCSXCr+ISJpR4RcRSTMq/CIiaUaFX0QkzWSmOkAsxo8f72VlZamOISIypCxdunSHuxd1nj4kCn9ZWRkVFRWpjiEiMqSY2aaupqupR0QkzQyJPf7B4tZbb6WysjIuy6qqqgKgpKQkLstLthkzZnD11VenOoaI9IMKfx9UVlayfNUawiPGDnhZGQ17ANjWPPR+BRkNO1MdQUQGYOhVnRQLjxhL4+EfGvBy8t58HCAuy0q2juwiMjSpjV9EJM2o8IuIpBkVfhGRNKPCLyKSZlT4RUTSzLAu/Lfeeiu33nprqmOI9Jk+u5JIw/p0znhdbCWSbPrsSiIN6z1+ERE5mAq/iEiaUeEXEUkzKvwiw1xtbS3XXHMNtbW1B0y76qqruPLKKw+afs0111BZWXnQPL0tv7t5Oq8/+nlX2aLnu/LKK7nqqqtiyhFPsWZMVoZ4U+EXGeYWLlzIypUrueuuuw6Ytnr1atasWXPQ9JUrV3LDDTccNE9vy+9uns7rj37eVbbo+dasWcPq1atjyhFPsWZMVoZ4U+EXGcZqa2tZvHgx7s7ixYv378EuXrx4/3sWLVp0wHR3Z+PGjQfME8vyu5qn8/orKyv3P1+0aNFB2aKXu2jRooMyJkN05kWLFrFo0aKYtkWiMiRivcP6dM6qqioaGxu59tpr47K8yspKQi0el2UNZaGmOior6+O2XeVglZWV5OXlDXg5CxcupL29HYBwOMxdd92Fu9Pa2rr/Pa2trfund7y3Q8c8X/3qV3tdflfzdF7/DTfcsP95dIbO61m4cCFtbW0HZewuRzxFZ+4pY7IyJGK9g3aP38yuMLMKM6uoqalJdRyRIempp57aX0Db2tp48skneeqpp3B/bwfG3fdPjy620fPEsvyu5um8/o0bN+5/7u77c3ReT3cZkyE6c08Zk5UhEesdtHv87r4AWABQXl7er93sjrtb3XzzzXHJdO2117J0/fa4LGsoa88dxYzpxXHbrnKweP03de655/L444/T1tZGZmYm5513Hu7Oo48+ur+gmdn+6R3v7dAxTyzL72qezusvLS1ly5YttLW1YWZApLh2Xs+5557bZcZkiM7cU8ZkZUjEegftHr+IDNy8efMIhSJ/5hkZGXzuc59j3rx5ZGVl7X9PVlbW/ukd7+3QMU8sy+9qns7r/853vrP/eVZW1v4cndczb948MjPf2y/tyJgM0ZmzsrL25+htWyQqQyLWq8IvMoyNGzeOOXPmYGbMmTOHcePG7Z/WYe7cuQdMNzPKysoOmCeW5Xc1T+f1z5gxY//zuXPnHpQterlz5849KGMyRGeeO3cuc+fOjWlbJCpDItY7aJt6RCQ+5s2bx8aNGw/ao66srMTdD5q+ceNGrrnmGm655ZaY9jR7m6fz+js/75wter5169ZhZknb0+4uc3cZk5khniz6AMpgVV5e7hUVFX2er6OdNN5t/Lrn7uOcoDb+hIr3Z1fSk5ktdffyztPV1CMikmZU+EVE0sywbuOfMWNGqiOI9Is+u5JIw7rwX3311amOINIv+uxKIqmpR0Qkzajwi4ikGRV+EZE0o8IvIpJmVPhFRNLMsD6rJxEyGnbuv+p2YMuJ3FghHstKtoyGnUBxqmOISD+p8PdBPM+trqqKdGNbUjIUC2ixzjMXGcJU+PtA51aLyHCgNn4RkTSjwi8ikmaGRLfMZlYDbOrHrOOBHXGOEw/KFbvBmAmUq6+UK3bxzDTV3Ys6TxwShb+/zKyiq76oU025YjcYM4Fy9ZVyxS4ZmdTUIyKSZlT4RUTSzHAv/AtSHaAbyhW7wZgJlKuvlCt2Cc80rNv4RUTkYMN9j19ERDpR4RcRSTMq/CIiaUaFX0Qkzajwi4ikGRV+EZE0o8IvIpJmVPhFRNKMCr+ISJpR4RcRSTMq/CIiaUaFX0Qkzajwi4ikGRV+EZE0k5nqALEYP368l5WVpTqGiMiQsnTp0h1d3XN3SBT+srIyKioqUh1DRGRIMbNNXU1XU4+ISJpR4RcRSTMJLfxmNsbM7jezN81sjZmdamZjzexJM1sXPBYmMoOIiBwo0Xv8NwOL3f1w4FhgDfBt4Gl3nwk8HTwXEZEkSVjhN7PRwAeA3wC4e4u77wYuBBYGb1sIXJSoDCIicrBE7vFPA2qA35rZa2Z2u5mNBIrdfWvwnm1AcVczm9kVZlZhZhU1NTX9DjHlkKmYWdyHKYdM7XcmEZFUSuTpnJnA8cDV7r7EzG6mU7OOu7uZeVczu/sCYAFAeXl5l++JxZbN73DjX9f2d/ZuzT9/VtyXKSKSDInc498CbHH3JcHz+4l8EWw3s0kAwWN1AjOIiEgnCSv87r4N2GxmHbvG5wCrgUeAecG0ecDDicogIiIHS/SVu1cDfzCzbGA98AUiXzb3mtnlwCbg0gRnEBGRKAkt/O6+HCjv4qVzErleERHpnq7cFRFJMyr8IiJpRoVfRCTNqPCLiKQZFX4RkTSjwi8ikmZU+EVE0owKv4hImlHhFxFJMyr8IiJpRoVfRCTNqPCLiKQZFX4RkTSjwi8ikmZU+EVE0owKv4hImknojVjMbCNQD4SBNncvN7OxwD1AGbARuNTddyUyh4iIvCcZe/xnuftsd++4E9e3gafdfSbwdPBcRESSJBVNPRcCC4PxhcBFKcggIpK2El34HfirmS01syuCacXuvjUY3wYUdzWjmV1hZhVmVlFTU5PgmCIi6SOhbfzAGe5eZWYTgCfN7M3oF93dzcy7mtHdFwALAMrLy7t8j4iI9F1C9/jdvSp4rAYeAk4CtpvZJIDgsTqRGURE5EC9Fn4zC5nZcWb2YTM7O9h775WZjTSzgo5x4HxgFfAIMC942zzg4f5FFxGR/ui2qcfMDgW+BZwLrANqgFzgMDNrAG4DFrp7ezeLKAYeMrOO9fzR3Reb2avAvWZ2ObAJuDReP4yIiPSupzb+G4BfAl929wPa2IO9/s8Al/HeGToHcPf1wLFdTK8FzulvYBERGZhuC7+7fxrAzHKA5k4v73H3mxIZTEREEiOWg7svxThNRESGgJ7a+CcCJUCemR0HWPDSKGBEErINbhYiOH4RV6VTDmHzO5vivlwRkQ49tfFfAHweKAVujJpeD/xbAjMNDd7OjX9dG/fFzj9/VtyXKSISrac2/oXAQjP7P+7+QBIziYhIAsVy5e5jZvYZIr1p7n+/u/8gUaFERCRxYin8DwN7gKUcfHaPiIgMMbEU/lJ3n5PwJCIikhSxFP4Xzex97r4y4WmGmHZ3duxtpr6pDXfIz82kKD+HjFD8z/YREYmXWAr/GcDnzWwDkaYeI9Kx5jEJTTaINbS0UXj2F7n9bxtobA0f8Fp2ZohDi0ZSPnUsY0dmpyihiEj3Yin8cxOeYohwd97YWscLb9VQcMJHKS3MY3rRSApHZGMGexpa2VjbwFvb61mztZ5jSkdz+qHjyc7UrY1FZPCIpfCrL3ygvd15+s1qVm+to7QwjyU/uozr7nn2gPdMKMhlZnEBp88YxysbdvL6lj1sqm3gI8dMYnx+ToqSi4gcKJbC/xcixd+I9M45DVgLHJXAXINKuN154o1trKvey4llhZwyfRz/2PVut+8fkZ3JmbMmMHNCAYtWbeXeis186OhJlI0fmcTUIiJd67UNwt3f5+7HBI8zidxMJW366nF3nnmzmnXVe3n/zPGcduh4QjF21VBSmMenTjqEwhHZPLriXdZV1yc4rYhI7/rc+Ozuy4CTE5BlUFr6zi5Wb63jpGljOf6Qwj7Pn5+TySeOL6F4VC6LVm1j/Y69CUgpIhK7Xpt6zGx+1NMQcDzQfTvHMFK1u5EXK2uZOSGfU6aN7fdycjIzuGh2CQ8s28LjK7fx8eNKKBmTF8ekIiKxi2WPvyBqyCHS5n9hrCswswwze83MHgueTzOzJWZWaWb3mNmgPOexuTXME29sY1ReFuceUTzgnjizM0NcNLuEgtxM/rJiK3VNrXFKKiLSN7G08V/v7tcDPwVudvc/uHtTH9ZxLbAm6vmPgJ+5+wxgF3B5XwIny98qd7C3uY05R02M2+mYedkZfOyYyYTbncdWbKU13N1dK0VEEieWm60fbWavAW8Ab5jZUjM7OpaFm1kp8GHg9uC5AWcD9wdvWQhc1J/giVS1q5E33q3j+CmFTBydG9dlF47MZs7RE6mpb+ap1dvpdFdLEZGEi2VXdgEw392nuvtU4GvBtFjcBHwT6Ni1HQfsdve24PkWIjd7OYiZXWFmFWZWUVNTE+PqBi7cHjmLZ1RuJidP73+7fk+mjR/J6YeO463qvSx7Z3dC1iEi0p1YCv9Id99/pZK7Pwf0ekK6mX0EqHb3pf0J5u4L3L3c3cuLior6s4h+WVW1h50NLXzwsCKyMhJ3xe0JUwuZUZTPi2/vYNuevrSciYgMTCyVbb2ZfdfMyoLhO8D6GOY7HfiYmW0E7ibSxHMzMMbMOs4mKgWq+pE7IZpaw7y8oZbSwjymJfhiKzPjnCMmMDInk8VvbKO5Ldz7TCIicRBL4f9noAh4EHgAGB9M65G7/6u7l7p7GfAp4Bl3/yzwLHBx8LZ5RPr7HxQqNu2iqbWdD8wsSsj9dDvLzcpgzlETqWtq5dk3a9TeLyJJ0dPN1nOBAnevAa6Jmj4BaBzAOr8F3G1mNwCvAb8ZwLLiZl9zG69v3s2s4gKKCpLXr87kMXmcMm0cL62v5ZBxuoe9iCReT3v8twDv72L66cDP+rISd3/O3T8SjK9395PcfYa7X+Lug+KuXks37SLc7gk7oNuT8rJCSsbk8dzaajJHFyd9/SKSXnoq/Ce4+4OdJ7r7Q8AHEhcp+Rpa2lhRtYfDJxVQOCL515OFzDj/yGIMY9xH5hNuV5OPiCROT4W/p3aHYdXB/Oub9xBud06cmvy9/Q6j8rI46/AickuP4lfPv52yHCIy/PVUwKvN7KTOE83sRCB5J9YnWGu4nRVbdjN9/EgKU3zHrFnFBexb8wI/e/ItVmzR+f0ikhg9Ff5vAPea2ffN7KPBcD1wb/DasLD63Tqa2to5YWrfe96MNzNj5xM/Z3x+Dtfds5zGFp3iKSLx123hd/dXiPS9b8Dng8GAk919STLCJVp7u7PsnV1MGp3L5EHSW2Z78z5+eumxrK/Zx38tWtP7DCIifdRjt8zuXg18L0lZkq6yZi91TW28f2byrgyOxekzxnP5GdP4zd83cNbhEzhr1oRURxKRYaTbPX4zezRo3snq4rXpZvYDM+v1Qq7Byt1ZumkXY/KymF40+G6J+I0LZjGruIBv3r+CnftaUh1HRIaRntr4v0TkPP43zexVM3vczJ4xs/XAbcBSd78jKSkTYFtdE9X1zRx3yJiYb6WYTLlZGdz0qdnsaWjl2w+s0FW9IhI33Tb1uPs2Ij1rftPMyoBJRK7YfcvdG5KSLoFWbNlDdkaIwyeOSnWUbh0xaRTfuGAWP3x8DfdVbOHSE6ekOpKIDAMxnY/v7hvd/SV3Xz4cin5jS5h12/dy+KSCuN1kJVEuP2Map04fx/WPvsGm2n2pjiMiw8DgrnoJsnprHWF3jikZneoovQqFjJ9eeiyhkPHVe5bTprt2icgApV3hd3dWVu2hZEwe4/KT1xnbQEwek8cNFx3Nsnd288vndFWviAxM2hX+TTsb2NPYyvuGwN5+tAtnl/CxYydz89PreH2zruoVkf6L5Z67HzGz18xsp5nVmVm9mdUlI1wirNyyh7ysDGZMyE91lD77jwuPZkJBDl+9ZzkNLW29zyAi0oVY9vhvInLDlHHuPsrdC9x98J4K04P6plY27NjHUZNHkREafKdw9mb0iCx+cumxbKjdx38+rqt6RaR/Yin8m4FVPgxOJF+ztR4Hjh5izTzRTjt0PF88Yxq/f/kdnn2zOtVxRGQIiqXwfxN43Mz+1czmdwy9zWRmuWb2ipm9bmZvBB28YWbTzGyJmVWa2T1mlpQuMd2d1VvrKC3MY3TeQRcjDylfv2AWh08s4Ov3vU7V7oHcDE1E0lEshf+HQAOQCxREDb1pBs5292OB2cAcMzsF+BHwM3efAewCLu9P8L6q2t3InsZWjpw0JFupDpCTmcHPP3s8LW3t/MvvltLUql48RSR2sRT+ye7+CXf/nrtf3zH0NpNH7A2eZgWDA2cD9wfTFwIX9Sd4X61+t47sjNCQPKjblUOL8vnZJ2ezsmoP//bQSnXpICIxi6XwP25m5/dn4WaWYWbLgWrgSeBtYLe7d5ySsgUo6WbeK8yswswqamoGdt+X5rYw66r3clhxPlkZw+cM1nOPLOa6c2fy4LIq7nxxY6rjiMgQEUsVvBJYbGaNfT2d093D7j4bKCXSt//hsQZz9wXuXu7u5UVFA+s2ed32vbS1O0dOHvrNPJ1dc/ZMzjuymP94bDVPr9me6jgiMgT0WviD0zdD7p7X39M53X038CxwKjDGzDo6hysFqvqcuo9Wb61j7IhsJo7KTfSqki4UMm765GyOmjyar/zxNZbr4i4R6UVM7R5mVmhmJ5nZBzqGGOYpMrMxwXgecB6whsgXwMXB2+YBD/cvemwyx5aydU8TR04ehQ3C7pfjYWROJnd8/kTGF2Rz+Z2vsnGHOnMTke7FcuXuF4EXgCeA64PH78ew7EnAs2a2AngVeNLdHwO+Bcw3s0pgHPCb/kWPTf77zsUMDp8Yy4lIQ1dRQQ4Lv3AS7e7M++0rbNvTlOpIIjJIxbLHfy1wIrDJ3c8CjgN6bU9w9xXufpy7H+PuR7v7D4Lp6939JHef4e6XuHvzgH6CHrSG28k/+hymjRvJyJwe7zI5LEwvyueOz59I7d4WPv3rl9lep+IvIgeLpfA3uXsTgJnluPubwKzExoqP59fWkJFfOLQO6loIM+v3cPzUsVT+5jrerqrh+K8tJLNgHFMOmZrqn0pEBpFYdoO3BG31fwaeNLNdwKbExoqP+5ZuJrxvF2XjZqQ6Suy8nRv/unbAi3l3dyN/Xl7F0d/4E6t+elkcgonIcBHLWT0fd/fd7v594LtE2uSTctHVQF1aPoVdz/12SHbINlCTx+Rx0ewSGlvCTLzsJ6yq2pPqSCIySPRY+IMLsN7seO7uz7v7I+7ekvhoA3fOEcXsW/VMqmOkzOQxeVxyQim0t/HJ217ib+sGdiGciAwPPRZ+dw8Da83skCTlkTgbl5/Dtt99gyljR/D5377Kb/6+Qd07iKS5WA7uFgJvmNnTZvZIx5DoYBI/4b213Pcvp3L24RP4j8dWc/WfXmNfs27kIpKuYjm4+92Ep5CEK8jN4rZ/OoFfvfA2P3liLWu31XPLp4/jiGHQW6mI9E2vhd/dn09GEEm8UMi46swZHFs6hmvvXs6F//sPvn7BYXzxjOmE0vAAuEi6iuXK3fqgc7boYbOZPWRm05MRUuLr9BnjeeK693PmrCL+8/E3+cztL7OpVt08iKSLWO+5+w0i3SeXAl8H/gjcDdyRuGiSSOPyc7jtshP48cXHsKqqjvN/9gK/eK6S1nB7qqOJSILFUvg/5u63uXu9u9e5+wLgAne/h8iBXxmizIxLy6fw1PwPctasCfx48Vo+euvfWfbOrlRHE5EEiqXwN5jZpWYWCoZLgY5OYHRe4DAwcXQuv7rsBH79uXL2NLbyf375It/98yr2NLamOpqIJEAshf+zwGVE7qJVHYz/U9DV8lcSmE2S7Lwji3ly/geZd2oZf1iyiXN++jx/fq1K5/2LDDOxdNmw3t0/6u7jg+Gj7l7p7o3u/vdkhJTkyc/J5PsfO4pHvnIGJYV5XHfPcj7z6yVUVtenOpqIxEksZ/WUBmfwVAfDA2ZWmoxwkjpHl4zmoStP44cfP5o33t3D3Jv/xo8Xv0ljSzjV0URkgGJp6vkt8AgwORgeDabJMBcKGZ89eSrPfP1MPnZsCb947m3OvfF5nlodubfvlEOmDqgL6e4GdSMtklixXLlb5O7Rhf5OM7uut5nMbApwF1BM5CDwAne/2czGAvcAZcBG4FJ312kkg9j4/Bx+eumxXFpeyncfXsUX76rgw++bxLs7dselC+nO5p8/JG73IDJkxVL4a83sn4A/Bc8/DdTGMF8b8DV3X2ZmBcBSM3sS+DzwtLv/t5l9G/g2kdsxSqIEN3eJi1AGo076BI+FP8Pky39OZfVeZkzIj8+yRSQpYin8/wzcCvyMyJ77i0SKd4/cfSuwNRivN7M1RC4CuxA4M3jbQuA5VPgTK043d4m2Y28zdzz8DH9ZuZVZEws487AicrMy4roOEUmMWNr4S939Y+5e5O4T3P0ioE/dNJtZGZF79S4BioMvBYBtRJqCZIgZn5/Dtt99jZOnjWXd9np+v2QTVbsaUx1LRGIQS+G/NcZpXTKzfOAB4Dp3r4t+zSMniHd5kriZXWFmFWZWUVOjG4gMSu1hTpk+jk+WTyErFOKB17ZQsXGnzvsXGeS6beoxs1OB04AiM5sf9dIoIKb/6c0si0jR/4O7PxhM3m5mk9x9q5lNInJR2EGCriEWAJSXl6uSDGITRuXyqZOm8PSaav7xdi1Vuxs5/6iJ5KnpR2RQ6mmPPxvIJ/LlUBA11AEX97ZgixxN/A2wxt1vjHrpEWBeMD4PeLjvsWWwycnMYO7REznzsCLe2dnAn155h217mnqfUUSSrts9/qAf/ufN7E533wRgZiEgv3OTTTdOJ9K9w0ozWx5M+zfgv4F7zexyYBNw6UB+ABk8zIxjp4yheHQui1Zu5f5lWzj/yGIOKy5IdTQRiRLLWT3/ZWb/AoSBV4FRZnazu/9PTzMF3Tl0dw7hOX2LKUPJxFG5fPLEKfxlxVYWrdrGroYWTiobG79TSkVkQGI5uHtksId/EbAImEZkT16kWyOyM/n48SUcMbGAl9fv5InV22lTX/8ig0IshT8rOEh7EfCIu7ei7pglBpmhEOcdWcxph45j7bZ6HnytSn39iAwCsRT+24h0rTASeMHMphI5wCvSKzPjxLKxfOjoiVTXN3Pf0s3UNamff5FUiqVb5lvcvcTdP+QRm4CzkpBNhpGZxQV8fHYJ+1rC3Fexhdq9zamOJJK2ejqP/5/c/fedzuGPdmM300W6VFKYx8XHl/Lw8iruW7qFC2dPZtLovFTHEkk7Pe3xjwweC7oZRPqsqCCHS8qnkJeVwYPLqtiwY1+qI4mknZ7O478teLw+eXEkHYzOy+KS8lIeXv4uj614l/OPnMisidqXEEmWnpp6bulpRne/Jv5xJF2MyM7kE8eX8OjrW1n8xjaa28IcUzom1bFE0kJPF3AtjRq/HvhegrNImsnJzOCi2ZN5fNU2nl1bQ1NrOyeWFaY6lsiw11NTz8KOcTO7Lvq5SLxkZoT48Psm8dSa7by0vpbmNp3nL5JosXTZALpgSxIoI2Scf2QxOZkhlr2zm3Fzr6Et3E5mRiyXmYhIX+kvSwYFM+ODhxVx8rSx5B9zPl/542va+xdJkG4Lv5nVm1mdmdUBx3SMd0xPYkZJE2bGKdPHsfOpBSx+YxuX31nBvua2VMcSGXa6LfzuXuDuo4IhM2q8wN1HJTOkpJf6pY/wk0uO5aX1tXz29iXsbmhJdSSRYUVNPTIoXXxCKb/47PGsfreOT972MtV1uqmLSLyo8MugdcFRE7nzCyeyZVcDF//qJd6pbUh1JJFhQYVfBrXTZoznD186hbqmVi7+1Yus3Vaf6kgiQ17CCr+Z3WFm1Wa2KmraWDN70szWBY+6Wkd6NXvKGO778qmYwSW/epEXK3ekOpLIkJbIPf47gTmdpn0beNrdZwJPB89FejWzuID7/+U0Jo7O5XN3vMIfl7yT6kgiQ1bCCr+7vwDs7DT5QqDjCuCFRO7qJRKTKWNH8MCVp3HGzPH820Mr+Y/HVhNu17WFIn2V7Db+YnffGoxvA4q7e6OZXWFmFWZWUVNTk5x0MugV5GZx++fK+cLpZfzm7xv40l0V1OuOXiJ9krKDu+7u9NAVhLsvcPdydy8vKipKYjIZ7DIzQnzvo0fxw48fzfNv1XDRz//BW9t10FckVsku/NvNbBJA8Fid5PXLMPLZk6fy+8tPZk9jGxf+7z/482tVqY4kMiQku/A/AswLxucBDyd5/TLMnHroOB6/5gzeVzqa6+5ZzrcfWKFuHkR6kcjTOf8EvATMMrMtZnY58N/AeWa2Djg3eC4yIBNG5fLHL57MVWceyj0Vm/nwLX9j2Tu7Uh1LZNCKtVvmPnP3T3fz0jmJWqekr8yMEN+cczgfPKyI+fe+zsW/fJErzzyUq8+eSW5WRqrjiQwqunJXhpWTp49j8XXv5xPHl/LzZ99mzk0v6IIvkU5U+GXYKcjN4ieXHMvvLz8ZBz5z+xK+es9ytu5pTHU0kUFBhV+GrTNmjueJ6z7AV86awV9WbuWsnzzHjX9dq4O/kvZU+GVYy83K4OsXzOLp+R/k/CMncsszlXzwf55lwQtv09CiLwBJTyr8khamjB3BLZ8+joeuOo0jJo3iPx9/k/f/6Fl+8VylbvQiaUeFX9LKcYcU8rvLT+aBK0/jqJLR/HjxWk75r6f51wdX6upfSRsJO51TpN8shJnFdZGlUw5h8zub9j8/YWohd/3zSazZWsed/9jIA8u28KdX3uHYKWO45IRSPnrsZEbnZcU1w3A15ZCpbNkc/95SO//OJH5U+GXw8XZu/OvauC5y/vmzupx+xKRR/OjiY/jW3MN5cNkW7qvYwnf+vIofPLqa02eM44KjJnLOEcUUFeTENc9wsmXzO3H/fUH3vzMZOBV+EWDsyGy++P7pXH7GNFZW7eGR5SqF8xQAAAySSURBVO/yxOptPPvgSsxWUj61kDNnTeDkaWM5pnQM2ZnDo5W0sSXMtromtu5ppKa+md0NrexpPHCoa2ylJdxOS1s7reF2WsO+fzxkRsmXb2fhixsJhYyMkJGdESInM0R2ZojsjBC52RmMzM5gZE4mI7MzGZmTwYjsTDJC8f2vTmKnwi/poZ/NR1lF0xhx2Kn8Y9spvLpxOgDtrU00V71J8+ZVFITreOWJ+5k4KjfuzVMD0d7u7GxoYdueJrbXNbGtronte5q46dd30RzKJSN/HBkF48jIze96/pZG2pv2RobmfXhbCx5uw8OtEG6NjLeHIz9zKJMJs2bQ7hBuj3wp1De10dwWpqWtnaa29i7XMTI7g1F5WYzJy2J0XhajRwSPeVnk6WrrhFLhl/QQh+ajxpYwVbsbqdrVyJbCUewomw3Aqf/1DGNGZHHkpFHMnJDPlLEjKC0cwZSxeUwZO4KCnMy4fSl0FPSa+maq65uprmuiur6ZmmDoKPLVdc20hA8suCGD9gmzKCuZTH5OJvk5mYwMHjvGc7NC5GRm9GlvfP75s5h77Ze7fT3c7jS2hNnX0sa+5jb2NUfG65va2NPYyuZdjazpdC/lnMwQEy/7KV+9ZznTxo+kbPxIpgeP+TkqWwOlLSgSo7zsDGZMyGfGhMhecktbO9/70if49X2Ps3prHavfrePBZVXUd7pALDszROGILApHZFM4IpvReVmRZpCo5hCIFMi2difc3s7d9z1AUxuEckYQyhlJKGcE1vEYOnhvuL15H+G9Ownv3UXb3lrC9TsI19cG47WE99YS3rsLvJ2vJaA9vicZISM/N5P83O7LTVu4nbrgi2B3Qwu7G1pZUtnAKxt28lCn7rYnFOQwbfzIA4bpRSOZMnYEOZn6TyEWKvwi/ZSdGaK5ag2XnVq2f5q7R/ZidzayeVcDW3Y1ULuvhV37WtjVEClqG3bs299m3twWprmtHSPS0VxGyMgMGeHCqRxSegg5mRlkZ77XZp6TGWJEdub+NvMRwWNWRmzHHAbrAdPMjBBjR2YzdmQ2MBKAR6/5Ltvvdppaw2yqbWDDjr2s37GPDTX72LBjH0+u3k7tvveuwQgZlBaO2P/fQfQXw+QxeTqmEEWFXySOzIwxI7IZMyKb95WOHtByvp7kPfPBKjcrg1kTC5g1seCg1/Y0trJxR+SLYH3wuHHHPu7ftIu9Uf95ZWeEmDpuxP4vgomjc5lQkMuEUTlMKMhhQkEuednp89+CCr+IDE4DvJ4jNHIMWYUlZI0tIXNsCbsLJ/PG2MlkjZmMZR58jcb+5rJ9uwk31tHeWB8ZmuoIN+6lPZgWbqqjvTFy0Jvwe/d7HkrXHajwi8jglIDrOQDmn384P3zsDfY2t9HQ8t7B5n3No9nXUkxDSxtNre00tYZpag3T3u2dwSHDbP+xmuoNa/jUgpcoyM2iICeTgtxMCnKzyM+NjOfnZDKq0/OOg+qxNtXFS0oKv5nNAW4GMoDb3V134pKhKQFXGUuiOXnZGUHTTs8X5rk7LeF2mlvbaQy+CDq+FJqD4zQdw9Z9u3ju+b8FB+SDg/HZeV0ejO+svbUZb2mkvaUxeGygvaWR3Ezj5V9+k8lj8uL0s0ckvfCbWQbwc+A8YAvwqpk94u6rk51FZMAStlc6OA/CphszIyczg5zMyDUHPfnr/OsP+iy4e+SCt6iD+R1fFM3hdlrb2ve/1hJup7XNg8fI86pN6wn39C9HP6Vij/8koNLd1wOY2d3AhYAKv4gMK2ZGdmakOaiXfy66NP875zFlwRXxz+Ue/2+THldodjEwx92/GDy/DDjZ3b/S6X1XAB0/8SygP7tV44HBeN895YrdYMwEytVXyhW7eGaa6u5FnScO2oO77r4AWDCQZZhZhbuXxylS3ChX7AZjJlCuvlKu2CUjUyp6mqoCpkQ9Lw2miYhIEqSi8L8KzDSzaWaWDXwKeCQFOURE0lLSm3rcvc3MvgI8QeR0zjvc/Y0ErW5ATUUJpFyxG4yZQLn6Srlil/BMST+4KyIiqTU87iYhIiIxU+EXEUk37j6kBmAjsBJYDlQE08YCTwLrgsfCYLoBtwCVwArg+KjlzAvevw6Y148cdwDVwKqoaXHLAZwQ/JyVwbw2gFzfJ3Lm1PJg+FDUa/8arGMtcEHU9DnBtErg21HTpwFLgun3ANkx5poCPEvkQr03gGtTvc16yJTS7QXkAq8Arwe5ru9pWUQuDbonmL4EKOtv3n7muhPYELW9Zqfgc58BvAY8Nhi2VQ+5Ur6t3H3IFv7xnab9uOMXAnwb+FEw/iFgUbBRTwGWBNPHAuuDx8JgvLCPOT4AHM+BBTZuOYj8gZ0SzLMImDuAXN8Hvt7Fe48k8kecE/yhvB18UDOC8elAdvCeI4N57gU+FYz/CrgyxlyTOj7MQAHwVrD+lG2zHjKldHsF+fOD8SwiBeqU7pYFXAX8Khj/FHBPf/P2M9edwMVdvD+Zn/v5wB95r8CmdFv1kCvl28rdh01Tz4XAwmB8IXBR1PS7POJlYIyZTQIuAJ50953uvovInuacvqzQ3V8AdiYiR/DaKHd/2SO/4builtWfXN25ELjb3ZvdfQORPYeTiOpWw91bgLuBCy3SG9nZwP1d/Iy95drq7suC8XpgDVBCCrdZD5m6k5TtFfzMe4OnWcHgPSwrehveD5wTrLtPeQeQqztJ+dybWSnwYeD24HlP2z0p26qrXL1IWo2AodnG78BfzWxp0K0DQLG7bw3GtwHFwXgJsDlq3i3BtO6mD1S8cpQE4/HM9xUzW2Fmd5hZYT9zjQN2u3tbp+l9YmZlwHFE9hgHxTbrlAlSvL3MLMPMlhNptnuSyF5nd8vav/7g9T3BuuP++e+cy907ttcPg+31MzPr6JUmWb/Dm4BvAh03Ge5puydtW3WRq0MqtxUwNAv/Ge5+PDAX+L9m9oHoF4Nvv5SfozpYcgR+CRwKzAa2Aj9NVRAzywceAK5z97ro11K1zbrIlPLt5e5hd59N5Mr2k4DDk52hK51zmdnRRNrGDwdOJNIk8a1k5TGzjwDV7r40WeuMRQ+5Uratog25wu/uVcFjNfAQkT+K7cG/PgSP1cHbu+seIlHdRsQrR1UwHpd87r49+INtB35NZJv1J1ctkX9BMztNj4mZZREpsH9w9weDySndZl1lGizbK8iym8gB6FN7WNb+9Qevjw7WnbDPf1SuOUGTmbt7M/Bb+r+9+vM7PB34mJltJNIMczaRe32kelsdlMvMfp/ibfUej/FgwGAYiNyFuSBq/EUibfP/w4EHCH8cjH+YAw+YvOLvHTDZQORgSWEwPrYfeco48CBq3HJw8IGbDw0g16So8a8SacsEOIoDD2itJ3IwKzMYn8Z7B7SOCua5jwMPml0VYyYj0g55U6fpKdtmPWRK6fYCioAxwXge8DfgI90tC/i/HHjA8t7+5u1nrklR2/Mm4L9T9Lk/k/cOoqZ0W/WQa3Bsq778AKkeiBxZf533Tif792D6OOBpIqc7PRW1YYzITV/eJnLaU3nUsv6ZyAGcSuAL/cjyJyLNAK1E2tcuj2cOoBxYFczzv8R+WltXuX4XrHcFkX6RogvbvwfrWEvUWQFEzjJ4K3jt3zv9Dl4J8t4H5MSY6wwizTgriDpNMpXbrIdMKd1ewDFETgFcEfw8/6+nZRE5zfK+YPorwPT+5u1nrmeC7bUK+D3vnfmTtM99MO+ZvFdgU7qtesg1KLaVumwQEUkzQ66NX0REBkaFX0Qkzajwi4ikGRV+EZE0o8IvIpJmVPhF+snMfmBm56Y6h0hf6XROkX4wswx3D6c6h0h/aI9fpBMzKzOzN83sD2a2xszuN7MRZrbRzH5kZsuAS8zsTjO7OJjnRDN70cxeN7NXzKwg6NDsf8zs1aBTri+n+EcTAVT4RbozC/iFux8B1BHpxx2g1t2Pd/e7O95oZtlEbu5xrbsfC5wLNBK5anqPu59IpFOuL5nZtGT+ECJdUeEX6dpmd/9HMP57It07QKTAdzYL2OrurwK4e51Huvw9H/hc0I3xEiLdU8xMbGyR3mX2/haRtNT54FfH8319WIYBV7v7E/GJJBIf2uMX6dohZnZqMP4Z4O89vHctMMnMTgQI2vczgSeAK4OunzGzw8xsZCJDi8RChV+ka2uJ3OhnDZHucH/Z3Rs9cku+TwK3mtnrRO6YlUvklnurgWVmtgq4Df2XLYOATucU6SS4DeNj7n50iqOIJIT2+EVE0oz2+EVE0oz2+EVE0owKv4hImlHhFxFJMyr8IiJpRoVfRCTN/H9a7ahI4EfeM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88" y="1271623"/>
            <a:ext cx="3439553" cy="2241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19" y="1271623"/>
            <a:ext cx="3451719" cy="2249628"/>
          </a:xfrm>
          <a:prstGeom prst="rect">
            <a:avLst/>
          </a:prstGeom>
        </p:spPr>
      </p:pic>
      <p:sp>
        <p:nvSpPr>
          <p:cNvPr id="16" name="Google Shape;179;p22"/>
          <p:cNvSpPr txBox="1">
            <a:spLocks/>
          </p:cNvSpPr>
          <p:nvPr/>
        </p:nvSpPr>
        <p:spPr>
          <a:xfrm>
            <a:off x="5167234" y="3554886"/>
            <a:ext cx="3329500" cy="139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000"/>
              </a:spcAft>
              <a:buFont typeface="Arial"/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Berdasarkan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tiap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tipe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mesin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semakin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besar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ukuran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mesin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maka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rata-rata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semakin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tinggi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.</a:t>
            </a:r>
            <a:endParaRPr lang="en-GB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18" name="Google Shape;179;p22"/>
          <p:cNvSpPr txBox="1">
            <a:spLocks/>
          </p:cNvSpPr>
          <p:nvPr/>
        </p:nvSpPr>
        <p:spPr>
          <a:xfrm>
            <a:off x="844019" y="3609659"/>
            <a:ext cx="3329500" cy="105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000"/>
              </a:spcAft>
              <a:buFont typeface="Arial"/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Semakin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besar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lebar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maka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rata-rata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juga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semakin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tinggi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66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&lt;paparkan kepada audience insights-insights menarik yang Anda temui di data, dan dukunglah poin poin Anda tersebut dengan visualisasi yang relevan&gt;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82" name="Google Shape;182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83" name="Google Shape;183;p22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Exploratory Data Analysis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01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744750"/>
            <a:ext cx="84804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presentasi adalah 5 menit (tentatif, tergantung dari banyaknya kelompok yang mendaftarkan diri)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Waktu tanya jawab adalah 5 menit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Silakan menambahkan gambar/visualisasi pada slide presentasi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Upayakan agar tetap dalam format poin-poin (ingat, ini presentasi, bukan esai)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Jangan masukkan </a:t>
            </a:r>
            <a:r>
              <a:rPr lang="en" sz="1500" i="1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ke dalam slide presentasi (tidak usah memasukan screenshot jupyter notebook)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 dirty="0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75" name="Google Shape;7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6" name="Google Shape;76;p1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8" name="Google Shape;78;p1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Petunjuk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311700" y="1189543"/>
            <a:ext cx="8708090" cy="3813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hal-hal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yang disarankan untuk dipresentasikan: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Metode train test split / cross validation yang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 : </a:t>
            </a:r>
            <a:r>
              <a:rPr lang="en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sklearn model selection</a:t>
            </a:r>
            <a:endParaRPr sz="1500" b="1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Metrik untuk melakukan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evaluasi : MAE, MSE, RMSE, RSquare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 indent="-323850"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awal yang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dicoba : Linear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Regression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 Ridge Regression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Jenis model lain yang turut dicoba, serta tindakan-tindakan apa saja yang dilakukan untuk mencoba menambah akurasi model (hyperparameter tuning, dst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) : Random Forest Tuning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 indent="-323850"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Model final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-US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Random Forest Tuning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Kolom-kolom </a:t>
            </a: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apa saja yang menjadi prediktor dan target variable untuk model final </a:t>
            </a: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: carbody drivewheel, engineloct, boreratio, stroke, dll…. dan targetnya price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09" name="Google Shape;209;p24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10" name="Google Shape;21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11" name="Google Shape;211;p24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4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13" name="Google Shape;213;p24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311700" y="544707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untuk Memprediksi Harga Mobil 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11357"/>
            <a:ext cx="8480400" cy="3292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endParaRPr lang="en-GB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14300" indent="0" algn="just">
              <a:buNone/>
            </a:pPr>
            <a:endParaRPr lang="en-GB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14300" indent="0" algn="just">
              <a:buNone/>
            </a:pPr>
            <a:endParaRPr lang="en-GB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14300" indent="0" algn="just"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</a:p>
          <a:p>
            <a:pPr marL="114300" indent="0" algn="just"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Metrik-metrik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:</a:t>
            </a: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Mean Absolute Error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Root Mean Squared Error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R-Square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endParaRPr lang="en-GB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 </a:t>
            </a:r>
            <a:r>
              <a:rPr lang="en-GB" sz="2820" dirty="0" err="1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untuk</a:t>
            </a:r>
            <a:r>
              <a:rPr lang="en-GB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</a:t>
            </a:r>
            <a:r>
              <a:rPr lang="en-GB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</a:t>
            </a:r>
            <a:r>
              <a:rPr lang="en-GB" sz="2820" dirty="0" err="1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emprediksi</a:t>
            </a:r>
            <a:r>
              <a:rPr lang="en-GB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</a:t>
            </a:r>
            <a:r>
              <a:rPr lang="en-GB" sz="2820" dirty="0" err="1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</a:t>
            </a:r>
            <a:r>
              <a:rPr lang="en-GB" sz="2820" dirty="0" err="1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arga</a:t>
            </a:r>
            <a:r>
              <a:rPr lang="en-GB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</a:t>
            </a:r>
            <a:r>
              <a:rPr lang="en-GB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</a:t>
            </a:r>
            <a:r>
              <a:rPr lang="en-GB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obil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30" y="1580472"/>
            <a:ext cx="5506218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4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84804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Tujuan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: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membuat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garis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linear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untuk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mengoptimalkan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semua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titik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data.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14300" indent="0" algn="just">
              <a:buNone/>
            </a:pPr>
            <a:endParaRPr lang="en-GB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14300" indent="0" algn="just"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model linear regression,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metrik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berupa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mean absolute square, root 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mean absolute 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square,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Rsquare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menghasilkan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error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sebesar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: 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MAE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= 4765.509875155452</a:t>
            </a: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RMSE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= 6887.081725025669</a:t>
            </a: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R-Square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= 0.1368254872830319</a:t>
            </a:r>
          </a:p>
          <a:p>
            <a:pPr marL="133350" lvl="0" indent="0" algn="just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lang="en-GB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Linear Regression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797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79341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Tujuan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: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Membuat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baris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baru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tidak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terlalu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fit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baik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data train,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namun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tetap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diharapkan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memberikan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hasil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baik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data train.</a:t>
            </a: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14300" indent="0" algn="just">
              <a:buNone/>
            </a:pP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model 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ridge 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regression, </a:t>
            </a: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digunakan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metrik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berupa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mean absolute square, root mean absolute square, </a:t>
            </a: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Rsquare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menghasilkan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error </a:t>
            </a: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sebesar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: </a:t>
            </a: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MAE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= 1999.0707090604214</a:t>
            </a: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RMSE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= 3315.5761747978763</a:t>
            </a: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R-Square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= 0.7999464992096266</a:t>
            </a:r>
          </a:p>
          <a:p>
            <a:pPr marL="133350" lvl="0" indent="0" algn="just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Ridge Regression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429814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84804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 algn="just">
              <a:buClr>
                <a:srgbClr val="282828"/>
              </a:buClr>
              <a:buSzPts val="1500"/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Tujuan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: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Dibuat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himpunan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bagian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data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hasil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akhir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didasarkan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pada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rata-rata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atau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mayoritas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peringkat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memperbaiki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masalah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overfitting.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33350" indent="0" algn="just">
              <a:buClr>
                <a:srgbClr val="282828"/>
              </a:buClr>
              <a:buSzPts val="1500"/>
              <a:buNone/>
            </a:pP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33350" indent="0" algn="just">
              <a:buClr>
                <a:srgbClr val="282828"/>
              </a:buClr>
              <a:buSzPts val="1500"/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melakukan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random forest tuning,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diperoleh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model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baru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hasil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error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sebesar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:</a:t>
            </a:r>
          </a:p>
          <a:p>
            <a:pPr marL="419100" indent="-285750" algn="just">
              <a:buClr>
                <a:srgbClr val="282828"/>
              </a:buClr>
              <a:buSzPts val="1500"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RMSE = 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2298.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397566631523</a:t>
            </a: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419100" indent="-285750" algn="just">
              <a:buClr>
                <a:srgbClr val="282828"/>
              </a:buClr>
              <a:buSzPts val="1500"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R-square = 0.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9038656837884027</a:t>
            </a:r>
          </a:p>
          <a:p>
            <a:pPr marL="419100" indent="-285750" algn="just">
              <a:buClr>
                <a:srgbClr val="282828"/>
              </a:buClr>
              <a:buSzPts val="1500"/>
            </a:pP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Improvement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=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1.9746972077013931%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33350" lvl="0" indent="0" algn="just" rtl="0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500"/>
              <a:buNone/>
            </a:pPr>
            <a:endParaRPr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23" name="Google Shape;22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4" name="Google Shape;224;p2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6" name="Google Shape;226;p25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 dirty="0" smtClean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Random Forest Tuning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526698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Conclusion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50" name="Google Shape;250;p27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2" name="Google Shape;252;p27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157199" y="2536713"/>
            <a:ext cx="8629197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ketiga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pemodelan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dibuat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memperlihatkan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bahwa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Ridge Regression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memiliki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error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minimum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nilai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R-Square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daripada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Linear Regression.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Sedangkan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saat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melakukan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pemodelan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random forest tuning,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diperoleh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pula error 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minimum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kedua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model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sebelumnya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. </a:t>
            </a:r>
            <a:endParaRPr lang="en-GB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14300" indent="0">
              <a:buNone/>
            </a:pPr>
            <a:endParaRPr lang="en-GB" sz="1500" b="1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114300" indent="0" algn="just"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random forest tuning 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diperoleh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improvement </a:t>
            </a: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sebesar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1.97%,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GB" sz="1500" dirty="0" err="1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sehingga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model</a:t>
            </a:r>
            <a:r>
              <a:rPr lang="en-GB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yang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dipilih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sebagai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model final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dalam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melakukan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prediksi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adalah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pemodelan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random forest.</a:t>
            </a:r>
            <a:endParaRPr lang="en-GB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595742183"/>
              </p:ext>
            </p:extLst>
          </p:nvPr>
        </p:nvGraphicFramePr>
        <p:xfrm>
          <a:off x="2341831" y="340422"/>
          <a:ext cx="4259935" cy="2233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830022" y="1133052"/>
            <a:ext cx="4932054" cy="2922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highway mpg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peak rpm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engine size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symboling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door number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wheel base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car width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car height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curb weight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Google Shape;261;p28"/>
          <p:cNvSpPr txBox="1">
            <a:spLocks/>
          </p:cNvSpPr>
          <p:nvPr/>
        </p:nvSpPr>
        <p:spPr>
          <a:xfrm>
            <a:off x="4307892" y="1385349"/>
            <a:ext cx="3454567" cy="272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city mpg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rendah</a:t>
            </a: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car 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length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rendah</a:t>
            </a:r>
            <a:endParaRPr lang="en-GB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cylinder number</a:t>
            </a:r>
          </a:p>
          <a:p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horse power</a:t>
            </a: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bore 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ratio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rendah</a:t>
            </a: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stroke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rendah</a:t>
            </a:r>
            <a:endParaRPr lang="en-US" sz="1500" dirty="0" smtClean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compression ratio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rendah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2" name="Google Shape;179;p22"/>
          <p:cNvSpPr txBox="1">
            <a:spLocks/>
          </p:cNvSpPr>
          <p:nvPr/>
        </p:nvSpPr>
        <p:spPr>
          <a:xfrm>
            <a:off x="580657" y="966392"/>
            <a:ext cx="6153399" cy="45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000"/>
              </a:spcAft>
              <a:buFont typeface="Arial"/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Mobil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tinggi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memiliki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spesifikasi</a:t>
            </a:r>
            <a:r>
              <a:rPr lang="en-GB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 :</a:t>
            </a:r>
            <a:endParaRPr lang="en-GB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0322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Google Shape;261;p28"/>
          <p:cNvSpPr txBox="1">
            <a:spLocks/>
          </p:cNvSpPr>
          <p:nvPr/>
        </p:nvSpPr>
        <p:spPr>
          <a:xfrm>
            <a:off x="298175" y="844065"/>
            <a:ext cx="8458199" cy="3787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f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uel system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dengan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4bbl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idi</a:t>
            </a:r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mempengaruhi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daripada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fuel system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mpfi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ngine  type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ohcv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rotor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mempengaruhi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daripada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type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ohc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engine location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rear(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belakang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)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mempengaruhi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daripada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front(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depan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)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r>
              <a:rPr lang="en-US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rive wheel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rwd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mempengaruhi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daripada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fwd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car body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convertible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dan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hard top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mempengaruhi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daripada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sedan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aspiration 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turbo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mempengaruhi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daripada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tipe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 standard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  <a:p>
            <a:pPr algn="just"/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fuel type diesel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mempengaruhi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harga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mobil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lebih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tinggi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</a:t>
            </a:r>
            <a:r>
              <a:rPr lang="en-US" sz="1500" dirty="0" err="1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daripada</a:t>
            </a:r>
            <a:r>
              <a:rPr lang="en-US" sz="1500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</a:rPr>
              <a:t> fuel type gas</a:t>
            </a:r>
            <a:endParaRPr lang="en-US"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02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517750" y="1101600"/>
            <a:ext cx="6253800" cy="29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2400" dirty="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2400" dirty="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Modelling</a:t>
            </a:r>
            <a:endParaRPr sz="2400" dirty="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Maven Pro SemiBold"/>
              <a:buAutoNum type="arabicPeriod"/>
            </a:pPr>
            <a:r>
              <a:rPr lang="en" sz="2400" dirty="0">
                <a:solidFill>
                  <a:srgbClr val="282828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Kesimpulan</a:t>
            </a:r>
            <a:endParaRPr sz="2400" dirty="0">
              <a:solidFill>
                <a:srgbClr val="282828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Daftar Isi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0" name="Google Shape;90;p15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2" name="Google Shape;92;p15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84804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&lt;pada bagian ini, silakan paparkan kesimpulan Anda, apa saja insights/trend yang menarik, dan sertakan saran Anda kepada stakeholder&gt;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&lt;misal, proyek Anda adalah tentang properti, maka Anda bisa memberikan saran kepada calon pembeli properti, kira-kira properti yang seperti apa yang paling worth it&gt;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&lt;misal, proyek Anda adalah tentang churn, maka Anda bisa memberikan saran kepada perusahaan bagaimana untuk menurunkan churn, faktor-faktor apa yang harus diperhatikan, dst&gt;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3" name="Google Shape;263;p28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264" name="Google Shape;26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28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8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67" name="Google Shape;267;p28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Modelling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9517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430058" y="1162650"/>
            <a:ext cx="4114800" cy="26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Terima kasih!</a:t>
            </a:r>
            <a:endParaRPr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4F0FF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Ada pertanyaan?</a:t>
            </a:r>
            <a:endParaRPr sz="2800">
              <a:solidFill>
                <a:srgbClr val="F4F0FF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200" y="0"/>
            <a:ext cx="4114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/>
          <p:nvPr/>
        </p:nvSpPr>
        <p:spPr>
          <a:xfrm>
            <a:off x="6256350" y="1438550"/>
            <a:ext cx="1655700" cy="5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 l="9895" r="8731"/>
          <a:stretch/>
        </p:blipFill>
        <p:spPr>
          <a:xfrm>
            <a:off x="6381425" y="1382127"/>
            <a:ext cx="1405548" cy="6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</a:t>
            </a:r>
            <a:endParaRPr sz="360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8315569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8315546" y="184983"/>
            <a:ext cx="0" cy="14472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Pendahuluan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492925"/>
            <a:ext cx="8480400" cy="3055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" sz="1500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Sumber Data: </a:t>
            </a:r>
            <a:r>
              <a:rPr lang="en-US" sz="1500" u="sng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hlinkClick r:id="rId3"/>
              </a:rPr>
              <a:t>https</a:t>
            </a:r>
            <a:r>
              <a:rPr lang="en-US" sz="1500" u="sng" dirty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hlinkClick r:id="rId3"/>
              </a:rPr>
              <a:t>://</a:t>
            </a:r>
            <a:r>
              <a:rPr lang="en-US" sz="1500" u="sng" dirty="0" smtClean="0">
                <a:solidFill>
                  <a:srgbClr val="282828"/>
                </a:solidFill>
                <a:latin typeface="Inter" panose="020B0604020202020204" charset="0"/>
                <a:ea typeface="Inter" panose="020B0604020202020204" charset="0"/>
                <a:hlinkClick r:id="rId3"/>
              </a:rPr>
              <a:t>www.kaggle.com/datasets/hellbuoy/car-price-prediction</a:t>
            </a:r>
            <a:endParaRPr sz="1500" dirty="0">
              <a:solidFill>
                <a:srgbClr val="282828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lang="en-GB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REGRESSION</a:t>
            </a:r>
            <a:endParaRPr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Tujuan: </a:t>
            </a:r>
            <a:endParaRPr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Mengetahui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faktor-faktor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memengaruhi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marL="457200" lvl="0" indent="-3238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berdasarkan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spesifikasinya</a:t>
            </a:r>
            <a:endParaRPr lang="en-GB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Mengetahui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 yang paling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akurat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memprediksi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endParaRPr lang="en-GB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82828"/>
              </a:buClr>
              <a:buSzPts val="1500"/>
              <a:buFont typeface="Inter"/>
              <a:buChar char="-"/>
            </a:pP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Membantu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masyarakat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mengetahui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perkiraan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sesuai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fitur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dibutuhkan</a:t>
            </a:r>
            <a:endParaRPr lang="en-GB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Latar Belakang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 dirty="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16" name="Google Shape;11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7" name="Google Shape;117;p17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19" name="Google Shape;119;p17"/>
            <p:cNvPicPr preferRelativeResize="0"/>
            <p:nvPr/>
          </p:nvPicPr>
          <p:blipFill rotWithShape="1">
            <a:blip r:embed="rId5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 dirty="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Latar Belakang Project</a:t>
            </a:r>
            <a:endParaRPr sz="2820" dirty="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1F99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537425" y="1457350"/>
            <a:ext cx="54555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Explorasi Data dan Visualisasi</a:t>
            </a:r>
            <a:endParaRPr sz="3600" dirty="0">
              <a:solidFill>
                <a:schemeClr val="lt1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 amt="50000"/>
          </a:blip>
          <a:srcRect r="43100" b="39246"/>
          <a:stretch/>
        </p:blipFill>
        <p:spPr>
          <a:xfrm>
            <a:off x="5082000" y="1401150"/>
            <a:ext cx="4061998" cy="374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PUT THE TOPIC HERE AS OVERHEAD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9" name="Google Shape;129;p18"/>
          <p:cNvCxnSpPr/>
          <p:nvPr/>
        </p:nvCxnSpPr>
        <p:spPr>
          <a:xfrm>
            <a:off x="8315586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315529" y="184990"/>
            <a:ext cx="0" cy="144674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l="9895" r="8731" b="31665"/>
          <a:stretch/>
        </p:blipFill>
        <p:spPr>
          <a:xfrm>
            <a:off x="7503025" y="95799"/>
            <a:ext cx="681626" cy="22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5">
            <a:alphaModFix/>
          </a:blip>
          <a:srcRect l="9895" t="68332" r="8731"/>
          <a:stretch/>
        </p:blipFill>
        <p:spPr>
          <a:xfrm>
            <a:off x="7503025" y="316596"/>
            <a:ext cx="681626" cy="10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6725" y="117900"/>
            <a:ext cx="523075" cy="27890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Explorasi Data dan Visualisasi</a:t>
            </a:r>
            <a:endParaRPr sz="1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37425" y="3240750"/>
            <a:ext cx="37050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29606" y="808604"/>
            <a:ext cx="5720817" cy="3895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kendaraan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roda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empat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digerakkan</a:t>
            </a:r>
            <a:r>
              <a:rPr lang="en-GB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tenaga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mesin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bahan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bakar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tertentu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Mobil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merupakan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salah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satu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alat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transportasi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banyak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digunakan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oleh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masyarakat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karena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memudahkan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seseorang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bepergian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atau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berpindah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suatu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tempat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nyaman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Pada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masa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sekarang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merupakan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salah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satu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alat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menjadi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kebutuhan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utama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bagi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masyarakat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sering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bepergian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khususnya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anggota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keluarganya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melebihi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kapasitas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kendaraan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rendah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seperti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motor.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Terlebih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lagi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banyak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perusahaan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menciptakan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produk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fitur-fitur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lebih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bagus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sehingga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menetapkan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" b="5274"/>
          <a:stretch/>
        </p:blipFill>
        <p:spPr>
          <a:xfrm>
            <a:off x="6114193" y="549526"/>
            <a:ext cx="3295479" cy="487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3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97846" y="808604"/>
            <a:ext cx="8480400" cy="3663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Oleh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karena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itu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, kami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mencoba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menganalisis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faktor-faktor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dapat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mempengaruhi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menggunakan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beberapa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model,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yaitu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dengan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b="1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pemodelan</a:t>
            </a:r>
            <a:r>
              <a:rPr lang="en-GB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linear regression, ridge regression, </a:t>
            </a:r>
            <a:r>
              <a:rPr lang="en-GB" sz="1500" b="1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dan</a:t>
            </a:r>
            <a:r>
              <a:rPr lang="en-GB" sz="1500" b="1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random forest.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Tujuannya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adalah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untuk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membantu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klien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dalam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menentukan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fitur-fitur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yang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mempengaruhi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harga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mobil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GB" sz="1500" dirty="0" err="1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tinggi</a:t>
            </a:r>
            <a:r>
              <a:rPr lang="en-GB" sz="1500" dirty="0" smtClean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500" dirty="0" smtClean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6958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11700" y="1556750"/>
            <a:ext cx="71913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&lt;pada slide ini, paparkan secara singkat topik pada dataset.&gt;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&lt;contoh: jika dataset yang dipilih adalah harga smartphone, boleh dijelaskan secara singkat tentang dunia smartphone, dan apa saja faktor-faktor yang dapat memengaruhi harga, dan mengapa perusahaan smartphone merilis smartphone pada segmentasi harga yang berbeda-beda&gt;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&lt;contoh: jika dataset yang dipilih adalah churn, boleh dijelaskan apa itu churn, dan mengapa churn itu harus diantisipasi, apa pengaruhnya ke bisnis, dst&gt; 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282828"/>
                </a:solidFill>
                <a:latin typeface="Inter"/>
                <a:ea typeface="Inter"/>
                <a:cs typeface="Inter"/>
                <a:sym typeface="Inter"/>
              </a:rPr>
              <a:t>&lt;boleh menggunakan gambar&gt;</a:t>
            </a:r>
            <a:endParaRPr sz="1500" dirty="0">
              <a:solidFill>
                <a:srgbClr val="28282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76197" y="87997"/>
            <a:ext cx="608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01F99"/>
                </a:solidFill>
                <a:latin typeface="Inter"/>
                <a:ea typeface="Inter"/>
                <a:cs typeface="Inter"/>
                <a:sym typeface="Inter"/>
              </a:rPr>
              <a:t>EDA and Visualization</a:t>
            </a:r>
            <a:endParaRPr sz="1000" b="1">
              <a:solidFill>
                <a:srgbClr val="601F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0" y="4800600"/>
            <a:ext cx="894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 2022 Program Studi Independen Bersertifikat Zenius Bersama Kampus Merdeka</a:t>
            </a:r>
            <a:endParaRPr sz="9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7503019" y="95797"/>
            <a:ext cx="1516771" cy="323122"/>
            <a:chOff x="400885" y="325214"/>
            <a:chExt cx="2298835" cy="489727"/>
          </a:xfrm>
        </p:grpSpPr>
        <p:pic>
          <p:nvPicPr>
            <p:cNvPr id="144" name="Google Shape;14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06971" y="358726"/>
              <a:ext cx="792749" cy="4227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9"/>
            <p:cNvCxnSpPr/>
            <p:nvPr/>
          </p:nvCxnSpPr>
          <p:spPr>
            <a:xfrm>
              <a:off x="1632394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9"/>
            <p:cNvCxnSpPr/>
            <p:nvPr/>
          </p:nvCxnSpPr>
          <p:spPr>
            <a:xfrm>
              <a:off x="1632360" y="460384"/>
              <a:ext cx="0" cy="21934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47" name="Google Shape;147;p19"/>
            <p:cNvPicPr preferRelativeResize="0"/>
            <p:nvPr/>
          </p:nvPicPr>
          <p:blipFill rotWithShape="1">
            <a:blip r:embed="rId4">
              <a:alphaModFix/>
            </a:blip>
            <a:srcRect l="9895" r="8731"/>
            <a:stretch/>
          </p:blipFill>
          <p:spPr>
            <a:xfrm>
              <a:off x="400885" y="325214"/>
              <a:ext cx="1033078" cy="4897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4804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A338EB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Business Understanding</a:t>
            </a:r>
            <a:endParaRPr sz="2820">
              <a:solidFill>
                <a:srgbClr val="A338EB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1551</Words>
  <Application>Microsoft Office PowerPoint</Application>
  <PresentationFormat>On-screen Show (16:9)</PresentationFormat>
  <Paragraphs>206</Paragraphs>
  <Slides>31</Slides>
  <Notes>31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Maven Pro SemiBold</vt:lpstr>
      <vt:lpstr>Inter Medium</vt:lpstr>
      <vt:lpstr>Arial</vt:lpstr>
      <vt:lpstr>Inter</vt:lpstr>
      <vt:lpstr>Inter SemiBold</vt:lpstr>
      <vt:lpstr>Simple Light</vt:lpstr>
      <vt:lpstr>Final Project Presentation</vt:lpstr>
      <vt:lpstr>Petunjuk</vt:lpstr>
      <vt:lpstr>Latar Belakang Explorasi Data dan Visualisasi Modelling Kesimpulan</vt:lpstr>
      <vt:lpstr>Latar Belakang</vt:lpstr>
      <vt:lpstr>Latar Belakang Project</vt:lpstr>
      <vt:lpstr>Explorasi Data dan Visualisasi</vt:lpstr>
      <vt:lpstr>PowerPoint Presentation</vt:lpstr>
      <vt:lpstr>PowerPoint Presentation</vt:lpstr>
      <vt:lpstr>Business Understanding</vt:lpstr>
      <vt:lpstr>Data Cleansing</vt:lpstr>
      <vt:lpstr>Data Cleansing</vt:lpstr>
      <vt:lpstr>Data Cleansing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Modelling</vt:lpstr>
      <vt:lpstr>Model untuk Memprediksi Harga Mobil </vt:lpstr>
      <vt:lpstr>Model untuk Memprediksi Harga Mobil</vt:lpstr>
      <vt:lpstr>Linear Regression</vt:lpstr>
      <vt:lpstr>Ridge Regression</vt:lpstr>
      <vt:lpstr>Random Forest Tuning</vt:lpstr>
      <vt:lpstr>Conclusion</vt:lpstr>
      <vt:lpstr>PowerPoint Presentation</vt:lpstr>
      <vt:lpstr>PowerPoint Presentation</vt:lpstr>
      <vt:lpstr>PowerPoint Presentation</vt:lpstr>
      <vt:lpstr>PowerPoint Presentation</vt:lpstr>
      <vt:lpstr>Terima kasih! Ada pertanyaan?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cp:lastModifiedBy>HP</cp:lastModifiedBy>
  <cp:revision>79</cp:revision>
  <dcterms:modified xsi:type="dcterms:W3CDTF">2022-07-10T13:53:04Z</dcterms:modified>
</cp:coreProperties>
</file>