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1" r:id="rId6"/>
    <p:sldId id="260" r:id="rId7"/>
    <p:sldId id="263" r:id="rId8"/>
    <p:sldId id="276" r:id="rId9"/>
    <p:sldId id="277" r:id="rId10"/>
    <p:sldId id="278" r:id="rId11"/>
    <p:sldId id="279" r:id="rId12"/>
    <p:sldId id="280" r:id="rId13"/>
    <p:sldId id="264" r:id="rId14"/>
    <p:sldId id="266" r:id="rId15"/>
    <p:sldId id="267" r:id="rId16"/>
    <p:sldId id="268" r:id="rId17"/>
    <p:sldId id="270" r:id="rId18"/>
    <p:sldId id="271" r:id="rId19"/>
    <p:sldId id="272" r:id="rId20"/>
    <p:sldId id="273" r:id="rId21"/>
    <p:sldId id="274" r:id="rId22"/>
    <p:sldId id="275"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933556-FEB2-4CD5-A62D-E0C5696F870E}" type="datetimeFigureOut">
              <a:rPr lang="en-US" smtClean="0"/>
              <a:pPr/>
              <a:t>5/3/2021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62EAB83-B423-42D3-AD3D-20B4A43481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33556-FEB2-4CD5-A62D-E0C5696F870E}"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33556-FEB2-4CD5-A62D-E0C5696F870E}"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933556-FEB2-4CD5-A62D-E0C5696F870E}"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933556-FEB2-4CD5-A62D-E0C5696F870E}" type="datetimeFigureOut">
              <a:rPr lang="en-US" smtClean="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AB83-B423-42D3-AD3D-20B4A43481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933556-FEB2-4CD5-A62D-E0C5696F870E}" type="datetimeFigureOut">
              <a:rPr lang="en-US" smtClean="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1933556-FEB2-4CD5-A62D-E0C5696F870E}" type="datetimeFigureOut">
              <a:rPr lang="en-US" smtClean="0"/>
              <a:pPr/>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1933556-FEB2-4CD5-A62D-E0C5696F870E}" type="datetimeFigureOut">
              <a:rPr lang="en-US" smtClean="0"/>
              <a:pPr/>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33556-FEB2-4CD5-A62D-E0C5696F870E}" type="datetimeFigureOut">
              <a:rPr lang="en-US" smtClean="0"/>
              <a:pPr/>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933556-FEB2-4CD5-A62D-E0C5696F870E}" type="datetimeFigureOut">
              <a:rPr lang="en-US" smtClean="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EAB83-B423-42D3-AD3D-20B4A43481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933556-FEB2-4CD5-A62D-E0C5696F870E}" type="datetimeFigureOut">
              <a:rPr lang="en-US" smtClean="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62EAB83-B423-42D3-AD3D-20B4A43481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1933556-FEB2-4CD5-A62D-E0C5696F870E}" type="datetimeFigureOut">
              <a:rPr lang="en-US" smtClean="0"/>
              <a:pPr/>
              <a:t>5/3/2021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62EAB83-B423-42D3-AD3D-20B4A43481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ROAD ACCIDENT SEVERITY PREDICTION USING MACHINE LEARNING TECHNIQUES</a:t>
            </a:r>
            <a:endParaRPr lang="en-US" dirty="0"/>
          </a:p>
        </p:txBody>
      </p:sp>
      <p:sp>
        <p:nvSpPr>
          <p:cNvPr id="3" name="Subtitle 2"/>
          <p:cNvSpPr>
            <a:spLocks noGrp="1"/>
          </p:cNvSpPr>
          <p:nvPr>
            <p:ph type="subTitle" idx="1"/>
          </p:nvPr>
        </p:nvSpPr>
        <p:spPr/>
        <p:txBody>
          <a:bodyPr>
            <a:normAutofit fontScale="70000" lnSpcReduction="20000"/>
          </a:bodyPr>
          <a:lstStyle/>
          <a:p>
            <a:r>
              <a:rPr lang="en-IN" dirty="0" smtClean="0"/>
              <a:t>By</a:t>
            </a:r>
          </a:p>
          <a:p>
            <a:r>
              <a:rPr lang="en-IN" dirty="0" smtClean="0"/>
              <a:t>K.Prasanthi-24</a:t>
            </a:r>
          </a:p>
          <a:p>
            <a:r>
              <a:rPr lang="en-IN" dirty="0" smtClean="0"/>
              <a:t>M.Sukesh-34</a:t>
            </a:r>
          </a:p>
          <a:p>
            <a:r>
              <a:rPr lang="en-IN" dirty="0" err="1" smtClean="0"/>
              <a:t>Ch.Ani</a:t>
            </a:r>
            <a:r>
              <a:rPr lang="en-IN" dirty="0" smtClean="0"/>
              <a:t> SRK-08</a:t>
            </a:r>
          </a:p>
          <a:p>
            <a:r>
              <a:rPr lang="en-IN" dirty="0" smtClean="0"/>
              <a:t>G.Bhargav-14</a:t>
            </a:r>
          </a:p>
          <a:p>
            <a:r>
              <a:rPr lang="en-IN" dirty="0" smtClean="0"/>
              <a:t>Under the </a:t>
            </a:r>
            <a:r>
              <a:rPr lang="en-IN" dirty="0" err="1" smtClean="0"/>
              <a:t>Guidence</a:t>
            </a:r>
            <a:r>
              <a:rPr lang="en-IN" dirty="0" smtClean="0"/>
              <a:t> of </a:t>
            </a:r>
            <a:r>
              <a:rPr lang="en-IN" dirty="0" err="1" smtClean="0"/>
              <a:t>G.Karthika</a:t>
            </a:r>
            <a:r>
              <a:rPr lang="en-IN" dirty="0" smtClean="0"/>
              <a:t> </a:t>
            </a:r>
            <a:r>
              <a:rPr lang="en-IN" dirty="0" err="1" smtClean="0"/>
              <a:t>Mam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sz="3200" b="1" u="sng" dirty="0" smtClean="0">
                <a:latin typeface="Times New Roman" pitchFamily="18" charset="0"/>
                <a:cs typeface="Times New Roman" pitchFamily="18" charset="0"/>
              </a:rPr>
              <a:t>HARDWARE REQUIREMENTS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00174"/>
            <a:ext cx="8229600" cy="4824426"/>
          </a:xfrm>
        </p:spPr>
        <p:txBody>
          <a:bodyPr/>
          <a:lstStyle/>
          <a:p>
            <a:pPr algn="just">
              <a:lnSpc>
                <a:spcPct val="150000"/>
              </a:lnSpc>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Hardware </a:t>
            </a:r>
            <a:r>
              <a:rPr lang="en-US" sz="2200" dirty="0" smtClean="0">
                <a:latin typeface="Times New Roman" pitchFamily="18" charset="0"/>
                <a:cs typeface="Times New Roman" pitchFamily="18" charset="0"/>
              </a:rPr>
              <a:t>requirements specify the prerequisites required for the project to execute. These hardware equipment must be available to be able to support proper execution of the project </a:t>
            </a:r>
            <a:r>
              <a:rPr lang="en-US" sz="2200" b="1"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fontAlgn="base">
              <a:lnSpc>
                <a:spcPct val="150000"/>
              </a:lnSpc>
            </a:pPr>
            <a:r>
              <a:rPr lang="en-US" sz="2200" dirty="0" smtClean="0">
                <a:latin typeface="Times New Roman" pitchFamily="18" charset="0"/>
                <a:cs typeface="Times New Roman" pitchFamily="18" charset="0"/>
              </a:rPr>
              <a:t> Hard disk : 5GB or above</a:t>
            </a:r>
          </a:p>
          <a:p>
            <a:pPr algn="just" fontAlgn="base">
              <a:lnSpc>
                <a:spcPct val="150000"/>
              </a:lnSpc>
            </a:pPr>
            <a:r>
              <a:rPr lang="en-US" sz="2200" dirty="0" smtClean="0">
                <a:latin typeface="Times New Roman" pitchFamily="18" charset="0"/>
                <a:cs typeface="Times New Roman" pitchFamily="18" charset="0"/>
              </a:rPr>
              <a:t> RAM : 2GB or above</a:t>
            </a:r>
          </a:p>
          <a:p>
            <a:pPr algn="just" fontAlgn="base">
              <a:lnSpc>
                <a:spcPct val="150000"/>
              </a:lnSpc>
            </a:pPr>
            <a:r>
              <a:rPr lang="en-US" sz="2200" dirty="0" smtClean="0">
                <a:latin typeface="Times New Roman" pitchFamily="18" charset="0"/>
                <a:cs typeface="Times New Roman" pitchFamily="18" charset="0"/>
              </a:rPr>
              <a:t>Processor : i3 or above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229600" cy="928694"/>
          </a:xfrm>
        </p:spPr>
        <p:txBody>
          <a:bodyPr>
            <a:normAutofit/>
          </a:bodyPr>
          <a:lstStyle/>
          <a:p>
            <a:r>
              <a:rPr lang="en-US" sz="3200" b="1" u="sng" dirty="0" smtClean="0">
                <a:latin typeface="Times New Roman" pitchFamily="18" charset="0"/>
                <a:cs typeface="Times New Roman" pitchFamily="18" charset="0"/>
              </a:rPr>
              <a:t>UML DIAGRAMS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4895864"/>
          </a:xfrm>
        </p:spPr>
        <p:txBody>
          <a:bodyPr>
            <a:normAutofit/>
          </a:bodyPr>
          <a:lstStyle/>
          <a:p>
            <a:pPr>
              <a:buNone/>
            </a:pPr>
            <a:r>
              <a:rPr lang="en-US" sz="2000" b="1" dirty="0" smtClean="0">
                <a:latin typeface="Times New Roman" pitchFamily="18" charset="0"/>
                <a:cs typeface="Times New Roman" pitchFamily="18" charset="0"/>
              </a:rPr>
              <a:t>SEQUENCE DIAGRAM:</a:t>
            </a:r>
          </a:p>
          <a:p>
            <a:pPr>
              <a:buNone/>
            </a:pPr>
            <a:endParaRPr lang="en-US" sz="2000" b="1" dirty="0">
              <a:latin typeface="Times New Roman" pitchFamily="18" charset="0"/>
              <a:cs typeface="Times New Roman" pitchFamily="18" charset="0"/>
            </a:endParaRPr>
          </a:p>
        </p:txBody>
      </p:sp>
      <p:pic>
        <p:nvPicPr>
          <p:cNvPr id="4" name="Picture 3" descr="SequenceDiagram.JPG"/>
          <p:cNvPicPr>
            <a:picLocks noChangeAspect="1"/>
          </p:cNvPicPr>
          <p:nvPr/>
        </p:nvPicPr>
        <p:blipFill>
          <a:blip r:embed="rId2"/>
          <a:stretch>
            <a:fillRect/>
          </a:stretch>
        </p:blipFill>
        <p:spPr>
          <a:xfrm>
            <a:off x="1214414" y="2000240"/>
            <a:ext cx="6473261" cy="404467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a:bodyPr>
          <a:lstStyle/>
          <a:p>
            <a:pPr>
              <a:buNone/>
            </a:pPr>
            <a:r>
              <a:rPr lang="en-US" sz="2000" b="1" dirty="0" smtClean="0">
                <a:latin typeface="Times New Roman" pitchFamily="18" charset="0"/>
                <a:cs typeface="Times New Roman" pitchFamily="18" charset="0"/>
              </a:rPr>
              <a:t>ACTIVITY DIAGRAM:</a:t>
            </a:r>
          </a:p>
          <a:p>
            <a:pPr>
              <a:buNone/>
            </a:pPr>
            <a:endParaRPr lang="en-US" sz="2000" b="1" dirty="0">
              <a:latin typeface="Times New Roman" pitchFamily="18" charset="0"/>
              <a:cs typeface="Times New Roman" pitchFamily="18" charset="0"/>
            </a:endParaRPr>
          </a:p>
        </p:txBody>
      </p:sp>
      <p:pic>
        <p:nvPicPr>
          <p:cNvPr id="4" name="Picture 3" descr="ACTIVITY DIAGRAM.jpeg"/>
          <p:cNvPicPr>
            <a:picLocks noChangeAspect="1"/>
          </p:cNvPicPr>
          <p:nvPr/>
        </p:nvPicPr>
        <p:blipFill>
          <a:blip r:embed="rId2"/>
          <a:stretch>
            <a:fillRect/>
          </a:stretch>
        </p:blipFill>
        <p:spPr>
          <a:xfrm>
            <a:off x="642910" y="2071678"/>
            <a:ext cx="7643866" cy="25003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918418"/>
          </a:xfrm>
        </p:spPr>
        <p:txBody>
          <a:bodyPr>
            <a:normAutofit/>
          </a:bodyPr>
          <a:lstStyle/>
          <a:p>
            <a:r>
              <a:rPr lang="en-IN" sz="2800" b="1" u="sng" dirty="0" smtClean="0">
                <a:latin typeface="Times New Roman" pitchFamily="18" charset="0"/>
                <a:cs typeface="Times New Roman" pitchFamily="18" charset="0"/>
              </a:rPr>
              <a:t>IMPLEMETATION OF  GUI</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71612"/>
            <a:ext cx="8229600" cy="4752988"/>
          </a:xfrm>
        </p:spPr>
        <p:txBody>
          <a:bodyPr/>
          <a:lstStyle/>
          <a:p>
            <a:pPr>
              <a:buNone/>
            </a:pPr>
            <a:r>
              <a:rPr lang="en-IN" dirty="0" smtClean="0"/>
              <a:t>Accident.py:</a:t>
            </a:r>
          </a:p>
          <a:p>
            <a:pPr>
              <a:buNone/>
            </a:pPr>
            <a:endParaRPr lang="en-US" dirty="0"/>
          </a:p>
        </p:txBody>
      </p:sp>
      <p:pic>
        <p:nvPicPr>
          <p:cNvPr id="4" name="Picture 3" descr="accidentpy.PNG"/>
          <p:cNvPicPr>
            <a:picLocks noChangeAspect="1"/>
          </p:cNvPicPr>
          <p:nvPr/>
        </p:nvPicPr>
        <p:blipFill>
          <a:blip r:embed="rId2"/>
          <a:stretch>
            <a:fillRect/>
          </a:stretch>
        </p:blipFill>
        <p:spPr>
          <a:xfrm>
            <a:off x="2428860" y="1428736"/>
            <a:ext cx="4692279" cy="50387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401080" cy="5967434"/>
          </a:xfrm>
        </p:spPr>
        <p:txBody>
          <a:bodyPr/>
          <a:lstStyle/>
          <a:p>
            <a:pPr>
              <a:buNone/>
            </a:pPr>
            <a:endParaRPr lang="en-IN" dirty="0" smtClean="0"/>
          </a:p>
          <a:p>
            <a:pPr>
              <a:buNone/>
            </a:pPr>
            <a:r>
              <a:rPr lang="en-IN" dirty="0" smtClean="0"/>
              <a:t>Running on command prompt:</a:t>
            </a:r>
          </a:p>
          <a:p>
            <a:pPr>
              <a:buNone/>
            </a:pPr>
            <a:endParaRPr lang="en-US" dirty="0"/>
          </a:p>
        </p:txBody>
      </p:sp>
      <p:pic>
        <p:nvPicPr>
          <p:cNvPr id="4" name="Picture 3" descr="running on prompt.PNG"/>
          <p:cNvPicPr>
            <a:picLocks noChangeAspect="1"/>
          </p:cNvPicPr>
          <p:nvPr/>
        </p:nvPicPr>
        <p:blipFill>
          <a:blip r:embed="rId2"/>
          <a:stretch>
            <a:fillRect/>
          </a:stretch>
        </p:blipFill>
        <p:spPr>
          <a:xfrm>
            <a:off x="1142976" y="1785926"/>
            <a:ext cx="6537980" cy="430232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inframe.PNG"/>
          <p:cNvPicPr>
            <a:picLocks noGrp="1" noChangeAspect="1"/>
          </p:cNvPicPr>
          <p:nvPr>
            <p:ph idx="1"/>
          </p:nvPr>
        </p:nvPicPr>
        <p:blipFill>
          <a:blip r:embed="rId2"/>
          <a:stretch>
            <a:fillRect/>
          </a:stretch>
        </p:blipFill>
        <p:spPr>
          <a:xfrm>
            <a:off x="796312" y="1357298"/>
            <a:ext cx="7762343" cy="36433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IN" dirty="0" smtClean="0"/>
              <a:t>Road Conditions:</a:t>
            </a:r>
          </a:p>
          <a:p>
            <a:pPr>
              <a:buNone/>
            </a:pPr>
            <a:endParaRPr lang="en-US" dirty="0"/>
          </a:p>
        </p:txBody>
      </p:sp>
      <p:pic>
        <p:nvPicPr>
          <p:cNvPr id="4" name="Picture 3" descr="roadconditions.PNG"/>
          <p:cNvPicPr>
            <a:picLocks noChangeAspect="1"/>
          </p:cNvPicPr>
          <p:nvPr/>
        </p:nvPicPr>
        <p:blipFill>
          <a:blip r:embed="rId2"/>
          <a:stretch>
            <a:fillRect/>
          </a:stretch>
        </p:blipFill>
        <p:spPr>
          <a:xfrm>
            <a:off x="3214678" y="785794"/>
            <a:ext cx="4786346" cy="552951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IN" dirty="0" smtClean="0"/>
              <a:t>    The values of road conditions attributes are stored in database.</a:t>
            </a:r>
          </a:p>
          <a:p>
            <a:pPr>
              <a:buNone/>
            </a:pPr>
            <a:endParaRPr lang="en-US" dirty="0"/>
          </a:p>
        </p:txBody>
      </p:sp>
      <p:pic>
        <p:nvPicPr>
          <p:cNvPr id="4" name="Picture 3" descr="sqliterdcndns.PNG"/>
          <p:cNvPicPr>
            <a:picLocks noChangeAspect="1"/>
          </p:cNvPicPr>
          <p:nvPr/>
        </p:nvPicPr>
        <p:blipFill>
          <a:blip r:embed="rId2"/>
          <a:stretch>
            <a:fillRect/>
          </a:stretch>
        </p:blipFill>
        <p:spPr>
          <a:xfrm>
            <a:off x="1142976" y="1785926"/>
            <a:ext cx="6360775" cy="39290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IN" dirty="0" smtClean="0"/>
              <a:t>Vehicular Aspects:</a:t>
            </a:r>
          </a:p>
          <a:p>
            <a:pPr>
              <a:buNone/>
            </a:pPr>
            <a:endParaRPr lang="en-US" dirty="0"/>
          </a:p>
        </p:txBody>
      </p:sp>
      <p:pic>
        <p:nvPicPr>
          <p:cNvPr id="4" name="Picture 3" descr="vehicuarasapcets.PNG"/>
          <p:cNvPicPr>
            <a:picLocks noChangeAspect="1"/>
          </p:cNvPicPr>
          <p:nvPr/>
        </p:nvPicPr>
        <p:blipFill>
          <a:blip r:embed="rId2"/>
          <a:stretch>
            <a:fillRect/>
          </a:stretch>
        </p:blipFill>
        <p:spPr>
          <a:xfrm>
            <a:off x="1980838" y="1309391"/>
            <a:ext cx="5805872" cy="47492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lstStyle/>
          <a:p>
            <a:pPr>
              <a:buNone/>
            </a:pPr>
            <a:r>
              <a:rPr lang="en-IN" dirty="0" smtClean="0"/>
              <a:t>   </a:t>
            </a:r>
            <a:r>
              <a:rPr lang="en-IN" dirty="0" err="1" smtClean="0"/>
              <a:t>Similary,the</a:t>
            </a:r>
            <a:r>
              <a:rPr lang="en-IN" dirty="0" smtClean="0"/>
              <a:t> values of vehicular aspects attributes are stored in database,</a:t>
            </a:r>
          </a:p>
          <a:p>
            <a:pPr>
              <a:buNone/>
            </a:pPr>
            <a:endParaRPr lang="en-IN" dirty="0" smtClean="0"/>
          </a:p>
          <a:p>
            <a:pPr>
              <a:buNone/>
            </a:pPr>
            <a:endParaRPr lang="en-IN" dirty="0" smtClean="0"/>
          </a:p>
        </p:txBody>
      </p:sp>
      <p:pic>
        <p:nvPicPr>
          <p:cNvPr id="5" name="Picture 4" descr="sqlitevehaspacets.PNG"/>
          <p:cNvPicPr>
            <a:picLocks noChangeAspect="1"/>
          </p:cNvPicPr>
          <p:nvPr/>
        </p:nvPicPr>
        <p:blipFill>
          <a:blip r:embed="rId2"/>
          <a:stretch>
            <a:fillRect/>
          </a:stretch>
        </p:blipFill>
        <p:spPr>
          <a:xfrm>
            <a:off x="928662" y="1643050"/>
            <a:ext cx="6885195" cy="435771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8"/>
          </a:xfrm>
        </p:spPr>
        <p:txBody>
          <a:bodyPr>
            <a:normAutofit/>
          </a:bodyPr>
          <a:lstStyle/>
          <a:p>
            <a:r>
              <a:rPr lang="en-IN" sz="3200"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ABSTRACT</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85720" y="1571612"/>
            <a:ext cx="8229600" cy="4389120"/>
          </a:xfrm>
        </p:spPr>
        <p:txBody>
          <a:bodyPr>
            <a:normAutofit lnSpcReduction="10000"/>
          </a:bodyPr>
          <a:lstStyle/>
          <a:p>
            <a:pPr algn="just">
              <a:buNone/>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Traffic accidents are among the most critical issues facing the world as they cause many deaths, injuries, and fatalities as well as economic losses every year. Accurate models to predict the traffic accident severity is a critical task for transportation systems. This investigation effort establishes models to select a set of influential factors and to build up a model for classifying the severity of injuries. These models are formulated by various machine learning techniques. Supervised machine learning algorithms and unsupervised machine learning algorithms are implemented on traffic accident data. This project aims at analyzing an accident data set comprising of the road conditions and vehicular aspects using decision tree analysis and Bernoulli  naive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classification methods.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IN" dirty="0" smtClean="0"/>
              <a:t>Decision Tree Classification:</a:t>
            </a:r>
          </a:p>
          <a:p>
            <a:pPr>
              <a:buNone/>
            </a:pPr>
            <a:endParaRPr lang="en-IN" dirty="0" smtClean="0"/>
          </a:p>
          <a:p>
            <a:pPr>
              <a:buNone/>
            </a:pPr>
            <a:endParaRPr lang="en-US" dirty="0"/>
          </a:p>
        </p:txBody>
      </p:sp>
      <p:pic>
        <p:nvPicPr>
          <p:cNvPr id="4" name="Picture 3" descr="decisontreeclasifcation.PNG"/>
          <p:cNvPicPr>
            <a:picLocks noChangeAspect="1"/>
          </p:cNvPicPr>
          <p:nvPr/>
        </p:nvPicPr>
        <p:blipFill>
          <a:blip r:embed="rId2"/>
          <a:stretch>
            <a:fillRect/>
          </a:stretch>
        </p:blipFill>
        <p:spPr>
          <a:xfrm>
            <a:off x="571471" y="1571612"/>
            <a:ext cx="8167455" cy="42862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IN" dirty="0" smtClean="0"/>
              <a:t>BNB Classification:</a:t>
            </a:r>
          </a:p>
          <a:p>
            <a:pPr>
              <a:buNone/>
            </a:pPr>
            <a:endParaRPr lang="en-IN" dirty="0" smtClean="0"/>
          </a:p>
          <a:p>
            <a:pPr>
              <a:buNone/>
            </a:pPr>
            <a:endParaRPr lang="en-US" dirty="0"/>
          </a:p>
        </p:txBody>
      </p:sp>
      <p:pic>
        <p:nvPicPr>
          <p:cNvPr id="4" name="Picture 3" descr="naivebayesclassifcation.PNG"/>
          <p:cNvPicPr>
            <a:picLocks noChangeAspect="1"/>
          </p:cNvPicPr>
          <p:nvPr/>
        </p:nvPicPr>
        <p:blipFill>
          <a:blip r:embed="rId2"/>
          <a:stretch>
            <a:fillRect/>
          </a:stretch>
        </p:blipFill>
        <p:spPr>
          <a:xfrm>
            <a:off x="785786" y="1428736"/>
            <a:ext cx="7507360" cy="431987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pPr>
              <a:buNone/>
            </a:pPr>
            <a:r>
              <a:rPr lang="en-IN" dirty="0" smtClean="0">
                <a:latin typeface="Times New Roman" pitchFamily="18" charset="0"/>
                <a:cs typeface="Times New Roman" pitchFamily="18" charset="0"/>
              </a:rPr>
              <a:t>Accuracy Comparison Plot:</a:t>
            </a:r>
          </a:p>
          <a:p>
            <a:pPr>
              <a:buNone/>
            </a:pPr>
            <a:endParaRPr lang="en-US" dirty="0"/>
          </a:p>
        </p:txBody>
      </p:sp>
      <p:pic>
        <p:nvPicPr>
          <p:cNvPr id="4" name="Picture 3" descr="accuracy.PNG"/>
          <p:cNvPicPr>
            <a:picLocks noChangeAspect="1"/>
          </p:cNvPicPr>
          <p:nvPr/>
        </p:nvPicPr>
        <p:blipFill>
          <a:blip r:embed="rId2"/>
          <a:stretch>
            <a:fillRect/>
          </a:stretch>
        </p:blipFill>
        <p:spPr>
          <a:xfrm>
            <a:off x="1571605" y="1554039"/>
            <a:ext cx="5786478" cy="48617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CONCLUSION</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    This project focuses on finding factors that affect the accident severity on expressways with the aim of providing benefits to the responsible authorities for issuing accident prevention policies or measures that are effective to alleviate or protect unexpected losses from accidents. The findings verified that speed on a road section is the only factor influencing the severity of crashes on expressway with significance; hence speed limits on expressways should be mandated for drivers by carrying out rigorous inspections of expressway-speed under the regulations</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r>
              <a:rPr lang="en-IN" sz="3200" b="1"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INTRODUCTION</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00174"/>
            <a:ext cx="8229600" cy="4824426"/>
          </a:xfrm>
        </p:spPr>
        <p:txBody>
          <a:bodyPr>
            <a:normAutofit fontScale="92500" lnSpcReduction="10000"/>
          </a:bodyPr>
          <a:lstStyle/>
          <a:p>
            <a:pPr algn="just">
              <a:lnSpc>
                <a:spcPct val="150000"/>
              </a:lnSpc>
              <a:buNone/>
            </a:pPr>
            <a:r>
              <a:rPr lang="en-US" sz="2400" dirty="0" smtClean="0">
                <a:latin typeface="Times New Roman" pitchFamily="18" charset="0"/>
                <a:cs typeface="Times New Roman" pitchFamily="18" charset="0"/>
              </a:rPr>
              <a:t>   When a road accident occurs, there are several attributes that affect the intensity of the accident, like road conditions, weather conditions etc. The analysis of these accidents helps in identifying the features that lead to the criticality of the </a:t>
            </a:r>
            <a:r>
              <a:rPr lang="en-US" sz="2400" dirty="0" err="1" smtClean="0">
                <a:latin typeface="Times New Roman" pitchFamily="18" charset="0"/>
                <a:cs typeface="Times New Roman" pitchFamily="18" charset="0"/>
              </a:rPr>
              <a:t>accident.We</a:t>
            </a:r>
            <a:r>
              <a:rPr lang="en-US" sz="2400" dirty="0" smtClean="0">
                <a:latin typeface="Times New Roman" pitchFamily="18" charset="0"/>
                <a:cs typeface="Times New Roman" pitchFamily="18" charset="0"/>
              </a:rPr>
              <a:t> have used classification algorithms to obtain the relation between various attributes that lead to the criticality of the accident. Firstly, Naive Bayes classification algorithm is used to obtain the criticality of accident for the given attribute values. Then, Decision Tree algorithm is used to perform the same function. The accuracy of both the algorithms are compared so that the better algorithm can be used.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229600" cy="857248"/>
          </a:xfrm>
        </p:spPr>
        <p:txBody>
          <a:bodyPr>
            <a:normAutofit/>
          </a:bodyPr>
          <a:lstStyle/>
          <a:p>
            <a:r>
              <a:rPr lang="en-IN" sz="3200" b="1"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PROBLEM STATEMENT</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85720" y="1357298"/>
            <a:ext cx="8229600" cy="4610112"/>
          </a:xfrm>
        </p:spPr>
        <p:txBody>
          <a:bodyPr>
            <a:normAutofit fontScale="25000" lnSpcReduction="20000"/>
          </a:bodyPr>
          <a:lstStyle/>
          <a:p>
            <a:pPr>
              <a:buNone/>
            </a:pPr>
            <a:r>
              <a:rPr lang="en-US" sz="2400" dirty="0" smtClean="0">
                <a:latin typeface="Times New Roman" pitchFamily="18" charset="0"/>
                <a:cs typeface="Times New Roman" pitchFamily="18" charset="0"/>
              </a:rPr>
              <a:t>   </a:t>
            </a:r>
            <a:endParaRPr lang="en-US" sz="1800" dirty="0" smtClean="0"/>
          </a:p>
          <a:p>
            <a:pPr algn="just">
              <a:lnSpc>
                <a:spcPct val="170000"/>
              </a:lnSpc>
              <a:buNone/>
            </a:pPr>
            <a:r>
              <a:rPr lang="en-US" sz="68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Current system is manual where government sector makes use of ledger data and analyze the data manually, based on the analysis they will take the precautionary measures to reduce the number of traffic accidents and related injuries. We also get many tools and software to maintain traffic accidents and related injuries, these tools just collects the data stores in sever but no analysis is done. Current system is a manual process where they maintain traffic accidents data and injuries severity using books or ledgers. </a:t>
            </a:r>
            <a:r>
              <a:rPr lang="en-US" sz="8000" dirty="0" smtClean="0">
                <a:latin typeface="Times New Roman" pitchFamily="18" charset="0"/>
                <a:cs typeface="Times New Roman" pitchFamily="18" charset="0"/>
              </a:rPr>
              <a:t>Discovering the associations among the road conditions and  vehicular aspects is the key factor in reducing the traffic accidents. </a:t>
            </a:r>
          </a:p>
          <a:p>
            <a:pPr marL="342900" indent="-342900" algn="just">
              <a:lnSpc>
                <a:spcPct val="170000"/>
              </a:lnSpc>
              <a:spcBef>
                <a:spcPts val="0"/>
              </a:spcBef>
              <a:buClr>
                <a:srgbClr val="00C6BB"/>
              </a:buClr>
              <a:buSzPts val="2000"/>
              <a:buNone/>
            </a:pPr>
            <a:r>
              <a:rPr lang="en-US" kern="0" dirty="0" smtClean="0">
                <a:solidFill>
                  <a:srgbClr val="FFFFFF"/>
                </a:solidFill>
                <a:latin typeface="Times New Roman" pitchFamily="18" charset="0"/>
                <a:cs typeface="Times New Roman" pitchFamily="18" charset="0"/>
                <a:sym typeface="Century Gothic"/>
              </a:rPr>
              <a:t>Discovering </a:t>
            </a:r>
            <a:r>
              <a:rPr lang="en-US" kern="0" dirty="0" smtClean="0">
                <a:solidFill>
                  <a:srgbClr val="FFFFFF"/>
                </a:solidFill>
                <a:latin typeface="Times New Roman" pitchFamily="18" charset="0"/>
                <a:cs typeface="Times New Roman" pitchFamily="18" charset="0"/>
                <a:sym typeface="Century Gothic"/>
              </a:rPr>
              <a:t>the associations among </a:t>
            </a:r>
            <a:r>
              <a:rPr lang="en-US" sz="2000" kern="0" dirty="0" smtClean="0">
                <a:solidFill>
                  <a:srgbClr val="FFFFFF"/>
                </a:solidFill>
                <a:latin typeface="Century Gothic"/>
                <a:sym typeface="Century Gothic"/>
              </a:rPr>
              <a:t>the traffic accidents and </a:t>
            </a:r>
            <a:endParaRPr lang="en-US" sz="1800" kern="0" dirty="0" smtClean="0">
              <a:solidFill>
                <a:srgbClr val="FFFFFF"/>
              </a:solidFill>
              <a:latin typeface="Century Gothic"/>
              <a:sym typeface="Century Gothic"/>
            </a:endParaRPr>
          </a:p>
          <a:p>
            <a:pPr marL="342900" lvl="0" indent="-342900">
              <a:spcBef>
                <a:spcPts val="1000"/>
              </a:spcBef>
              <a:buClr>
                <a:srgbClr val="00C6BB"/>
              </a:buClr>
              <a:buSzPts val="2000"/>
              <a:buNone/>
            </a:pPr>
            <a:r>
              <a:rPr lang="en-US" sz="2000" kern="0" dirty="0" smtClean="0">
                <a:solidFill>
                  <a:srgbClr val="FFFFFF"/>
                </a:solidFill>
                <a:latin typeface="Century Gothic"/>
                <a:sym typeface="Century Gothic"/>
              </a:rPr>
              <a:t>related injuries is the key factor in reducing the traffic </a:t>
            </a:r>
            <a:endParaRPr lang="en-US" sz="1800" kern="0" dirty="0" smtClean="0">
              <a:solidFill>
                <a:srgbClr val="FFFFFF"/>
              </a:solidFill>
              <a:latin typeface="Century Gothic"/>
              <a:sym typeface="Century Gothic"/>
            </a:endParaRPr>
          </a:p>
          <a:p>
            <a:pPr marL="342900" lvl="0" indent="-342900">
              <a:spcBef>
                <a:spcPts val="1000"/>
              </a:spcBef>
              <a:buClr>
                <a:srgbClr val="00C6BB"/>
              </a:buClr>
              <a:buSzPts val="2000"/>
              <a:buNone/>
            </a:pPr>
            <a:r>
              <a:rPr lang="en-US" sz="2000" kern="0" dirty="0" smtClean="0">
                <a:solidFill>
                  <a:srgbClr val="FFFFFF"/>
                </a:solidFill>
                <a:latin typeface="Century Gothic"/>
                <a:sym typeface="Century Gothic"/>
              </a:rPr>
              <a:t>accidents. Identification of injuries severity is a key factor for </a:t>
            </a:r>
            <a:endParaRPr lang="en-US" sz="1800" kern="0" dirty="0" smtClean="0">
              <a:solidFill>
                <a:srgbClr val="FFFFFF"/>
              </a:solidFill>
              <a:latin typeface="Century Gothic"/>
              <a:sym typeface="Century Gothic"/>
            </a:endParaRPr>
          </a:p>
          <a:p>
            <a:pPr marL="342900" lvl="0" indent="-342900">
              <a:spcBef>
                <a:spcPts val="1000"/>
              </a:spcBef>
              <a:buClr>
                <a:srgbClr val="00C6BB"/>
              </a:buClr>
              <a:buSzPts val="2000"/>
              <a:buNone/>
            </a:pPr>
            <a:r>
              <a:rPr lang="en-US" sz="2000" kern="0" dirty="0" smtClean="0">
                <a:solidFill>
                  <a:srgbClr val="FFFFFF"/>
                </a:solidFill>
                <a:latin typeface="Century Gothic"/>
                <a:sym typeface="Century Gothic"/>
              </a:rPr>
              <a:t>the proper treatment. As number of traffic accidents are </a:t>
            </a:r>
            <a:endParaRPr lang="en-US" sz="1800" kern="0" dirty="0" smtClean="0">
              <a:solidFill>
                <a:srgbClr val="FFFFFF"/>
              </a:solidFill>
              <a:latin typeface="Century Gothic"/>
              <a:sym typeface="Century Gothic"/>
            </a:endParaRPr>
          </a:p>
          <a:p>
            <a:pPr marL="342900" lvl="0" indent="-342900">
              <a:spcBef>
                <a:spcPts val="1000"/>
              </a:spcBef>
              <a:buClr>
                <a:srgbClr val="00C6BB"/>
              </a:buClr>
              <a:buSzPts val="2000"/>
              <a:buNone/>
            </a:pPr>
            <a:r>
              <a:rPr lang="en-US" sz="2000" kern="0" dirty="0" smtClean="0">
                <a:solidFill>
                  <a:srgbClr val="FFFFFF"/>
                </a:solidFill>
                <a:latin typeface="Century Gothic"/>
                <a:sym typeface="Century Gothic"/>
              </a:rPr>
              <a:t>increasing and injuries severity is a critical factor to identify. </a:t>
            </a:r>
            <a:endParaRPr lang="en-US" sz="1800" kern="0" dirty="0" smtClean="0">
              <a:solidFill>
                <a:srgbClr val="FFFFFF"/>
              </a:solidFill>
              <a:latin typeface="Century Gothic"/>
              <a:sym typeface="Century Gothic"/>
            </a:endParaRPr>
          </a:p>
          <a:p>
            <a:pPr marL="342900" lvl="0" indent="-342900">
              <a:spcBef>
                <a:spcPts val="1000"/>
              </a:spcBef>
              <a:buClr>
                <a:srgbClr val="00C6BB"/>
              </a:buClr>
              <a:buSzPts val="2000"/>
              <a:buNone/>
            </a:pPr>
            <a:r>
              <a:rPr lang="en-US" sz="2000" kern="0" dirty="0" smtClean="0">
                <a:solidFill>
                  <a:srgbClr val="FFFFFF"/>
                </a:solidFill>
                <a:latin typeface="Century Gothic"/>
                <a:sym typeface="Century Gothic"/>
              </a:rPr>
              <a:t>Public suffering from many major injuries even after many </a:t>
            </a:r>
            <a:endParaRPr lang="en-US" sz="1800" kern="0" dirty="0" smtClean="0">
              <a:solidFill>
                <a:srgbClr val="FFFFFF"/>
              </a:solidFill>
              <a:latin typeface="Century Gothic"/>
              <a:sym typeface="Century Gothic"/>
            </a:endParaRPr>
          </a:p>
          <a:p>
            <a:pPr marL="342900" lvl="0" indent="-342900">
              <a:spcBef>
                <a:spcPts val="1000"/>
              </a:spcBef>
              <a:buClr>
                <a:srgbClr val="00C6BB"/>
              </a:buClr>
              <a:buSzPts val="2000"/>
              <a:buNone/>
            </a:pPr>
            <a:r>
              <a:rPr lang="en-US" sz="2000" kern="0" dirty="0" smtClean="0">
                <a:solidFill>
                  <a:srgbClr val="FFFFFF"/>
                </a:solidFill>
                <a:latin typeface="Century Gothic"/>
                <a:sym typeface="Century Gothic"/>
              </a:rPr>
              <a:t>years of accidents.</a:t>
            </a:r>
            <a:endParaRPr lang="en-US" sz="2000" kern="0" dirty="0">
              <a:solidFill>
                <a:srgbClr val="FFFFFF"/>
              </a:solidFill>
              <a:latin typeface="Century Gothic"/>
              <a:sym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229600" cy="785810"/>
          </a:xfrm>
        </p:spPr>
        <p:txBody>
          <a:bodyPr>
            <a:normAutofit/>
          </a:bodyPr>
          <a:lstStyle/>
          <a:p>
            <a:r>
              <a:rPr lang="en-US" sz="3200" b="1" u="sng" dirty="0" smtClean="0">
                <a:latin typeface="Times New Roman" pitchFamily="18" charset="0"/>
                <a:cs typeface="Times New Roman" pitchFamily="18" charset="0"/>
              </a:rPr>
              <a:t>DECISION TREE CLASSIFICATION</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4967302"/>
          </a:xfrm>
        </p:spPr>
        <p:txBody>
          <a:bodyPr/>
          <a:lstStyle/>
          <a:p>
            <a:pPr algn="just"/>
            <a:r>
              <a:rPr lang="en-US" sz="2200" dirty="0" smtClean="0">
                <a:latin typeface="Times New Roman" pitchFamily="18" charset="0"/>
                <a:cs typeface="Times New Roman" pitchFamily="18" charset="0"/>
              </a:rPr>
              <a:t>Basically this algorithm is a tree-like structure algorithm</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It </a:t>
            </a:r>
            <a:r>
              <a:rPr lang="en-US" sz="2200" dirty="0" smtClean="0">
                <a:latin typeface="Times New Roman" pitchFamily="18" charset="0"/>
                <a:cs typeface="Times New Roman" pitchFamily="18" charset="0"/>
              </a:rPr>
              <a:t>breaks   down a dataset into smaller and smaller subsets while at the same time an associated decision tree is incrementally developed. The final result is a tree with decision nodes and leaf nodes</a:t>
            </a:r>
          </a:p>
          <a:p>
            <a:pPr algn="just"/>
            <a:r>
              <a:rPr lang="en-US" sz="2200" dirty="0" smtClean="0">
                <a:latin typeface="Times New Roman" pitchFamily="18" charset="0"/>
                <a:cs typeface="Times New Roman" pitchFamily="18" charset="0"/>
              </a:rPr>
              <a:t>It is a Supervised Learning Technique as the </a:t>
            </a:r>
            <a:r>
              <a:rPr lang="en-US" sz="2200" dirty="0" err="1" smtClean="0">
                <a:latin typeface="Times New Roman" pitchFamily="18" charset="0"/>
                <a:cs typeface="Times New Roman" pitchFamily="18" charset="0"/>
              </a:rPr>
              <a:t>labelled</a:t>
            </a:r>
            <a:r>
              <a:rPr lang="en-US" sz="2200" dirty="0" smtClean="0">
                <a:latin typeface="Times New Roman" pitchFamily="18" charset="0"/>
                <a:cs typeface="Times New Roman" pitchFamily="18" charset="0"/>
              </a:rPr>
              <a:t> data is being provided before and the output depends on the already existing classified/</a:t>
            </a:r>
            <a:r>
              <a:rPr lang="en-US" sz="2200" dirty="0" err="1" smtClean="0">
                <a:latin typeface="Times New Roman" pitchFamily="18" charset="0"/>
                <a:cs typeface="Times New Roman" pitchFamily="18" charset="0"/>
              </a:rPr>
              <a:t>labelled</a:t>
            </a:r>
            <a:r>
              <a:rPr lang="en-US" sz="2200" dirty="0" smtClean="0">
                <a:latin typeface="Times New Roman" pitchFamily="18" charset="0"/>
                <a:cs typeface="Times New Roman" pitchFamily="18" charset="0"/>
              </a:rPr>
              <a:t> data.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229600" cy="857248"/>
          </a:xfrm>
        </p:spPr>
        <p:txBody>
          <a:bodyPr>
            <a:normAutofit/>
          </a:bodyPr>
          <a:lstStyle/>
          <a:p>
            <a:r>
              <a:rPr lang="en-IN" sz="3200" b="1" u="sng" dirty="0" smtClean="0">
                <a:latin typeface="Times New Roman" pitchFamily="18" charset="0"/>
                <a:cs typeface="Times New Roman" pitchFamily="18" charset="0"/>
              </a:rPr>
              <a:t>NAIVE BAYES CLASSIFICATION</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57158" y="1357298"/>
            <a:ext cx="8229600" cy="4967302"/>
          </a:xfrm>
        </p:spPr>
        <p:txBody>
          <a:bodyPr>
            <a:normAutofit/>
          </a:bodyPr>
          <a:lstStyle/>
          <a:p>
            <a:r>
              <a:rPr lang="en-US" sz="2200" dirty="0" smtClean="0">
                <a:latin typeface="Times New Roman" pitchFamily="18" charset="0"/>
                <a:cs typeface="Times New Roman" pitchFamily="18" charset="0"/>
              </a:rPr>
              <a:t>It </a:t>
            </a:r>
            <a:r>
              <a:rPr lang="en-US" sz="2200" dirty="0" smtClean="0">
                <a:latin typeface="Times New Roman" pitchFamily="18" charset="0"/>
                <a:cs typeface="Times New Roman" pitchFamily="18" charset="0"/>
              </a:rPr>
              <a:t>is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supervised learning technique.</a:t>
            </a:r>
          </a:p>
          <a:p>
            <a:r>
              <a:rPr lang="en-US" sz="2200" dirty="0" smtClean="0">
                <a:ea typeface="Calibri" panose="020F0502020204030204" pitchFamily="34" charset="0"/>
              </a:rPr>
              <a:t>In its most simple form, a Naive Bayes classifier assumes that the existence of one function in a class is unrelated to the presence of another.</a:t>
            </a:r>
          </a:p>
          <a:p>
            <a:r>
              <a:rPr lang="en-US" sz="2200" dirty="0" smtClean="0">
                <a:ea typeface="Calibri" panose="020F0502020204030204" pitchFamily="34" charset="0"/>
              </a:rPr>
              <a:t>The </a:t>
            </a:r>
            <a:r>
              <a:rPr lang="en-US" sz="2200" dirty="0" smtClean="0">
                <a:ea typeface="Calibri" panose="020F0502020204030204" pitchFamily="34" charset="0"/>
              </a:rPr>
              <a:t>Naive Bayes model is simple to construct and is particularly useful for large data </a:t>
            </a:r>
            <a:r>
              <a:rPr lang="en-US" sz="2200" dirty="0" smtClean="0">
                <a:ea typeface="Calibri" panose="020F0502020204030204" pitchFamily="34" charset="0"/>
              </a:rPr>
              <a:t>sets.</a:t>
            </a:r>
          </a:p>
          <a:p>
            <a:r>
              <a:rPr lang="en-US" sz="2200" dirty="0" smtClean="0">
                <a:ea typeface="Calibri" panose="020F0502020204030204" pitchFamily="34" charset="0"/>
              </a:rPr>
              <a:t>Naive </a:t>
            </a:r>
            <a:r>
              <a:rPr lang="en-US" sz="2200" dirty="0" smtClean="0">
                <a:ea typeface="Calibri" panose="020F0502020204030204" pitchFamily="34" charset="0"/>
              </a:rPr>
              <a:t>Bayes is considered to outperform even the most advanced classification methods due to its simplicity.</a:t>
            </a:r>
          </a:p>
          <a:p>
            <a:r>
              <a:rPr lang="en-US" sz="2200" dirty="0" smtClean="0">
                <a:latin typeface="Times New Roman" pitchFamily="18" charset="0"/>
                <a:cs typeface="Times New Roman" pitchFamily="18" charset="0"/>
              </a:rPr>
              <a:t>A Naive Bayes classifier assumes that the presence of a particular feature in a class is unrelated to the presence of any other feature.</a:t>
            </a:r>
          </a:p>
          <a:p>
            <a:r>
              <a:rPr lang="en-US" sz="2200" dirty="0" smtClean="0">
                <a:latin typeface="Times New Roman" pitchFamily="18" charset="0"/>
                <a:cs typeface="Times New Roman" pitchFamily="18" charset="0"/>
              </a:rPr>
              <a:t>It is easy and fast to predict class of test data set.</a:t>
            </a:r>
          </a:p>
          <a:p>
            <a:endParaRPr lang="en-US" sz="2000" dirty="0" smtClean="0">
              <a:latin typeface="Times New Roman" pitchFamily="18" charset="0"/>
              <a:cs typeface="Times New Roman" pitchFamily="18" charset="0"/>
            </a:endParaRPr>
          </a:p>
          <a:p>
            <a:pPr marL="914400" algn="just">
              <a:lnSpc>
                <a:spcPct val="150000"/>
              </a:lnSpc>
              <a:spcBef>
                <a:spcPts val="0"/>
              </a:spcBef>
              <a:spcAft>
                <a:spcPts val="800"/>
              </a:spcAft>
              <a:tabLst>
                <a:tab pos="3829050" algn="l"/>
              </a:tabLst>
            </a:pPr>
            <a:endParaRPr lang="en-US" sz="2000" dirty="0" smtClean="0">
              <a:ea typeface="Calibri" panose="020F0502020204030204" pitchFamily="34"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IN" sz="3200" b="1" u="sng" dirty="0" smtClean="0">
                <a:latin typeface="Times New Roman" pitchFamily="18" charset="0"/>
                <a:cs typeface="Times New Roman" pitchFamily="18" charset="0"/>
              </a:rPr>
              <a:t>SYSTEM ARCHITECTURE</a:t>
            </a:r>
            <a:endParaRPr lang="en-US" sz="3200" b="1" u="sng" dirty="0">
              <a:latin typeface="Times New Roman" pitchFamily="18" charset="0"/>
              <a:cs typeface="Times New Roman" pitchFamily="18" charset="0"/>
            </a:endParaRPr>
          </a:p>
        </p:txBody>
      </p:sp>
      <p:pic>
        <p:nvPicPr>
          <p:cNvPr id="6" name="Content Placeholder 5" descr="archotecute.PNG"/>
          <p:cNvPicPr>
            <a:picLocks noGrp="1" noChangeAspect="1"/>
          </p:cNvPicPr>
          <p:nvPr>
            <p:ph idx="1"/>
          </p:nvPr>
        </p:nvPicPr>
        <p:blipFill>
          <a:blip r:embed="rId2"/>
          <a:stretch>
            <a:fillRect/>
          </a:stretch>
        </p:blipFill>
        <p:spPr>
          <a:xfrm>
            <a:off x="2195180" y="1357298"/>
            <a:ext cx="4895814" cy="482713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8229600" cy="1143000"/>
          </a:xfrm>
        </p:spPr>
        <p:txBody>
          <a:bodyPr>
            <a:normAutofit/>
          </a:bodyPr>
          <a:lstStyle/>
          <a:p>
            <a:r>
              <a:rPr lang="en-US" sz="3200" b="1" u="sng" dirty="0" smtClean="0">
                <a:latin typeface="Times New Roman" pitchFamily="18" charset="0"/>
                <a:cs typeface="Times New Roman" pitchFamily="18" charset="0"/>
              </a:rPr>
              <a:t>DATASET COLLECTION</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71612"/>
            <a:ext cx="8229600" cy="4752988"/>
          </a:xfrm>
        </p:spPr>
        <p:txBody>
          <a:bodyPr>
            <a:normAutofit/>
          </a:bodyPr>
          <a:lstStyle/>
          <a:p>
            <a:pPr algn="just">
              <a:buNone/>
            </a:pPr>
            <a:r>
              <a:rPr lang="en-US" sz="2200" dirty="0" smtClean="0">
                <a:latin typeface="Times New Roman" pitchFamily="18" charset="0"/>
                <a:cs typeface="Times New Roman" pitchFamily="18" charset="0"/>
              </a:rPr>
              <a:t>   A dataset is a collection of data or instances collected  and arranged in a certain form. It could be structured in an array or a database.</a:t>
            </a:r>
          </a:p>
          <a:p>
            <a:pPr algn="just"/>
            <a:r>
              <a:rPr lang="en-US" sz="2200" dirty="0" smtClean="0">
                <a:latin typeface="Times New Roman" pitchFamily="18" charset="0"/>
                <a:cs typeface="Times New Roman" pitchFamily="18" charset="0"/>
              </a:rPr>
              <a:t>A dataset is taken from Kaggle, in which it contains 5587 rows and 20 columns.</a:t>
            </a:r>
          </a:p>
          <a:p>
            <a:pPr algn="just"/>
            <a:r>
              <a:rPr lang="en-US" sz="2200" dirty="0" smtClean="0">
                <a:latin typeface="Times New Roman" pitchFamily="18" charset="0"/>
                <a:cs typeface="Times New Roman" pitchFamily="18" charset="0"/>
              </a:rPr>
              <a:t>This dataset is the combination of road conditions and vehicular aspects attributes, which includes</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road curvature, slantness, visibility, vision obstructers and presence of the hair pin bends the condition of the vehicle which is reflected by the age of the vehicle, engine capacity, propulsion type and transmission type, etc.</a:t>
            </a:r>
          </a:p>
          <a:p>
            <a:pPr algn="just"/>
            <a:r>
              <a:rPr lang="en-US" sz="2200" dirty="0" smtClean="0">
                <a:latin typeface="Times New Roman" pitchFamily="18" charset="0"/>
                <a:cs typeface="Times New Roman" pitchFamily="18" charset="0"/>
              </a:rPr>
              <a:t>The output colum</a:t>
            </a:r>
            <a:r>
              <a:rPr lang="en-US" sz="2200" dirty="0" smtClean="0">
                <a:latin typeface="Times New Roman" pitchFamily="18" charset="0"/>
                <a:cs typeface="Times New Roman" pitchFamily="18" charset="0"/>
              </a:rPr>
              <a:t>n accident severity has the value "0", "1", "2".</a:t>
            </a: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229600" cy="1000132"/>
          </a:xfrm>
        </p:spPr>
        <p:txBody>
          <a:bodyPr>
            <a:normAutofit/>
          </a:bodyPr>
          <a:lstStyle/>
          <a:p>
            <a:r>
              <a:rPr lang="en-US" sz="3200" b="1" u="sng" dirty="0" smtClean="0">
                <a:latin typeface="Times New Roman" pitchFamily="18" charset="0"/>
                <a:cs typeface="Times New Roman" pitchFamily="18" charset="0"/>
              </a:rPr>
              <a:t>SOFTWARE REQUIREMENTS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43050"/>
            <a:ext cx="8229600" cy="4681550"/>
          </a:xfrm>
        </p:spPr>
        <p:txBody>
          <a:bodyPr/>
          <a:lstStyle/>
          <a:p>
            <a:pPr algn="just">
              <a:buNone/>
            </a:pPr>
            <a:r>
              <a:rPr lang="en-US" dirty="0" smtClean="0"/>
              <a:t>1. It requires a 64-bit </a:t>
            </a:r>
            <a:r>
              <a:rPr lang="en-US" dirty="0" err="1" smtClean="0"/>
              <a:t>Ubuntu</a:t>
            </a:r>
            <a:r>
              <a:rPr lang="en-US" dirty="0" smtClean="0"/>
              <a:t>/windows Operating System.</a:t>
            </a:r>
          </a:p>
          <a:p>
            <a:pPr algn="just">
              <a:buNone/>
            </a:pPr>
            <a:r>
              <a:rPr lang="en-US" dirty="0" smtClean="0"/>
              <a:t>2. Python Qt Designer for designing user interface. </a:t>
            </a:r>
          </a:p>
          <a:p>
            <a:pPr algn="just">
              <a:buNone/>
            </a:pPr>
            <a:r>
              <a:rPr lang="en-US" dirty="0" smtClean="0"/>
              <a:t>3. SQLite3 for storing database Entities</a:t>
            </a:r>
            <a:r>
              <a:rPr lang="en-US" dirty="0" smtClean="0"/>
              <a:t>.</a:t>
            </a:r>
            <a:endParaRPr lang="en-US" dirty="0" smtClean="0"/>
          </a:p>
          <a:p>
            <a:pPr algn="just">
              <a:buNone/>
            </a:pPr>
            <a:r>
              <a:rPr lang="en-US" dirty="0" smtClean="0"/>
              <a:t>4.Python </a:t>
            </a:r>
            <a:r>
              <a:rPr lang="en-US" dirty="0" smtClean="0"/>
              <a:t>language for coding.</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1506</TotalTime>
  <Words>852</Words>
  <Application>Microsoft Office PowerPoint</Application>
  <PresentationFormat>On-screen Show (4:3)</PresentationFormat>
  <Paragraphs>65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ROAD ACCIDENT SEVERITY PREDICTION USING MACHINE LEARNING TECHNIQUES</vt:lpstr>
      <vt:lpstr>  ABSTRACT</vt:lpstr>
      <vt:lpstr>    INTRODUCTION</vt:lpstr>
      <vt:lpstr>     PROBLEM STATEMENT</vt:lpstr>
      <vt:lpstr>DECISION TREE CLASSIFICATION</vt:lpstr>
      <vt:lpstr>NAIVE BAYES CLASSIFICATION</vt:lpstr>
      <vt:lpstr>SYSTEM ARCHITECTURE</vt:lpstr>
      <vt:lpstr>DATASET COLLECTION</vt:lpstr>
      <vt:lpstr>SOFTWARE REQUIREMENTS</vt:lpstr>
      <vt:lpstr>HARDWARE REQUIREMENTS</vt:lpstr>
      <vt:lpstr>UML DIAGRAMS</vt:lpstr>
      <vt:lpstr>Slide 12</vt:lpstr>
      <vt:lpstr>IMPLEMETATION OF  GUI</vt:lpstr>
      <vt:lpstr>Slide 14</vt:lpstr>
      <vt:lpstr>Slide 15</vt:lpstr>
      <vt:lpstr>Slide 16</vt:lpstr>
      <vt:lpstr>Slide 17</vt:lpstr>
      <vt:lpstr>Slide 18</vt:lpstr>
      <vt:lpstr>Slide 19</vt:lpstr>
      <vt:lpstr>Slide 20</vt:lpstr>
      <vt:lpstr>Slide 21</vt:lpstr>
      <vt:lpstr>Slide 22</vt:lpstr>
      <vt:lpstr>   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SEVERITY PREDICTION USING MACHINE LEARNING TECHNIQUES</dc:title>
  <dc:creator>prasanthi</dc:creator>
  <cp:lastModifiedBy>prasanthi</cp:lastModifiedBy>
  <cp:revision>34</cp:revision>
  <dcterms:created xsi:type="dcterms:W3CDTF">2021-04-04T13:47:45Z</dcterms:created>
  <dcterms:modified xsi:type="dcterms:W3CDTF">2021-05-03T03:14:22Z</dcterms:modified>
</cp:coreProperties>
</file>