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6" r:id="rId7"/>
    <p:sldId id="264" r:id="rId8"/>
    <p:sldId id="263" r:id="rId9"/>
    <p:sldId id="262"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4660"/>
  </p:normalViewPr>
  <p:slideViewPr>
    <p:cSldViewPr snapToGrid="0" snapToObjects="1">
      <p:cViewPr>
        <p:scale>
          <a:sx n="75" d="100"/>
          <a:sy n="75" d="100"/>
        </p:scale>
        <p:origin x="2316" y="6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A09578-55B7-4EF2-AB37-28911D711B2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320332-5253-4D75-8B9C-122FF680AF5B}">
      <dgm:prSet/>
      <dgm:spPr/>
      <dgm:t>
        <a:bodyPr/>
        <a:lstStyle/>
        <a:p>
          <a:r>
            <a:rPr lang="en-US" dirty="0"/>
            <a:t>1. Data Acquisition</a:t>
          </a:r>
        </a:p>
      </dgm:t>
    </dgm:pt>
    <dgm:pt modelId="{6F305CCD-8086-4467-8A38-866A798BFDE1}" type="parTrans" cxnId="{BDE6F859-B2E5-42D3-82C0-735EDDEA2553}">
      <dgm:prSet/>
      <dgm:spPr/>
      <dgm:t>
        <a:bodyPr/>
        <a:lstStyle/>
        <a:p>
          <a:endParaRPr lang="en-US"/>
        </a:p>
      </dgm:t>
    </dgm:pt>
    <dgm:pt modelId="{5C6DD4A3-5C7B-4288-B623-B7B202412FEE}" type="sibTrans" cxnId="{BDE6F859-B2E5-42D3-82C0-735EDDEA2553}">
      <dgm:prSet/>
      <dgm:spPr/>
      <dgm:t>
        <a:bodyPr/>
        <a:lstStyle/>
        <a:p>
          <a:endParaRPr lang="en-US"/>
        </a:p>
      </dgm:t>
    </dgm:pt>
    <dgm:pt modelId="{9C29A663-4439-4C92-9010-85D64F9A4DA3}">
      <dgm:prSet/>
      <dgm:spPr/>
      <dgm:t>
        <a:bodyPr/>
        <a:lstStyle/>
        <a:p>
          <a:r>
            <a:rPr lang="en-US"/>
            <a:t>2. Data Transformation &amp; Cleaning</a:t>
          </a:r>
        </a:p>
      </dgm:t>
    </dgm:pt>
    <dgm:pt modelId="{F2EB3236-25C6-481D-B7A9-6E997B144690}" type="parTrans" cxnId="{C947CCA0-B2CE-4B5A-A567-E428FCA2CBD8}">
      <dgm:prSet/>
      <dgm:spPr/>
      <dgm:t>
        <a:bodyPr/>
        <a:lstStyle/>
        <a:p>
          <a:endParaRPr lang="en-US"/>
        </a:p>
      </dgm:t>
    </dgm:pt>
    <dgm:pt modelId="{C6D9A55E-6FF1-40EE-B89B-E84589A5BFA4}" type="sibTrans" cxnId="{C947CCA0-B2CE-4B5A-A567-E428FCA2CBD8}">
      <dgm:prSet/>
      <dgm:spPr/>
      <dgm:t>
        <a:bodyPr/>
        <a:lstStyle/>
        <a:p>
          <a:endParaRPr lang="en-US"/>
        </a:p>
      </dgm:t>
    </dgm:pt>
    <dgm:pt modelId="{E1F4223F-624A-41A3-B425-C688EF5F64DD}">
      <dgm:prSet/>
      <dgm:spPr/>
      <dgm:t>
        <a:bodyPr/>
        <a:lstStyle/>
        <a:p>
          <a:r>
            <a:rPr lang="en-US" dirty="0"/>
            <a:t>3. Exploratory Data Analysis (EDA)</a:t>
          </a:r>
        </a:p>
      </dgm:t>
    </dgm:pt>
    <dgm:pt modelId="{6709EF40-F11E-403A-99F4-66CE5BC59F67}" type="parTrans" cxnId="{84AB6D9D-FE97-45BB-9659-A5465FF9E1C8}">
      <dgm:prSet/>
      <dgm:spPr/>
      <dgm:t>
        <a:bodyPr/>
        <a:lstStyle/>
        <a:p>
          <a:endParaRPr lang="en-US"/>
        </a:p>
      </dgm:t>
    </dgm:pt>
    <dgm:pt modelId="{4A9939EF-B8E7-48D9-857B-E85302447BE7}" type="sibTrans" cxnId="{84AB6D9D-FE97-45BB-9659-A5465FF9E1C8}">
      <dgm:prSet/>
      <dgm:spPr/>
      <dgm:t>
        <a:bodyPr/>
        <a:lstStyle/>
        <a:p>
          <a:endParaRPr lang="en-US"/>
        </a:p>
      </dgm:t>
    </dgm:pt>
    <dgm:pt modelId="{FEF0B84B-6966-408C-8B04-7D2051926F93}">
      <dgm:prSet/>
      <dgm:spPr/>
      <dgm:t>
        <a:bodyPr/>
        <a:lstStyle/>
        <a:p>
          <a:r>
            <a:rPr lang="en-US" dirty="0"/>
            <a:t>4. Statistical Analysis &amp; Modeling</a:t>
          </a:r>
        </a:p>
      </dgm:t>
    </dgm:pt>
    <dgm:pt modelId="{4655DE06-7181-485E-9E6A-EF635D1F06B1}" type="parTrans" cxnId="{E53A2645-CE83-43F5-8191-F27D16909059}">
      <dgm:prSet/>
      <dgm:spPr/>
      <dgm:t>
        <a:bodyPr/>
        <a:lstStyle/>
        <a:p>
          <a:endParaRPr lang="en-US"/>
        </a:p>
      </dgm:t>
    </dgm:pt>
    <dgm:pt modelId="{AA03A6F5-FC43-45A5-A1AD-963A62D4D751}" type="sibTrans" cxnId="{E53A2645-CE83-43F5-8191-F27D16909059}">
      <dgm:prSet/>
      <dgm:spPr/>
      <dgm:t>
        <a:bodyPr/>
        <a:lstStyle/>
        <a:p>
          <a:endParaRPr lang="en-US"/>
        </a:p>
      </dgm:t>
    </dgm:pt>
    <dgm:pt modelId="{486A0EBC-5638-4F97-A135-2F9518C404F4}">
      <dgm:prSet/>
      <dgm:spPr/>
      <dgm:t>
        <a:bodyPr/>
        <a:lstStyle/>
        <a:p>
          <a:r>
            <a:rPr lang="en-US"/>
            <a:t>5. Visualization &amp; Presentation</a:t>
          </a:r>
        </a:p>
      </dgm:t>
    </dgm:pt>
    <dgm:pt modelId="{650E6217-6471-43E0-B473-E24511D29FA5}" type="parTrans" cxnId="{EEDC71C5-078D-4808-9B02-7633E90797DA}">
      <dgm:prSet/>
      <dgm:spPr/>
      <dgm:t>
        <a:bodyPr/>
        <a:lstStyle/>
        <a:p>
          <a:endParaRPr lang="en-US"/>
        </a:p>
      </dgm:t>
    </dgm:pt>
    <dgm:pt modelId="{4C706B7A-51F0-4FD3-B356-5D7A60F37A91}" type="sibTrans" cxnId="{EEDC71C5-078D-4808-9B02-7633E90797DA}">
      <dgm:prSet/>
      <dgm:spPr/>
      <dgm:t>
        <a:bodyPr/>
        <a:lstStyle/>
        <a:p>
          <a:endParaRPr lang="en-US"/>
        </a:p>
      </dgm:t>
    </dgm:pt>
    <dgm:pt modelId="{8E454D44-7D12-474E-961D-3BAF8364BB67}">
      <dgm:prSet/>
      <dgm:spPr/>
      <dgm:t>
        <a:bodyPr/>
        <a:lstStyle/>
        <a:p>
          <a:r>
            <a:rPr lang="en-US"/>
            <a:t>6. Conclusion &amp; Insights</a:t>
          </a:r>
        </a:p>
      </dgm:t>
    </dgm:pt>
    <dgm:pt modelId="{679D7800-2513-4616-A861-73FEA6FEBE89}" type="parTrans" cxnId="{2F82D780-8401-4C9A-88FC-8793C15B0EC4}">
      <dgm:prSet/>
      <dgm:spPr/>
      <dgm:t>
        <a:bodyPr/>
        <a:lstStyle/>
        <a:p>
          <a:endParaRPr lang="en-US"/>
        </a:p>
      </dgm:t>
    </dgm:pt>
    <dgm:pt modelId="{CF030789-A559-435F-B009-FA33BACB93AA}" type="sibTrans" cxnId="{2F82D780-8401-4C9A-88FC-8793C15B0EC4}">
      <dgm:prSet/>
      <dgm:spPr/>
      <dgm:t>
        <a:bodyPr/>
        <a:lstStyle/>
        <a:p>
          <a:endParaRPr lang="en-US"/>
        </a:p>
      </dgm:t>
    </dgm:pt>
    <dgm:pt modelId="{F46A082D-0C89-4524-B32E-E1A9CF26AE08}" type="pres">
      <dgm:prSet presAssocID="{D9A09578-55B7-4EF2-AB37-28911D711B2F}" presName="root" presStyleCnt="0">
        <dgm:presLayoutVars>
          <dgm:dir/>
          <dgm:resizeHandles val="exact"/>
        </dgm:presLayoutVars>
      </dgm:prSet>
      <dgm:spPr/>
    </dgm:pt>
    <dgm:pt modelId="{2D349F5C-0D9B-431E-8833-E012624C8F44}" type="pres">
      <dgm:prSet presAssocID="{7B320332-5253-4D75-8B9C-122FF680AF5B}" presName="compNode" presStyleCnt="0"/>
      <dgm:spPr/>
    </dgm:pt>
    <dgm:pt modelId="{E4C42DEF-6703-4DCD-9388-EA730F70A507}" type="pres">
      <dgm:prSet presAssocID="{7B320332-5253-4D75-8B9C-122FF680AF5B}" presName="bgRect" presStyleLbl="bgShp" presStyleIdx="0" presStyleCnt="6"/>
      <dgm:spPr/>
    </dgm:pt>
    <dgm:pt modelId="{0A65AE34-AA5E-4C7E-A046-6F04B7ADA63F}" type="pres">
      <dgm:prSet presAssocID="{7B320332-5253-4D75-8B9C-122FF680AF5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3C54902D-41D5-4F07-9EC4-067BBAEEEA93}" type="pres">
      <dgm:prSet presAssocID="{7B320332-5253-4D75-8B9C-122FF680AF5B}" presName="spaceRect" presStyleCnt="0"/>
      <dgm:spPr/>
    </dgm:pt>
    <dgm:pt modelId="{4BAEBA0E-B891-46D3-969B-23E4D4FCD757}" type="pres">
      <dgm:prSet presAssocID="{7B320332-5253-4D75-8B9C-122FF680AF5B}" presName="parTx" presStyleLbl="revTx" presStyleIdx="0" presStyleCnt="6">
        <dgm:presLayoutVars>
          <dgm:chMax val="0"/>
          <dgm:chPref val="0"/>
        </dgm:presLayoutVars>
      </dgm:prSet>
      <dgm:spPr/>
    </dgm:pt>
    <dgm:pt modelId="{EA4792F5-4A2F-409B-8279-1DA3BA230C22}" type="pres">
      <dgm:prSet presAssocID="{5C6DD4A3-5C7B-4288-B623-B7B202412FEE}" presName="sibTrans" presStyleCnt="0"/>
      <dgm:spPr/>
    </dgm:pt>
    <dgm:pt modelId="{D2DB0853-9C56-4E48-A7B2-4C09CF1FAA30}" type="pres">
      <dgm:prSet presAssocID="{9C29A663-4439-4C92-9010-85D64F9A4DA3}" presName="compNode" presStyleCnt="0"/>
      <dgm:spPr/>
    </dgm:pt>
    <dgm:pt modelId="{CA91E4D7-07EE-429E-8BC9-EAF24DC8C8B2}" type="pres">
      <dgm:prSet presAssocID="{9C29A663-4439-4C92-9010-85D64F9A4DA3}" presName="bgRect" presStyleLbl="bgShp" presStyleIdx="1" presStyleCnt="6"/>
      <dgm:spPr/>
    </dgm:pt>
    <dgm:pt modelId="{641D0052-98D0-4283-92A7-62B105D5CA63}" type="pres">
      <dgm:prSet presAssocID="{9C29A663-4439-4C92-9010-85D64F9A4DA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p and bucket"/>
        </a:ext>
      </dgm:extLst>
    </dgm:pt>
    <dgm:pt modelId="{2618E7CB-A265-43F5-A684-6E3911BBDA23}" type="pres">
      <dgm:prSet presAssocID="{9C29A663-4439-4C92-9010-85D64F9A4DA3}" presName="spaceRect" presStyleCnt="0"/>
      <dgm:spPr/>
    </dgm:pt>
    <dgm:pt modelId="{3F4F1450-8B1D-4522-83CF-E1B508B6F3EC}" type="pres">
      <dgm:prSet presAssocID="{9C29A663-4439-4C92-9010-85D64F9A4DA3}" presName="parTx" presStyleLbl="revTx" presStyleIdx="1" presStyleCnt="6">
        <dgm:presLayoutVars>
          <dgm:chMax val="0"/>
          <dgm:chPref val="0"/>
        </dgm:presLayoutVars>
      </dgm:prSet>
      <dgm:spPr/>
    </dgm:pt>
    <dgm:pt modelId="{724A1856-1C98-403F-B3C2-43E93305038B}" type="pres">
      <dgm:prSet presAssocID="{C6D9A55E-6FF1-40EE-B89B-E84589A5BFA4}" presName="sibTrans" presStyleCnt="0"/>
      <dgm:spPr/>
    </dgm:pt>
    <dgm:pt modelId="{CDEC7308-45E6-4E7E-92B5-4F01E4506DB8}" type="pres">
      <dgm:prSet presAssocID="{E1F4223F-624A-41A3-B425-C688EF5F64DD}" presName="compNode" presStyleCnt="0"/>
      <dgm:spPr/>
    </dgm:pt>
    <dgm:pt modelId="{2D39396F-4969-4B02-8A68-12747B5B42B2}" type="pres">
      <dgm:prSet presAssocID="{E1F4223F-624A-41A3-B425-C688EF5F64DD}" presName="bgRect" presStyleLbl="bgShp" presStyleIdx="2" presStyleCnt="6"/>
      <dgm:spPr/>
    </dgm:pt>
    <dgm:pt modelId="{A5C540B0-EAA3-401E-A26A-482A19FF4227}" type="pres">
      <dgm:prSet presAssocID="{E1F4223F-624A-41A3-B425-C688EF5F64D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0C37FA08-434F-4DF7-B0F0-AADEAF0B6A4D}" type="pres">
      <dgm:prSet presAssocID="{E1F4223F-624A-41A3-B425-C688EF5F64DD}" presName="spaceRect" presStyleCnt="0"/>
      <dgm:spPr/>
    </dgm:pt>
    <dgm:pt modelId="{BED76C15-D0EA-40E5-9318-1666D85EDB9B}" type="pres">
      <dgm:prSet presAssocID="{E1F4223F-624A-41A3-B425-C688EF5F64DD}" presName="parTx" presStyleLbl="revTx" presStyleIdx="2" presStyleCnt="6">
        <dgm:presLayoutVars>
          <dgm:chMax val="0"/>
          <dgm:chPref val="0"/>
        </dgm:presLayoutVars>
      </dgm:prSet>
      <dgm:spPr/>
    </dgm:pt>
    <dgm:pt modelId="{EEEE9314-6D4F-4608-8B9A-2693A4F48386}" type="pres">
      <dgm:prSet presAssocID="{4A9939EF-B8E7-48D9-857B-E85302447BE7}" presName="sibTrans" presStyleCnt="0"/>
      <dgm:spPr/>
    </dgm:pt>
    <dgm:pt modelId="{85B6938D-4532-49ED-8401-4F61F4140FE3}" type="pres">
      <dgm:prSet presAssocID="{FEF0B84B-6966-408C-8B04-7D2051926F93}" presName="compNode" presStyleCnt="0"/>
      <dgm:spPr/>
    </dgm:pt>
    <dgm:pt modelId="{D35924D2-9175-4527-800B-DF0F57EC8B6D}" type="pres">
      <dgm:prSet presAssocID="{FEF0B84B-6966-408C-8B04-7D2051926F93}" presName="bgRect" presStyleLbl="bgShp" presStyleIdx="3" presStyleCnt="6"/>
      <dgm:spPr/>
    </dgm:pt>
    <dgm:pt modelId="{297A47EC-7254-425A-8456-CA45E0AB934C}" type="pres">
      <dgm:prSet presAssocID="{FEF0B84B-6966-408C-8B04-7D2051926F9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29BD6E6-C4B1-40AC-92A7-D985FE16964E}" type="pres">
      <dgm:prSet presAssocID="{FEF0B84B-6966-408C-8B04-7D2051926F93}" presName="spaceRect" presStyleCnt="0"/>
      <dgm:spPr/>
    </dgm:pt>
    <dgm:pt modelId="{4B0AA48F-2888-4879-A538-1D4E2BD4EF91}" type="pres">
      <dgm:prSet presAssocID="{FEF0B84B-6966-408C-8B04-7D2051926F93}" presName="parTx" presStyleLbl="revTx" presStyleIdx="3" presStyleCnt="6">
        <dgm:presLayoutVars>
          <dgm:chMax val="0"/>
          <dgm:chPref val="0"/>
        </dgm:presLayoutVars>
      </dgm:prSet>
      <dgm:spPr/>
    </dgm:pt>
    <dgm:pt modelId="{C743AB28-A30C-4AE7-82C7-E07D35524AEE}" type="pres">
      <dgm:prSet presAssocID="{AA03A6F5-FC43-45A5-A1AD-963A62D4D751}" presName="sibTrans" presStyleCnt="0"/>
      <dgm:spPr/>
    </dgm:pt>
    <dgm:pt modelId="{8287C24C-FD70-4802-AFFA-9E255F833083}" type="pres">
      <dgm:prSet presAssocID="{486A0EBC-5638-4F97-A135-2F9518C404F4}" presName="compNode" presStyleCnt="0"/>
      <dgm:spPr/>
    </dgm:pt>
    <dgm:pt modelId="{F7A55C38-3E9E-4531-8E15-EE169C8CD781}" type="pres">
      <dgm:prSet presAssocID="{486A0EBC-5638-4F97-A135-2F9518C404F4}" presName="bgRect" presStyleLbl="bgShp" presStyleIdx="4" presStyleCnt="6"/>
      <dgm:spPr/>
    </dgm:pt>
    <dgm:pt modelId="{4C39BE37-7D60-4437-8868-E65C7ED33276}" type="pres">
      <dgm:prSet presAssocID="{486A0EBC-5638-4F97-A135-2F9518C404F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Research"/>
        </a:ext>
      </dgm:extLst>
    </dgm:pt>
    <dgm:pt modelId="{2709E984-23B0-4965-A880-99E5E823D09E}" type="pres">
      <dgm:prSet presAssocID="{486A0EBC-5638-4F97-A135-2F9518C404F4}" presName="spaceRect" presStyleCnt="0"/>
      <dgm:spPr/>
    </dgm:pt>
    <dgm:pt modelId="{69C6CC45-DEF9-486A-B33C-B2CC0BC3F322}" type="pres">
      <dgm:prSet presAssocID="{486A0EBC-5638-4F97-A135-2F9518C404F4}" presName="parTx" presStyleLbl="revTx" presStyleIdx="4" presStyleCnt="6">
        <dgm:presLayoutVars>
          <dgm:chMax val="0"/>
          <dgm:chPref val="0"/>
        </dgm:presLayoutVars>
      </dgm:prSet>
      <dgm:spPr/>
    </dgm:pt>
    <dgm:pt modelId="{B06F2D61-8D31-445C-BCDD-0B06F2CB8761}" type="pres">
      <dgm:prSet presAssocID="{4C706B7A-51F0-4FD3-B356-5D7A60F37A91}" presName="sibTrans" presStyleCnt="0"/>
      <dgm:spPr/>
    </dgm:pt>
    <dgm:pt modelId="{378E529D-1097-4169-97DD-B33606F883C7}" type="pres">
      <dgm:prSet presAssocID="{8E454D44-7D12-474E-961D-3BAF8364BB67}" presName="compNode" presStyleCnt="0"/>
      <dgm:spPr/>
    </dgm:pt>
    <dgm:pt modelId="{8D576873-E9D5-4529-BCCD-ACCA4774E0F6}" type="pres">
      <dgm:prSet presAssocID="{8E454D44-7D12-474E-961D-3BAF8364BB67}" presName="bgRect" presStyleLbl="bgShp" presStyleIdx="5" presStyleCnt="6"/>
      <dgm:spPr/>
    </dgm:pt>
    <dgm:pt modelId="{E0CD4DEF-3E66-4876-87F2-1C52D2DF79E3}" type="pres">
      <dgm:prSet presAssocID="{8E454D44-7D12-474E-961D-3BAF8364BB6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ightbulb"/>
        </a:ext>
      </dgm:extLst>
    </dgm:pt>
    <dgm:pt modelId="{414F2FAB-698D-4BAF-9E51-40B886B7C96F}" type="pres">
      <dgm:prSet presAssocID="{8E454D44-7D12-474E-961D-3BAF8364BB67}" presName="spaceRect" presStyleCnt="0"/>
      <dgm:spPr/>
    </dgm:pt>
    <dgm:pt modelId="{CB64BC52-4BAA-4AAA-800A-36332224A0D0}" type="pres">
      <dgm:prSet presAssocID="{8E454D44-7D12-474E-961D-3BAF8364BB67}" presName="parTx" presStyleLbl="revTx" presStyleIdx="5" presStyleCnt="6">
        <dgm:presLayoutVars>
          <dgm:chMax val="0"/>
          <dgm:chPref val="0"/>
        </dgm:presLayoutVars>
      </dgm:prSet>
      <dgm:spPr/>
    </dgm:pt>
  </dgm:ptLst>
  <dgm:cxnLst>
    <dgm:cxn modelId="{EF8D5C01-534C-4473-8C36-9DB0AC72C2AB}" type="presOf" srcId="{FEF0B84B-6966-408C-8B04-7D2051926F93}" destId="{4B0AA48F-2888-4879-A538-1D4E2BD4EF91}" srcOrd="0" destOrd="0" presId="urn:microsoft.com/office/officeart/2018/2/layout/IconVerticalSolidList"/>
    <dgm:cxn modelId="{E53A2645-CE83-43F5-8191-F27D16909059}" srcId="{D9A09578-55B7-4EF2-AB37-28911D711B2F}" destId="{FEF0B84B-6966-408C-8B04-7D2051926F93}" srcOrd="3" destOrd="0" parTransId="{4655DE06-7181-485E-9E6A-EF635D1F06B1}" sibTransId="{AA03A6F5-FC43-45A5-A1AD-963A62D4D751}"/>
    <dgm:cxn modelId="{46529953-5DFD-4C5E-8CCB-5CDAD4B271E0}" type="presOf" srcId="{486A0EBC-5638-4F97-A135-2F9518C404F4}" destId="{69C6CC45-DEF9-486A-B33C-B2CC0BC3F322}" srcOrd="0" destOrd="0" presId="urn:microsoft.com/office/officeart/2018/2/layout/IconVerticalSolidList"/>
    <dgm:cxn modelId="{BDE6F859-B2E5-42D3-82C0-735EDDEA2553}" srcId="{D9A09578-55B7-4EF2-AB37-28911D711B2F}" destId="{7B320332-5253-4D75-8B9C-122FF680AF5B}" srcOrd="0" destOrd="0" parTransId="{6F305CCD-8086-4467-8A38-866A798BFDE1}" sibTransId="{5C6DD4A3-5C7B-4288-B623-B7B202412FEE}"/>
    <dgm:cxn modelId="{46FD397D-61DB-4F19-87EF-893D5368F237}" type="presOf" srcId="{7B320332-5253-4D75-8B9C-122FF680AF5B}" destId="{4BAEBA0E-B891-46D3-969B-23E4D4FCD757}" srcOrd="0" destOrd="0" presId="urn:microsoft.com/office/officeart/2018/2/layout/IconVerticalSolidList"/>
    <dgm:cxn modelId="{2F82D780-8401-4C9A-88FC-8793C15B0EC4}" srcId="{D9A09578-55B7-4EF2-AB37-28911D711B2F}" destId="{8E454D44-7D12-474E-961D-3BAF8364BB67}" srcOrd="5" destOrd="0" parTransId="{679D7800-2513-4616-A861-73FEA6FEBE89}" sibTransId="{CF030789-A559-435F-B009-FA33BACB93AA}"/>
    <dgm:cxn modelId="{CE13C39B-A656-45E3-BB5A-5F7C58B733E3}" type="presOf" srcId="{8E454D44-7D12-474E-961D-3BAF8364BB67}" destId="{CB64BC52-4BAA-4AAA-800A-36332224A0D0}" srcOrd="0" destOrd="0" presId="urn:microsoft.com/office/officeart/2018/2/layout/IconVerticalSolidList"/>
    <dgm:cxn modelId="{84AB6D9D-FE97-45BB-9659-A5465FF9E1C8}" srcId="{D9A09578-55B7-4EF2-AB37-28911D711B2F}" destId="{E1F4223F-624A-41A3-B425-C688EF5F64DD}" srcOrd="2" destOrd="0" parTransId="{6709EF40-F11E-403A-99F4-66CE5BC59F67}" sibTransId="{4A9939EF-B8E7-48D9-857B-E85302447BE7}"/>
    <dgm:cxn modelId="{C947CCA0-B2CE-4B5A-A567-E428FCA2CBD8}" srcId="{D9A09578-55B7-4EF2-AB37-28911D711B2F}" destId="{9C29A663-4439-4C92-9010-85D64F9A4DA3}" srcOrd="1" destOrd="0" parTransId="{F2EB3236-25C6-481D-B7A9-6E997B144690}" sibTransId="{C6D9A55E-6FF1-40EE-B89B-E84589A5BFA4}"/>
    <dgm:cxn modelId="{03A469B6-E3E5-48FD-B79A-7F3F4BAFB116}" type="presOf" srcId="{E1F4223F-624A-41A3-B425-C688EF5F64DD}" destId="{BED76C15-D0EA-40E5-9318-1666D85EDB9B}" srcOrd="0" destOrd="0" presId="urn:microsoft.com/office/officeart/2018/2/layout/IconVerticalSolidList"/>
    <dgm:cxn modelId="{EEDC71C5-078D-4808-9B02-7633E90797DA}" srcId="{D9A09578-55B7-4EF2-AB37-28911D711B2F}" destId="{486A0EBC-5638-4F97-A135-2F9518C404F4}" srcOrd="4" destOrd="0" parTransId="{650E6217-6471-43E0-B473-E24511D29FA5}" sibTransId="{4C706B7A-51F0-4FD3-B356-5D7A60F37A91}"/>
    <dgm:cxn modelId="{FB4A58FA-0AD7-450A-9A78-C8052FE70569}" type="presOf" srcId="{9C29A663-4439-4C92-9010-85D64F9A4DA3}" destId="{3F4F1450-8B1D-4522-83CF-E1B508B6F3EC}" srcOrd="0" destOrd="0" presId="urn:microsoft.com/office/officeart/2018/2/layout/IconVerticalSolidList"/>
    <dgm:cxn modelId="{CCA079FA-A239-45DD-A544-67F10E457CA2}" type="presOf" srcId="{D9A09578-55B7-4EF2-AB37-28911D711B2F}" destId="{F46A082D-0C89-4524-B32E-E1A9CF26AE08}" srcOrd="0" destOrd="0" presId="urn:microsoft.com/office/officeart/2018/2/layout/IconVerticalSolidList"/>
    <dgm:cxn modelId="{15B99257-5069-452E-94B3-67A6D6E56F7A}" type="presParOf" srcId="{F46A082D-0C89-4524-B32E-E1A9CF26AE08}" destId="{2D349F5C-0D9B-431E-8833-E012624C8F44}" srcOrd="0" destOrd="0" presId="urn:microsoft.com/office/officeart/2018/2/layout/IconVerticalSolidList"/>
    <dgm:cxn modelId="{0DDB46E7-FB86-4678-9DB5-645C5E30E71D}" type="presParOf" srcId="{2D349F5C-0D9B-431E-8833-E012624C8F44}" destId="{E4C42DEF-6703-4DCD-9388-EA730F70A507}" srcOrd="0" destOrd="0" presId="urn:microsoft.com/office/officeart/2018/2/layout/IconVerticalSolidList"/>
    <dgm:cxn modelId="{F623854B-F9E4-45ED-A914-41D82B4E9F34}" type="presParOf" srcId="{2D349F5C-0D9B-431E-8833-E012624C8F44}" destId="{0A65AE34-AA5E-4C7E-A046-6F04B7ADA63F}" srcOrd="1" destOrd="0" presId="urn:microsoft.com/office/officeart/2018/2/layout/IconVerticalSolidList"/>
    <dgm:cxn modelId="{2A24C3BD-2D4B-4869-B231-C668AA4342E6}" type="presParOf" srcId="{2D349F5C-0D9B-431E-8833-E012624C8F44}" destId="{3C54902D-41D5-4F07-9EC4-067BBAEEEA93}" srcOrd="2" destOrd="0" presId="urn:microsoft.com/office/officeart/2018/2/layout/IconVerticalSolidList"/>
    <dgm:cxn modelId="{3669F88A-EC37-4850-B3AF-5BEDB85266A3}" type="presParOf" srcId="{2D349F5C-0D9B-431E-8833-E012624C8F44}" destId="{4BAEBA0E-B891-46D3-969B-23E4D4FCD757}" srcOrd="3" destOrd="0" presId="urn:microsoft.com/office/officeart/2018/2/layout/IconVerticalSolidList"/>
    <dgm:cxn modelId="{46A777DB-E3B6-4E0D-8B3C-10670879D202}" type="presParOf" srcId="{F46A082D-0C89-4524-B32E-E1A9CF26AE08}" destId="{EA4792F5-4A2F-409B-8279-1DA3BA230C22}" srcOrd="1" destOrd="0" presId="urn:microsoft.com/office/officeart/2018/2/layout/IconVerticalSolidList"/>
    <dgm:cxn modelId="{64803BFD-8644-408B-A08A-7297E1E32F1C}" type="presParOf" srcId="{F46A082D-0C89-4524-B32E-E1A9CF26AE08}" destId="{D2DB0853-9C56-4E48-A7B2-4C09CF1FAA30}" srcOrd="2" destOrd="0" presId="urn:microsoft.com/office/officeart/2018/2/layout/IconVerticalSolidList"/>
    <dgm:cxn modelId="{002A5776-1361-42A4-B352-3CCF1C22E919}" type="presParOf" srcId="{D2DB0853-9C56-4E48-A7B2-4C09CF1FAA30}" destId="{CA91E4D7-07EE-429E-8BC9-EAF24DC8C8B2}" srcOrd="0" destOrd="0" presId="urn:microsoft.com/office/officeart/2018/2/layout/IconVerticalSolidList"/>
    <dgm:cxn modelId="{620AC178-AF0F-427B-B98A-B0E45DCD3CB4}" type="presParOf" srcId="{D2DB0853-9C56-4E48-A7B2-4C09CF1FAA30}" destId="{641D0052-98D0-4283-92A7-62B105D5CA63}" srcOrd="1" destOrd="0" presId="urn:microsoft.com/office/officeart/2018/2/layout/IconVerticalSolidList"/>
    <dgm:cxn modelId="{1EFAB5C9-7EAE-4EFF-9002-30298CE00F3D}" type="presParOf" srcId="{D2DB0853-9C56-4E48-A7B2-4C09CF1FAA30}" destId="{2618E7CB-A265-43F5-A684-6E3911BBDA23}" srcOrd="2" destOrd="0" presId="urn:microsoft.com/office/officeart/2018/2/layout/IconVerticalSolidList"/>
    <dgm:cxn modelId="{8CD14DDE-5A2D-4BE9-9360-BE3392B83568}" type="presParOf" srcId="{D2DB0853-9C56-4E48-A7B2-4C09CF1FAA30}" destId="{3F4F1450-8B1D-4522-83CF-E1B508B6F3EC}" srcOrd="3" destOrd="0" presId="urn:microsoft.com/office/officeart/2018/2/layout/IconVerticalSolidList"/>
    <dgm:cxn modelId="{0F53FD0E-09F5-4957-967B-2ECA4AFF4BDA}" type="presParOf" srcId="{F46A082D-0C89-4524-B32E-E1A9CF26AE08}" destId="{724A1856-1C98-403F-B3C2-43E93305038B}" srcOrd="3" destOrd="0" presId="urn:microsoft.com/office/officeart/2018/2/layout/IconVerticalSolidList"/>
    <dgm:cxn modelId="{EA03B533-0690-46EF-BD9C-2E0E8CE90330}" type="presParOf" srcId="{F46A082D-0C89-4524-B32E-E1A9CF26AE08}" destId="{CDEC7308-45E6-4E7E-92B5-4F01E4506DB8}" srcOrd="4" destOrd="0" presId="urn:microsoft.com/office/officeart/2018/2/layout/IconVerticalSolidList"/>
    <dgm:cxn modelId="{DE5BCCC0-2A53-47AA-8DF4-E6363ADA8B5E}" type="presParOf" srcId="{CDEC7308-45E6-4E7E-92B5-4F01E4506DB8}" destId="{2D39396F-4969-4B02-8A68-12747B5B42B2}" srcOrd="0" destOrd="0" presId="urn:microsoft.com/office/officeart/2018/2/layout/IconVerticalSolidList"/>
    <dgm:cxn modelId="{362547B4-9DFF-4A06-8AAA-D0EAE0401097}" type="presParOf" srcId="{CDEC7308-45E6-4E7E-92B5-4F01E4506DB8}" destId="{A5C540B0-EAA3-401E-A26A-482A19FF4227}" srcOrd="1" destOrd="0" presId="urn:microsoft.com/office/officeart/2018/2/layout/IconVerticalSolidList"/>
    <dgm:cxn modelId="{3EBAEB39-6924-4C49-AFCC-D9CAC0F9D47B}" type="presParOf" srcId="{CDEC7308-45E6-4E7E-92B5-4F01E4506DB8}" destId="{0C37FA08-434F-4DF7-B0F0-AADEAF0B6A4D}" srcOrd="2" destOrd="0" presId="urn:microsoft.com/office/officeart/2018/2/layout/IconVerticalSolidList"/>
    <dgm:cxn modelId="{888894FC-8A8A-4BBC-8EE0-D467A4C17950}" type="presParOf" srcId="{CDEC7308-45E6-4E7E-92B5-4F01E4506DB8}" destId="{BED76C15-D0EA-40E5-9318-1666D85EDB9B}" srcOrd="3" destOrd="0" presId="urn:microsoft.com/office/officeart/2018/2/layout/IconVerticalSolidList"/>
    <dgm:cxn modelId="{3A2BB6A3-7107-462A-BDAE-F4E092146E19}" type="presParOf" srcId="{F46A082D-0C89-4524-B32E-E1A9CF26AE08}" destId="{EEEE9314-6D4F-4608-8B9A-2693A4F48386}" srcOrd="5" destOrd="0" presId="urn:microsoft.com/office/officeart/2018/2/layout/IconVerticalSolidList"/>
    <dgm:cxn modelId="{1FBBFB03-B980-437B-8C66-9EC526E39D96}" type="presParOf" srcId="{F46A082D-0C89-4524-B32E-E1A9CF26AE08}" destId="{85B6938D-4532-49ED-8401-4F61F4140FE3}" srcOrd="6" destOrd="0" presId="urn:microsoft.com/office/officeart/2018/2/layout/IconVerticalSolidList"/>
    <dgm:cxn modelId="{86CFC50E-8DB1-47A1-85F2-5A85683FAEF2}" type="presParOf" srcId="{85B6938D-4532-49ED-8401-4F61F4140FE3}" destId="{D35924D2-9175-4527-800B-DF0F57EC8B6D}" srcOrd="0" destOrd="0" presId="urn:microsoft.com/office/officeart/2018/2/layout/IconVerticalSolidList"/>
    <dgm:cxn modelId="{FE0C8C55-BCF5-4FFB-AB4B-1ED156588126}" type="presParOf" srcId="{85B6938D-4532-49ED-8401-4F61F4140FE3}" destId="{297A47EC-7254-425A-8456-CA45E0AB934C}" srcOrd="1" destOrd="0" presId="urn:microsoft.com/office/officeart/2018/2/layout/IconVerticalSolidList"/>
    <dgm:cxn modelId="{51DA4BFF-FAE1-462A-A1E8-4426BC456490}" type="presParOf" srcId="{85B6938D-4532-49ED-8401-4F61F4140FE3}" destId="{729BD6E6-C4B1-40AC-92A7-D985FE16964E}" srcOrd="2" destOrd="0" presId="urn:microsoft.com/office/officeart/2018/2/layout/IconVerticalSolidList"/>
    <dgm:cxn modelId="{4DFF7B79-FC45-4730-A61D-EF2D10EB8021}" type="presParOf" srcId="{85B6938D-4532-49ED-8401-4F61F4140FE3}" destId="{4B0AA48F-2888-4879-A538-1D4E2BD4EF91}" srcOrd="3" destOrd="0" presId="urn:microsoft.com/office/officeart/2018/2/layout/IconVerticalSolidList"/>
    <dgm:cxn modelId="{6DE914A6-08A2-4806-AE3C-165E1402B82C}" type="presParOf" srcId="{F46A082D-0C89-4524-B32E-E1A9CF26AE08}" destId="{C743AB28-A30C-4AE7-82C7-E07D35524AEE}" srcOrd="7" destOrd="0" presId="urn:microsoft.com/office/officeart/2018/2/layout/IconVerticalSolidList"/>
    <dgm:cxn modelId="{D9EA2477-04FF-4D03-B1FF-0555E59AE3A6}" type="presParOf" srcId="{F46A082D-0C89-4524-B32E-E1A9CF26AE08}" destId="{8287C24C-FD70-4802-AFFA-9E255F833083}" srcOrd="8" destOrd="0" presId="urn:microsoft.com/office/officeart/2018/2/layout/IconVerticalSolidList"/>
    <dgm:cxn modelId="{1F38C18C-25BA-49B8-BC02-24152EC7B2F5}" type="presParOf" srcId="{8287C24C-FD70-4802-AFFA-9E255F833083}" destId="{F7A55C38-3E9E-4531-8E15-EE169C8CD781}" srcOrd="0" destOrd="0" presId="urn:microsoft.com/office/officeart/2018/2/layout/IconVerticalSolidList"/>
    <dgm:cxn modelId="{1289DB0B-3949-4F7A-AEAF-5FA5610473E3}" type="presParOf" srcId="{8287C24C-FD70-4802-AFFA-9E255F833083}" destId="{4C39BE37-7D60-4437-8868-E65C7ED33276}" srcOrd="1" destOrd="0" presId="urn:microsoft.com/office/officeart/2018/2/layout/IconVerticalSolidList"/>
    <dgm:cxn modelId="{8F46B1A2-526C-463B-B430-2EDF11132035}" type="presParOf" srcId="{8287C24C-FD70-4802-AFFA-9E255F833083}" destId="{2709E984-23B0-4965-A880-99E5E823D09E}" srcOrd="2" destOrd="0" presId="urn:microsoft.com/office/officeart/2018/2/layout/IconVerticalSolidList"/>
    <dgm:cxn modelId="{15AEE4B4-1F8F-4DB4-9FB1-8E24CB7EF451}" type="presParOf" srcId="{8287C24C-FD70-4802-AFFA-9E255F833083}" destId="{69C6CC45-DEF9-486A-B33C-B2CC0BC3F322}" srcOrd="3" destOrd="0" presId="urn:microsoft.com/office/officeart/2018/2/layout/IconVerticalSolidList"/>
    <dgm:cxn modelId="{F1743122-AB07-4097-A9E4-59292FDDCC0E}" type="presParOf" srcId="{F46A082D-0C89-4524-B32E-E1A9CF26AE08}" destId="{B06F2D61-8D31-445C-BCDD-0B06F2CB8761}" srcOrd="9" destOrd="0" presId="urn:microsoft.com/office/officeart/2018/2/layout/IconVerticalSolidList"/>
    <dgm:cxn modelId="{84801E32-CF11-454D-BBCD-E6DCD299FA61}" type="presParOf" srcId="{F46A082D-0C89-4524-B32E-E1A9CF26AE08}" destId="{378E529D-1097-4169-97DD-B33606F883C7}" srcOrd="10" destOrd="0" presId="urn:microsoft.com/office/officeart/2018/2/layout/IconVerticalSolidList"/>
    <dgm:cxn modelId="{45B905A7-D060-429B-BABD-5BED3DA06767}" type="presParOf" srcId="{378E529D-1097-4169-97DD-B33606F883C7}" destId="{8D576873-E9D5-4529-BCCD-ACCA4774E0F6}" srcOrd="0" destOrd="0" presId="urn:microsoft.com/office/officeart/2018/2/layout/IconVerticalSolidList"/>
    <dgm:cxn modelId="{3C64959D-01CB-4FA1-8513-D5FC980C2F0F}" type="presParOf" srcId="{378E529D-1097-4169-97DD-B33606F883C7}" destId="{E0CD4DEF-3E66-4876-87F2-1C52D2DF79E3}" srcOrd="1" destOrd="0" presId="urn:microsoft.com/office/officeart/2018/2/layout/IconVerticalSolidList"/>
    <dgm:cxn modelId="{A5D5C282-0F47-4C01-9687-7F885C364AA3}" type="presParOf" srcId="{378E529D-1097-4169-97DD-B33606F883C7}" destId="{414F2FAB-698D-4BAF-9E51-40B886B7C96F}" srcOrd="2" destOrd="0" presId="urn:microsoft.com/office/officeart/2018/2/layout/IconVerticalSolidList"/>
    <dgm:cxn modelId="{8C60036D-5888-45B9-9A89-6B53D556132A}" type="presParOf" srcId="{378E529D-1097-4169-97DD-B33606F883C7}" destId="{CB64BC52-4BAA-4AAA-800A-36332224A0D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C42DEF-6703-4DCD-9388-EA730F70A507}">
      <dsp:nvSpPr>
        <dsp:cNvPr id="0" name=""/>
        <dsp:cNvSpPr/>
      </dsp:nvSpPr>
      <dsp:spPr>
        <a:xfrm>
          <a:off x="0" y="1808"/>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65AE34-AA5E-4C7E-A046-6F04B7ADA63F}">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AEBA0E-B891-46D3-969B-23E4D4FCD757}">
      <dsp:nvSpPr>
        <dsp:cNvPr id="0" name=""/>
        <dsp:cNvSpPr/>
      </dsp:nvSpPr>
      <dsp:spPr>
        <a:xfrm>
          <a:off x="889864" y="1808"/>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t>1. Data Acquisition</a:t>
          </a:r>
        </a:p>
      </dsp:txBody>
      <dsp:txXfrm>
        <a:off x="889864" y="1808"/>
        <a:ext cx="3794084" cy="770445"/>
      </dsp:txXfrm>
    </dsp:sp>
    <dsp:sp modelId="{CA91E4D7-07EE-429E-8BC9-EAF24DC8C8B2}">
      <dsp:nvSpPr>
        <dsp:cNvPr id="0" name=""/>
        <dsp:cNvSpPr/>
      </dsp:nvSpPr>
      <dsp:spPr>
        <a:xfrm>
          <a:off x="0" y="964865"/>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1D0052-98D0-4283-92A7-62B105D5CA63}">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4F1450-8B1D-4522-83CF-E1B508B6F3EC}">
      <dsp:nvSpPr>
        <dsp:cNvPr id="0" name=""/>
        <dsp:cNvSpPr/>
      </dsp:nvSpPr>
      <dsp:spPr>
        <a:xfrm>
          <a:off x="889864" y="964865"/>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2. Data Transformation &amp; Cleaning</a:t>
          </a:r>
        </a:p>
      </dsp:txBody>
      <dsp:txXfrm>
        <a:off x="889864" y="964865"/>
        <a:ext cx="3794084" cy="770445"/>
      </dsp:txXfrm>
    </dsp:sp>
    <dsp:sp modelId="{2D39396F-4969-4B02-8A68-12747B5B42B2}">
      <dsp:nvSpPr>
        <dsp:cNvPr id="0" name=""/>
        <dsp:cNvSpPr/>
      </dsp:nvSpPr>
      <dsp:spPr>
        <a:xfrm>
          <a:off x="0" y="1927922"/>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C540B0-EAA3-401E-A26A-482A19FF4227}">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ED76C15-D0EA-40E5-9318-1666D85EDB9B}">
      <dsp:nvSpPr>
        <dsp:cNvPr id="0" name=""/>
        <dsp:cNvSpPr/>
      </dsp:nvSpPr>
      <dsp:spPr>
        <a:xfrm>
          <a:off x="889864" y="1927922"/>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t>3. Exploratory Data Analysis (EDA)</a:t>
          </a:r>
        </a:p>
      </dsp:txBody>
      <dsp:txXfrm>
        <a:off x="889864" y="1927922"/>
        <a:ext cx="3794084" cy="770445"/>
      </dsp:txXfrm>
    </dsp:sp>
    <dsp:sp modelId="{D35924D2-9175-4527-800B-DF0F57EC8B6D}">
      <dsp:nvSpPr>
        <dsp:cNvPr id="0" name=""/>
        <dsp:cNvSpPr/>
      </dsp:nvSpPr>
      <dsp:spPr>
        <a:xfrm>
          <a:off x="0" y="2890979"/>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7A47EC-7254-425A-8456-CA45E0AB934C}">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0AA48F-2888-4879-A538-1D4E2BD4EF91}">
      <dsp:nvSpPr>
        <dsp:cNvPr id="0" name=""/>
        <dsp:cNvSpPr/>
      </dsp:nvSpPr>
      <dsp:spPr>
        <a:xfrm>
          <a:off x="889864" y="2890979"/>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t>4. Statistical Analysis &amp; Modeling</a:t>
          </a:r>
        </a:p>
      </dsp:txBody>
      <dsp:txXfrm>
        <a:off x="889864" y="2890979"/>
        <a:ext cx="3794084" cy="770445"/>
      </dsp:txXfrm>
    </dsp:sp>
    <dsp:sp modelId="{F7A55C38-3E9E-4531-8E15-EE169C8CD781}">
      <dsp:nvSpPr>
        <dsp:cNvPr id="0" name=""/>
        <dsp:cNvSpPr/>
      </dsp:nvSpPr>
      <dsp:spPr>
        <a:xfrm>
          <a:off x="0" y="3854036"/>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39BE37-7D60-4437-8868-E65C7ED33276}">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C6CC45-DEF9-486A-B33C-B2CC0BC3F322}">
      <dsp:nvSpPr>
        <dsp:cNvPr id="0" name=""/>
        <dsp:cNvSpPr/>
      </dsp:nvSpPr>
      <dsp:spPr>
        <a:xfrm>
          <a:off x="889864" y="3854036"/>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5. Visualization &amp; Presentation</a:t>
          </a:r>
        </a:p>
      </dsp:txBody>
      <dsp:txXfrm>
        <a:off x="889864" y="3854036"/>
        <a:ext cx="3794084" cy="770445"/>
      </dsp:txXfrm>
    </dsp:sp>
    <dsp:sp modelId="{8D576873-E9D5-4529-BCCD-ACCA4774E0F6}">
      <dsp:nvSpPr>
        <dsp:cNvPr id="0" name=""/>
        <dsp:cNvSpPr/>
      </dsp:nvSpPr>
      <dsp:spPr>
        <a:xfrm>
          <a:off x="0" y="4817093"/>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CD4DEF-3E66-4876-87F2-1C52D2DF79E3}">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64BC52-4BAA-4AAA-800A-36332224A0D0}">
      <dsp:nvSpPr>
        <dsp:cNvPr id="0" name=""/>
        <dsp:cNvSpPr/>
      </dsp:nvSpPr>
      <dsp:spPr>
        <a:xfrm>
          <a:off x="889864" y="4817093"/>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6. Conclusion &amp; Insights</a:t>
          </a:r>
        </a:p>
      </dsp:txBody>
      <dsp:txXfrm>
        <a:off x="889864" y="4817093"/>
        <a:ext cx="3794084" cy="770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A39BFF-F276-45AB-A06F-2CFC7456C9F8}" type="datetimeFigureOut">
              <a:rPr lang="en-US" smtClean="0"/>
              <a:t>5/19/2025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ADD8B-0B62-4970-882F-800F4B1BC5C7}" type="slidenum">
              <a:rPr lang="en-US" smtClean="0"/>
              <a:t>‹#›</a:t>
            </a:fld>
            <a:endParaRPr lang="en-US"/>
          </a:p>
        </p:txBody>
      </p:sp>
    </p:spTree>
    <p:extLst>
      <p:ext uri="{BB962C8B-B14F-4D97-AF65-F5344CB8AC3E}">
        <p14:creationId xmlns:p14="http://schemas.microsoft.com/office/powerpoint/2010/main" val="3573778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BADD8B-0B62-4970-882F-800F4B1BC5C7}" type="slidenum">
              <a:rPr lang="en-US" smtClean="0"/>
              <a:t>5</a:t>
            </a:fld>
            <a:endParaRPr lang="en-US"/>
          </a:p>
        </p:txBody>
      </p:sp>
    </p:spTree>
    <p:extLst>
      <p:ext uri="{BB962C8B-B14F-4D97-AF65-F5344CB8AC3E}">
        <p14:creationId xmlns:p14="http://schemas.microsoft.com/office/powerpoint/2010/main" val="39781399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image/380346/aerial-view-business-data-analysis-graph"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www.rawpixel.com/search/research" TargetMode="External"/><Relationship Id="rId4" Type="http://schemas.openxmlformats.org/officeDocument/2006/relationships/image" Target="../media/image2.1"/></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6" name="Rectangle 115">
            <a:extLst>
              <a:ext uri="{FF2B5EF4-FFF2-40B4-BE49-F238E27FC236}">
                <a16:creationId xmlns:a16="http://schemas.microsoft.com/office/drawing/2014/main" id="{08BC803E-13F3-4DAB-B17C-BEB0076164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39D85F1B-3302-4DB9-81B1-038ADCE4D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9143999"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9" y="3258701"/>
            <a:ext cx="9143979" cy="2583284"/>
          </a:xfrm>
        </p:spPr>
        <p:txBody>
          <a:bodyPr vert="horz" lIns="91440" tIns="45720" rIns="91440" bIns="45720" rtlCol="0" anchor="ctr">
            <a:noAutofit/>
          </a:bodyPr>
          <a:lstStyle/>
          <a:p>
            <a:pPr defTabSz="914400">
              <a:lnSpc>
                <a:spcPct val="90000"/>
              </a:lnSpc>
            </a:pP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r>
              <a:rPr lang="en-US" sz="6000" b="1" kern="1200" dirty="0">
                <a:solidFill>
                  <a:srgbClr val="002060"/>
                </a:solidFill>
                <a:latin typeface="AngsanaUPC" panose="02020603050405020304" pitchFamily="18" charset="-34"/>
                <a:cs typeface="AngsanaUPC" panose="02020603050405020304" pitchFamily="18" charset="-34"/>
              </a:rPr>
              <a:t>Anisul Arman</a:t>
            </a: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r>
              <a:rPr lang="en-US" sz="6000" b="1" kern="1200" dirty="0" err="1">
                <a:solidFill>
                  <a:schemeClr val="tx1">
                    <a:lumMod val="85000"/>
                    <a:lumOff val="15000"/>
                  </a:schemeClr>
                </a:solidFill>
                <a:latin typeface="AngsanaUPC" panose="02020603050405020304" pitchFamily="18" charset="-34"/>
                <a:cs typeface="AngsanaUPC" panose="02020603050405020304" pitchFamily="18" charset="-34"/>
              </a:rPr>
              <a:t>Course_ID</a:t>
            </a:r>
            <a:r>
              <a:rPr lang="en-US" sz="6000" b="1" kern="1200" dirty="0">
                <a:solidFill>
                  <a:schemeClr val="tx1">
                    <a:lumMod val="85000"/>
                    <a:lumOff val="15000"/>
                  </a:schemeClr>
                </a:solidFill>
                <a:latin typeface="AngsanaUPC" panose="02020603050405020304" pitchFamily="18" charset="-34"/>
                <a:cs typeface="AngsanaUPC" panose="02020603050405020304" pitchFamily="18" charset="-34"/>
              </a:rPr>
              <a:t>: </a:t>
            </a:r>
            <a: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t>IS 362</a:t>
            </a: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r>
              <a:rPr lang="en-US" sz="6000" b="1" kern="1200" dirty="0">
                <a:solidFill>
                  <a:schemeClr val="tx1">
                    <a:lumMod val="85000"/>
                    <a:lumOff val="15000"/>
                  </a:schemeClr>
                </a:solidFill>
                <a:latin typeface="AngsanaUPC" panose="02020603050405020304" pitchFamily="18" charset="-34"/>
                <a:cs typeface="AngsanaUPC" panose="02020603050405020304" pitchFamily="18" charset="-34"/>
              </a:rPr>
              <a:t>Data Acquisition and Management  </a:t>
            </a: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br>
              <a:rPr lang="en-US" sz="6000" kern="1200" dirty="0">
                <a:solidFill>
                  <a:schemeClr val="tx1">
                    <a:lumMod val="85000"/>
                    <a:lumOff val="15000"/>
                  </a:schemeClr>
                </a:solidFill>
                <a:latin typeface="AngsanaUPC" panose="02020603050405020304" pitchFamily="18" charset="-34"/>
                <a:cs typeface="AngsanaUPC" panose="02020603050405020304" pitchFamily="18" charset="-34"/>
              </a:rPr>
            </a:br>
            <a:endParaRPr lang="en-US" sz="6000" kern="1200" dirty="0">
              <a:solidFill>
                <a:schemeClr val="tx1">
                  <a:lumMod val="85000"/>
                  <a:lumOff val="15000"/>
                </a:schemeClr>
              </a:solidFill>
              <a:latin typeface="AngsanaUPC" panose="02020603050405020304" pitchFamily="18" charset="-34"/>
              <a:cs typeface="AngsanaUPC" panose="02020603050405020304" pitchFamily="18" charset="-34"/>
            </a:endParaRPr>
          </a:p>
        </p:txBody>
      </p:sp>
      <p:pic>
        <p:nvPicPr>
          <p:cNvPr id="6" name="Picture 5" descr="A person looking at a magnifying glass&#10;&#10;AI-generated content may be incorrect.">
            <a:extLst>
              <a:ext uri="{FF2B5EF4-FFF2-40B4-BE49-F238E27FC236}">
                <a16:creationId xmlns:a16="http://schemas.microsoft.com/office/drawing/2014/main" id="{0DFD311A-8062-CA0D-DE4D-83563E711715}"/>
              </a:ext>
            </a:extLst>
          </p:cNvPr>
          <p:cNvPicPr>
            <a:picLocks noChangeAspect="1"/>
          </p:cNvPicPr>
          <p:nvPr/>
        </p:nvPicPr>
        <p:blipFill>
          <a:blip r:embed="rId2">
            <a:extLst>
              <a:ext uri="{837473B0-CC2E-450A-ABE3-18F120FF3D39}">
                <a1611:picAttrSrcUrl xmlns:a1611="http://schemas.microsoft.com/office/drawing/2016/11/main" r:id="rId3"/>
              </a:ext>
            </a:extLst>
          </a:blip>
          <a:srcRect r="4264" b="-4"/>
          <a:stretch>
            <a:fillRect/>
          </a:stretch>
        </p:blipFill>
        <p:spPr>
          <a:xfrm>
            <a:off x="20" y="10"/>
            <a:ext cx="4571980" cy="3175906"/>
          </a:xfrm>
          <a:custGeom>
            <a:avLst/>
            <a:gdLst/>
            <a:ahLst/>
            <a:cxnLst/>
            <a:rect l="l" t="t" r="r" b="b"/>
            <a:pathLst>
              <a:path w="6096000" h="3175916">
                <a:moveTo>
                  <a:pt x="0" y="0"/>
                </a:moveTo>
                <a:lnTo>
                  <a:pt x="6096000" y="0"/>
                </a:lnTo>
                <a:lnTo>
                  <a:pt x="6096000" y="3175916"/>
                </a:lnTo>
                <a:lnTo>
                  <a:pt x="6074953" y="3168556"/>
                </a:lnTo>
                <a:cubicBezTo>
                  <a:pt x="6065180" y="3165138"/>
                  <a:pt x="6054705" y="3162334"/>
                  <a:pt x="6041425" y="3161984"/>
                </a:cubicBezTo>
                <a:lnTo>
                  <a:pt x="5978335" y="3173176"/>
                </a:lnTo>
                <a:cubicBezTo>
                  <a:pt x="5953369" y="3176890"/>
                  <a:pt x="5845857" y="3169112"/>
                  <a:pt x="5827638" y="3169738"/>
                </a:cubicBezTo>
                <a:cubicBezTo>
                  <a:pt x="5821882" y="3178743"/>
                  <a:pt x="5799256" y="3174685"/>
                  <a:pt x="5761310" y="3170760"/>
                </a:cubicBezTo>
                <a:cubicBezTo>
                  <a:pt x="5731057" y="3170684"/>
                  <a:pt x="5713719" y="3171961"/>
                  <a:pt x="5696588" y="3173023"/>
                </a:cubicBezTo>
                <a:lnTo>
                  <a:pt x="5682596" y="3173661"/>
                </a:lnTo>
                <a:lnTo>
                  <a:pt x="5575844" y="3148218"/>
                </a:lnTo>
                <a:cubicBezTo>
                  <a:pt x="5455823" y="3136706"/>
                  <a:pt x="5377668" y="3144388"/>
                  <a:pt x="5287401" y="3135195"/>
                </a:cubicBezTo>
                <a:cubicBezTo>
                  <a:pt x="5197135" y="3126002"/>
                  <a:pt x="5202548" y="3115782"/>
                  <a:pt x="5034243" y="3093057"/>
                </a:cubicBezTo>
                <a:cubicBezTo>
                  <a:pt x="4879585" y="3031690"/>
                  <a:pt x="4724928" y="3048859"/>
                  <a:pt x="4570270" y="3026761"/>
                </a:cubicBezTo>
                <a:cubicBezTo>
                  <a:pt x="4488718" y="3050631"/>
                  <a:pt x="4344263" y="2990436"/>
                  <a:pt x="4232462" y="2981221"/>
                </a:cubicBezTo>
                <a:cubicBezTo>
                  <a:pt x="4120662" y="2972005"/>
                  <a:pt x="3986179" y="2970108"/>
                  <a:pt x="3899469" y="2971466"/>
                </a:cubicBezTo>
                <a:cubicBezTo>
                  <a:pt x="3892272" y="2982518"/>
                  <a:pt x="3768985" y="2995342"/>
                  <a:pt x="3710933" y="2958642"/>
                </a:cubicBezTo>
                <a:cubicBezTo>
                  <a:pt x="3583105" y="2956402"/>
                  <a:pt x="3623640" y="2964712"/>
                  <a:pt x="3495164" y="2941478"/>
                </a:cubicBezTo>
                <a:cubicBezTo>
                  <a:pt x="3419432" y="2942273"/>
                  <a:pt x="3339383" y="2952386"/>
                  <a:pt x="3282944" y="2951628"/>
                </a:cubicBezTo>
                <a:cubicBezTo>
                  <a:pt x="3281769" y="2953455"/>
                  <a:pt x="3129759" y="2929645"/>
                  <a:pt x="3085959" y="2922940"/>
                </a:cubicBezTo>
                <a:cubicBezTo>
                  <a:pt x="3042159" y="2916235"/>
                  <a:pt x="3054740" y="2920103"/>
                  <a:pt x="3020146" y="2911397"/>
                </a:cubicBezTo>
                <a:cubicBezTo>
                  <a:pt x="2871334" y="2883584"/>
                  <a:pt x="2762563" y="2883465"/>
                  <a:pt x="2653542" y="2876899"/>
                </a:cubicBezTo>
                <a:cubicBezTo>
                  <a:pt x="2533423" y="2872448"/>
                  <a:pt x="2683271" y="2915174"/>
                  <a:pt x="2510424" y="2888407"/>
                </a:cubicBezTo>
                <a:cubicBezTo>
                  <a:pt x="2506340" y="2898923"/>
                  <a:pt x="2449170" y="2888049"/>
                  <a:pt x="2412523" y="2882673"/>
                </a:cubicBezTo>
                <a:cubicBezTo>
                  <a:pt x="2355021" y="2881306"/>
                  <a:pt x="2382991" y="2891314"/>
                  <a:pt x="2308292" y="2874695"/>
                </a:cubicBezTo>
                <a:lnTo>
                  <a:pt x="2233764" y="2908195"/>
                </a:lnTo>
                <a:cubicBezTo>
                  <a:pt x="2234416" y="2903929"/>
                  <a:pt x="2112578" y="2949704"/>
                  <a:pt x="2089169" y="2948983"/>
                </a:cubicBezTo>
                <a:lnTo>
                  <a:pt x="1901626" y="2945454"/>
                </a:lnTo>
                <a:cubicBezTo>
                  <a:pt x="1851336" y="2959106"/>
                  <a:pt x="1870664" y="2971169"/>
                  <a:pt x="1825089" y="2978820"/>
                </a:cubicBezTo>
                <a:cubicBezTo>
                  <a:pt x="1779514" y="2986471"/>
                  <a:pt x="1746268" y="2976574"/>
                  <a:pt x="1628175" y="2991359"/>
                </a:cubicBezTo>
                <a:cubicBezTo>
                  <a:pt x="1580792" y="3002760"/>
                  <a:pt x="1459893" y="2977867"/>
                  <a:pt x="1367439" y="2991184"/>
                </a:cubicBezTo>
                <a:cubicBezTo>
                  <a:pt x="1369407" y="3003218"/>
                  <a:pt x="1303810" y="3002393"/>
                  <a:pt x="1260431" y="2993313"/>
                </a:cubicBezTo>
                <a:lnTo>
                  <a:pt x="1131986" y="3017812"/>
                </a:lnTo>
                <a:cubicBezTo>
                  <a:pt x="1134074" y="3034431"/>
                  <a:pt x="1115111" y="3023292"/>
                  <a:pt x="1062297" y="3034267"/>
                </a:cubicBezTo>
                <a:cubicBezTo>
                  <a:pt x="1046148" y="3044857"/>
                  <a:pt x="1019464" y="3043729"/>
                  <a:pt x="979009" y="3052795"/>
                </a:cubicBezTo>
                <a:cubicBezTo>
                  <a:pt x="963885" y="3062784"/>
                  <a:pt x="844270" y="3032960"/>
                  <a:pt x="809514" y="3039765"/>
                </a:cubicBezTo>
                <a:cubicBezTo>
                  <a:pt x="773761" y="3042869"/>
                  <a:pt x="775984" y="3025792"/>
                  <a:pt x="686053" y="3027101"/>
                </a:cubicBezTo>
                <a:cubicBezTo>
                  <a:pt x="600190" y="3024844"/>
                  <a:pt x="595882" y="3019147"/>
                  <a:pt x="504370" y="3015625"/>
                </a:cubicBezTo>
                <a:cubicBezTo>
                  <a:pt x="442615" y="3013617"/>
                  <a:pt x="455531" y="3005845"/>
                  <a:pt x="421644" y="3004997"/>
                </a:cubicBezTo>
                <a:cubicBezTo>
                  <a:pt x="377193" y="3017912"/>
                  <a:pt x="307611" y="2981496"/>
                  <a:pt x="274973" y="2996304"/>
                </a:cubicBezTo>
                <a:lnTo>
                  <a:pt x="116340" y="2982098"/>
                </a:lnTo>
                <a:lnTo>
                  <a:pt x="35300" y="2993836"/>
                </a:lnTo>
                <a:cubicBezTo>
                  <a:pt x="29001" y="2994370"/>
                  <a:pt x="18688" y="2993580"/>
                  <a:pt x="6479" y="2992085"/>
                </a:cubicBezTo>
                <a:lnTo>
                  <a:pt x="0" y="2991123"/>
                </a:lnTo>
                <a:close/>
              </a:path>
            </a:pathLst>
          </a:custGeom>
        </p:spPr>
      </p:pic>
      <p:pic>
        <p:nvPicPr>
          <p:cNvPr id="8" name="Picture 7" descr="A graph with a line and a bar&#10;&#10;AI-generated content may be incorrect.">
            <a:extLst>
              <a:ext uri="{FF2B5EF4-FFF2-40B4-BE49-F238E27FC236}">
                <a16:creationId xmlns:a16="http://schemas.microsoft.com/office/drawing/2014/main" id="{8DE713EE-3429-07CC-0BD6-D673D253948C}"/>
              </a:ext>
            </a:extLst>
          </p:cNvPr>
          <p:cNvPicPr>
            <a:picLocks noChangeAspect="1"/>
          </p:cNvPicPr>
          <p:nvPr/>
        </p:nvPicPr>
        <p:blipFill>
          <a:blip r:embed="rId4">
            <a:extLst>
              <a:ext uri="{837473B0-CC2E-450A-ABE3-18F120FF3D39}">
                <a1611:picAttrSrcUrl xmlns:a1611="http://schemas.microsoft.com/office/drawing/2016/11/main" r:id="rId5"/>
              </a:ext>
            </a:extLst>
          </a:blip>
          <a:srcRect r="4455" b="-3"/>
          <a:stretch>
            <a:fillRect/>
          </a:stretch>
        </p:blipFill>
        <p:spPr>
          <a:xfrm>
            <a:off x="4572000" y="10"/>
            <a:ext cx="4572000" cy="3182262"/>
          </a:xfrm>
          <a:custGeom>
            <a:avLst/>
            <a:gdLst/>
            <a:ahLst/>
            <a:cxnLst/>
            <a:rect l="l" t="t" r="r" b="b"/>
            <a:pathLst>
              <a:path w="6096000" h="3182272">
                <a:moveTo>
                  <a:pt x="0" y="0"/>
                </a:moveTo>
                <a:lnTo>
                  <a:pt x="6096000" y="0"/>
                </a:lnTo>
                <a:lnTo>
                  <a:pt x="6096000" y="2977881"/>
                </a:lnTo>
                <a:lnTo>
                  <a:pt x="6089100" y="2979305"/>
                </a:lnTo>
                <a:cubicBezTo>
                  <a:pt x="6033641" y="2989882"/>
                  <a:pt x="5988719" y="2996128"/>
                  <a:pt x="5963104" y="2993636"/>
                </a:cubicBezTo>
                <a:cubicBezTo>
                  <a:pt x="5792949" y="3029182"/>
                  <a:pt x="5730547" y="3002240"/>
                  <a:pt x="5622676" y="2993454"/>
                </a:cubicBezTo>
                <a:cubicBezTo>
                  <a:pt x="5358705" y="2975083"/>
                  <a:pt x="5242862" y="2994654"/>
                  <a:pt x="5115732" y="2989671"/>
                </a:cubicBezTo>
                <a:cubicBezTo>
                  <a:pt x="4988602" y="2984687"/>
                  <a:pt x="5029567" y="2975639"/>
                  <a:pt x="4859897" y="2963549"/>
                </a:cubicBezTo>
                <a:lnTo>
                  <a:pt x="4391870" y="2926580"/>
                </a:lnTo>
                <a:cubicBezTo>
                  <a:pt x="4327296" y="2956949"/>
                  <a:pt x="4071930" y="2902434"/>
                  <a:pt x="4051327" y="2902384"/>
                </a:cubicBezTo>
                <a:cubicBezTo>
                  <a:pt x="3968352" y="2908170"/>
                  <a:pt x="3882315" y="2886803"/>
                  <a:pt x="3767876" y="2899218"/>
                </a:cubicBezTo>
                <a:cubicBezTo>
                  <a:pt x="3761563" y="2910695"/>
                  <a:pt x="3759706" y="2886579"/>
                  <a:pt x="3607318" y="2887826"/>
                </a:cubicBezTo>
                <a:cubicBezTo>
                  <a:pt x="3517854" y="2911862"/>
                  <a:pt x="3239059" y="2908898"/>
                  <a:pt x="3200813" y="2916134"/>
                </a:cubicBezTo>
                <a:cubicBezTo>
                  <a:pt x="3125330" y="2921689"/>
                  <a:pt x="3104585" y="2900825"/>
                  <a:pt x="3048226" y="2903616"/>
                </a:cubicBezTo>
                <a:cubicBezTo>
                  <a:pt x="3047198" y="2905512"/>
                  <a:pt x="2972947" y="2922104"/>
                  <a:pt x="2930185" y="2925795"/>
                </a:cubicBezTo>
                <a:cubicBezTo>
                  <a:pt x="2887423" y="2929486"/>
                  <a:pt x="2826842" y="2932273"/>
                  <a:pt x="2791651" y="2925762"/>
                </a:cubicBezTo>
                <a:cubicBezTo>
                  <a:pt x="2641026" y="2907373"/>
                  <a:pt x="2577392" y="2897262"/>
                  <a:pt x="2468125" y="2897565"/>
                </a:cubicBezTo>
                <a:cubicBezTo>
                  <a:pt x="2347953" y="2900676"/>
                  <a:pt x="2483169" y="2941985"/>
                  <a:pt x="2308652" y="2926146"/>
                </a:cubicBezTo>
                <a:cubicBezTo>
                  <a:pt x="2305401" y="2936895"/>
                  <a:pt x="2265130" y="2921533"/>
                  <a:pt x="2228153" y="2918475"/>
                </a:cubicBezTo>
                <a:cubicBezTo>
                  <a:pt x="2170686" y="2920724"/>
                  <a:pt x="2206286" y="2945386"/>
                  <a:pt x="2130469" y="2933502"/>
                </a:cubicBezTo>
                <a:lnTo>
                  <a:pt x="2051835" y="2955169"/>
                </a:lnTo>
                <a:cubicBezTo>
                  <a:pt x="2052153" y="2950872"/>
                  <a:pt x="1934201" y="3004193"/>
                  <a:pt x="1910793" y="3004946"/>
                </a:cubicBezTo>
                <a:lnTo>
                  <a:pt x="1758332" y="3027886"/>
                </a:lnTo>
                <a:cubicBezTo>
                  <a:pt x="1709235" y="3044665"/>
                  <a:pt x="1700383" y="3043257"/>
                  <a:pt x="1649704" y="3051307"/>
                </a:cubicBezTo>
                <a:cubicBezTo>
                  <a:pt x="1599024" y="3059359"/>
                  <a:pt x="1520412" y="3098900"/>
                  <a:pt x="1454257" y="3076192"/>
                </a:cubicBezTo>
                <a:cubicBezTo>
                  <a:pt x="1407884" y="3090545"/>
                  <a:pt x="1414359" y="3062092"/>
                  <a:pt x="1323176" y="3081187"/>
                </a:cubicBezTo>
                <a:cubicBezTo>
                  <a:pt x="1269270" y="3084300"/>
                  <a:pt x="1246499" y="3082073"/>
                  <a:pt x="1231798" y="3083652"/>
                </a:cubicBezTo>
                <a:lnTo>
                  <a:pt x="1128386" y="3096270"/>
                </a:lnTo>
                <a:lnTo>
                  <a:pt x="1087572" y="3101257"/>
                </a:lnTo>
                <a:lnTo>
                  <a:pt x="1075937" y="3104255"/>
                </a:lnTo>
                <a:lnTo>
                  <a:pt x="992872" y="3105385"/>
                </a:lnTo>
                <a:cubicBezTo>
                  <a:pt x="955021" y="3105296"/>
                  <a:pt x="904630" y="3125038"/>
                  <a:pt x="891882" y="3122691"/>
                </a:cubicBezTo>
                <a:cubicBezTo>
                  <a:pt x="784087" y="3112356"/>
                  <a:pt x="829281" y="3133000"/>
                  <a:pt x="715888" y="3127380"/>
                </a:cubicBezTo>
                <a:cubicBezTo>
                  <a:pt x="637116" y="3116268"/>
                  <a:pt x="537472" y="3131012"/>
                  <a:pt x="399964" y="3152096"/>
                </a:cubicBezTo>
                <a:lnTo>
                  <a:pt x="310170" y="3146040"/>
                </a:lnTo>
                <a:lnTo>
                  <a:pt x="251771" y="3165636"/>
                </a:lnTo>
                <a:cubicBezTo>
                  <a:pt x="208442" y="3181313"/>
                  <a:pt x="136178" y="3149360"/>
                  <a:pt x="104780" y="3166182"/>
                </a:cubicBezTo>
                <a:cubicBezTo>
                  <a:pt x="55782" y="3185117"/>
                  <a:pt x="29223" y="3184417"/>
                  <a:pt x="8274" y="3178809"/>
                </a:cubicBezTo>
                <a:lnTo>
                  <a:pt x="0" y="3175916"/>
                </a:lnTo>
                <a:close/>
              </a:path>
            </a:pathLst>
          </a:custGeom>
        </p:spPr>
      </p:pic>
      <p:sp>
        <p:nvSpPr>
          <p:cNvPr id="3" name="Subtitle 2"/>
          <p:cNvSpPr>
            <a:spLocks noGrp="1"/>
          </p:cNvSpPr>
          <p:nvPr>
            <p:ph type="subTitle" idx="1"/>
          </p:nvPr>
        </p:nvSpPr>
        <p:spPr>
          <a:xfrm>
            <a:off x="1362396" y="6071618"/>
            <a:ext cx="6313166" cy="556747"/>
          </a:xfrm>
        </p:spPr>
        <p:txBody>
          <a:bodyPr vert="horz" lIns="91440" tIns="45720" rIns="91440" bIns="45720" rtlCol="0" anchor="ctr">
            <a:normAutofit/>
          </a:bodyPr>
          <a:lstStyle/>
          <a:p>
            <a:pPr defTabSz="914400">
              <a:lnSpc>
                <a:spcPct val="90000"/>
              </a:lnSpc>
            </a:pPr>
            <a:r>
              <a:rPr lang="en-US" b="1" dirty="0">
                <a:solidFill>
                  <a:srgbClr val="002060"/>
                </a:solidFill>
              </a:rPr>
              <a:t>Final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FB0DC-BA9E-FF56-3F3A-E347D22BA381}"/>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41F192-019C-4916-A08B-ECBC935EB598}"/>
              </a:ext>
            </a:extLst>
          </p:cNvPr>
          <p:cNvSpPr txBox="1">
            <a:spLocks/>
          </p:cNvSpPr>
          <p:nvPr/>
        </p:nvSpPr>
        <p:spPr>
          <a:xfrm>
            <a:off x="63262" y="44450"/>
            <a:ext cx="8903176" cy="646680"/>
          </a:xfrm>
          <a:prstGeom prst="rect">
            <a:avLst/>
          </a:prstGeom>
          <a:solidFill>
            <a:schemeClr val="tx1"/>
          </a:solidFill>
          <a:effectLst>
            <a:outerShdw blurRad="50800" dist="38100" dir="5400000" algn="t" rotWithShape="0">
              <a:prstClr val="black">
                <a:alpha val="40000"/>
              </a:prstClr>
            </a:outerShdw>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sz="4500" b="1" dirty="0">
                <a:solidFill>
                  <a:schemeClr val="bg1"/>
                </a:solidFill>
              </a:rPr>
              <a:t>Conclusion and Next Steps</a:t>
            </a:r>
          </a:p>
        </p:txBody>
      </p:sp>
      <p:sp>
        <p:nvSpPr>
          <p:cNvPr id="3" name="TextBox 2">
            <a:extLst>
              <a:ext uri="{FF2B5EF4-FFF2-40B4-BE49-F238E27FC236}">
                <a16:creationId xmlns:a16="http://schemas.microsoft.com/office/drawing/2014/main" id="{062CA5DF-3F76-8096-AD19-48986CB91DB2}"/>
              </a:ext>
            </a:extLst>
          </p:cNvPr>
          <p:cNvSpPr txBox="1"/>
          <p:nvPr/>
        </p:nvSpPr>
        <p:spPr>
          <a:xfrm>
            <a:off x="102923" y="1083682"/>
            <a:ext cx="4469078" cy="5632311"/>
          </a:xfrm>
          <a:prstGeom prst="rect">
            <a:avLst/>
          </a:prstGeom>
          <a:noFill/>
        </p:spPr>
        <p:txBody>
          <a:bodyPr wrap="square">
            <a:spAutoFit/>
          </a:bodyPr>
          <a:lstStyle/>
          <a:p>
            <a:pPr algn="just">
              <a:buNone/>
            </a:pPr>
            <a:r>
              <a:rPr lang="en-GB" dirty="0">
                <a:latin typeface="AngsanaUPC" panose="02020603050405020304" pitchFamily="18" charset="-34"/>
                <a:cs typeface="AngsanaUPC" panose="02020603050405020304" pitchFamily="18" charset="-34"/>
              </a:rPr>
              <a:t>The study provides valuable insights into the key determinants of Mercedes-Benz vehicle pricing in the U.S. market. It reveals that mileage and car year are the most influential factors, with newer models commanding higher prices and higher mileage leading to price depreciation. The weak correlation of customer reviews and ratings with price suggests that buyers prioritize vehicle condition and age over subjective feedback. While the current predictive model offers a basic estimation capability, it significantly underperforms on high-end prices, indicating the need for model enhancement.</a:t>
            </a:r>
          </a:p>
          <a:p>
            <a:pPr algn="just">
              <a:buNone/>
            </a:pPr>
            <a:r>
              <a:rPr lang="en-GB" b="1" dirty="0">
                <a:latin typeface="AngsanaUPC" panose="02020603050405020304" pitchFamily="18" charset="-34"/>
                <a:cs typeface="AngsanaUPC" panose="02020603050405020304" pitchFamily="18" charset="-34"/>
              </a:rPr>
              <a:t>Next Steps:</a:t>
            </a:r>
            <a:endParaRPr lang="en-GB" dirty="0">
              <a:latin typeface="AngsanaUPC" panose="02020603050405020304" pitchFamily="18" charset="-34"/>
              <a:cs typeface="AngsanaUPC" panose="02020603050405020304" pitchFamily="18" charset="-34"/>
            </a:endParaRPr>
          </a:p>
          <a:p>
            <a:pPr marL="285750" indent="-285750" algn="just">
              <a:buFont typeface="Arial" panose="020B0604020202020204" pitchFamily="34" charset="0"/>
              <a:buChar char="•"/>
            </a:pPr>
            <a:r>
              <a:rPr lang="en-GB" b="1" dirty="0">
                <a:latin typeface="AngsanaUPC" panose="02020603050405020304" pitchFamily="18" charset="-34"/>
                <a:cs typeface="AngsanaUPC" panose="02020603050405020304" pitchFamily="18" charset="-34"/>
              </a:rPr>
              <a:t>Model Improvement:</a:t>
            </a:r>
            <a:r>
              <a:rPr lang="en-GB" dirty="0">
                <a:latin typeface="AngsanaUPC" panose="02020603050405020304" pitchFamily="18" charset="-34"/>
                <a:cs typeface="AngsanaUPC" panose="02020603050405020304" pitchFamily="18" charset="-34"/>
              </a:rPr>
              <a:t> Incorporate additional features such as engine type, trim level, location, and service history to improve prediction accuracy.</a:t>
            </a:r>
          </a:p>
          <a:p>
            <a:pPr marL="285750" indent="-285750" algn="just">
              <a:buFont typeface="Arial" panose="020B0604020202020204" pitchFamily="34" charset="0"/>
              <a:buChar char="•"/>
            </a:pPr>
            <a:r>
              <a:rPr lang="en-GB" b="1" dirty="0">
                <a:latin typeface="AngsanaUPC" panose="02020603050405020304" pitchFamily="18" charset="-34"/>
                <a:cs typeface="AngsanaUPC" panose="02020603050405020304" pitchFamily="18" charset="-34"/>
              </a:rPr>
              <a:t>Data Enrichment:</a:t>
            </a:r>
            <a:r>
              <a:rPr lang="en-GB" dirty="0">
                <a:latin typeface="AngsanaUPC" panose="02020603050405020304" pitchFamily="18" charset="-34"/>
                <a:cs typeface="AngsanaUPC" panose="02020603050405020304" pitchFamily="18" charset="-34"/>
              </a:rPr>
              <a:t> Expand the dataset to include more vehicle attributes and market segments for broader applicability.</a:t>
            </a:r>
          </a:p>
          <a:p>
            <a:pPr marL="285750" indent="-285750" algn="just">
              <a:buFont typeface="Arial" panose="020B0604020202020204" pitchFamily="34" charset="0"/>
              <a:buChar char="•"/>
            </a:pPr>
            <a:r>
              <a:rPr lang="en-GB" b="1" dirty="0">
                <a:latin typeface="AngsanaUPC" panose="02020603050405020304" pitchFamily="18" charset="-34"/>
                <a:cs typeface="AngsanaUPC" panose="02020603050405020304" pitchFamily="18" charset="-34"/>
              </a:rPr>
              <a:t>Model Optimization:</a:t>
            </a:r>
            <a:r>
              <a:rPr lang="en-GB" dirty="0">
                <a:latin typeface="AngsanaUPC" panose="02020603050405020304" pitchFamily="18" charset="-34"/>
                <a:cs typeface="AngsanaUPC" panose="02020603050405020304" pitchFamily="18" charset="-34"/>
              </a:rPr>
              <a:t> Explore advanced regression techniques or ensemble learning methods (e.g., </a:t>
            </a:r>
            <a:r>
              <a:rPr lang="en-GB" dirty="0" err="1">
                <a:latin typeface="AngsanaUPC" panose="02020603050405020304" pitchFamily="18" charset="-34"/>
                <a:cs typeface="AngsanaUPC" panose="02020603050405020304" pitchFamily="18" charset="-34"/>
              </a:rPr>
              <a:t>XGBoost</a:t>
            </a:r>
            <a:r>
              <a:rPr lang="en-GB" dirty="0">
                <a:latin typeface="AngsanaUPC" panose="02020603050405020304" pitchFamily="18" charset="-34"/>
                <a:cs typeface="AngsanaUPC" panose="02020603050405020304" pitchFamily="18" charset="-34"/>
              </a:rPr>
              <a:t>, </a:t>
            </a:r>
            <a:r>
              <a:rPr lang="en-GB" dirty="0" err="1">
                <a:latin typeface="AngsanaUPC" panose="02020603050405020304" pitchFamily="18" charset="-34"/>
                <a:cs typeface="AngsanaUPC" panose="02020603050405020304" pitchFamily="18" charset="-34"/>
              </a:rPr>
              <a:t>LightGBM</a:t>
            </a:r>
            <a:r>
              <a:rPr lang="en-GB" dirty="0">
                <a:latin typeface="AngsanaUPC" panose="02020603050405020304" pitchFamily="18" charset="-34"/>
                <a:cs typeface="AngsanaUPC" panose="02020603050405020304" pitchFamily="18" charset="-34"/>
              </a:rPr>
              <a:t>) to better capture non-linear price patterns.</a:t>
            </a:r>
          </a:p>
          <a:p>
            <a:pPr marL="285750" indent="-285750" algn="just">
              <a:buFont typeface="Arial" panose="020B0604020202020204" pitchFamily="34" charset="0"/>
              <a:buChar char="•"/>
            </a:pPr>
            <a:r>
              <a:rPr lang="en-GB" b="1" dirty="0">
                <a:latin typeface="AngsanaUPC" panose="02020603050405020304" pitchFamily="18" charset="-34"/>
                <a:cs typeface="AngsanaUPC" panose="02020603050405020304" pitchFamily="18" charset="-34"/>
              </a:rPr>
              <a:t>Deployment:</a:t>
            </a:r>
            <a:r>
              <a:rPr lang="en-GB" dirty="0">
                <a:latin typeface="AngsanaUPC" panose="02020603050405020304" pitchFamily="18" charset="-34"/>
                <a:cs typeface="AngsanaUPC" panose="02020603050405020304" pitchFamily="18" charset="-34"/>
              </a:rPr>
              <a:t> Develop a user-friendly pricing tool or dashboard for real-time valuation assistance for buyers and sellers.</a:t>
            </a:r>
          </a:p>
        </p:txBody>
      </p:sp>
      <p:sp>
        <p:nvSpPr>
          <p:cNvPr id="4" name="TextBox 3">
            <a:extLst>
              <a:ext uri="{FF2B5EF4-FFF2-40B4-BE49-F238E27FC236}">
                <a16:creationId xmlns:a16="http://schemas.microsoft.com/office/drawing/2014/main" id="{CEC456CD-FCEB-C5FA-72E2-4B4E7C354442}"/>
              </a:ext>
            </a:extLst>
          </p:cNvPr>
          <p:cNvSpPr txBox="1"/>
          <p:nvPr/>
        </p:nvSpPr>
        <p:spPr>
          <a:xfrm>
            <a:off x="59133" y="698754"/>
            <a:ext cx="4831028" cy="461665"/>
          </a:xfrm>
          <a:prstGeom prst="rect">
            <a:avLst/>
          </a:prstGeom>
          <a:noFill/>
        </p:spPr>
        <p:txBody>
          <a:bodyPr wrap="square">
            <a:spAutoFit/>
          </a:bodyPr>
          <a:lstStyle/>
          <a:p>
            <a:r>
              <a:rPr lang="en-GB" sz="2000" b="1" dirty="0">
                <a:solidFill>
                  <a:schemeClr val="accent2">
                    <a:lumMod val="75000"/>
                  </a:schemeClr>
                </a:solidFill>
                <a:latin typeface="AngsanaUPC" panose="02020603050405020304" pitchFamily="18" charset="-34"/>
                <a:cs typeface="AngsanaUPC" panose="02020603050405020304" pitchFamily="18" charset="-34"/>
              </a:rPr>
              <a:t>Analysis of Price </a:t>
            </a:r>
            <a:r>
              <a:rPr lang="en-GB" sz="2400" b="1" dirty="0">
                <a:solidFill>
                  <a:schemeClr val="accent2">
                    <a:lumMod val="75000"/>
                  </a:schemeClr>
                </a:solidFill>
                <a:latin typeface="AngsanaUPC" panose="02020603050405020304" pitchFamily="18" charset="-34"/>
                <a:cs typeface="AngsanaUPC" panose="02020603050405020304" pitchFamily="18" charset="-34"/>
              </a:rPr>
              <a:t>Trends</a:t>
            </a:r>
            <a:r>
              <a:rPr lang="en-GB" sz="2000" b="1" dirty="0">
                <a:solidFill>
                  <a:schemeClr val="accent2">
                    <a:lumMod val="75000"/>
                  </a:schemeClr>
                </a:solidFill>
                <a:latin typeface="AngsanaUPC" panose="02020603050405020304" pitchFamily="18" charset="-34"/>
                <a:cs typeface="AngsanaUPC" panose="02020603050405020304" pitchFamily="18" charset="-34"/>
              </a:rPr>
              <a:t> for Mercedes-Benz Cars in the USA</a:t>
            </a:r>
            <a:endParaRPr lang="en-US" sz="2000" dirty="0"/>
          </a:p>
        </p:txBody>
      </p:sp>
      <p:sp>
        <p:nvSpPr>
          <p:cNvPr id="7" name="TextBox 6">
            <a:extLst>
              <a:ext uri="{FF2B5EF4-FFF2-40B4-BE49-F238E27FC236}">
                <a16:creationId xmlns:a16="http://schemas.microsoft.com/office/drawing/2014/main" id="{8E3CEB1F-D12A-DBFE-BE7D-68FA58811C09}"/>
              </a:ext>
            </a:extLst>
          </p:cNvPr>
          <p:cNvSpPr txBox="1"/>
          <p:nvPr/>
        </p:nvSpPr>
        <p:spPr>
          <a:xfrm>
            <a:off x="4737099" y="1379361"/>
            <a:ext cx="4303978" cy="4247317"/>
          </a:xfrm>
          <a:prstGeom prst="rect">
            <a:avLst/>
          </a:prstGeom>
          <a:noFill/>
        </p:spPr>
        <p:txBody>
          <a:bodyPr wrap="square">
            <a:spAutoFit/>
          </a:bodyPr>
          <a:lstStyle/>
          <a:p>
            <a:pPr>
              <a:buNone/>
            </a:pPr>
            <a:r>
              <a:rPr lang="en-GB" dirty="0">
                <a:latin typeface="AngsanaUPC" panose="02020603050405020304" pitchFamily="18" charset="-34"/>
                <a:cs typeface="AngsanaUPC" panose="02020603050405020304" pitchFamily="18" charset="-34"/>
              </a:rPr>
              <a:t>The analysis demonstrates a strong inverse relationship between a country's median age and its fertility rate, underscoring a significant global demographic trend. As median age increases, fertility rates tend to decline, a pattern observed consistently across most countries in the dataset. Countries with some of the highest median ages, including Japan, Italy, Monaco, and others, exhibit fertility rates well below the replacement threshold of 2.1 children per woman. </a:t>
            </a:r>
          </a:p>
          <a:p>
            <a:pPr algn="just"/>
            <a:r>
              <a:rPr lang="en-GB" b="1" dirty="0">
                <a:latin typeface="AngsanaUPC" panose="02020603050405020304" pitchFamily="18" charset="-34"/>
                <a:cs typeface="AngsanaUPC" panose="02020603050405020304" pitchFamily="18" charset="-34"/>
              </a:rPr>
              <a:t>Next Steps:</a:t>
            </a:r>
            <a:endParaRPr lang="en-GB" dirty="0">
              <a:latin typeface="AngsanaUPC" panose="02020603050405020304" pitchFamily="18" charset="-34"/>
              <a:cs typeface="AngsanaUPC" panose="02020603050405020304" pitchFamily="18" charset="-34"/>
            </a:endParaRPr>
          </a:p>
          <a:p>
            <a:pPr marL="285750" indent="-285750" algn="just">
              <a:buFont typeface="Arial" panose="020B0604020202020204" pitchFamily="34" charset="0"/>
              <a:buChar char="•"/>
            </a:pPr>
            <a:r>
              <a:rPr lang="en-GB" dirty="0">
                <a:latin typeface="AngsanaUPC" panose="02020603050405020304" pitchFamily="18" charset="-34"/>
                <a:cs typeface="AngsanaUPC" panose="02020603050405020304" pitchFamily="18" charset="-34"/>
              </a:rPr>
              <a:t>Incorporate additional variables such as GDP per capita, education levels, or healthcare access to enrich analysis.</a:t>
            </a:r>
          </a:p>
          <a:p>
            <a:pPr marL="285750" indent="-285750" algn="just">
              <a:buFont typeface="Arial" panose="020B0604020202020204" pitchFamily="34" charset="0"/>
              <a:buChar char="•"/>
            </a:pPr>
            <a:r>
              <a:rPr lang="en-GB" dirty="0">
                <a:latin typeface="AngsanaUPC" panose="02020603050405020304" pitchFamily="18" charset="-34"/>
                <a:cs typeface="AngsanaUPC" panose="02020603050405020304" pitchFamily="18" charset="-34"/>
              </a:rPr>
              <a:t>Use time-series data to study how median age and fertility rates have changed over the years.</a:t>
            </a:r>
          </a:p>
          <a:p>
            <a:pPr marL="285750" indent="-285750" algn="just">
              <a:buFont typeface="Arial" panose="020B0604020202020204" pitchFamily="34" charset="0"/>
              <a:buChar char="•"/>
            </a:pPr>
            <a:r>
              <a:rPr lang="en-GB" dirty="0">
                <a:latin typeface="AngsanaUPC" panose="02020603050405020304" pitchFamily="18" charset="-34"/>
                <a:cs typeface="AngsanaUPC" panose="02020603050405020304" pitchFamily="18" charset="-34"/>
              </a:rPr>
              <a:t>Develop predictive models to estimate future fertility trends based on projected median age shifts.</a:t>
            </a:r>
          </a:p>
        </p:txBody>
      </p:sp>
      <p:sp>
        <p:nvSpPr>
          <p:cNvPr id="9" name="TextBox 8">
            <a:extLst>
              <a:ext uri="{FF2B5EF4-FFF2-40B4-BE49-F238E27FC236}">
                <a16:creationId xmlns:a16="http://schemas.microsoft.com/office/drawing/2014/main" id="{7A67030E-7A5D-2AAB-8543-7F79DB3B0E13}"/>
              </a:ext>
            </a:extLst>
          </p:cNvPr>
          <p:cNvSpPr txBox="1"/>
          <p:nvPr/>
        </p:nvSpPr>
        <p:spPr>
          <a:xfrm>
            <a:off x="4634575" y="698754"/>
            <a:ext cx="4509425" cy="707886"/>
          </a:xfrm>
          <a:prstGeom prst="rect">
            <a:avLst/>
          </a:prstGeom>
          <a:noFill/>
        </p:spPr>
        <p:txBody>
          <a:bodyPr wrap="square">
            <a:spAutoFit/>
          </a:bodyPr>
          <a:lstStyle/>
          <a:p>
            <a:pPr algn="ctr"/>
            <a:r>
              <a:rPr lang="en-US" sz="2000" b="1" kern="1200" dirty="0">
                <a:solidFill>
                  <a:schemeClr val="tx2">
                    <a:lumMod val="75000"/>
                  </a:schemeClr>
                </a:solidFill>
                <a:latin typeface="AngsanaUPC" panose="02020603050405020304" pitchFamily="18" charset="-34"/>
                <a:ea typeface="+mj-ea"/>
                <a:cs typeface="AngsanaUPC" panose="02020603050405020304" pitchFamily="18" charset="-34"/>
              </a:rPr>
              <a:t>Relationship Between Fertility Rate and Median Age Across Countries </a:t>
            </a:r>
            <a:endParaRPr lang="en-US" sz="2000" dirty="0">
              <a:solidFill>
                <a:schemeClr val="tx2">
                  <a:lumMod val="75000"/>
                </a:schemeClr>
              </a:solidFill>
              <a:latin typeface="AngsanaUPC" panose="02020603050405020304" pitchFamily="18" charset="-34"/>
              <a:cs typeface="AngsanaUPC" panose="02020603050405020304" pitchFamily="18" charset="-34"/>
            </a:endParaRPr>
          </a:p>
        </p:txBody>
      </p:sp>
    </p:spTree>
    <p:extLst>
      <p:ext uri="{BB962C8B-B14F-4D97-AF65-F5344CB8AC3E}">
        <p14:creationId xmlns:p14="http://schemas.microsoft.com/office/powerpoint/2010/main" val="1128819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p:cNvSpPr>
            <a:spLocks noGrp="1"/>
          </p:cNvSpPr>
          <p:nvPr>
            <p:ph type="title"/>
          </p:nvPr>
        </p:nvSpPr>
        <p:spPr>
          <a:xfrm>
            <a:off x="628650" y="401221"/>
            <a:ext cx="7886700" cy="1348065"/>
          </a:xfrm>
        </p:spPr>
        <p:txBody>
          <a:bodyPr>
            <a:normAutofit/>
          </a:bodyPr>
          <a:lstStyle/>
          <a:p>
            <a:r>
              <a:rPr lang="en-US" sz="4700">
                <a:solidFill>
                  <a:srgbClr val="FFFFFF"/>
                </a:solidFill>
              </a:rPr>
              <a:t>Proposal and Motivation</a:t>
            </a:r>
            <a:endParaRPr lang="en-US" sz="4700" dirty="0">
              <a:solidFill>
                <a:srgbClr val="FFFFFF"/>
              </a:solidFill>
            </a:endParaRPr>
          </a:p>
        </p:txBody>
      </p:sp>
      <p:sp>
        <p:nvSpPr>
          <p:cNvPr id="3" name="Content Placeholder 2"/>
          <p:cNvSpPr>
            <a:spLocks noGrp="1"/>
          </p:cNvSpPr>
          <p:nvPr>
            <p:ph idx="1"/>
          </p:nvPr>
        </p:nvSpPr>
        <p:spPr>
          <a:xfrm>
            <a:off x="251613" y="2393396"/>
            <a:ext cx="8806470" cy="4235985"/>
          </a:xfrm>
        </p:spPr>
        <p:txBody>
          <a:bodyPr>
            <a:normAutofit lnSpcReduction="10000"/>
          </a:bodyPr>
          <a:lstStyle/>
          <a:p>
            <a:pPr marL="0" indent="0">
              <a:buNone/>
            </a:pPr>
            <a:r>
              <a:rPr lang="en-GB" sz="2400" dirty="0">
                <a:latin typeface="AngsanaUPC" panose="02020603050405020304" pitchFamily="18" charset="-34"/>
                <a:cs typeface="AngsanaUPC" panose="02020603050405020304" pitchFamily="18" charset="-34"/>
              </a:rPr>
              <a:t>I decided to work on two different topics to explore and </a:t>
            </a:r>
            <a:r>
              <a:rPr lang="en-GB" sz="2400" dirty="0" err="1">
                <a:latin typeface="AngsanaUPC" panose="02020603050405020304" pitchFamily="18" charset="-34"/>
                <a:cs typeface="AngsanaUPC" panose="02020603050405020304" pitchFamily="18" charset="-34"/>
              </a:rPr>
              <a:t>analyze</a:t>
            </a:r>
            <a:r>
              <a:rPr lang="en-GB" sz="2400" dirty="0">
                <a:latin typeface="AngsanaUPC" panose="02020603050405020304" pitchFamily="18" charset="-34"/>
                <a:cs typeface="AngsanaUPC" panose="02020603050405020304" pitchFamily="18" charset="-34"/>
              </a:rPr>
              <a:t> data from two distinct sources: </a:t>
            </a:r>
            <a:r>
              <a:rPr lang="en-GB" sz="2400" b="1" dirty="0">
                <a:latin typeface="AngsanaUPC" panose="02020603050405020304" pitchFamily="18" charset="-34"/>
                <a:cs typeface="AngsanaUPC" panose="02020603050405020304" pitchFamily="18" charset="-34"/>
              </a:rPr>
              <a:t>API and Web scrapping </a:t>
            </a:r>
          </a:p>
          <a:p>
            <a:pPr marL="0" indent="0">
              <a:buNone/>
            </a:pPr>
            <a:r>
              <a:rPr lang="en-GB" sz="2400" b="1" dirty="0">
                <a:solidFill>
                  <a:schemeClr val="accent2">
                    <a:lumMod val="75000"/>
                  </a:schemeClr>
                </a:solidFill>
                <a:latin typeface="AngsanaUPC" panose="02020603050405020304" pitchFamily="18" charset="-34"/>
                <a:cs typeface="AngsanaUPC" panose="02020603050405020304" pitchFamily="18" charset="-34"/>
              </a:rPr>
              <a:t>Topic 1: Analysis of Price Trends for Mercedes-Benz Cars in the USA</a:t>
            </a:r>
          </a:p>
          <a:p>
            <a:pPr marL="0" indent="0">
              <a:buNone/>
            </a:pPr>
            <a:r>
              <a:rPr lang="en-GB" sz="2400" b="1" dirty="0">
                <a:latin typeface="AngsanaUPC" panose="02020603050405020304" pitchFamily="18" charset="-34"/>
                <a:cs typeface="AngsanaUPC" panose="02020603050405020304" pitchFamily="18" charset="-34"/>
              </a:rPr>
              <a:t>Motivation: </a:t>
            </a:r>
            <a:r>
              <a:rPr lang="en-GB" sz="2400" dirty="0">
                <a:latin typeface="AngsanaUPC" panose="02020603050405020304" pitchFamily="18" charset="-34"/>
                <a:cs typeface="AngsanaUPC" panose="02020603050405020304" pitchFamily="18" charset="-34"/>
              </a:rPr>
              <a:t>To understand the key factors influencing the pricing of Mercedes-Benz vehicles in the US market and to assist both buyers and sellers in making well-informed decisions.</a:t>
            </a:r>
          </a:p>
          <a:p>
            <a:pPr marL="0" indent="0">
              <a:buNone/>
            </a:pPr>
            <a:r>
              <a:rPr lang="en-GB" sz="2400" b="1" dirty="0">
                <a:latin typeface="AngsanaUPC" panose="02020603050405020304" pitchFamily="18" charset="-34"/>
                <a:cs typeface="AngsanaUPC" panose="02020603050405020304" pitchFamily="18" charset="-34"/>
              </a:rPr>
              <a:t>Data Source: </a:t>
            </a:r>
            <a:r>
              <a:rPr lang="en-GB" sz="2400" dirty="0">
                <a:latin typeface="AngsanaUPC" panose="02020603050405020304" pitchFamily="18" charset="-34"/>
                <a:cs typeface="AngsanaUPC" panose="02020603050405020304" pitchFamily="18" charset="-34"/>
              </a:rPr>
              <a:t>Kaggle - USA Mercedes-Benz Prices Dataset (</a:t>
            </a:r>
            <a:r>
              <a:rPr lang="en-GB" sz="2400" b="1" dirty="0">
                <a:latin typeface="AngsanaUPC" panose="02020603050405020304" pitchFamily="18" charset="-34"/>
                <a:cs typeface="AngsanaUPC" panose="02020603050405020304" pitchFamily="18" charset="-34"/>
              </a:rPr>
              <a:t>accessed via Kaggle API</a:t>
            </a:r>
            <a:r>
              <a:rPr lang="en-GB" sz="2400" dirty="0">
                <a:latin typeface="AngsanaUPC" panose="02020603050405020304" pitchFamily="18" charset="-34"/>
                <a:cs typeface="AngsanaUPC" panose="02020603050405020304" pitchFamily="18" charset="-34"/>
              </a:rPr>
              <a:t>)</a:t>
            </a:r>
          </a:p>
          <a:p>
            <a:pPr marL="0" indent="0">
              <a:buNone/>
            </a:pPr>
            <a:endParaRPr lang="en-GB" sz="2400" dirty="0">
              <a:latin typeface="AngsanaUPC" panose="02020603050405020304" pitchFamily="18" charset="-34"/>
              <a:cs typeface="AngsanaUPC" panose="02020603050405020304" pitchFamily="18" charset="-34"/>
            </a:endParaRPr>
          </a:p>
          <a:p>
            <a:pPr marL="0" indent="0">
              <a:buNone/>
            </a:pPr>
            <a:r>
              <a:rPr lang="en-GB" sz="2400" b="1" dirty="0">
                <a:solidFill>
                  <a:schemeClr val="tx2">
                    <a:lumMod val="75000"/>
                  </a:schemeClr>
                </a:solidFill>
                <a:latin typeface="AngsanaUPC" panose="02020603050405020304" pitchFamily="18" charset="-34"/>
                <a:cs typeface="AngsanaUPC" panose="02020603050405020304" pitchFamily="18" charset="-34"/>
              </a:rPr>
              <a:t>Topic 2: Exploring the Relationship Between Fertility Rate and Median Age Across Countries </a:t>
            </a:r>
          </a:p>
          <a:p>
            <a:pPr marL="0" indent="0">
              <a:buNone/>
            </a:pPr>
            <a:r>
              <a:rPr lang="en-GB" sz="2400" b="1" dirty="0">
                <a:latin typeface="AngsanaUPC" panose="02020603050405020304" pitchFamily="18" charset="-34"/>
                <a:cs typeface="AngsanaUPC" panose="02020603050405020304" pitchFamily="18" charset="-34"/>
              </a:rPr>
              <a:t>Motivation: </a:t>
            </a:r>
            <a:r>
              <a:rPr lang="en-GB" sz="2400" dirty="0">
                <a:latin typeface="AngsanaUPC" panose="02020603050405020304" pitchFamily="18" charset="-34"/>
                <a:cs typeface="AngsanaUPC" panose="02020603050405020304" pitchFamily="18" charset="-34"/>
              </a:rPr>
              <a:t>To investigate how fertility rates correlate with median age worldwide, providing valuable insights into global population dynamics and demographic trends.</a:t>
            </a:r>
          </a:p>
          <a:p>
            <a:pPr marL="0" indent="0">
              <a:buNone/>
            </a:pPr>
            <a:r>
              <a:rPr lang="en-GB" sz="2400" b="1" dirty="0">
                <a:latin typeface="AngsanaUPC" panose="02020603050405020304" pitchFamily="18" charset="-34"/>
                <a:cs typeface="AngsanaUPC" panose="02020603050405020304" pitchFamily="18" charset="-34"/>
              </a:rPr>
              <a:t>Data Source: Data scraped from HTML </a:t>
            </a:r>
            <a:r>
              <a:rPr lang="en-GB" sz="2400" dirty="0">
                <a:latin typeface="AngsanaUPC" panose="02020603050405020304" pitchFamily="18" charset="-34"/>
                <a:cs typeface="AngsanaUPC" panose="02020603050405020304" pitchFamily="18" charset="-34"/>
              </a:rPr>
              <a:t>tables on www.worldometers.info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a:xfrm>
            <a:off x="298474" y="378650"/>
            <a:ext cx="2954766" cy="5583126"/>
          </a:xfrm>
        </p:spPr>
        <p:txBody>
          <a:bodyPr>
            <a:normAutofit/>
          </a:bodyPr>
          <a:lstStyle/>
          <a:p>
            <a:pPr algn="r"/>
            <a:r>
              <a:rPr lang="en-US" sz="5400" dirty="0"/>
              <a:t>Data Analytics Workflow</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9256155-EE0A-67E8-4F18-61A7BA317F4E}"/>
              </a:ext>
            </a:extLst>
          </p:cNvPr>
          <p:cNvGraphicFramePr>
            <a:graphicFrameLocks noGrp="1"/>
          </p:cNvGraphicFramePr>
          <p:nvPr>
            <p:ph idx="1"/>
            <p:extLst>
              <p:ext uri="{D42A27DB-BD31-4B8C-83A1-F6EECF244321}">
                <p14:modId xmlns:p14="http://schemas.microsoft.com/office/powerpoint/2010/main" val="4008508491"/>
              </p:ext>
            </p:extLst>
          </p:nvPr>
        </p:nvGraphicFramePr>
        <p:xfrm>
          <a:off x="4003045" y="378650"/>
          <a:ext cx="4683949"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95DD512-2A0A-5A3C-1238-3794357A0995}"/>
              </a:ext>
            </a:extLst>
          </p:cNvPr>
          <p:cNvSpPr txBox="1"/>
          <p:nvPr/>
        </p:nvSpPr>
        <p:spPr>
          <a:xfrm>
            <a:off x="628650" y="107188"/>
            <a:ext cx="7886700" cy="1325563"/>
          </a:xfrm>
          <a:prstGeom prst="rect">
            <a:avLst/>
          </a:prstGeom>
        </p:spPr>
        <p:txBody>
          <a:bodyPr vert="horz" lIns="91440" tIns="45720" rIns="91440" bIns="45720" rtlCol="0" anchor="ctr">
            <a:normAutofit/>
          </a:bodyPr>
          <a:lstStyle/>
          <a:p>
            <a:pPr algn="ctr" defTabSz="914400">
              <a:lnSpc>
                <a:spcPct val="90000"/>
              </a:lnSpc>
              <a:spcBef>
                <a:spcPct val="0"/>
              </a:spcBef>
              <a:spcAft>
                <a:spcPts val="600"/>
              </a:spcAft>
            </a:pPr>
            <a:r>
              <a:rPr lang="en-US" sz="3600" b="1" kern="1200" dirty="0">
                <a:solidFill>
                  <a:schemeClr val="accent2">
                    <a:lumMod val="75000"/>
                  </a:schemeClr>
                </a:solidFill>
                <a:latin typeface="+mj-lt"/>
                <a:ea typeface="+mj-ea"/>
                <a:cs typeface="+mj-cs"/>
              </a:rPr>
              <a:t>Analysis of Price Trends for Mercedes-Benz Cars in the USA</a:t>
            </a:r>
            <a:endParaRPr lang="en-US" sz="3600" kern="1200" dirty="0">
              <a:solidFill>
                <a:schemeClr val="accent2">
                  <a:lumMod val="75000"/>
                </a:schemeClr>
              </a:solidFill>
              <a:latin typeface="+mj-lt"/>
              <a:ea typeface="+mj-ea"/>
              <a:cs typeface="+mj-cs"/>
            </a:endParaRPr>
          </a:p>
        </p:txBody>
      </p:sp>
      <p:sp>
        <p:nvSpPr>
          <p:cNvPr id="5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C84DCD6-4B81-DCC2-481B-6AAEA8A6E069}"/>
              </a:ext>
            </a:extLst>
          </p:cNvPr>
          <p:cNvSpPr txBox="1"/>
          <p:nvPr/>
        </p:nvSpPr>
        <p:spPr>
          <a:xfrm>
            <a:off x="317500" y="1929384"/>
            <a:ext cx="8591549" cy="482142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AngsanaUPC" panose="02020603050405020304" pitchFamily="18" charset="-34"/>
                <a:cs typeface="AngsanaUPC" panose="02020603050405020304" pitchFamily="18" charset="-34"/>
              </a:rPr>
              <a:t>Hypotheses</a:t>
            </a:r>
          </a:p>
          <a:p>
            <a:pPr marL="285750" indent="-228600" defTabSz="914400">
              <a:lnSpc>
                <a:spcPct val="90000"/>
              </a:lnSpc>
              <a:spcAft>
                <a:spcPts val="600"/>
              </a:spcAft>
              <a:buFont typeface="Arial" panose="020B0604020202020204" pitchFamily="34" charset="0"/>
              <a:buChar char="•"/>
            </a:pPr>
            <a:r>
              <a:rPr lang="en-US" b="1" dirty="0">
                <a:latin typeface="AngsanaUPC" panose="02020603050405020304" pitchFamily="18" charset="-34"/>
                <a:cs typeface="AngsanaUPC" panose="02020603050405020304" pitchFamily="18" charset="-34"/>
              </a:rPr>
              <a:t>Null Hypothesis (H₀):</a:t>
            </a:r>
            <a:br>
              <a:rPr lang="en-US" dirty="0">
                <a:latin typeface="AngsanaUPC" panose="02020603050405020304" pitchFamily="18" charset="-34"/>
                <a:cs typeface="AngsanaUPC" panose="02020603050405020304" pitchFamily="18" charset="-34"/>
              </a:rPr>
            </a:br>
            <a:r>
              <a:rPr lang="en-US" dirty="0">
                <a:latin typeface="AngsanaUPC" panose="02020603050405020304" pitchFamily="18" charset="-34"/>
                <a:cs typeface="AngsanaUPC" panose="02020603050405020304" pitchFamily="18" charset="-34"/>
              </a:rPr>
              <a:t>There is no significant relationship between the car’s model year, mileage, and its price. In other words, newer cars with lower mileage are not necessarily more expensive.</a:t>
            </a:r>
          </a:p>
          <a:p>
            <a:pPr marL="285750" indent="-228600" defTabSz="914400">
              <a:lnSpc>
                <a:spcPct val="90000"/>
              </a:lnSpc>
              <a:spcAft>
                <a:spcPts val="600"/>
              </a:spcAft>
              <a:buFont typeface="Arial" panose="020B0604020202020204" pitchFamily="34" charset="0"/>
              <a:buChar char="•"/>
            </a:pPr>
            <a:r>
              <a:rPr lang="en-US" b="1" dirty="0">
                <a:latin typeface="AngsanaUPC" panose="02020603050405020304" pitchFamily="18" charset="-34"/>
                <a:cs typeface="AngsanaUPC" panose="02020603050405020304" pitchFamily="18" charset="-34"/>
              </a:rPr>
              <a:t>Alternative Hypothesis (H₁):</a:t>
            </a:r>
            <a:br>
              <a:rPr lang="en-US" dirty="0">
                <a:latin typeface="AngsanaUPC" panose="02020603050405020304" pitchFamily="18" charset="-34"/>
                <a:cs typeface="AngsanaUPC" panose="02020603050405020304" pitchFamily="18" charset="-34"/>
              </a:rPr>
            </a:br>
            <a:r>
              <a:rPr lang="en-US" dirty="0">
                <a:latin typeface="AngsanaUPC" panose="02020603050405020304" pitchFamily="18" charset="-34"/>
                <a:cs typeface="AngsanaUPC" panose="02020603050405020304" pitchFamily="18" charset="-34"/>
              </a:rPr>
              <a:t>Newer cars with lower mileage are significantly more expensive.</a:t>
            </a:r>
          </a:p>
          <a:p>
            <a:pPr defTabSz="914400">
              <a:lnSpc>
                <a:spcPct val="90000"/>
              </a:lnSpc>
              <a:spcAft>
                <a:spcPts val="600"/>
              </a:spcAft>
            </a:pPr>
            <a:r>
              <a:rPr lang="en-US" sz="2400" b="1" dirty="0">
                <a:latin typeface="AngsanaUPC" panose="02020603050405020304" pitchFamily="18" charset="-34"/>
                <a:cs typeface="AngsanaUPC" panose="02020603050405020304" pitchFamily="18" charset="-34"/>
              </a:rPr>
              <a:t>Data Transformation and Analysis</a:t>
            </a:r>
          </a:p>
          <a:p>
            <a:pPr marL="285750" indent="-228600" defTabSz="914400">
              <a:lnSpc>
                <a:spcPct val="90000"/>
              </a:lnSpc>
              <a:spcAft>
                <a:spcPts val="600"/>
              </a:spcAft>
              <a:buFont typeface="Arial" panose="020B0604020202020204" pitchFamily="34" charset="0"/>
              <a:buChar char="•"/>
            </a:pPr>
            <a:r>
              <a:rPr lang="en-US" dirty="0">
                <a:latin typeface="AngsanaUPC" panose="02020603050405020304" pitchFamily="18" charset="-34"/>
                <a:cs typeface="AngsanaUPC" panose="02020603050405020304" pitchFamily="18" charset="-34"/>
              </a:rPr>
              <a:t>Removed units like </a:t>
            </a:r>
            <a:r>
              <a:rPr lang="en-US" b="1" dirty="0">
                <a:latin typeface="AngsanaUPC" panose="02020603050405020304" pitchFamily="18" charset="-34"/>
                <a:cs typeface="AngsanaUPC" panose="02020603050405020304" pitchFamily="18" charset="-34"/>
              </a:rPr>
              <a:t>'mi' and '$' </a:t>
            </a:r>
            <a:r>
              <a:rPr lang="en-US" dirty="0">
                <a:latin typeface="AngsanaUPC" panose="02020603050405020304" pitchFamily="18" charset="-34"/>
                <a:cs typeface="AngsanaUPC" panose="02020603050405020304" pitchFamily="18" charset="-34"/>
              </a:rPr>
              <a:t>from data and converted fields to numeric format for analysis.</a:t>
            </a:r>
          </a:p>
          <a:p>
            <a:pPr marL="285750" indent="-228600" defTabSz="914400">
              <a:lnSpc>
                <a:spcPct val="90000"/>
              </a:lnSpc>
              <a:spcAft>
                <a:spcPts val="600"/>
              </a:spcAft>
              <a:buFont typeface="Arial" panose="020B0604020202020204" pitchFamily="34" charset="0"/>
              <a:buChar char="•"/>
            </a:pPr>
            <a:r>
              <a:rPr lang="en-US" dirty="0">
                <a:latin typeface="AngsanaUPC" panose="02020603050405020304" pitchFamily="18" charset="-34"/>
                <a:cs typeface="AngsanaUPC" panose="02020603050405020304" pitchFamily="18" charset="-34"/>
              </a:rPr>
              <a:t>Extracted key features such as car year and model name from the title column.</a:t>
            </a:r>
          </a:p>
          <a:p>
            <a:pPr marL="285750" indent="-228600" defTabSz="914400">
              <a:lnSpc>
                <a:spcPct val="90000"/>
              </a:lnSpc>
              <a:spcAft>
                <a:spcPts val="600"/>
              </a:spcAft>
              <a:buFont typeface="Arial" panose="020B0604020202020204" pitchFamily="34" charset="0"/>
              <a:buChar char="•"/>
            </a:pPr>
            <a:r>
              <a:rPr lang="en-US" dirty="0">
                <a:latin typeface="AngsanaUPC" panose="02020603050405020304" pitchFamily="18" charset="-34"/>
                <a:cs typeface="AngsanaUPC" panose="02020603050405020304" pitchFamily="18" charset="-34"/>
              </a:rPr>
              <a:t>Grouped the dataset by year and model to compute average prices and analyze trends.</a:t>
            </a:r>
          </a:p>
          <a:p>
            <a:pPr marL="285750" indent="-228600" defTabSz="914400">
              <a:lnSpc>
                <a:spcPct val="90000"/>
              </a:lnSpc>
              <a:spcAft>
                <a:spcPts val="600"/>
              </a:spcAft>
              <a:buFont typeface="Arial" panose="020B0604020202020204" pitchFamily="34" charset="0"/>
              <a:buChar char="•"/>
            </a:pPr>
            <a:r>
              <a:rPr lang="en-US" dirty="0">
                <a:latin typeface="AngsanaUPC" panose="02020603050405020304" pitchFamily="18" charset="-34"/>
                <a:cs typeface="AngsanaUPC" panose="02020603050405020304" pitchFamily="18" charset="-34"/>
              </a:rPr>
              <a:t>Conducted correlation analysis to identify relationships between mileage, ratings, reviews, and price.</a:t>
            </a:r>
          </a:p>
          <a:p>
            <a:pPr marL="285750" indent="-228600" defTabSz="914400">
              <a:lnSpc>
                <a:spcPct val="90000"/>
              </a:lnSpc>
              <a:spcAft>
                <a:spcPts val="600"/>
              </a:spcAft>
              <a:buFont typeface="Arial" panose="020B0604020202020204" pitchFamily="34" charset="0"/>
              <a:buChar char="•"/>
            </a:pPr>
            <a:r>
              <a:rPr lang="en-US" b="1" dirty="0">
                <a:solidFill>
                  <a:schemeClr val="accent2">
                    <a:lumMod val="75000"/>
                  </a:schemeClr>
                </a:solidFill>
                <a:latin typeface="AngsanaUPC" panose="02020603050405020304" pitchFamily="18" charset="-34"/>
                <a:cs typeface="AngsanaUPC" panose="02020603050405020304" pitchFamily="18" charset="-34"/>
              </a:rPr>
              <a:t>Built interactive visualizations using </a:t>
            </a:r>
            <a:r>
              <a:rPr lang="en-US" b="1" dirty="0" err="1">
                <a:solidFill>
                  <a:schemeClr val="accent2">
                    <a:lumMod val="75000"/>
                  </a:schemeClr>
                </a:solidFill>
                <a:latin typeface="AngsanaUPC" panose="02020603050405020304" pitchFamily="18" charset="-34"/>
                <a:cs typeface="AngsanaUPC" panose="02020603050405020304" pitchFamily="18" charset="-34"/>
              </a:rPr>
              <a:t>Plotly</a:t>
            </a:r>
            <a:r>
              <a:rPr lang="en-US" b="1" dirty="0">
                <a:solidFill>
                  <a:schemeClr val="accent2">
                    <a:lumMod val="75000"/>
                  </a:schemeClr>
                </a:solidFill>
                <a:latin typeface="AngsanaUPC" panose="02020603050405020304" pitchFamily="18" charset="-34"/>
                <a:cs typeface="AngsanaUPC" panose="02020603050405020304" pitchFamily="18" charset="-34"/>
              </a:rPr>
              <a:t> to display trends and patterns clearly.</a:t>
            </a:r>
          </a:p>
          <a:p>
            <a:pPr marL="285750" indent="-228600" defTabSz="914400">
              <a:lnSpc>
                <a:spcPct val="90000"/>
              </a:lnSpc>
              <a:spcAft>
                <a:spcPts val="600"/>
              </a:spcAft>
              <a:buFont typeface="Arial" panose="020B0604020202020204" pitchFamily="34" charset="0"/>
              <a:buChar char="•"/>
            </a:pPr>
            <a:r>
              <a:rPr lang="en-US" b="1" dirty="0">
                <a:solidFill>
                  <a:schemeClr val="accent2">
                    <a:lumMod val="75000"/>
                  </a:schemeClr>
                </a:solidFill>
                <a:latin typeface="AngsanaUPC" panose="02020603050405020304" pitchFamily="18" charset="-34"/>
                <a:cs typeface="AngsanaUPC" panose="02020603050405020304" pitchFamily="18" charset="-34"/>
              </a:rPr>
              <a:t>Used the Kaggle API to access and download the dataset programmatically.</a:t>
            </a:r>
          </a:p>
          <a:p>
            <a:pPr marL="285750" indent="-228600" defTabSz="914400">
              <a:lnSpc>
                <a:spcPct val="90000"/>
              </a:lnSpc>
              <a:spcAft>
                <a:spcPts val="600"/>
              </a:spcAft>
              <a:buFont typeface="Arial" panose="020B0604020202020204" pitchFamily="34" charset="0"/>
              <a:buChar char="•"/>
            </a:pPr>
            <a:r>
              <a:rPr lang="en-US" b="1" dirty="0">
                <a:solidFill>
                  <a:schemeClr val="accent2">
                    <a:lumMod val="75000"/>
                  </a:schemeClr>
                </a:solidFill>
                <a:latin typeface="AngsanaUPC" panose="02020603050405020304" pitchFamily="18" charset="-34"/>
                <a:cs typeface="AngsanaUPC" panose="02020603050405020304" pitchFamily="18" charset="-34"/>
              </a:rPr>
              <a:t>Developed a Linear Regression model to predict car prices based on key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B5DAA40F-4F28-4316-934E-C55D7C3AA0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F6D467C8-A8E0-468B-B88D-9CEEE37BF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75089" cy="6858000"/>
          </a:xfrm>
          <a:custGeom>
            <a:avLst/>
            <a:gdLst>
              <a:gd name="connsiteX0" fmla="*/ 0 w 7433452"/>
              <a:gd name="connsiteY0" fmla="*/ 0 h 6858000"/>
              <a:gd name="connsiteX1" fmla="*/ 1592736 w 7433452"/>
              <a:gd name="connsiteY1" fmla="*/ 0 h 6858000"/>
              <a:gd name="connsiteX2" fmla="*/ 2171700 w 7433452"/>
              <a:gd name="connsiteY2" fmla="*/ 0 h 6858000"/>
              <a:gd name="connsiteX3" fmla="*/ 2762696 w 7433452"/>
              <a:gd name="connsiteY3" fmla="*/ 0 h 6858000"/>
              <a:gd name="connsiteX4" fmla="*/ 2829254 w 7433452"/>
              <a:gd name="connsiteY4" fmla="*/ 0 h 6858000"/>
              <a:gd name="connsiteX5" fmla="*/ 7415310 w 7433452"/>
              <a:gd name="connsiteY5" fmla="*/ 0 h 6858000"/>
              <a:gd name="connsiteX6" fmla="*/ 7405703 w 7433452"/>
              <a:gd name="connsiteY6" fmla="*/ 94814 h 6858000"/>
              <a:gd name="connsiteX7" fmla="*/ 7410754 w 7433452"/>
              <a:gd name="connsiteY7" fmla="*/ 421796 h 6858000"/>
              <a:gd name="connsiteX8" fmla="*/ 7414688 w 7433452"/>
              <a:gd name="connsiteY8" fmla="*/ 812192 h 6858000"/>
              <a:gd name="connsiteX9" fmla="*/ 7395017 w 7433452"/>
              <a:gd name="connsiteY9" fmla="*/ 1113642 h 6858000"/>
              <a:gd name="connsiteX10" fmla="*/ 7422810 w 7433452"/>
              <a:gd name="connsiteY10" fmla="*/ 1796708 h 6858000"/>
              <a:gd name="connsiteX11" fmla="*/ 7421161 w 7433452"/>
              <a:gd name="connsiteY11" fmla="*/ 2327333 h 6858000"/>
              <a:gd name="connsiteX12" fmla="*/ 7412023 w 7433452"/>
              <a:gd name="connsiteY12" fmla="*/ 2784280 h 6858000"/>
              <a:gd name="connsiteX13" fmla="*/ 7417480 w 7433452"/>
              <a:gd name="connsiteY13" fmla="*/ 2985458 h 6858000"/>
              <a:gd name="connsiteX14" fmla="*/ 7403774 w 7433452"/>
              <a:gd name="connsiteY14" fmla="*/ 3531096 h 6858000"/>
              <a:gd name="connsiteX15" fmla="*/ 7414307 w 7433452"/>
              <a:gd name="connsiteY15" fmla="*/ 4336830 h 6858000"/>
              <a:gd name="connsiteX16" fmla="*/ 7413419 w 7433452"/>
              <a:gd name="connsiteY16" fmla="*/ 5026893 h 6858000"/>
              <a:gd name="connsiteX17" fmla="*/ 7417734 w 7433452"/>
              <a:gd name="connsiteY17" fmla="*/ 5252632 h 6858000"/>
              <a:gd name="connsiteX18" fmla="*/ 7417734 w 7433452"/>
              <a:gd name="connsiteY18" fmla="*/ 5466282 h 6858000"/>
              <a:gd name="connsiteX19" fmla="*/ 7379659 w 7433452"/>
              <a:gd name="connsiteY19" fmla="*/ 6121225 h 6858000"/>
              <a:gd name="connsiteX20" fmla="*/ 7395115 w 7433452"/>
              <a:gd name="connsiteY20" fmla="*/ 6708907 h 6858000"/>
              <a:gd name="connsiteX21" fmla="*/ 7412408 w 7433452"/>
              <a:gd name="connsiteY21" fmla="*/ 6858000 h 6858000"/>
              <a:gd name="connsiteX22" fmla="*/ 2829254 w 7433452"/>
              <a:gd name="connsiteY22" fmla="*/ 6858000 h 6858000"/>
              <a:gd name="connsiteX23" fmla="*/ 2762696 w 7433452"/>
              <a:gd name="connsiteY23" fmla="*/ 6858000 h 6858000"/>
              <a:gd name="connsiteX24" fmla="*/ 2171700 w 7433452"/>
              <a:gd name="connsiteY24" fmla="*/ 6858000 h 6858000"/>
              <a:gd name="connsiteX25" fmla="*/ 1592736 w 7433452"/>
              <a:gd name="connsiteY25" fmla="*/ 6858000 h 6858000"/>
              <a:gd name="connsiteX26" fmla="*/ 0 w 7433452"/>
              <a:gd name="connsiteY2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433452" h="6858000">
                <a:moveTo>
                  <a:pt x="0" y="0"/>
                </a:moveTo>
                <a:lnTo>
                  <a:pt x="1592736" y="0"/>
                </a:lnTo>
                <a:lnTo>
                  <a:pt x="2171700" y="0"/>
                </a:lnTo>
                <a:lnTo>
                  <a:pt x="2762696" y="0"/>
                </a:lnTo>
                <a:lnTo>
                  <a:pt x="2829254" y="0"/>
                </a:lnTo>
                <a:lnTo>
                  <a:pt x="7415310" y="0"/>
                </a:lnTo>
                <a:lnTo>
                  <a:pt x="7405703" y="94814"/>
                </a:lnTo>
                <a:cubicBezTo>
                  <a:pt x="7398856" y="203629"/>
                  <a:pt x="7403520" y="312712"/>
                  <a:pt x="7410754" y="421796"/>
                </a:cubicBezTo>
                <a:cubicBezTo>
                  <a:pt x="7421580" y="551656"/>
                  <a:pt x="7422900" y="682144"/>
                  <a:pt x="7414688" y="812192"/>
                </a:cubicBezTo>
                <a:cubicBezTo>
                  <a:pt x="7406693" y="912591"/>
                  <a:pt x="7397682" y="1012988"/>
                  <a:pt x="7395017" y="1113642"/>
                </a:cubicBezTo>
                <a:cubicBezTo>
                  <a:pt x="7388670" y="1342689"/>
                  <a:pt x="7407708" y="1569316"/>
                  <a:pt x="7422810" y="1796708"/>
                </a:cubicBezTo>
                <a:cubicBezTo>
                  <a:pt x="7434487" y="1973710"/>
                  <a:pt x="7439944" y="2150457"/>
                  <a:pt x="7421161" y="2327333"/>
                </a:cubicBezTo>
                <a:cubicBezTo>
                  <a:pt x="7405170" y="2479266"/>
                  <a:pt x="7396793" y="2631453"/>
                  <a:pt x="7412023" y="2784280"/>
                </a:cubicBezTo>
                <a:cubicBezTo>
                  <a:pt x="7418749" y="2851085"/>
                  <a:pt x="7425984" y="2918653"/>
                  <a:pt x="7417480" y="2985458"/>
                </a:cubicBezTo>
                <a:cubicBezTo>
                  <a:pt x="7394508" y="3167039"/>
                  <a:pt x="7398063" y="3349132"/>
                  <a:pt x="7403774" y="3531096"/>
                </a:cubicBezTo>
                <a:cubicBezTo>
                  <a:pt x="7412277" y="3799715"/>
                  <a:pt x="7426364" y="4067954"/>
                  <a:pt x="7414307" y="4336830"/>
                </a:cubicBezTo>
                <a:cubicBezTo>
                  <a:pt x="7404027" y="4566639"/>
                  <a:pt x="7420653" y="4796831"/>
                  <a:pt x="7413419" y="5026893"/>
                </a:cubicBezTo>
                <a:cubicBezTo>
                  <a:pt x="7410982" y="5102162"/>
                  <a:pt x="7412429" y="5177504"/>
                  <a:pt x="7417734" y="5252632"/>
                </a:cubicBezTo>
                <a:cubicBezTo>
                  <a:pt x="7424271" y="5323700"/>
                  <a:pt x="7424271" y="5395213"/>
                  <a:pt x="7417734" y="5466282"/>
                </a:cubicBezTo>
                <a:cubicBezTo>
                  <a:pt x="7393239" y="5683875"/>
                  <a:pt x="7383214" y="5902486"/>
                  <a:pt x="7379659" y="6121225"/>
                </a:cubicBezTo>
                <a:cubicBezTo>
                  <a:pt x="7376423" y="6317442"/>
                  <a:pt x="7378041" y="6513586"/>
                  <a:pt x="7395115" y="6708907"/>
                </a:cubicBezTo>
                <a:lnTo>
                  <a:pt x="7412408" y="6858000"/>
                </a:lnTo>
                <a:lnTo>
                  <a:pt x="2829254" y="6858000"/>
                </a:lnTo>
                <a:lnTo>
                  <a:pt x="2762696" y="6858000"/>
                </a:lnTo>
                <a:lnTo>
                  <a:pt x="2171700" y="6858000"/>
                </a:lnTo>
                <a:lnTo>
                  <a:pt x="159273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480060" y="329184"/>
            <a:ext cx="4681176" cy="1783080"/>
          </a:xfrm>
        </p:spPr>
        <p:txBody>
          <a:bodyPr vert="horz" lIns="91440" tIns="45720" rIns="91440" bIns="45720" rtlCol="0" anchor="b">
            <a:normAutofit/>
          </a:bodyPr>
          <a:lstStyle/>
          <a:p>
            <a:pPr algn="l" defTabSz="914400">
              <a:lnSpc>
                <a:spcPct val="90000"/>
              </a:lnSpc>
            </a:pPr>
            <a:r>
              <a:rPr lang="en-US" sz="4700" dirty="0">
                <a:solidFill>
                  <a:srgbClr val="FFFFFF"/>
                </a:solidFill>
              </a:rPr>
              <a:t>Insights and Visuals For </a:t>
            </a:r>
          </a:p>
        </p:txBody>
      </p:sp>
      <p:sp>
        <p:nvSpPr>
          <p:cNvPr id="59" name="sketch line">
            <a:extLst>
              <a:ext uri="{FF2B5EF4-FFF2-40B4-BE49-F238E27FC236}">
                <a16:creationId xmlns:a16="http://schemas.microsoft.com/office/drawing/2014/main" id="{62677C27-4325-4BE2-B2C9-B721DA9E3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9106" y="2362200"/>
            <a:ext cx="3042412" cy="18288"/>
          </a:xfrm>
          <a:custGeom>
            <a:avLst/>
            <a:gdLst>
              <a:gd name="connsiteX0" fmla="*/ 0 w 3042412"/>
              <a:gd name="connsiteY0" fmla="*/ 0 h 18288"/>
              <a:gd name="connsiteX1" fmla="*/ 608482 w 3042412"/>
              <a:gd name="connsiteY1" fmla="*/ 0 h 18288"/>
              <a:gd name="connsiteX2" fmla="*/ 1216965 w 3042412"/>
              <a:gd name="connsiteY2" fmla="*/ 0 h 18288"/>
              <a:gd name="connsiteX3" fmla="*/ 1825447 w 3042412"/>
              <a:gd name="connsiteY3" fmla="*/ 0 h 18288"/>
              <a:gd name="connsiteX4" fmla="*/ 2373081 w 3042412"/>
              <a:gd name="connsiteY4" fmla="*/ 0 h 18288"/>
              <a:gd name="connsiteX5" fmla="*/ 3042412 w 3042412"/>
              <a:gd name="connsiteY5" fmla="*/ 0 h 18288"/>
              <a:gd name="connsiteX6" fmla="*/ 3042412 w 3042412"/>
              <a:gd name="connsiteY6" fmla="*/ 18288 h 18288"/>
              <a:gd name="connsiteX7" fmla="*/ 2494778 w 3042412"/>
              <a:gd name="connsiteY7" fmla="*/ 18288 h 18288"/>
              <a:gd name="connsiteX8" fmla="*/ 1977568 w 3042412"/>
              <a:gd name="connsiteY8" fmla="*/ 18288 h 18288"/>
              <a:gd name="connsiteX9" fmla="*/ 1369085 w 3042412"/>
              <a:gd name="connsiteY9" fmla="*/ 18288 h 18288"/>
              <a:gd name="connsiteX10" fmla="*/ 821451 w 3042412"/>
              <a:gd name="connsiteY10" fmla="*/ 18288 h 18288"/>
              <a:gd name="connsiteX11" fmla="*/ 0 w 3042412"/>
              <a:gd name="connsiteY11" fmla="*/ 18288 h 18288"/>
              <a:gd name="connsiteX12" fmla="*/ 0 w 304241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042412" h="18288" fill="none" extrusionOk="0">
                <a:moveTo>
                  <a:pt x="0" y="0"/>
                </a:moveTo>
                <a:cubicBezTo>
                  <a:pt x="247021" y="406"/>
                  <a:pt x="311375" y="-28103"/>
                  <a:pt x="608482" y="0"/>
                </a:cubicBezTo>
                <a:cubicBezTo>
                  <a:pt x="905589" y="28103"/>
                  <a:pt x="941513" y="26984"/>
                  <a:pt x="1216965" y="0"/>
                </a:cubicBezTo>
                <a:cubicBezTo>
                  <a:pt x="1492417" y="-26984"/>
                  <a:pt x="1661512" y="20769"/>
                  <a:pt x="1825447" y="0"/>
                </a:cubicBezTo>
                <a:cubicBezTo>
                  <a:pt x="1989382" y="-20769"/>
                  <a:pt x="2140981" y="8352"/>
                  <a:pt x="2373081" y="0"/>
                </a:cubicBezTo>
                <a:cubicBezTo>
                  <a:pt x="2605181" y="-8352"/>
                  <a:pt x="2830372" y="-14633"/>
                  <a:pt x="3042412" y="0"/>
                </a:cubicBezTo>
                <a:cubicBezTo>
                  <a:pt x="3042854" y="4516"/>
                  <a:pt x="3041585" y="12266"/>
                  <a:pt x="3042412" y="18288"/>
                </a:cubicBezTo>
                <a:cubicBezTo>
                  <a:pt x="2922119" y="39475"/>
                  <a:pt x="2679586" y="-798"/>
                  <a:pt x="2494778" y="18288"/>
                </a:cubicBezTo>
                <a:cubicBezTo>
                  <a:pt x="2309970" y="37374"/>
                  <a:pt x="2104493" y="36554"/>
                  <a:pt x="1977568" y="18288"/>
                </a:cubicBezTo>
                <a:cubicBezTo>
                  <a:pt x="1850643" y="23"/>
                  <a:pt x="1545734" y="34278"/>
                  <a:pt x="1369085" y="18288"/>
                </a:cubicBezTo>
                <a:cubicBezTo>
                  <a:pt x="1192436" y="2298"/>
                  <a:pt x="1048764" y="-2260"/>
                  <a:pt x="821451" y="18288"/>
                </a:cubicBezTo>
                <a:cubicBezTo>
                  <a:pt x="594138" y="38836"/>
                  <a:pt x="213550" y="54130"/>
                  <a:pt x="0" y="18288"/>
                </a:cubicBezTo>
                <a:cubicBezTo>
                  <a:pt x="-306" y="11477"/>
                  <a:pt x="485" y="4355"/>
                  <a:pt x="0" y="0"/>
                </a:cubicBezTo>
                <a:close/>
              </a:path>
              <a:path w="3042412" h="18288" stroke="0" extrusionOk="0">
                <a:moveTo>
                  <a:pt x="0" y="0"/>
                </a:moveTo>
                <a:cubicBezTo>
                  <a:pt x="254249" y="43"/>
                  <a:pt x="299528" y="-14916"/>
                  <a:pt x="547634" y="0"/>
                </a:cubicBezTo>
                <a:cubicBezTo>
                  <a:pt x="795740" y="14916"/>
                  <a:pt x="855495" y="-10692"/>
                  <a:pt x="1064844" y="0"/>
                </a:cubicBezTo>
                <a:cubicBezTo>
                  <a:pt x="1274193" y="10692"/>
                  <a:pt x="1405125" y="19931"/>
                  <a:pt x="1612478" y="0"/>
                </a:cubicBezTo>
                <a:cubicBezTo>
                  <a:pt x="1819831" y="-19931"/>
                  <a:pt x="1987615" y="-25056"/>
                  <a:pt x="2220961" y="0"/>
                </a:cubicBezTo>
                <a:cubicBezTo>
                  <a:pt x="2454307" y="25056"/>
                  <a:pt x="2867952" y="-30598"/>
                  <a:pt x="3042412" y="0"/>
                </a:cubicBezTo>
                <a:cubicBezTo>
                  <a:pt x="3042989" y="4624"/>
                  <a:pt x="3043231" y="11191"/>
                  <a:pt x="3042412" y="18288"/>
                </a:cubicBezTo>
                <a:cubicBezTo>
                  <a:pt x="2909174" y="44498"/>
                  <a:pt x="2715419" y="-8999"/>
                  <a:pt x="2433930" y="18288"/>
                </a:cubicBezTo>
                <a:cubicBezTo>
                  <a:pt x="2152441" y="45575"/>
                  <a:pt x="1986593" y="28277"/>
                  <a:pt x="1764599" y="18288"/>
                </a:cubicBezTo>
                <a:cubicBezTo>
                  <a:pt x="1542605" y="8299"/>
                  <a:pt x="1467397" y="18704"/>
                  <a:pt x="1247389" y="18288"/>
                </a:cubicBezTo>
                <a:cubicBezTo>
                  <a:pt x="1027381" y="17873"/>
                  <a:pt x="870240" y="28275"/>
                  <a:pt x="578058" y="18288"/>
                </a:cubicBezTo>
                <a:cubicBezTo>
                  <a:pt x="285876" y="8301"/>
                  <a:pt x="157187" y="20360"/>
                  <a:pt x="0" y="18288"/>
                </a:cubicBezTo>
                <a:cubicBezTo>
                  <a:pt x="-171" y="12755"/>
                  <a:pt x="-690" y="793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89733E7-AFC3-0B4B-7379-DAFCBC90F96D}"/>
              </a:ext>
            </a:extLst>
          </p:cNvPr>
          <p:cNvSpPr txBox="1"/>
          <p:nvPr/>
        </p:nvSpPr>
        <p:spPr>
          <a:xfrm>
            <a:off x="101600" y="2441448"/>
            <a:ext cx="5302250" cy="4416552"/>
          </a:xfrm>
          <a:prstGeom prst="rect">
            <a:avLst/>
          </a:prstGeom>
        </p:spPr>
        <p:txBody>
          <a:bodyPr vert="horz" lIns="91440" tIns="45720" rIns="91440" bIns="45720" rtlCol="0">
            <a:normAutofit lnSpcReduction="10000"/>
          </a:bodyPr>
          <a:lstStyle/>
          <a:p>
            <a:pPr marL="34290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rgbClr val="FFFFFF"/>
                </a:solidFill>
                <a:effectLst/>
                <a:latin typeface="AngsanaUPC" panose="02020603050405020304" pitchFamily="18" charset="-34"/>
                <a:cs typeface="AngsanaUPC" panose="02020603050405020304" pitchFamily="18" charset="-34"/>
              </a:rPr>
              <a:t>The model generally underpredicts car prices, especially for high-value vehicles, as seen from most points falling below the diagonal in the actual vs predicted price plot.</a:t>
            </a:r>
          </a:p>
          <a:p>
            <a:pPr marL="34290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rgbClr val="FFFFFF"/>
                </a:solidFill>
                <a:effectLst/>
                <a:latin typeface="AngsanaUPC" panose="02020603050405020304" pitchFamily="18" charset="-34"/>
                <a:cs typeface="AngsanaUPC" panose="02020603050405020304" pitchFamily="18" charset="-34"/>
              </a:rPr>
              <a:t>Predictions are heavily clustered around $50,000, indicating potential bias or limitations in the model's ability to capture variation in high-end prices.</a:t>
            </a:r>
          </a:p>
          <a:p>
            <a:pPr marL="34290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800" i="0" u="none" strike="noStrike" cap="none" normalizeH="0" baseline="0" dirty="0">
                <a:ln>
                  <a:noFill/>
                </a:ln>
                <a:solidFill>
                  <a:srgbClr val="FFFFFF"/>
                </a:solidFill>
                <a:effectLst/>
                <a:latin typeface="AngsanaUPC" panose="02020603050405020304" pitchFamily="18" charset="-34"/>
                <a:cs typeface="AngsanaUPC" panose="02020603050405020304" pitchFamily="18" charset="-34"/>
              </a:rPr>
              <a:t>The correlation matrix shows that mileage has the strongest negative correlation with price (-0.28), meaning cars with higher mileage tend to be cheaper.</a:t>
            </a:r>
          </a:p>
        </p:txBody>
      </p:sp>
      <p:pic>
        <p:nvPicPr>
          <p:cNvPr id="9" name="Picture 8">
            <a:extLst>
              <a:ext uri="{FF2B5EF4-FFF2-40B4-BE49-F238E27FC236}">
                <a16:creationId xmlns:a16="http://schemas.microsoft.com/office/drawing/2014/main" id="{4746B36A-6F5A-7464-C89B-E1C17D162751}"/>
              </a:ext>
            </a:extLst>
          </p:cNvPr>
          <p:cNvPicPr>
            <a:picLocks noChangeAspect="1"/>
          </p:cNvPicPr>
          <p:nvPr/>
        </p:nvPicPr>
        <p:blipFill>
          <a:blip r:embed="rId3"/>
          <a:stretch>
            <a:fillRect/>
          </a:stretch>
        </p:blipFill>
        <p:spPr>
          <a:xfrm>
            <a:off x="5676689" y="966909"/>
            <a:ext cx="3250286" cy="2462091"/>
          </a:xfrm>
          <a:prstGeom prst="rect">
            <a:avLst/>
          </a:prstGeom>
        </p:spPr>
      </p:pic>
      <p:pic>
        <p:nvPicPr>
          <p:cNvPr id="5" name="Picture 4">
            <a:extLst>
              <a:ext uri="{FF2B5EF4-FFF2-40B4-BE49-F238E27FC236}">
                <a16:creationId xmlns:a16="http://schemas.microsoft.com/office/drawing/2014/main" id="{0A1DBAB2-2FAE-1EF4-F174-659DB64679A2}"/>
              </a:ext>
            </a:extLst>
          </p:cNvPr>
          <p:cNvPicPr>
            <a:picLocks noChangeAspect="1"/>
          </p:cNvPicPr>
          <p:nvPr/>
        </p:nvPicPr>
        <p:blipFill>
          <a:blip r:embed="rId4"/>
          <a:stretch>
            <a:fillRect/>
          </a:stretch>
        </p:blipFill>
        <p:spPr>
          <a:xfrm>
            <a:off x="5676689" y="3772013"/>
            <a:ext cx="3365692" cy="25326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C940DF-63DF-9E7C-86C6-AB351E1C71E3}"/>
            </a:ext>
          </a:extLst>
        </p:cNvPr>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7827982-C8F3-CE1C-01B7-13EA18F1488F}"/>
              </a:ext>
            </a:extLst>
          </p:cNvPr>
          <p:cNvPicPr>
            <a:picLocks noChangeAspect="1"/>
          </p:cNvPicPr>
          <p:nvPr/>
        </p:nvPicPr>
        <p:blipFill>
          <a:blip r:embed="rId2"/>
          <a:stretch>
            <a:fillRect/>
          </a:stretch>
        </p:blipFill>
        <p:spPr>
          <a:xfrm>
            <a:off x="241298" y="1213235"/>
            <a:ext cx="8659463" cy="2489595"/>
          </a:xfrm>
          <a:prstGeom prst="rect">
            <a:avLst/>
          </a:prstGeom>
        </p:spPr>
      </p:pic>
      <p:sp>
        <p:nvSpPr>
          <p:cNvPr id="13" name="Rectangle 1">
            <a:extLst>
              <a:ext uri="{FF2B5EF4-FFF2-40B4-BE49-F238E27FC236}">
                <a16:creationId xmlns:a16="http://schemas.microsoft.com/office/drawing/2014/main" id="{6C83A984-AE23-6B6E-F3EC-66484B1E0AD6}"/>
              </a:ext>
            </a:extLst>
          </p:cNvPr>
          <p:cNvSpPr>
            <a:spLocks noChangeArrowheads="1"/>
          </p:cNvSpPr>
          <p:nvPr/>
        </p:nvSpPr>
        <p:spPr bwMode="auto">
          <a:xfrm>
            <a:off x="241298" y="3715344"/>
            <a:ext cx="8902700" cy="21076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marL="34290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2">
                    <a:lumMod val="75000"/>
                  </a:schemeClr>
                </a:solidFill>
                <a:effectLst/>
                <a:latin typeface="AngsanaUPC" panose="02020603050405020304" pitchFamily="18" charset="-34"/>
                <a:cs typeface="AngsanaUPC" panose="02020603050405020304" pitchFamily="18" charset="-34"/>
              </a:rPr>
              <a:t>Car price shows a clear upward trend over the years, with newer models (especially from 2020 onwards) exhibiting significantly higher price ranges and outliers.</a:t>
            </a:r>
          </a:p>
          <a:p>
            <a:pPr marL="342900" marR="0" lvl="0" indent="-228600" algn="just" defTabSz="914400" fontAlgn="base">
              <a:lnSpc>
                <a:spcPct val="90000"/>
              </a:lnSpc>
              <a:spcBef>
                <a:spcPct val="0"/>
              </a:spcBef>
              <a:spcAft>
                <a:spcPts val="60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2">
                    <a:lumMod val="75000"/>
                  </a:schemeClr>
                </a:solidFill>
                <a:effectLst/>
                <a:latin typeface="AngsanaUPC" panose="02020603050405020304" pitchFamily="18" charset="-34"/>
                <a:cs typeface="AngsanaUPC" panose="02020603050405020304" pitchFamily="18" charset="-34"/>
              </a:rPr>
              <a:t>Older car models (2014–2017) are generally lower priced and show less price variability.</a:t>
            </a:r>
          </a:p>
          <a:p>
            <a:pPr marL="34290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2">
                    <a:lumMod val="75000"/>
                  </a:schemeClr>
                </a:solidFill>
                <a:effectLst/>
                <a:latin typeface="AngsanaUPC" panose="02020603050405020304" pitchFamily="18" charset="-34"/>
                <a:cs typeface="AngsanaUPC" panose="02020603050405020304" pitchFamily="18" charset="-34"/>
              </a:rPr>
              <a:t>The trendline in the price-by-year scatter plot suggests consistent price appreciation over time, reflecting either newer technology, market value, or inflationary effects.</a:t>
            </a:r>
          </a:p>
        </p:txBody>
      </p:sp>
      <p:sp>
        <p:nvSpPr>
          <p:cNvPr id="66" name="Rectangle 65">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0144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DADA2A-A2EC-B934-0C98-3AC01EB64432}"/>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Rectangle 1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EDBEC30-20B8-968A-392D-03390ECFCCFC}"/>
              </a:ext>
            </a:extLst>
          </p:cNvPr>
          <p:cNvSpPr txBox="1"/>
          <p:nvPr/>
        </p:nvSpPr>
        <p:spPr>
          <a:xfrm>
            <a:off x="997302" y="597408"/>
            <a:ext cx="7626096" cy="1179576"/>
          </a:xfrm>
          <a:prstGeom prst="rect">
            <a:avLst/>
          </a:prstGeom>
        </p:spPr>
        <p:txBody>
          <a:bodyPr vert="horz" lIns="91440" tIns="45720" rIns="91440" bIns="45720" rtlCol="0" anchor="ctr">
            <a:normAutofit/>
          </a:bodyPr>
          <a:lstStyle/>
          <a:p>
            <a:pPr marL="0" indent="0" algn="ctr" defTabSz="914400">
              <a:lnSpc>
                <a:spcPct val="90000"/>
              </a:lnSpc>
              <a:spcBef>
                <a:spcPct val="0"/>
              </a:spcBef>
              <a:spcAft>
                <a:spcPts val="600"/>
              </a:spcAft>
            </a:pPr>
            <a:r>
              <a:rPr lang="en-US" sz="3000" b="1" kern="1200" dirty="0">
                <a:solidFill>
                  <a:schemeClr val="accent2">
                    <a:lumMod val="50000"/>
                  </a:schemeClr>
                </a:solidFill>
                <a:latin typeface="+mj-lt"/>
                <a:ea typeface="+mj-ea"/>
                <a:cs typeface="+mj-cs"/>
              </a:rPr>
              <a:t>Topic 2: Exploring the Relationship Between Fertility Rate and Median Age Across Countries </a:t>
            </a:r>
          </a:p>
        </p:txBody>
      </p:sp>
      <p:sp>
        <p:nvSpPr>
          <p:cNvPr id="20" name="Rectangle 1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Rectangle 1">
            <a:extLst>
              <a:ext uri="{FF2B5EF4-FFF2-40B4-BE49-F238E27FC236}">
                <a16:creationId xmlns:a16="http://schemas.microsoft.com/office/drawing/2014/main" id="{CAB57050-87D5-BC36-C2E2-E9205C65E2BB}"/>
              </a:ext>
            </a:extLst>
          </p:cNvPr>
          <p:cNvSpPr>
            <a:spLocks noChangeArrowheads="1"/>
          </p:cNvSpPr>
          <p:nvPr/>
        </p:nvSpPr>
        <p:spPr bwMode="auto">
          <a:xfrm>
            <a:off x="418656" y="2221992"/>
            <a:ext cx="8375586" cy="44426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defTabSz="914400">
              <a:lnSpc>
                <a:spcPct val="90000"/>
              </a:lnSpc>
              <a:spcAft>
                <a:spcPts val="600"/>
              </a:spcAft>
            </a:pPr>
            <a:r>
              <a:rPr lang="en-US" sz="2000" b="1" dirty="0">
                <a:solidFill>
                  <a:schemeClr val="accent2">
                    <a:lumMod val="50000"/>
                  </a:schemeClr>
                </a:solidFill>
                <a:effectLst/>
              </a:rPr>
              <a:t>Hypothesis:</a:t>
            </a:r>
            <a:endParaRPr lang="en-US" sz="2000" b="0" dirty="0">
              <a:solidFill>
                <a:schemeClr val="accent2">
                  <a:lumMod val="50000"/>
                </a:schemeClr>
              </a:solidFill>
              <a:effectLst/>
            </a:endParaRPr>
          </a:p>
          <a:p>
            <a:pPr marL="285750" indent="-228600" defTabSz="914400">
              <a:lnSpc>
                <a:spcPct val="90000"/>
              </a:lnSpc>
              <a:spcAft>
                <a:spcPts val="600"/>
              </a:spcAft>
              <a:buFont typeface="Arial" panose="020B0604020202020204" pitchFamily="34" charset="0"/>
              <a:buChar char="•"/>
            </a:pPr>
            <a:r>
              <a:rPr lang="en-US" sz="2000" b="1" dirty="0">
                <a:solidFill>
                  <a:schemeClr val="accent2">
                    <a:lumMod val="50000"/>
                  </a:schemeClr>
                </a:solidFill>
                <a:effectLst/>
              </a:rPr>
              <a:t>Null Hypothesis (H₀): </a:t>
            </a:r>
            <a:r>
              <a:rPr lang="en-US" sz="2000" b="0" dirty="0">
                <a:effectLst/>
              </a:rPr>
              <a:t>There is no correlation between fertility rate and median age across countries. (ρ = 0)</a:t>
            </a:r>
          </a:p>
          <a:p>
            <a:pPr marL="285750" indent="-228600" defTabSz="914400">
              <a:lnSpc>
                <a:spcPct val="90000"/>
              </a:lnSpc>
              <a:spcAft>
                <a:spcPts val="600"/>
              </a:spcAft>
              <a:buFont typeface="Arial" panose="020B0604020202020204" pitchFamily="34" charset="0"/>
              <a:buChar char="•"/>
            </a:pPr>
            <a:r>
              <a:rPr lang="en-US" sz="2000" b="1" dirty="0">
                <a:solidFill>
                  <a:schemeClr val="accent2">
                    <a:lumMod val="50000"/>
                  </a:schemeClr>
                </a:solidFill>
                <a:effectLst/>
              </a:rPr>
              <a:t>Alternative Hypothesis (H₁): </a:t>
            </a:r>
            <a:r>
              <a:rPr lang="en-US" sz="2000" b="0" dirty="0">
                <a:effectLst/>
              </a:rPr>
              <a:t>There is a significant negative correlation between fertility rate and median age across countries. (ρ &lt; 0)</a:t>
            </a:r>
          </a:p>
          <a:p>
            <a:pPr marR="0" lvl="0" defTabSz="914400" fontAlgn="base">
              <a:lnSpc>
                <a:spcPct val="90000"/>
              </a:lnSpc>
              <a:spcBef>
                <a:spcPct val="0"/>
              </a:spcBef>
              <a:spcAft>
                <a:spcPts val="600"/>
              </a:spcAft>
              <a:buClrTx/>
              <a:buSzTx/>
              <a:tabLst/>
            </a:pPr>
            <a:endParaRPr lang="en-US" sz="2000" b="1" dirty="0"/>
          </a:p>
          <a:p>
            <a:pPr marR="0" lvl="0" defTabSz="914400" fontAlgn="base">
              <a:lnSpc>
                <a:spcPct val="90000"/>
              </a:lnSpc>
              <a:spcBef>
                <a:spcPct val="0"/>
              </a:spcBef>
              <a:spcAft>
                <a:spcPts val="600"/>
              </a:spcAft>
              <a:buClrTx/>
              <a:buSzTx/>
              <a:tabLst/>
            </a:pPr>
            <a:r>
              <a:rPr lang="en-US" sz="2000" b="1" dirty="0">
                <a:solidFill>
                  <a:schemeClr val="accent2">
                    <a:lumMod val="50000"/>
                  </a:schemeClr>
                </a:solidFill>
              </a:rPr>
              <a:t>Data Transformation and Analysis</a:t>
            </a:r>
            <a:endParaRPr kumimoji="0" lang="en-US" altLang="en-US" sz="2000" b="0" i="0" u="none" strike="noStrike" cap="none" normalizeH="0" baseline="0" dirty="0">
              <a:ln>
                <a:noFill/>
              </a:ln>
              <a:solidFill>
                <a:schemeClr val="accent2">
                  <a:lumMod val="50000"/>
                </a:schemeClr>
              </a:solidFill>
              <a:effectLst/>
            </a:endParaRP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Removed all percentage signs (%) from the data values to convert them into numeric format.</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Kept the negative signs for values that represent decreases or negative quantities.</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rPr>
              <a:t>Kept all values as numeric strings or integers/floats for easy further processing.</a:t>
            </a:r>
          </a:p>
          <a:p>
            <a:pPr marL="0" marR="0" lvl="0" indent="-228600" defTabSz="914400" fontAlgn="base">
              <a:lnSpc>
                <a:spcPct val="90000"/>
              </a:lnSpc>
              <a:spcBef>
                <a:spcPct val="0"/>
              </a:spcBef>
              <a:spcAft>
                <a:spcPts val="600"/>
              </a:spcAft>
              <a:buClrTx/>
              <a:buSzTx/>
              <a:buFont typeface="Arial" panose="020B0604020202020204" pitchFamily="34" charset="0"/>
              <a:buChar char="•"/>
              <a:tabLst/>
            </a:pPr>
            <a:r>
              <a:rPr lang="en-US" altLang="en-US" sz="2000" dirty="0"/>
              <a:t>Using </a:t>
            </a:r>
            <a:r>
              <a:rPr lang="en-US" altLang="en-US" sz="2000" b="1" dirty="0" err="1"/>
              <a:t>pearson</a:t>
            </a:r>
            <a:r>
              <a:rPr lang="en-US" altLang="en-US" sz="2000" b="1" dirty="0"/>
              <a:t> k </a:t>
            </a:r>
            <a:r>
              <a:rPr lang="en-US" altLang="en-US" sz="2000" dirty="0"/>
              <a:t>correlation to test correlation between the data</a:t>
            </a:r>
            <a:endParaRPr kumimoji="0" lang="en-US" altLang="en-US" sz="2000" b="0" i="0" u="none" strike="noStrike" cap="none" normalizeH="0" baseline="0" dirty="0">
              <a:ln>
                <a:noFill/>
              </a:ln>
              <a:effectLst/>
            </a:endParaRPr>
          </a:p>
        </p:txBody>
      </p:sp>
    </p:spTree>
    <p:extLst>
      <p:ext uri="{BB962C8B-B14F-4D97-AF65-F5344CB8AC3E}">
        <p14:creationId xmlns:p14="http://schemas.microsoft.com/office/powerpoint/2010/main" val="3320217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A31F56-3375-35AC-D045-3242607EB36E}"/>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221AA6A-14A3-4CB1-A46D-4BBC72A286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6D9E8-CFF3-0590-FAEB-C74E8552BF14}"/>
              </a:ext>
            </a:extLst>
          </p:cNvPr>
          <p:cNvSpPr>
            <a:spLocks noGrp="1"/>
          </p:cNvSpPr>
          <p:nvPr>
            <p:ph type="title"/>
          </p:nvPr>
        </p:nvSpPr>
        <p:spPr>
          <a:xfrm>
            <a:off x="89466" y="160339"/>
            <a:ext cx="5200554" cy="649733"/>
          </a:xfrm>
          <a:solidFill>
            <a:schemeClr val="tx1"/>
          </a:solidFill>
          <a:effectLst>
            <a:reflection blurRad="6350" stA="52000" endA="300" endPos="35000" dir="5400000" sy="-100000" algn="bl" rotWithShape="0"/>
          </a:effectLst>
        </p:spPr>
        <p:txBody>
          <a:bodyPr vert="horz" lIns="91440" tIns="45720" rIns="91440" bIns="45720" rtlCol="0" anchor="ctr">
            <a:normAutofit/>
          </a:bodyPr>
          <a:lstStyle/>
          <a:p>
            <a:pPr defTabSz="914400">
              <a:lnSpc>
                <a:spcPct val="90000"/>
              </a:lnSpc>
            </a:pPr>
            <a:r>
              <a:rPr lang="en-US" sz="3500" b="1" dirty="0">
                <a:solidFill>
                  <a:schemeClr val="bg1"/>
                </a:solidFill>
              </a:rPr>
              <a:t>Insights and Visuals</a:t>
            </a:r>
          </a:p>
        </p:txBody>
      </p:sp>
      <p:pic>
        <p:nvPicPr>
          <p:cNvPr id="7" name="Picture 6">
            <a:extLst>
              <a:ext uri="{FF2B5EF4-FFF2-40B4-BE49-F238E27FC236}">
                <a16:creationId xmlns:a16="http://schemas.microsoft.com/office/drawing/2014/main" id="{419630AD-677C-8A7A-0381-29D998C7A52A}"/>
              </a:ext>
            </a:extLst>
          </p:cNvPr>
          <p:cNvPicPr>
            <a:picLocks noChangeAspect="1"/>
          </p:cNvPicPr>
          <p:nvPr/>
        </p:nvPicPr>
        <p:blipFill>
          <a:blip r:embed="rId2"/>
          <a:stretch>
            <a:fillRect/>
          </a:stretch>
        </p:blipFill>
        <p:spPr>
          <a:xfrm>
            <a:off x="5459943" y="274388"/>
            <a:ext cx="3414032" cy="2244726"/>
          </a:xfrm>
          <a:prstGeom prst="rect">
            <a:avLst/>
          </a:prstGeom>
        </p:spPr>
      </p:pic>
      <p:pic>
        <p:nvPicPr>
          <p:cNvPr id="9" name="Picture 8">
            <a:extLst>
              <a:ext uri="{FF2B5EF4-FFF2-40B4-BE49-F238E27FC236}">
                <a16:creationId xmlns:a16="http://schemas.microsoft.com/office/drawing/2014/main" id="{66AB0144-3A3E-E436-9704-3C1D44DAE4EF}"/>
              </a:ext>
            </a:extLst>
          </p:cNvPr>
          <p:cNvPicPr>
            <a:picLocks noChangeAspect="1"/>
          </p:cNvPicPr>
          <p:nvPr/>
        </p:nvPicPr>
        <p:blipFill>
          <a:blip r:embed="rId3"/>
          <a:stretch>
            <a:fillRect/>
          </a:stretch>
        </p:blipFill>
        <p:spPr>
          <a:xfrm>
            <a:off x="4755805" y="2722131"/>
            <a:ext cx="4118170" cy="1966426"/>
          </a:xfrm>
          <a:prstGeom prst="rect">
            <a:avLst/>
          </a:prstGeom>
        </p:spPr>
      </p:pic>
      <p:pic>
        <p:nvPicPr>
          <p:cNvPr id="11" name="Picture 10">
            <a:extLst>
              <a:ext uri="{FF2B5EF4-FFF2-40B4-BE49-F238E27FC236}">
                <a16:creationId xmlns:a16="http://schemas.microsoft.com/office/drawing/2014/main" id="{89D4B487-F9BC-926C-CC7A-C590FF7B3788}"/>
              </a:ext>
            </a:extLst>
          </p:cNvPr>
          <p:cNvPicPr>
            <a:picLocks noChangeAspect="1"/>
          </p:cNvPicPr>
          <p:nvPr/>
        </p:nvPicPr>
        <p:blipFill>
          <a:blip r:embed="rId3"/>
          <a:stretch>
            <a:fillRect/>
          </a:stretch>
        </p:blipFill>
        <p:spPr>
          <a:xfrm>
            <a:off x="5032254" y="4891574"/>
            <a:ext cx="3975590" cy="1898344"/>
          </a:xfrm>
          <a:prstGeom prst="rect">
            <a:avLst/>
          </a:prstGeom>
        </p:spPr>
      </p:pic>
      <p:sp>
        <p:nvSpPr>
          <p:cNvPr id="12" name="Rectangle 1">
            <a:extLst>
              <a:ext uri="{FF2B5EF4-FFF2-40B4-BE49-F238E27FC236}">
                <a16:creationId xmlns:a16="http://schemas.microsoft.com/office/drawing/2014/main" id="{540F988B-0A91-4C0E-A834-097F8091E44E}"/>
              </a:ext>
            </a:extLst>
          </p:cNvPr>
          <p:cNvSpPr>
            <a:spLocks noChangeArrowheads="1"/>
          </p:cNvSpPr>
          <p:nvPr/>
        </p:nvSpPr>
        <p:spPr bwMode="auto">
          <a:xfrm>
            <a:off x="203200" y="1049910"/>
            <a:ext cx="4368800" cy="46942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p>
            <a:pPr marL="571500" marR="0" lvl="0" indent="-457200" defTabSz="9144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There is a </a:t>
            </a:r>
            <a:r>
              <a:rPr kumimoji="0" lang="en-US" altLang="en-US" sz="2400" b="1" i="0" u="none" strike="noStrike" cap="none" normalizeH="0" baseline="0" dirty="0">
                <a:ln>
                  <a:noFill/>
                </a:ln>
                <a:effectLst/>
                <a:latin typeface="AngsanaUPC" panose="02020603050405020304" pitchFamily="18" charset="-34"/>
                <a:cs typeface="AngsanaUPC" panose="02020603050405020304" pitchFamily="18" charset="-34"/>
              </a:rPr>
              <a:t>strong negative correlation</a:t>
            </a: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 between median age and fertility rate; as median age increases, fertility rate decreases.</a:t>
            </a:r>
          </a:p>
          <a:p>
            <a:pPr marL="571500" marR="0" lvl="0" indent="-457200" defTabSz="9144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Most countries fall along or near the regression line, indicating a consistent trend globally.</a:t>
            </a:r>
          </a:p>
          <a:p>
            <a:pPr marL="571500" marR="0" lvl="0" indent="-457200" defTabSz="9144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Countries with </a:t>
            </a:r>
            <a:r>
              <a:rPr kumimoji="0" lang="en-US" altLang="en-US" sz="2400" b="1" i="0" u="none" strike="noStrike" cap="none" normalizeH="0" baseline="0" dirty="0">
                <a:ln>
                  <a:noFill/>
                </a:ln>
                <a:effectLst/>
                <a:latin typeface="AngsanaUPC" panose="02020603050405020304" pitchFamily="18" charset="-34"/>
                <a:cs typeface="AngsanaUPC" panose="02020603050405020304" pitchFamily="18" charset="-34"/>
              </a:rPr>
              <a:t>lower median ages</a:t>
            </a: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 tend to have </a:t>
            </a:r>
            <a:r>
              <a:rPr kumimoji="0" lang="en-US" altLang="en-US" sz="2400" b="1" i="0" u="none" strike="noStrike" cap="none" normalizeH="0" baseline="0" dirty="0">
                <a:ln>
                  <a:noFill/>
                </a:ln>
                <a:effectLst/>
                <a:latin typeface="AngsanaUPC" panose="02020603050405020304" pitchFamily="18" charset="-34"/>
                <a:cs typeface="AngsanaUPC" panose="02020603050405020304" pitchFamily="18" charset="-34"/>
              </a:rPr>
              <a:t>higher fertility rates</a:t>
            </a: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 (above 3 children per woman).</a:t>
            </a:r>
          </a:p>
          <a:p>
            <a:pPr marL="571500" marR="0" lvl="0" indent="-457200" defTabSz="914400" fontAlgn="base">
              <a:lnSpc>
                <a:spcPct val="90000"/>
              </a:lnSpc>
              <a:spcBef>
                <a:spcPct val="0"/>
              </a:spcBef>
              <a:spcAft>
                <a:spcPts val="600"/>
              </a:spcAft>
              <a:buClrTx/>
              <a:buSzTx/>
              <a:buFont typeface="Arial" panose="020B0604020202020204" pitchFamily="34" charset="0"/>
              <a:buChar char="•"/>
              <a:tabLst/>
            </a:pP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Countries with </a:t>
            </a:r>
            <a:r>
              <a:rPr kumimoji="0" lang="en-US" altLang="en-US" sz="2400" b="1" i="0" u="none" strike="noStrike" cap="none" normalizeH="0" baseline="0" dirty="0">
                <a:ln>
                  <a:noFill/>
                </a:ln>
                <a:effectLst/>
                <a:latin typeface="AngsanaUPC" panose="02020603050405020304" pitchFamily="18" charset="-34"/>
                <a:cs typeface="AngsanaUPC" panose="02020603050405020304" pitchFamily="18" charset="-34"/>
              </a:rPr>
              <a:t>higher median ages</a:t>
            </a: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 tend to have </a:t>
            </a:r>
            <a:r>
              <a:rPr kumimoji="0" lang="en-US" altLang="en-US" sz="2400" b="1" i="0" u="none" strike="noStrike" cap="none" normalizeH="0" baseline="0" dirty="0">
                <a:ln>
                  <a:noFill/>
                </a:ln>
                <a:effectLst/>
                <a:latin typeface="AngsanaUPC" panose="02020603050405020304" pitchFamily="18" charset="-34"/>
                <a:cs typeface="AngsanaUPC" panose="02020603050405020304" pitchFamily="18" charset="-34"/>
              </a:rPr>
              <a:t>lower fertility rates</a:t>
            </a:r>
            <a:r>
              <a:rPr kumimoji="0" lang="en-US" altLang="en-US" sz="2400" b="0" i="0" u="none" strike="noStrike" cap="none" normalizeH="0" baseline="0" dirty="0">
                <a:ln>
                  <a:noFill/>
                </a:ln>
                <a:effectLst/>
                <a:latin typeface="AngsanaUPC" panose="02020603050405020304" pitchFamily="18" charset="-34"/>
                <a:cs typeface="AngsanaUPC" panose="02020603050405020304" pitchFamily="18" charset="-34"/>
              </a:rPr>
              <a:t>, often below the replacement level of 2.1.</a:t>
            </a:r>
          </a:p>
        </p:txBody>
      </p:sp>
    </p:spTree>
    <p:extLst>
      <p:ext uri="{BB962C8B-B14F-4D97-AF65-F5344CB8AC3E}">
        <p14:creationId xmlns:p14="http://schemas.microsoft.com/office/powerpoint/2010/main" val="372178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6C2C369-E6D8-8423-0224-2D244153BFB5}"/>
              </a:ext>
            </a:extLst>
          </p:cNvPr>
          <p:cNvSpPr txBox="1">
            <a:spLocks/>
          </p:cNvSpPr>
          <p:nvPr/>
        </p:nvSpPr>
        <p:spPr>
          <a:xfrm>
            <a:off x="120412" y="104498"/>
            <a:ext cx="8903176" cy="684856"/>
          </a:xfrm>
          <a:prstGeom prst="rect">
            <a:avLst/>
          </a:prstGeom>
          <a:solidFill>
            <a:schemeClr val="tx1"/>
          </a:solidFill>
          <a:effectLst>
            <a:outerShdw blurRad="50800" dist="38100" dir="5400000" algn="t" rotWithShape="0">
              <a:prstClr val="black">
                <a:alpha val="40000"/>
              </a:prstClr>
            </a:outerShdw>
          </a:effectLst>
        </p:spPr>
        <p:txBody>
          <a:bodyPr vert="horz" lIns="91440" tIns="45720" rIns="91440" bIns="45720" rtlCol="0" anchor="ctr">
            <a:normAutofit fontScale="975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defTabSz="914400">
              <a:lnSpc>
                <a:spcPct val="90000"/>
              </a:lnSpc>
            </a:pPr>
            <a:r>
              <a:rPr lang="en-US" sz="4500" b="1" dirty="0">
                <a:solidFill>
                  <a:schemeClr val="bg1"/>
                </a:solidFill>
              </a:rPr>
              <a:t>Challenges Encountered</a:t>
            </a:r>
          </a:p>
        </p:txBody>
      </p:sp>
      <p:sp>
        <p:nvSpPr>
          <p:cNvPr id="7" name="Rectangle 1">
            <a:extLst>
              <a:ext uri="{FF2B5EF4-FFF2-40B4-BE49-F238E27FC236}">
                <a16:creationId xmlns:a16="http://schemas.microsoft.com/office/drawing/2014/main" id="{F6B4001B-45AA-1D1C-129C-2CF958E6D465}"/>
              </a:ext>
            </a:extLst>
          </p:cNvPr>
          <p:cNvSpPr>
            <a:spLocks noChangeArrowheads="1"/>
          </p:cNvSpPr>
          <p:nvPr/>
        </p:nvSpPr>
        <p:spPr bwMode="auto">
          <a:xfrm>
            <a:off x="309972" y="1250821"/>
            <a:ext cx="852405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AngsanaUPC" panose="02020603050405020304" pitchFamily="18" charset="-34"/>
                <a:cs typeface="AngsanaUPC" panose="02020603050405020304" pitchFamily="18" charset="-34"/>
              </a:rPr>
              <a:t>Finding the same data from different sources was difficult due to variations in values, formats, or update frequencies.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AngsanaUPC" panose="02020603050405020304" pitchFamily="18" charset="-34"/>
                <a:cs typeface="AngsanaUPC" panose="02020603050405020304" pitchFamily="18" charset="-34"/>
              </a:rPr>
              <a:t>Data cleaning takes more time due to tasks like removing units, handling missing values, and standardizing formats.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AngsanaUPC" panose="02020603050405020304" pitchFamily="18" charset="-34"/>
                <a:cs typeface="AngsanaUPC" panose="02020603050405020304" pitchFamily="18" charset="-34"/>
              </a:rPr>
              <a:t>Raw data contain inconsistencies, typos, and irrelevant entries that were  carefully filtered out to maintain analysis accuracy.</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AngsanaUPC" panose="02020603050405020304" pitchFamily="18" charset="-34"/>
                <a:cs typeface="AngsanaUPC" panose="02020603050405020304" pitchFamily="18" charset="-34"/>
              </a:rPr>
              <a:t>Library installation issues occurs when one library depends on another with specific version constraints.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tx1"/>
                </a:solidFill>
                <a:effectLst/>
                <a:latin typeface="AngsanaUPC" panose="02020603050405020304" pitchFamily="18" charset="-34"/>
                <a:cs typeface="AngsanaUPC" panose="02020603050405020304" pitchFamily="18" charset="-34"/>
              </a:rPr>
              <a:t>Conflicts between dependencies cause errors during installation requiring troubleshooting or restarting notebook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TotalTime>
  <Words>1152</Words>
  <Application>Microsoft Office PowerPoint</Application>
  <PresentationFormat>On-screen Show (4:3)</PresentationFormat>
  <Paragraphs>73</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AngsanaUPC</vt:lpstr>
      <vt:lpstr>Aptos</vt:lpstr>
      <vt:lpstr>Arial</vt:lpstr>
      <vt:lpstr>Calibri</vt:lpstr>
      <vt:lpstr>Office Theme</vt:lpstr>
      <vt:lpstr>  Anisul Arman Course_ID: IS 362 Data Acquisition and Management    </vt:lpstr>
      <vt:lpstr>Proposal and Motivation</vt:lpstr>
      <vt:lpstr>Data Analytics Workflow</vt:lpstr>
      <vt:lpstr>PowerPoint Presentation</vt:lpstr>
      <vt:lpstr>Insights and Visuals For </vt:lpstr>
      <vt:lpstr>PowerPoint Presentation</vt:lpstr>
      <vt:lpstr>PowerPoint Presentation</vt:lpstr>
      <vt:lpstr>Insights and Visuals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DA45377</cp:lastModifiedBy>
  <cp:revision>14</cp:revision>
  <dcterms:created xsi:type="dcterms:W3CDTF">2013-01-27T09:14:16Z</dcterms:created>
  <dcterms:modified xsi:type="dcterms:W3CDTF">2025-05-19T03:54:59Z</dcterms:modified>
  <cp:category/>
</cp:coreProperties>
</file>