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handoutMasterIdLst>
    <p:handoutMasterId r:id="rId30"/>
  </p:handoutMasterIdLst>
  <p:sldIdLst>
    <p:sldId id="279" r:id="rId2"/>
    <p:sldId id="293" r:id="rId3"/>
    <p:sldId id="287" r:id="rId4"/>
    <p:sldId id="270" r:id="rId5"/>
    <p:sldId id="294" r:id="rId6"/>
    <p:sldId id="292" r:id="rId7"/>
    <p:sldId id="290" r:id="rId8"/>
    <p:sldId id="291" r:id="rId9"/>
    <p:sldId id="288" r:id="rId10"/>
    <p:sldId id="289" r:id="rId11"/>
    <p:sldId id="271" r:id="rId12"/>
    <p:sldId id="273" r:id="rId13"/>
    <p:sldId id="274" r:id="rId14"/>
    <p:sldId id="278" r:id="rId15"/>
    <p:sldId id="283" r:id="rId16"/>
    <p:sldId id="282" r:id="rId17"/>
    <p:sldId id="277" r:id="rId18"/>
    <p:sldId id="295" r:id="rId19"/>
    <p:sldId id="296" r:id="rId20"/>
    <p:sldId id="297" r:id="rId21"/>
    <p:sldId id="299" r:id="rId22"/>
    <p:sldId id="298" r:id="rId23"/>
    <p:sldId id="300" r:id="rId24"/>
    <p:sldId id="301" r:id="rId25"/>
    <p:sldId id="302" r:id="rId26"/>
    <p:sldId id="303" r:id="rId27"/>
    <p:sldId id="304" r:id="rId28"/>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6"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80" autoAdjust="0"/>
  </p:normalViewPr>
  <p:slideViewPr>
    <p:cSldViewPr>
      <p:cViewPr varScale="1">
        <p:scale>
          <a:sx n="81" d="100"/>
          <a:sy n="81" d="100"/>
        </p:scale>
        <p:origin x="67" y="8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ites\Desktop\MEC%20537\Research%20Paper\Exce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ites\Desktop\MEC%20537\Research%20Paper\Excel.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lites\Desktop\MEC%20537\Research%20Paper\Excel.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lites\Desktop\MEC%20537\Research%20Paper\Excel.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Efficiencies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v>Mean Cycle</c:v>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plastic">
              <a:bevelT w="38100" h="31750"/>
            </a:sp3d>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Sheet1!$G$5:$G$8</c:f>
              <c:strCache>
                <c:ptCount val="4"/>
                <c:pt idx="0">
                  <c:v>Indicated Net Thermal</c:v>
                </c:pt>
                <c:pt idx="1">
                  <c:v>Indicated Gross Thermal</c:v>
                </c:pt>
                <c:pt idx="2">
                  <c:v>Mehcanical</c:v>
                </c:pt>
                <c:pt idx="3">
                  <c:v>Net Fuel Conversion</c:v>
                </c:pt>
              </c:strCache>
            </c:strRef>
          </c:cat>
          <c:val>
            <c:numRef>
              <c:f>Sheet1!$H$5:$H$8</c:f>
              <c:numCache>
                <c:formatCode>General</c:formatCode>
                <c:ptCount val="4"/>
                <c:pt idx="0">
                  <c:v>28.592212676373698</c:v>
                </c:pt>
                <c:pt idx="1">
                  <c:v>31.9012040431423</c:v>
                </c:pt>
                <c:pt idx="2">
                  <c:v>53.345780763443202</c:v>
                </c:pt>
                <c:pt idx="3">
                  <c:v>28.1599729198044</c:v>
                </c:pt>
              </c:numCache>
            </c:numRef>
          </c:val>
          <c:extLst>
            <c:ext xmlns:c16="http://schemas.microsoft.com/office/drawing/2014/chart" uri="{C3380CC4-5D6E-409C-BE32-E72D297353CC}">
              <c16:uniqueId val="{00000000-8EE2-496B-B8FC-8A7559F0928C}"/>
            </c:ext>
          </c:extLst>
        </c:ser>
        <c:ser>
          <c:idx val="1"/>
          <c:order val="1"/>
          <c:tx>
            <c:v>Knock Cycle</c:v>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plastic">
              <a:bevelT w="38100" h="31750"/>
            </a:sp3d>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Sheet1!$G$5:$G$8</c:f>
              <c:strCache>
                <c:ptCount val="4"/>
                <c:pt idx="0">
                  <c:v>Indicated Net Thermal</c:v>
                </c:pt>
                <c:pt idx="1">
                  <c:v>Indicated Gross Thermal</c:v>
                </c:pt>
                <c:pt idx="2">
                  <c:v>Mehcanical</c:v>
                </c:pt>
                <c:pt idx="3">
                  <c:v>Net Fuel Conversion</c:v>
                </c:pt>
              </c:strCache>
            </c:strRef>
          </c:cat>
          <c:val>
            <c:numRef>
              <c:f>Sheet1!$I$5:$I$8</c:f>
              <c:numCache>
                <c:formatCode>General</c:formatCode>
                <c:ptCount val="4"/>
                <c:pt idx="0">
                  <c:v>28.588653323352201</c:v>
                </c:pt>
                <c:pt idx="1">
                  <c:v>31.8952746284175</c:v>
                </c:pt>
                <c:pt idx="2">
                  <c:v>53.355697883193699</c:v>
                </c:pt>
                <c:pt idx="3">
                  <c:v>28.1564673749264</c:v>
                </c:pt>
              </c:numCache>
            </c:numRef>
          </c:val>
          <c:extLst>
            <c:ext xmlns:c16="http://schemas.microsoft.com/office/drawing/2014/chart" uri="{C3380CC4-5D6E-409C-BE32-E72D297353CC}">
              <c16:uniqueId val="{00000001-8EE2-496B-B8FC-8A7559F0928C}"/>
            </c:ext>
          </c:extLst>
        </c:ser>
        <c:ser>
          <c:idx val="2"/>
          <c:order val="2"/>
          <c:tx>
            <c:v>No-Knock Cycle</c:v>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plastic">
              <a:bevelT w="38100" h="31750"/>
            </a:sp3d>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Sheet1!$G$5:$G$8</c:f>
              <c:strCache>
                <c:ptCount val="4"/>
                <c:pt idx="0">
                  <c:v>Indicated Net Thermal</c:v>
                </c:pt>
                <c:pt idx="1">
                  <c:v>Indicated Gross Thermal</c:v>
                </c:pt>
                <c:pt idx="2">
                  <c:v>Mehcanical</c:v>
                </c:pt>
                <c:pt idx="3">
                  <c:v>Net Fuel Conversion</c:v>
                </c:pt>
              </c:strCache>
            </c:strRef>
          </c:cat>
          <c:val>
            <c:numRef>
              <c:f>Sheet1!$J$5:$J$8</c:f>
              <c:numCache>
                <c:formatCode>General</c:formatCode>
                <c:ptCount val="4"/>
                <c:pt idx="0">
                  <c:v>28.6078930694134</c:v>
                </c:pt>
                <c:pt idx="1">
                  <c:v>31.927325518820901</c:v>
                </c:pt>
                <c:pt idx="2">
                  <c:v>53.302135688507398</c:v>
                </c:pt>
                <c:pt idx="3">
                  <c:v>28.175416266157701</c:v>
                </c:pt>
              </c:numCache>
            </c:numRef>
          </c:val>
          <c:extLst>
            <c:ext xmlns:c16="http://schemas.microsoft.com/office/drawing/2014/chart" uri="{C3380CC4-5D6E-409C-BE32-E72D297353CC}">
              <c16:uniqueId val="{00000002-8EE2-496B-B8FC-8A7559F0928C}"/>
            </c:ext>
          </c:extLst>
        </c:ser>
        <c:dLbls>
          <c:dLblPos val="inEnd"/>
          <c:showLegendKey val="0"/>
          <c:showVal val="1"/>
          <c:showCatName val="0"/>
          <c:showSerName val="0"/>
          <c:showPercent val="0"/>
          <c:showBubbleSize val="0"/>
        </c:dLbls>
        <c:gapWidth val="100"/>
        <c:overlap val="-24"/>
        <c:axId val="1010171664"/>
        <c:axId val="1100923872"/>
      </c:barChart>
      <c:catAx>
        <c:axId val="101017166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00923872"/>
        <c:crosses val="autoZero"/>
        <c:auto val="1"/>
        <c:lblAlgn val="ctr"/>
        <c:lblOffset val="100"/>
        <c:noMultiLvlLbl val="0"/>
      </c:catAx>
      <c:valAx>
        <c:axId val="1100923872"/>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Efficiency</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101716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Percent Deviation From Mean Cycle</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bar"/>
        <c:grouping val="clustered"/>
        <c:varyColors val="0"/>
        <c:ser>
          <c:idx val="0"/>
          <c:order val="0"/>
          <c:tx>
            <c:v>No-Knock</c:v>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plastic">
              <a:bevelT w="38100" h="31750"/>
            </a:sp3d>
          </c:spPr>
          <c:invertIfNegative val="0"/>
          <c:dLbls>
            <c:delete val="1"/>
          </c:dLbls>
          <c:cat>
            <c:strRef>
              <c:f>Sheet1!$B$11:$B$14</c:f>
              <c:strCache>
                <c:ptCount val="4"/>
                <c:pt idx="0">
                  <c:v>Indicated Net Thermal</c:v>
                </c:pt>
                <c:pt idx="1">
                  <c:v>Indicated Gross Thermal</c:v>
                </c:pt>
                <c:pt idx="2">
                  <c:v>Mehcanical</c:v>
                </c:pt>
                <c:pt idx="3">
                  <c:v>Net Fuel Conversion</c:v>
                </c:pt>
              </c:strCache>
            </c:strRef>
          </c:cat>
          <c:val>
            <c:numRef>
              <c:f>Sheet1!$C$11:$C$14</c:f>
              <c:numCache>
                <c:formatCode>General</c:formatCode>
                <c:ptCount val="4"/>
                <c:pt idx="0">
                  <c:v>-1.2448679861837416E-2</c:v>
                </c:pt>
                <c:pt idx="1">
                  <c:v>-1.8586805428351786E-2</c:v>
                </c:pt>
                <c:pt idx="2">
                  <c:v>1.8590260763965149E-2</c:v>
                </c:pt>
                <c:pt idx="3">
                  <c:v>-1.2448679861953523E-2</c:v>
                </c:pt>
              </c:numCache>
            </c:numRef>
          </c:val>
          <c:extLst>
            <c:ext xmlns:c16="http://schemas.microsoft.com/office/drawing/2014/chart" uri="{C3380CC4-5D6E-409C-BE32-E72D297353CC}">
              <c16:uniqueId val="{00000000-09D5-44E8-9254-A2B6AE4E321B}"/>
            </c:ext>
          </c:extLst>
        </c:ser>
        <c:ser>
          <c:idx val="1"/>
          <c:order val="1"/>
          <c:tx>
            <c:v>Knock</c:v>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plastic">
              <a:bevelT w="38100" h="31750"/>
            </a:sp3d>
          </c:spPr>
          <c:invertIfNegative val="0"/>
          <c:dLbls>
            <c:delete val="1"/>
          </c:dLbls>
          <c:cat>
            <c:strRef>
              <c:f>Sheet1!$B$11:$B$14</c:f>
              <c:strCache>
                <c:ptCount val="4"/>
                <c:pt idx="0">
                  <c:v>Indicated Net Thermal</c:v>
                </c:pt>
                <c:pt idx="1">
                  <c:v>Indicated Gross Thermal</c:v>
                </c:pt>
                <c:pt idx="2">
                  <c:v>Mehcanical</c:v>
                </c:pt>
                <c:pt idx="3">
                  <c:v>Net Fuel Conversion</c:v>
                </c:pt>
              </c:strCache>
            </c:strRef>
          </c:cat>
          <c:val>
            <c:numRef>
              <c:f>Sheet1!$D$11:$D$14</c:f>
              <c:numCache>
                <c:formatCode>General</c:formatCode>
                <c:ptCount val="4"/>
                <c:pt idx="0">
                  <c:v>5.4841481550180364E-2</c:v>
                </c:pt>
                <c:pt idx="1">
                  <c:v>8.1882413100378248E-2</c:v>
                </c:pt>
                <c:pt idx="2">
                  <c:v>-8.1815420659682517E-2</c:v>
                </c:pt>
                <c:pt idx="3">
                  <c:v>5.4841481550005317E-2</c:v>
                </c:pt>
              </c:numCache>
            </c:numRef>
          </c:val>
          <c:extLst>
            <c:ext xmlns:c16="http://schemas.microsoft.com/office/drawing/2014/chart" uri="{C3380CC4-5D6E-409C-BE32-E72D297353CC}">
              <c16:uniqueId val="{00000001-09D5-44E8-9254-A2B6AE4E321B}"/>
            </c:ext>
          </c:extLst>
        </c:ser>
        <c:dLbls>
          <c:dLblPos val="inEnd"/>
          <c:showLegendKey val="0"/>
          <c:showVal val="1"/>
          <c:showCatName val="0"/>
          <c:showSerName val="0"/>
          <c:showPercent val="0"/>
          <c:showBubbleSize val="0"/>
        </c:dLbls>
        <c:gapWidth val="100"/>
        <c:axId val="1089138832"/>
        <c:axId val="1087599072"/>
      </c:barChart>
      <c:catAx>
        <c:axId val="1089138832"/>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87599072"/>
        <c:crosses val="autoZero"/>
        <c:auto val="1"/>
        <c:lblAlgn val="ctr"/>
        <c:lblOffset val="100"/>
        <c:noMultiLvlLbl val="0"/>
      </c:catAx>
      <c:valAx>
        <c:axId val="1087599072"/>
        <c:scaling>
          <c:orientation val="minMax"/>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a:t>
                </a:r>
                <a:r>
                  <a:rPr lang="en-US" baseline="0"/>
                  <a:t> Deviation</a:t>
                </a:r>
                <a:endParaRPr lang="en-US"/>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891388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Specific Fuel Consumptions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v>Mean Cycle</c:v>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plastic">
              <a:bevelT w="38100" h="31750"/>
            </a:sp3d>
          </c:spPr>
          <c:invertIfNegative val="0"/>
          <c:dLbls>
            <c:delete val="1"/>
          </c:dLbls>
          <c:cat>
            <c:strRef>
              <c:f>Sheet1!$B$17:$B$18</c:f>
              <c:strCache>
                <c:ptCount val="2"/>
                <c:pt idx="0">
                  <c:v>Net</c:v>
                </c:pt>
                <c:pt idx="1">
                  <c:v>Gross</c:v>
                </c:pt>
              </c:strCache>
            </c:strRef>
          </c:cat>
          <c:val>
            <c:numRef>
              <c:f>Sheet1!$C$17:$C$18</c:f>
              <c:numCache>
                <c:formatCode>General</c:formatCode>
                <c:ptCount val="2"/>
                <c:pt idx="0">
                  <c:v>296.25507935220099</c:v>
                </c:pt>
                <c:pt idx="1">
                  <c:v>265.52565927727198</c:v>
                </c:pt>
              </c:numCache>
            </c:numRef>
          </c:val>
          <c:extLst>
            <c:ext xmlns:c16="http://schemas.microsoft.com/office/drawing/2014/chart" uri="{C3380CC4-5D6E-409C-BE32-E72D297353CC}">
              <c16:uniqueId val="{00000000-9607-466E-902D-D15EB2D07CF9}"/>
            </c:ext>
          </c:extLst>
        </c:ser>
        <c:ser>
          <c:idx val="1"/>
          <c:order val="1"/>
          <c:tx>
            <c:v>Knock Cycle</c:v>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plastic">
              <a:bevelT w="38100" h="31750"/>
            </a:sp3d>
          </c:spPr>
          <c:invertIfNegative val="0"/>
          <c:dLbls>
            <c:delete val="1"/>
          </c:dLbls>
          <c:cat>
            <c:strRef>
              <c:f>Sheet1!$B$17:$B$18</c:f>
              <c:strCache>
                <c:ptCount val="2"/>
                <c:pt idx="0">
                  <c:v>Net</c:v>
                </c:pt>
                <c:pt idx="1">
                  <c:v>Gross</c:v>
                </c:pt>
              </c:strCache>
            </c:strRef>
          </c:cat>
          <c:val>
            <c:numRef>
              <c:f>Sheet1!$D$17:$D$18</c:f>
              <c:numCache>
                <c:formatCode>General</c:formatCode>
                <c:ptCount val="2"/>
                <c:pt idx="0">
                  <c:v>296.29196379023</c:v>
                </c:pt>
                <c:pt idx="1">
                  <c:v>265.57502118972599</c:v>
                </c:pt>
              </c:numCache>
            </c:numRef>
          </c:val>
          <c:extLst>
            <c:ext xmlns:c16="http://schemas.microsoft.com/office/drawing/2014/chart" uri="{C3380CC4-5D6E-409C-BE32-E72D297353CC}">
              <c16:uniqueId val="{00000001-9607-466E-902D-D15EB2D07CF9}"/>
            </c:ext>
          </c:extLst>
        </c:ser>
        <c:ser>
          <c:idx val="2"/>
          <c:order val="2"/>
          <c:tx>
            <c:v>No-Knock Cycle</c:v>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plastic">
              <a:bevelT w="38100" h="31750"/>
            </a:sp3d>
          </c:spPr>
          <c:invertIfNegative val="0"/>
          <c:dLbls>
            <c:delete val="1"/>
          </c:dLbls>
          <c:cat>
            <c:strRef>
              <c:f>Sheet1!$B$17:$B$18</c:f>
              <c:strCache>
                <c:ptCount val="2"/>
                <c:pt idx="0">
                  <c:v>Net</c:v>
                </c:pt>
                <c:pt idx="1">
                  <c:v>Gross</c:v>
                </c:pt>
              </c:strCache>
            </c:strRef>
          </c:cat>
          <c:val>
            <c:numRef>
              <c:f>Sheet1!$E$17:$E$18</c:f>
              <c:numCache>
                <c:formatCode>General</c:formatCode>
                <c:ptCount val="2"/>
                <c:pt idx="0">
                  <c:v>296.092697730005</c:v>
                </c:pt>
                <c:pt idx="1">
                  <c:v>265.30841834217398</c:v>
                </c:pt>
              </c:numCache>
            </c:numRef>
          </c:val>
          <c:extLst>
            <c:ext xmlns:c16="http://schemas.microsoft.com/office/drawing/2014/chart" uri="{C3380CC4-5D6E-409C-BE32-E72D297353CC}">
              <c16:uniqueId val="{00000002-9607-466E-902D-D15EB2D07CF9}"/>
            </c:ext>
          </c:extLst>
        </c:ser>
        <c:dLbls>
          <c:dLblPos val="inEnd"/>
          <c:showLegendKey val="0"/>
          <c:showVal val="1"/>
          <c:showCatName val="0"/>
          <c:showSerName val="0"/>
          <c:showPercent val="0"/>
          <c:showBubbleSize val="0"/>
        </c:dLbls>
        <c:gapWidth val="100"/>
        <c:overlap val="-24"/>
        <c:axId val="1002498960"/>
        <c:axId val="1087619872"/>
      </c:barChart>
      <c:catAx>
        <c:axId val="10024989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87619872"/>
        <c:crosses val="autoZero"/>
        <c:auto val="1"/>
        <c:lblAlgn val="ctr"/>
        <c:lblOffset val="100"/>
        <c:noMultiLvlLbl val="0"/>
      </c:catAx>
      <c:valAx>
        <c:axId val="1087619872"/>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kg/kw-h</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024989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SFC Percent Deviation</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bar"/>
        <c:grouping val="clustered"/>
        <c:varyColors val="0"/>
        <c:ser>
          <c:idx val="0"/>
          <c:order val="0"/>
          <c:tx>
            <c:v>Knock Case</c:v>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plastic">
              <a:bevelT w="38100" h="31750"/>
            </a:sp3d>
          </c:spPr>
          <c:invertIfNegative val="0"/>
          <c:dLbls>
            <c:delete val="1"/>
          </c:dLbls>
          <c:cat>
            <c:strRef>
              <c:f>Sheet1!$B$21:$B$22</c:f>
              <c:strCache>
                <c:ptCount val="2"/>
                <c:pt idx="0">
                  <c:v>Net</c:v>
                </c:pt>
                <c:pt idx="1">
                  <c:v>Gross</c:v>
                </c:pt>
              </c:strCache>
            </c:strRef>
          </c:cat>
          <c:val>
            <c:numRef>
              <c:f>Sheet1!$C$21:$C$22</c:f>
              <c:numCache>
                <c:formatCode>General</c:formatCode>
                <c:ptCount val="2"/>
                <c:pt idx="0">
                  <c:v>1.2450229751219156E-2</c:v>
                </c:pt>
                <c:pt idx="1">
                  <c:v>1.8590260763634014E-2</c:v>
                </c:pt>
              </c:numCache>
            </c:numRef>
          </c:val>
          <c:extLst>
            <c:ext xmlns:c16="http://schemas.microsoft.com/office/drawing/2014/chart" uri="{C3380CC4-5D6E-409C-BE32-E72D297353CC}">
              <c16:uniqueId val="{00000000-36E1-4469-9BD9-5A22A2CF30EF}"/>
            </c:ext>
          </c:extLst>
        </c:ser>
        <c:ser>
          <c:idx val="1"/>
          <c:order val="1"/>
          <c:tx>
            <c:v>No-Knock Case</c:v>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plastic">
              <a:bevelT w="38100" h="31750"/>
            </a:sp3d>
          </c:spPr>
          <c:invertIfNegative val="0"/>
          <c:dLbls>
            <c:delete val="1"/>
          </c:dLbls>
          <c:cat>
            <c:strRef>
              <c:f>Sheet1!$B$21:$B$22</c:f>
              <c:strCache>
                <c:ptCount val="2"/>
                <c:pt idx="0">
                  <c:v>Net</c:v>
                </c:pt>
                <c:pt idx="1">
                  <c:v>Gross</c:v>
                </c:pt>
              </c:strCache>
            </c:strRef>
          </c:cat>
          <c:val>
            <c:numRef>
              <c:f>Sheet1!$D$21:$D$22</c:f>
              <c:numCache>
                <c:formatCode>General</c:formatCode>
                <c:ptCount val="2"/>
                <c:pt idx="0">
                  <c:v>-5.4811422153862144E-2</c:v>
                </c:pt>
                <c:pt idx="1">
                  <c:v>-8.1815420660024965E-2</c:v>
                </c:pt>
              </c:numCache>
            </c:numRef>
          </c:val>
          <c:extLst>
            <c:ext xmlns:c16="http://schemas.microsoft.com/office/drawing/2014/chart" uri="{C3380CC4-5D6E-409C-BE32-E72D297353CC}">
              <c16:uniqueId val="{00000001-36E1-4469-9BD9-5A22A2CF30EF}"/>
            </c:ext>
          </c:extLst>
        </c:ser>
        <c:dLbls>
          <c:dLblPos val="inEnd"/>
          <c:showLegendKey val="0"/>
          <c:showVal val="1"/>
          <c:showCatName val="0"/>
          <c:showSerName val="0"/>
          <c:showPercent val="0"/>
          <c:showBubbleSize val="0"/>
        </c:dLbls>
        <c:gapWidth val="100"/>
        <c:axId val="1089042272"/>
        <c:axId val="1000427648"/>
      </c:barChart>
      <c:catAx>
        <c:axId val="1089042272"/>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00427648"/>
        <c:crosses val="autoZero"/>
        <c:auto val="1"/>
        <c:lblAlgn val="ctr"/>
        <c:lblOffset val="100"/>
        <c:noMultiLvlLbl val="0"/>
      </c:catAx>
      <c:valAx>
        <c:axId val="1000427648"/>
        <c:scaling>
          <c:orientation val="minMax"/>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a:t>
                </a:r>
                <a:r>
                  <a:rPr lang="en-US" baseline="0"/>
                  <a:t> Deviation</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890422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954C6E1-AF92-4FB7-A013-0B520EBC30AE}" type="datetimeFigureOut">
              <a:rPr lang="en-US"/>
              <a:t>1/23/2019</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A52D9BF-D574-4807-B36C-9E2A025BE826}" type="slidenum">
              <a:rPr/>
              <a:t>‹#›</a:t>
            </a:fld>
            <a:endParaRPr/>
          </a:p>
        </p:txBody>
      </p:sp>
    </p:spTree>
    <p:extLst>
      <p:ext uri="{BB962C8B-B14F-4D97-AF65-F5344CB8AC3E}">
        <p14:creationId xmlns:p14="http://schemas.microsoft.com/office/powerpoint/2010/main" val="2306792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C10850-0874-4A61-99B4-D613C5E8D9EA}" type="datetimeFigureOut">
              <a:rPr lang="en-US"/>
              <a:t>1/23/2019</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11EC53-F507-411E-9ADC-FBCFECE09D3D}" type="slidenum">
              <a:rPr/>
              <a:t>‹#›</a:t>
            </a:fld>
            <a:endParaRPr/>
          </a:p>
        </p:txBody>
      </p:sp>
    </p:spTree>
    <p:extLst>
      <p:ext uri="{BB962C8B-B14F-4D97-AF65-F5344CB8AC3E}">
        <p14:creationId xmlns:p14="http://schemas.microsoft.com/office/powerpoint/2010/main" val="758182631"/>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62" name="Rectangle 61"/>
          <p:cNvSpPr/>
          <p:nvPr/>
        </p:nvSpPr>
        <p:spPr bwMode="hidden">
          <a:xfrm>
            <a:off x="0" y="1905001"/>
            <a:ext cx="12188825" cy="2148252"/>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lnSpc>
                <a:spcPct val="90000"/>
              </a:lnSpc>
            </a:pPr>
            <a:endParaRPr sz="3200">
              <a:solidFill>
                <a:schemeClr val="tx2"/>
              </a:solidFill>
            </a:endParaRPr>
          </a:p>
        </p:txBody>
      </p:sp>
      <p:sp>
        <p:nvSpPr>
          <p:cNvPr id="2" name="Title 1"/>
          <p:cNvSpPr>
            <a:spLocks noGrp="1"/>
          </p:cNvSpPr>
          <p:nvPr>
            <p:ph type="ctrTitle"/>
          </p:nvPr>
        </p:nvSpPr>
        <p:spPr>
          <a:xfrm>
            <a:off x="1218883" y="1905002"/>
            <a:ext cx="9751060" cy="2147926"/>
          </a:xfrm>
        </p:spPr>
        <p:txBody>
          <a:bodyPr anchor="ctr">
            <a:normAutofit/>
          </a:bodyPr>
          <a:lstStyle>
            <a:lvl1pPr algn="ctr">
              <a:defRPr sz="4400" cap="all" normalizeH="0" baseline="0"/>
            </a:lvl1pPr>
          </a:lstStyle>
          <a:p>
            <a:r>
              <a:rPr lang="en-US"/>
              <a:t>Click to edit Master title style</a:t>
            </a:r>
            <a:endParaRPr/>
          </a:p>
        </p:txBody>
      </p:sp>
      <p:sp>
        <p:nvSpPr>
          <p:cNvPr id="3" name="Subtitle 2"/>
          <p:cNvSpPr>
            <a:spLocks noGrp="1"/>
          </p:cNvSpPr>
          <p:nvPr>
            <p:ph type="subTitle" idx="1"/>
          </p:nvPr>
        </p:nvSpPr>
        <p:spPr>
          <a:xfrm>
            <a:off x="1218883" y="4140200"/>
            <a:ext cx="9751060" cy="1016000"/>
          </a:xfrm>
        </p:spPr>
        <p:txBody>
          <a:bodyPr>
            <a:normAutofit/>
          </a:bodyPr>
          <a:lstStyle>
            <a:lvl1pPr marL="0" indent="0" algn="ctr">
              <a:spcBef>
                <a:spcPts val="0"/>
              </a:spcBef>
              <a:buNone/>
              <a:defRPr sz="280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lternate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21163" y="482600"/>
            <a:ext cx="3961368" cy="1422400"/>
          </a:xfrm>
        </p:spPr>
        <p:txBody>
          <a:bodyPr anchor="b" anchorCtr="0">
            <a:normAutofit/>
          </a:bodyPr>
          <a:lstStyle>
            <a:lvl1pPr algn="l">
              <a:defRPr sz="3200" b="0"/>
            </a:lvl1pPr>
          </a:lstStyle>
          <a:p>
            <a:r>
              <a:rPr lang="en-US"/>
              <a:t>Click to edit Master title style</a:t>
            </a:r>
            <a:endParaRPr/>
          </a:p>
        </p:txBody>
      </p:sp>
      <p:sp>
        <p:nvSpPr>
          <p:cNvPr id="9" name="Rectangle 8" descr="&#10;"/>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10;"/>
          <p:cNvSpPr>
            <a:spLocks noGrp="1"/>
          </p:cNvSpPr>
          <p:nvPr>
            <p:ph type="pic" idx="1"/>
          </p:nvPr>
        </p:nvSpPr>
        <p:spPr>
          <a:xfrm>
            <a:off x="507868" y="482600"/>
            <a:ext cx="6602281" cy="5842001"/>
          </a:xfrm>
          <a:noFill/>
          <a:ln w="9525">
            <a:noFill/>
            <a:miter lim="800000"/>
          </a:ln>
          <a:effectLst/>
        </p:spPr>
        <p:txBody>
          <a:bodyPr>
            <a:normAutofit/>
          </a:bodyPr>
          <a:lstStyle>
            <a:lvl1pPr marL="0" indent="0" algn="ctr">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dirty="0"/>
          </a:p>
        </p:txBody>
      </p:sp>
      <p:sp>
        <p:nvSpPr>
          <p:cNvPr id="4" name="Text Placeholder 3"/>
          <p:cNvSpPr>
            <a:spLocks noGrp="1"/>
          </p:cNvSpPr>
          <p:nvPr>
            <p:ph type="body" sz="half" idx="2"/>
          </p:nvPr>
        </p:nvSpPr>
        <p:spPr>
          <a:xfrm>
            <a:off x="7821163" y="2108200"/>
            <a:ext cx="3961368" cy="426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Tree>
    <p:extLst>
      <p:ext uri="{BB962C8B-B14F-4D97-AF65-F5344CB8AC3E}">
        <p14:creationId xmlns:p14="http://schemas.microsoft.com/office/powerpoint/2010/main" val="2076303992"/>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2669581">
              <a:defRPr baseline="0"/>
            </a:lvl6pPr>
            <a:lvl7pPr marL="2669581">
              <a:defRPr baseline="0"/>
            </a:lvl7pPr>
            <a:lvl8pPr marL="2669581">
              <a:defRPr baseline="0"/>
            </a:lvl8pPr>
            <a:lvl9pPr marL="2669581">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1/23/2019</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40043" y="482599"/>
            <a:ext cx="1843982" cy="5791201"/>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914162" y="482599"/>
            <a:ext cx="9040045" cy="5791201"/>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1/23/2019</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1/23/2019</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1"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1218883" y="1524000"/>
            <a:ext cx="9751060" cy="1992597"/>
          </a:xfrm>
        </p:spPr>
        <p:txBody>
          <a:bodyPr anchor="b" anchorCtr="0">
            <a:noAutofit/>
          </a:bodyPr>
          <a:lstStyle>
            <a:lvl1pPr algn="ctr">
              <a:defRPr sz="4400" b="0" cap="all" baseline="0"/>
            </a:lvl1pPr>
          </a:lstStyle>
          <a:p>
            <a:r>
              <a:rPr lang="en-US"/>
              <a:t>Click to edit Master title style</a:t>
            </a:r>
            <a:endParaRPr/>
          </a:p>
        </p:txBody>
      </p:sp>
      <p:sp>
        <p:nvSpPr>
          <p:cNvPr id="3" name="Text Placeholder 2"/>
          <p:cNvSpPr>
            <a:spLocks noGrp="1"/>
          </p:cNvSpPr>
          <p:nvPr>
            <p:ph type="body" idx="1"/>
          </p:nvPr>
        </p:nvSpPr>
        <p:spPr>
          <a:xfrm>
            <a:off x="1218883" y="3632200"/>
            <a:ext cx="9751060" cy="1016000"/>
          </a:xfrm>
        </p:spPr>
        <p:txBody>
          <a:bodyPr anchor="t" anchorCtr="0">
            <a:noAutofit/>
          </a:bodyPr>
          <a:lstStyle>
            <a:lvl1pPr marL="0" indent="0" algn="ctr">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1/23/2019</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914162" y="1803401"/>
            <a:ext cx="4977104" cy="4470400"/>
          </a:xfrm>
        </p:spPr>
        <p:txBody>
          <a:bodyPr>
            <a:normAutofit/>
          </a:bodyPr>
          <a:lstStyle>
            <a:lvl1pPr>
              <a:defRPr sz="2400"/>
            </a:lvl1pPr>
            <a:lvl2pPr>
              <a:defRPr sz="2000"/>
            </a:lvl2pPr>
            <a:lvl3pPr>
              <a:defRPr sz="1800"/>
            </a:lvl3pPr>
            <a:lvl4pPr>
              <a:defRPr sz="1600"/>
            </a:lvl4pPr>
            <a:lvl5pPr>
              <a:defRPr sz="1400"/>
            </a:lvl5pPr>
            <a:lvl6pPr>
              <a:defRPr sz="1400"/>
            </a:lvl6pPr>
            <a:lvl7pPr marL="2669581">
              <a:defRPr sz="1400"/>
            </a:lvl7pPr>
            <a:lvl8pPr marL="2669581">
              <a:defRPr sz="1400"/>
            </a:lvl8pPr>
            <a:lvl9pPr marL="2669581">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97559" y="1803401"/>
            <a:ext cx="4977104" cy="4470400"/>
          </a:xfrm>
        </p:spPr>
        <p:txBody>
          <a:bodyPr>
            <a:normAutofit/>
          </a:bodyPr>
          <a:lstStyle>
            <a:lvl1pPr>
              <a:defRPr sz="2400"/>
            </a:lvl1pPr>
            <a:lvl2pPr>
              <a:defRPr sz="2000"/>
            </a:lvl2pPr>
            <a:lvl3pPr>
              <a:defRPr sz="1800"/>
            </a:lvl3pPr>
            <a:lvl4pPr>
              <a:defRPr sz="1600"/>
            </a:lvl4pPr>
            <a:lvl5pPr>
              <a:defRPr sz="1400"/>
            </a:lvl5pPr>
            <a:lvl6pPr marL="2669581">
              <a:defRPr sz="1400" baseline="0"/>
            </a:lvl6pPr>
            <a:lvl7pPr marL="2669581">
              <a:defRPr sz="1400" baseline="0"/>
            </a:lvl7pPr>
            <a:lvl8pPr marL="2669581">
              <a:defRPr sz="1400" baseline="0"/>
            </a:lvl8pPr>
            <a:lvl9pPr marL="2669581">
              <a:defRPr sz="14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B9B9059-F1D6-41D0-95CF-D21CAA096B3A}" type="datetimeFigureOut">
              <a:rPr lang="en-US"/>
              <a:t>1/23/2019</a:t>
            </a:fld>
            <a:endParaRPr/>
          </a:p>
        </p:txBody>
      </p:sp>
      <p:sp>
        <p:nvSpPr>
          <p:cNvPr id="7" name="Slide Number Placeholder 6"/>
          <p:cNvSpPr>
            <a:spLocks noGrp="1"/>
          </p:cNvSpPr>
          <p:nvPr>
            <p:ph type="sldNum" sz="quarter" idx="12"/>
          </p:nvPr>
        </p:nvSpPr>
        <p:spPr/>
        <p:txBody>
          <a:bodyPr/>
          <a:lstStyle/>
          <a:p>
            <a:fld id="{E5FD5434-F838-4DD4-A17B-1CB1A1850DF4}" type="slidenum">
              <a:rPr/>
              <a:t>‹#›</a:t>
            </a:fld>
            <a:endParaRPr/>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914162" y="1803400"/>
            <a:ext cx="4977104" cy="914400"/>
          </a:xfrm>
        </p:spPr>
        <p:txBody>
          <a:bodyPr anchor="ctr">
            <a:noAutofit/>
          </a:bodyPr>
          <a:lstStyle>
            <a:lvl1pPr marL="0" indent="0">
              <a:lnSpc>
                <a:spcPct val="80000"/>
              </a:lnSpc>
              <a:spcBef>
                <a:spcPts val="0"/>
              </a:spcBef>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914162" y="2717800"/>
            <a:ext cx="4977104" cy="3556000"/>
          </a:xfrm>
        </p:spPr>
        <p:txBody>
          <a:bodyPr>
            <a:normAutofit/>
          </a:bodyPr>
          <a:lstStyle>
            <a:lvl1pPr>
              <a:defRPr sz="2400"/>
            </a:lvl1pPr>
            <a:lvl2pPr>
              <a:defRPr sz="2000"/>
            </a:lvl2pPr>
            <a:lvl3pPr>
              <a:defRPr sz="1800"/>
            </a:lvl3pPr>
            <a:lvl4pPr>
              <a:defRPr sz="1600"/>
            </a:lvl4pPr>
            <a:lvl5pPr>
              <a:defRPr sz="1400"/>
            </a:lvl5pPr>
            <a:lvl6pPr marL="2669581">
              <a:defRPr sz="1400"/>
            </a:lvl6pPr>
            <a:lvl7pPr marL="2669581">
              <a:defRPr sz="1400"/>
            </a:lvl7pPr>
            <a:lvl8pPr marL="2669581">
              <a:defRPr sz="1400"/>
            </a:lvl8pPr>
            <a:lvl9pPr marL="2669581">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97559" y="1803400"/>
            <a:ext cx="4977104" cy="914400"/>
          </a:xfrm>
        </p:spPr>
        <p:txBody>
          <a:bodyPr anchor="ctr">
            <a:noAutofit/>
          </a:bodyPr>
          <a:lstStyle>
            <a:lvl1pPr marL="0" indent="0">
              <a:lnSpc>
                <a:spcPct val="80000"/>
              </a:lnSpc>
              <a:spcBef>
                <a:spcPts val="0"/>
              </a:spcBef>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297559" y="2717800"/>
            <a:ext cx="4977104" cy="3556000"/>
          </a:xfrm>
        </p:spPr>
        <p:txBody>
          <a:bodyPr>
            <a:normAutofit/>
          </a:bodyPr>
          <a:lstStyle>
            <a:lvl1pPr>
              <a:defRPr sz="2400"/>
            </a:lvl1pPr>
            <a:lvl2pPr>
              <a:defRPr sz="2000"/>
            </a:lvl2pPr>
            <a:lvl3pPr>
              <a:defRPr sz="1800"/>
            </a:lvl3pPr>
            <a:lvl4pPr>
              <a:defRPr sz="1600"/>
            </a:lvl4pPr>
            <a:lvl5pPr>
              <a:defRPr sz="1400"/>
            </a:lvl5pPr>
            <a:lvl6pPr marL="2669581">
              <a:defRPr sz="1400"/>
            </a:lvl6pPr>
            <a:lvl7pPr marL="2669581">
              <a:defRPr sz="1400"/>
            </a:lvl7pPr>
            <a:lvl8pPr marL="2669581">
              <a:defRPr sz="1400" baseline="0"/>
            </a:lvl8pPr>
            <a:lvl9pPr marL="2669581">
              <a:defRPr sz="14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B9B9059-F1D6-41D0-95CF-D21CAA096B3A}" type="datetimeFigureOut">
              <a:rPr lang="en-US"/>
              <a:t>1/23/2019</a:t>
            </a:fld>
            <a:endParaRPr/>
          </a:p>
        </p:txBody>
      </p:sp>
      <p:sp>
        <p:nvSpPr>
          <p:cNvPr id="9" name="Slide Number Placeholder 8"/>
          <p:cNvSpPr>
            <a:spLocks noGrp="1"/>
          </p:cNvSpPr>
          <p:nvPr>
            <p:ph type="sldNum" sz="quarter" idx="12"/>
          </p:nvPr>
        </p:nvSpPr>
        <p:spPr/>
        <p:txBody>
          <a:bodyPr/>
          <a:lstStyle/>
          <a:p>
            <a:fld id="{E5FD5434-F838-4DD4-A17B-1CB1A1850DF4}" type="slidenum">
              <a:rPr/>
              <a:t>‹#›</a:t>
            </a:fld>
            <a:endParaRPr/>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B9B9059-F1D6-41D0-95CF-D21CAA096B3A}" type="datetimeFigureOut">
              <a:rPr lang="en-US"/>
              <a:t>1/23/2019</a:t>
            </a:fld>
            <a:endParaRPr/>
          </a:p>
        </p:txBody>
      </p:sp>
      <p:sp>
        <p:nvSpPr>
          <p:cNvPr id="5" name="Slide Number Placeholder 4"/>
          <p:cNvSpPr>
            <a:spLocks noGrp="1"/>
          </p:cNvSpPr>
          <p:nvPr>
            <p:ph type="sldNum" sz="quarter" idx="12"/>
          </p:nvPr>
        </p:nvSpPr>
        <p:spPr/>
        <p:txBody>
          <a:bodyPr/>
          <a:lstStyle/>
          <a:p>
            <a:fld id="{E5FD5434-F838-4DD4-A17B-1CB1A1850DF4}" type="slidenum">
              <a:rPr/>
              <a:t>‹#›</a:t>
            </a:fld>
            <a:endParaRPr/>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21163" y="482600"/>
            <a:ext cx="3961368" cy="1422400"/>
          </a:xfrm>
        </p:spPr>
        <p:txBody>
          <a:bodyPr anchor="b">
            <a:noAutofit/>
          </a:bodyPr>
          <a:lstStyle>
            <a:lvl1pPr algn="l">
              <a:defRPr sz="3200" b="0"/>
            </a:lvl1pPr>
          </a:lstStyle>
          <a:p>
            <a:r>
              <a:rPr lang="en-US"/>
              <a:t>Click to edit Master title style</a:t>
            </a:r>
            <a:endParaRPr/>
          </a:p>
        </p:txBody>
      </p:sp>
      <p:sp>
        <p:nvSpPr>
          <p:cNvPr id="20" name="Rectangle 19"/>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Content Placeholder 2"/>
          <p:cNvSpPr>
            <a:spLocks noGrp="1"/>
          </p:cNvSpPr>
          <p:nvPr>
            <p:ph idx="1"/>
          </p:nvPr>
        </p:nvSpPr>
        <p:spPr bwMode="white">
          <a:xfrm>
            <a:off x="507868" y="482600"/>
            <a:ext cx="6602280" cy="5842001"/>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821163" y="2108200"/>
            <a:ext cx="3961368" cy="4267200"/>
          </a:xfrm>
        </p:spPr>
        <p:txBody>
          <a:bodyPr anchor="t" anchorCtr="0">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6399133" y="1905000"/>
            <a:ext cx="5180251" cy="1727200"/>
          </a:xfrm>
        </p:spPr>
        <p:txBody>
          <a:bodyPr anchor="b" anchorCtr="0">
            <a:normAutofit/>
          </a:bodyPr>
          <a:lstStyle>
            <a:lvl1pPr algn="l">
              <a:defRPr sz="3200" b="0"/>
            </a:lvl1pPr>
          </a:lstStyle>
          <a:p>
            <a:r>
              <a:rPr lang="en-US"/>
              <a:t>Click to edit Master title style</a:t>
            </a:r>
            <a:endParaRPr/>
          </a:p>
        </p:txBody>
      </p:sp>
      <p:sp>
        <p:nvSpPr>
          <p:cNvPr id="9" name="Rectangle 8"/>
          <p:cNvSpPr/>
          <p:nvPr/>
        </p:nvSpPr>
        <p:spPr>
          <a:xfrm>
            <a:off x="0" y="-1115"/>
            <a:ext cx="6093594"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10;"/>
          <p:cNvSpPr>
            <a:spLocks noGrp="1"/>
          </p:cNvSpPr>
          <p:nvPr>
            <p:ph type="pic" idx="1"/>
          </p:nvPr>
        </p:nvSpPr>
        <p:spPr>
          <a:xfrm>
            <a:off x="507869" y="482601"/>
            <a:ext cx="5077859" cy="5862706"/>
          </a:xfrm>
          <a:noFill/>
          <a:ln w="9525">
            <a:noFill/>
            <a:miter lim="800000"/>
          </a:ln>
          <a:effectLst/>
        </p:spPr>
        <p:txBody>
          <a:bodyPr>
            <a:normAutofit/>
          </a:bodyPr>
          <a:lstStyle>
            <a:lvl1pPr marL="0" indent="0" algn="ctr">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6399133" y="3733800"/>
            <a:ext cx="5180251" cy="172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162" y="482600"/>
            <a:ext cx="10360501" cy="1219200"/>
          </a:xfrm>
          <a:prstGeom prst="rect">
            <a:avLst/>
          </a:prstGeom>
          <a:effectLst/>
        </p:spPr>
        <p:txBody>
          <a:bodyPr vert="horz" lIns="121899" tIns="60949" rIns="121899" bIns="60949" rtlCol="0" anchor="b" anchorCtr="0">
            <a:normAutofit/>
          </a:bodyPr>
          <a:lstStyle/>
          <a:p>
            <a:r>
              <a:rPr lang="en-US"/>
              <a:t>Click to edit Master title style</a:t>
            </a:r>
            <a:endParaRPr/>
          </a:p>
        </p:txBody>
      </p:sp>
      <p:sp>
        <p:nvSpPr>
          <p:cNvPr id="3" name="Text Placeholder 2"/>
          <p:cNvSpPr>
            <a:spLocks noGrp="1"/>
          </p:cNvSpPr>
          <p:nvPr>
            <p:ph type="body" idx="1"/>
          </p:nvPr>
        </p:nvSpPr>
        <p:spPr>
          <a:xfrm>
            <a:off x="914162" y="1803401"/>
            <a:ext cx="10360501" cy="44704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914162" y="6375400"/>
            <a:ext cx="7414869" cy="195072"/>
          </a:xfrm>
          <a:prstGeom prst="rect">
            <a:avLst/>
          </a:prstGeom>
        </p:spPr>
        <p:txBody>
          <a:bodyPr vert="horz" lIns="121899" tIns="60949" rIns="121899" bIns="60949" rtlCol="0" anchor="ctr"/>
          <a:lstStyle>
            <a:lvl1pPr algn="l">
              <a:defRPr sz="1100">
                <a:solidFill>
                  <a:schemeClr val="tx1"/>
                </a:solidFill>
              </a:defRPr>
            </a:lvl1pPr>
          </a:lstStyle>
          <a:p>
            <a:endParaRPr/>
          </a:p>
        </p:txBody>
      </p:sp>
      <p:sp>
        <p:nvSpPr>
          <p:cNvPr id="4" name="Date Placeholder 3"/>
          <p:cNvSpPr>
            <a:spLocks noGrp="1"/>
          </p:cNvSpPr>
          <p:nvPr>
            <p:ph type="dt" sz="half" idx="2"/>
          </p:nvPr>
        </p:nvSpPr>
        <p:spPr>
          <a:xfrm>
            <a:off x="8735324" y="6375400"/>
            <a:ext cx="1422030" cy="195072"/>
          </a:xfrm>
          <a:prstGeom prst="rect">
            <a:avLst/>
          </a:prstGeom>
        </p:spPr>
        <p:txBody>
          <a:bodyPr vert="horz" lIns="121899" tIns="60949" rIns="121899" bIns="60949" rtlCol="0" anchor="ctr"/>
          <a:lstStyle>
            <a:lvl1pPr algn="r">
              <a:defRPr sz="1100">
                <a:solidFill>
                  <a:schemeClr val="tx1"/>
                </a:solidFill>
              </a:defRPr>
            </a:lvl1pPr>
          </a:lstStyle>
          <a:p>
            <a:fld id="{3B9B9059-F1D6-41D0-95CF-D21CAA096B3A}" type="datetimeFigureOut">
              <a:rPr lang="en-US"/>
              <a:pPr/>
              <a:t>1/23/2019</a:t>
            </a:fld>
            <a:endParaRPr/>
          </a:p>
        </p:txBody>
      </p:sp>
      <p:sp>
        <p:nvSpPr>
          <p:cNvPr id="6" name="Slide Number Placeholder 5"/>
          <p:cNvSpPr>
            <a:spLocks noGrp="1"/>
          </p:cNvSpPr>
          <p:nvPr>
            <p:ph type="sldNum" sz="quarter" idx="4"/>
          </p:nvPr>
        </p:nvSpPr>
        <p:spPr>
          <a:xfrm>
            <a:off x="10441760" y="6375400"/>
            <a:ext cx="832903" cy="195072"/>
          </a:xfrm>
          <a:prstGeom prst="rect">
            <a:avLst/>
          </a:prstGeom>
        </p:spPr>
        <p:txBody>
          <a:bodyPr vert="horz" lIns="121899" tIns="60949" rIns="121899" bIns="60949" rtlCol="0" anchor="ctr"/>
          <a:lstStyle>
            <a:lvl1pPr algn="r">
              <a:defRPr sz="1100">
                <a:solidFill>
                  <a:schemeClr val="tx1"/>
                </a:solidFill>
              </a:defRPr>
            </a:lvl1pPr>
          </a:lstStyle>
          <a:p>
            <a:fld id="{E5FD5434-F838-4DD4-A17B-1CB1A1850DF4}" type="slidenum">
              <a:rPr/>
              <a:pPr/>
              <a:t>‹#›</a:t>
            </a:fld>
            <a:endParaRPr/>
          </a:p>
        </p:txBody>
      </p:sp>
    </p:spTree>
  </p:cSld>
  <p:clrMap bg1="dk1" tx1="lt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82" r:id="rId10"/>
    <p:sldLayoutId id="2147483678" r:id="rId11"/>
    <p:sldLayoutId id="2147483679" r:id="rId12"/>
  </p:sldLayoutIdLst>
  <p:transition spd="slow">
    <p:wipe/>
  </p:transition>
  <p:txStyles>
    <p:titleStyle>
      <a:lvl1pPr algn="l" defTabSz="1218987" rtl="0" eaLnBrk="1" latinLnBrk="0" hangingPunct="1">
        <a:lnSpc>
          <a:spcPct val="80000"/>
        </a:lnSpc>
        <a:spcBef>
          <a:spcPct val="0"/>
        </a:spcBef>
        <a:buNone/>
        <a:defRPr sz="3600" kern="1200" cap="all" baseline="0">
          <a:solidFill>
            <a:schemeClr val="tx1"/>
          </a:solidFill>
          <a:effectLst/>
          <a:latin typeface="+mj-lt"/>
          <a:ea typeface="+mj-ea"/>
          <a:cs typeface="+mj-cs"/>
        </a:defRPr>
      </a:lvl1pPr>
    </p:titleStyle>
    <p:body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blackboard.stonybrook.edu/webapps/blackboard/execute/content/file?cmd=view&amp;content_id=_4621282_1&amp;course_id=_1171678_1" TargetMode="External"/><Relationship Id="rId2" Type="http://schemas.openxmlformats.org/officeDocument/2006/relationships/hyperlink" Target="https://blackboard.stonybrook.edu/webapps/blackboard/execute/content/file?cmd=view&amp;content_id=_4614829_1&amp;course_id=_1171678_1" TargetMode="External"/><Relationship Id="rId1" Type="http://schemas.openxmlformats.org/officeDocument/2006/relationships/slideLayout" Target="../slideLayouts/slideLayout2.xml"/><Relationship Id="rId5" Type="http://schemas.openxmlformats.org/officeDocument/2006/relationships/hyperlink" Target="https://blackboard.stonybrook.edu/webapps/blackboard/execute/content/file?cmd=view&amp;content_id=_4633672_1&amp;course_id=_1171678_1" TargetMode="External"/><Relationship Id="rId4" Type="http://schemas.openxmlformats.org/officeDocument/2006/relationships/hyperlink" Target="https://blackboard.stonybrook.edu/webapps/blackboard/execute/content/file?cmd=view&amp;content_id=_4633671_1&amp;course_id=_1171678_1"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blackboard.stonybrook.edu/webapps/blackboard/execute/content/file?cmd=view&amp;content_id=_4647612_1&amp;course_id=_1171678_1" TargetMode="External"/><Relationship Id="rId2" Type="http://schemas.openxmlformats.org/officeDocument/2006/relationships/hyperlink" Target="https://blackboard.stonybrook.edu/webapps/blackboard/execute/content/file?cmd=view&amp;content_id=_4644676_1&amp;course_id=_1171678_1" TargetMode="External"/><Relationship Id="rId1" Type="http://schemas.openxmlformats.org/officeDocument/2006/relationships/slideLayout" Target="../slideLayouts/slideLayout2.xml"/><Relationship Id="rId5" Type="http://schemas.openxmlformats.org/officeDocument/2006/relationships/hyperlink" Target="https://doi.org/10.4271/2011-01-1409" TargetMode="External"/><Relationship Id="rId4" Type="http://schemas.openxmlformats.org/officeDocument/2006/relationships/hyperlink" Target="https://blackboard.stonybrook.edu/webapps/blackboard/content/listContent.jsp?course_id=_1171675_1&amp;content_id=_4589122_1&amp;mode=rese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US" sz="3600" dirty="0"/>
              <a:t>Investigating the effects of knock on </a:t>
            </a:r>
            <a:r>
              <a:rPr lang="en-US" sz="3600"/>
              <a:t>engine thermodynamics</a:t>
            </a:r>
            <a:endParaRPr lang="en-US" sz="3600" dirty="0"/>
          </a:p>
        </p:txBody>
      </p:sp>
      <p:sp>
        <p:nvSpPr>
          <p:cNvPr id="2" name="Subtitle 1"/>
          <p:cNvSpPr>
            <a:spLocks noGrp="1"/>
          </p:cNvSpPr>
          <p:nvPr>
            <p:ph type="subTitle" idx="1"/>
          </p:nvPr>
        </p:nvSpPr>
        <p:spPr/>
        <p:txBody>
          <a:bodyPr>
            <a:normAutofit/>
          </a:bodyPr>
          <a:lstStyle/>
          <a:p>
            <a:r>
              <a:rPr lang="en-US" dirty="0"/>
              <a:t>Anisur Rahman</a:t>
            </a:r>
            <a:br>
              <a:rPr lang="en-US" dirty="0"/>
            </a:br>
            <a:r>
              <a:rPr lang="en-US" dirty="0"/>
              <a:t>Stony Brook University</a:t>
            </a:r>
          </a:p>
        </p:txBody>
      </p:sp>
    </p:spTree>
    <p:extLst>
      <p:ext uri="{BB962C8B-B14F-4D97-AF65-F5344CB8AC3E}">
        <p14:creationId xmlns:p14="http://schemas.microsoft.com/office/powerpoint/2010/main" val="1082871649"/>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Average gas velocity</a:t>
            </a:r>
          </a:p>
        </p:txBody>
      </p:sp>
      <p:sp>
        <p:nvSpPr>
          <p:cNvPr id="3" name="Content Placeholder 2">
            <a:extLst>
              <a:ext uri="{FF2B5EF4-FFF2-40B4-BE49-F238E27FC236}">
                <a16:creationId xmlns:a16="http://schemas.microsoft.com/office/drawing/2014/main" id="{D83B70F5-E1D0-4084-A132-FFB1F8733E4A}"/>
              </a:ext>
            </a:extLst>
          </p:cNvPr>
          <p:cNvSpPr>
            <a:spLocks noGrp="1"/>
          </p:cNvSpPr>
          <p:nvPr>
            <p:ph sz="half" idx="1"/>
          </p:nvPr>
        </p:nvSpPr>
        <p:spPr/>
        <p:txBody>
          <a:bodyPr>
            <a:normAutofit fontScale="92500"/>
          </a:bodyPr>
          <a:lstStyle/>
          <a:p>
            <a:r>
              <a:rPr lang="en-US" dirty="0"/>
              <a:t>Figure 5 shows the average gas velocity in the cylinder from ~0 to ~110 degrees ATDC using equation 4:</a:t>
            </a:r>
            <a:endParaRPr lang="en-US" dirty="0">
              <a:solidFill>
                <a:srgbClr val="00B050"/>
              </a:solidFill>
            </a:endParaRPr>
          </a:p>
          <a:p>
            <a:pPr marL="0" indent="0">
              <a:buNone/>
            </a:pPr>
            <a:r>
              <a:rPr lang="en-US" dirty="0">
                <a:solidFill>
                  <a:srgbClr val="00B050"/>
                </a:solidFill>
              </a:rPr>
              <a:t>                                                                      </a:t>
            </a:r>
            <a:r>
              <a:rPr lang="en-US" dirty="0"/>
              <a:t>(4)</a:t>
            </a:r>
            <a:r>
              <a:rPr lang="en-US" dirty="0">
                <a:solidFill>
                  <a:srgbClr val="00B050"/>
                </a:solidFill>
              </a:rPr>
              <a:t>      </a:t>
            </a:r>
          </a:p>
          <a:p>
            <a:r>
              <a:rPr lang="en-US" dirty="0"/>
              <a:t> Just as with the pressure trace in figure 2, we see the knock cycles achieve a higher peak and then dip below the knock cases throughout the rest of the expansion stoke  </a:t>
            </a:r>
          </a:p>
          <a:p>
            <a:r>
              <a:rPr lang="en-US" dirty="0"/>
              <a:t>Again this is because the knocking causes the average value to be lower</a:t>
            </a:r>
          </a:p>
          <a:p>
            <a:pPr marL="0" indent="0">
              <a:buNone/>
            </a:pPr>
            <a:endParaRPr lang="en-US" dirty="0"/>
          </a:p>
        </p:txBody>
      </p:sp>
      <p:pic>
        <p:nvPicPr>
          <p:cNvPr id="7" name="Content Placeholder 6">
            <a:extLst>
              <a:ext uri="{FF2B5EF4-FFF2-40B4-BE49-F238E27FC236}">
                <a16:creationId xmlns:a16="http://schemas.microsoft.com/office/drawing/2014/main" id="{2002EC00-3F5C-4B02-9912-4B4394A8549B}"/>
              </a:ext>
            </a:extLst>
          </p:cNvPr>
          <p:cNvPicPr>
            <a:picLocks noGrp="1"/>
          </p:cNvPicPr>
          <p:nvPr>
            <p:ph sz="half" idx="2"/>
          </p:nvPr>
        </p:nvPicPr>
        <p:blipFill>
          <a:blip r:embed="rId2"/>
          <a:stretch>
            <a:fillRect/>
          </a:stretch>
        </p:blipFill>
        <p:spPr>
          <a:xfrm>
            <a:off x="6094413" y="1803401"/>
            <a:ext cx="4977104" cy="4063999"/>
          </a:xfrm>
          <a:prstGeom prst="rect">
            <a:avLst/>
          </a:prstGeom>
        </p:spPr>
      </p:pic>
      <p:sp>
        <p:nvSpPr>
          <p:cNvPr id="5" name="Rectangle 4">
            <a:extLst>
              <a:ext uri="{FF2B5EF4-FFF2-40B4-BE49-F238E27FC236}">
                <a16:creationId xmlns:a16="http://schemas.microsoft.com/office/drawing/2014/main" id="{5AD242DD-0AB5-4E2B-A8C9-86AA4C89E402}"/>
              </a:ext>
            </a:extLst>
          </p:cNvPr>
          <p:cNvSpPr/>
          <p:nvPr/>
        </p:nvSpPr>
        <p:spPr>
          <a:xfrm>
            <a:off x="6159000" y="5969001"/>
            <a:ext cx="5123326" cy="400110"/>
          </a:xfrm>
          <a:prstGeom prst="rect">
            <a:avLst/>
          </a:prstGeom>
        </p:spPr>
        <p:txBody>
          <a:bodyPr wrap="none">
            <a:spAutoFit/>
          </a:bodyPr>
          <a:lstStyle/>
          <a:p>
            <a:r>
              <a:rPr lang="en-US" sz="2000" dirty="0"/>
              <a:t>Figure 5. Average Gas Velocity vs Crank Angle</a:t>
            </a:r>
          </a:p>
        </p:txBody>
      </p:sp>
      <p:pic>
        <p:nvPicPr>
          <p:cNvPr id="8" name="Picture 7">
            <a:extLst>
              <a:ext uri="{FF2B5EF4-FFF2-40B4-BE49-F238E27FC236}">
                <a16:creationId xmlns:a16="http://schemas.microsoft.com/office/drawing/2014/main" id="{767954FB-C18E-4DE9-9836-A41BFC5FC44D}"/>
              </a:ext>
            </a:extLst>
          </p:cNvPr>
          <p:cNvPicPr/>
          <p:nvPr/>
        </p:nvPicPr>
        <p:blipFill>
          <a:blip r:embed="rId3"/>
          <a:stretch>
            <a:fillRect/>
          </a:stretch>
        </p:blipFill>
        <p:spPr>
          <a:xfrm>
            <a:off x="1650114" y="3178492"/>
            <a:ext cx="3505200" cy="501015"/>
          </a:xfrm>
          <a:prstGeom prst="rect">
            <a:avLst/>
          </a:prstGeom>
        </p:spPr>
      </p:pic>
    </p:spTree>
    <p:extLst>
      <p:ext uri="{BB962C8B-B14F-4D97-AF65-F5344CB8AC3E}">
        <p14:creationId xmlns:p14="http://schemas.microsoft.com/office/powerpoint/2010/main" val="471475862"/>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Bulk temperatures</a:t>
            </a:r>
          </a:p>
        </p:txBody>
      </p:sp>
      <p:sp>
        <p:nvSpPr>
          <p:cNvPr id="5" name="Content Placeholder 4">
            <a:extLst>
              <a:ext uri="{FF2B5EF4-FFF2-40B4-BE49-F238E27FC236}">
                <a16:creationId xmlns:a16="http://schemas.microsoft.com/office/drawing/2014/main" id="{D7AF1409-0632-48F0-8EF9-E9CC3D5C1B5A}"/>
              </a:ext>
            </a:extLst>
          </p:cNvPr>
          <p:cNvSpPr>
            <a:spLocks noGrp="1"/>
          </p:cNvSpPr>
          <p:nvPr>
            <p:ph sz="half" idx="1"/>
          </p:nvPr>
        </p:nvSpPr>
        <p:spPr/>
        <p:txBody>
          <a:bodyPr>
            <a:normAutofit fontScale="92500" lnSpcReduction="20000"/>
          </a:bodyPr>
          <a:lstStyle/>
          <a:p>
            <a:r>
              <a:rPr lang="en-US" dirty="0"/>
              <a:t>Figure 6 shows the Bulk temperatures vs crank angle for approximately the same crank angle range as figure 5 using the ideal gas relations from lecture 4 (Lawler 2018). </a:t>
            </a:r>
          </a:p>
          <a:p>
            <a:r>
              <a:rPr lang="en-US" dirty="0"/>
              <a:t>As expected, the gas bulk temperature inside the cylinder is lower for the knock cases throughout expansion after the peak temperature</a:t>
            </a:r>
          </a:p>
          <a:p>
            <a:r>
              <a:rPr lang="en-US" dirty="0"/>
              <a:t>This correlates with the data in the previous graphs as lower pressures and velocities will coincide with lower temperatures</a:t>
            </a:r>
          </a:p>
        </p:txBody>
      </p:sp>
      <p:pic>
        <p:nvPicPr>
          <p:cNvPr id="7" name="Content Placeholder 6">
            <a:extLst>
              <a:ext uri="{FF2B5EF4-FFF2-40B4-BE49-F238E27FC236}">
                <a16:creationId xmlns:a16="http://schemas.microsoft.com/office/drawing/2014/main" id="{0552ECA4-4361-47B4-BF6A-0FB7C468C0EE}"/>
              </a:ext>
            </a:extLst>
          </p:cNvPr>
          <p:cNvPicPr>
            <a:picLocks noGrp="1"/>
          </p:cNvPicPr>
          <p:nvPr>
            <p:ph sz="half" idx="2"/>
          </p:nvPr>
        </p:nvPicPr>
        <p:blipFill>
          <a:blip r:embed="rId2"/>
          <a:stretch>
            <a:fillRect/>
          </a:stretch>
        </p:blipFill>
        <p:spPr>
          <a:xfrm>
            <a:off x="6094411" y="1701800"/>
            <a:ext cx="5180251" cy="4341168"/>
          </a:xfrm>
          <a:prstGeom prst="rect">
            <a:avLst/>
          </a:prstGeom>
        </p:spPr>
      </p:pic>
      <p:sp>
        <p:nvSpPr>
          <p:cNvPr id="8" name="Rectangle 7">
            <a:extLst>
              <a:ext uri="{FF2B5EF4-FFF2-40B4-BE49-F238E27FC236}">
                <a16:creationId xmlns:a16="http://schemas.microsoft.com/office/drawing/2014/main" id="{3B5F2B55-DB18-45BD-9FE7-FC8656759AF5}"/>
              </a:ext>
            </a:extLst>
          </p:cNvPr>
          <p:cNvSpPr/>
          <p:nvPr/>
        </p:nvSpPr>
        <p:spPr>
          <a:xfrm>
            <a:off x="6260571" y="6042968"/>
            <a:ext cx="4847930" cy="400110"/>
          </a:xfrm>
          <a:prstGeom prst="rect">
            <a:avLst/>
          </a:prstGeom>
        </p:spPr>
        <p:txBody>
          <a:bodyPr wrap="none">
            <a:spAutoFit/>
          </a:bodyPr>
          <a:lstStyle/>
          <a:p>
            <a:r>
              <a:rPr lang="en-US" sz="2000" dirty="0"/>
              <a:t>Figure 6. Bulk Temperature vs Crank Angle</a:t>
            </a:r>
          </a:p>
        </p:txBody>
      </p:sp>
    </p:spTree>
    <p:extLst>
      <p:ext uri="{BB962C8B-B14F-4D97-AF65-F5344CB8AC3E}">
        <p14:creationId xmlns:p14="http://schemas.microsoft.com/office/powerpoint/2010/main" val="3969558106"/>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Heat transfer coefficient</a:t>
            </a:r>
          </a:p>
        </p:txBody>
      </p:sp>
      <p:sp>
        <p:nvSpPr>
          <p:cNvPr id="41" name="Content Placeholder 40">
            <a:extLst>
              <a:ext uri="{FF2B5EF4-FFF2-40B4-BE49-F238E27FC236}">
                <a16:creationId xmlns:a16="http://schemas.microsoft.com/office/drawing/2014/main" id="{DA2C5D87-E5B8-45BD-B1FA-666AC01D94C2}"/>
              </a:ext>
            </a:extLst>
          </p:cNvPr>
          <p:cNvSpPr>
            <a:spLocks noGrp="1"/>
          </p:cNvSpPr>
          <p:nvPr>
            <p:ph sz="half" idx="1"/>
          </p:nvPr>
        </p:nvSpPr>
        <p:spPr/>
        <p:txBody>
          <a:bodyPr>
            <a:normAutofit fontScale="85000" lnSpcReduction="10000"/>
          </a:bodyPr>
          <a:lstStyle/>
          <a:p>
            <a:r>
              <a:rPr lang="en-US" dirty="0"/>
              <a:t>Figure 7 shows the heat transfer coefficient, h, in terms of J/CA-m</a:t>
            </a:r>
            <a:r>
              <a:rPr lang="en-US" baseline="30000" dirty="0"/>
              <a:t>2</a:t>
            </a:r>
            <a:r>
              <a:rPr lang="en-US" dirty="0"/>
              <a:t> –K  instead of  J/s-m</a:t>
            </a:r>
            <a:r>
              <a:rPr lang="en-US" baseline="30000" dirty="0"/>
              <a:t>2</a:t>
            </a:r>
            <a:r>
              <a:rPr lang="en-US" dirty="0"/>
              <a:t>-K traditionally used in heat transfer problems from 0 to 120 degrees ATDC calculated using the equation 5</a:t>
            </a:r>
            <a:r>
              <a:rPr lang="en-US" dirty="0">
                <a:solidFill>
                  <a:srgbClr val="00B050"/>
                </a:solidFill>
              </a:rPr>
              <a:t> </a:t>
            </a:r>
            <a:r>
              <a:rPr lang="en-US" dirty="0"/>
              <a:t>(Lawler 2018):</a:t>
            </a:r>
          </a:p>
          <a:p>
            <a:pPr marL="0" indent="0">
              <a:buNone/>
            </a:pPr>
            <a:r>
              <a:rPr lang="en-US" dirty="0"/>
              <a:t>                                                                               (5)</a:t>
            </a:r>
          </a:p>
          <a:p>
            <a:r>
              <a:rPr lang="en-US" dirty="0"/>
              <a:t>We see the results are consistent with the previous graphs as the h is initially lower for the non-knocking cycles but ends up being higher after the knock cases reach their peak</a:t>
            </a:r>
          </a:p>
          <a:p>
            <a:r>
              <a:rPr lang="en-US" dirty="0"/>
              <a:t>The initial difference, however, is greater than it was for the gas velocities and bulk temperatures</a:t>
            </a:r>
          </a:p>
        </p:txBody>
      </p:sp>
      <p:pic>
        <p:nvPicPr>
          <p:cNvPr id="43" name="Picture 42">
            <a:extLst>
              <a:ext uri="{FF2B5EF4-FFF2-40B4-BE49-F238E27FC236}">
                <a16:creationId xmlns:a16="http://schemas.microsoft.com/office/drawing/2014/main" id="{E725A200-6606-4DA6-BD8A-B1AFD858172B}"/>
              </a:ext>
            </a:extLst>
          </p:cNvPr>
          <p:cNvPicPr/>
          <p:nvPr/>
        </p:nvPicPr>
        <p:blipFill>
          <a:blip r:embed="rId2"/>
          <a:stretch>
            <a:fillRect/>
          </a:stretch>
        </p:blipFill>
        <p:spPr>
          <a:xfrm>
            <a:off x="1832994" y="3446755"/>
            <a:ext cx="3139440" cy="344170"/>
          </a:xfrm>
          <a:prstGeom prst="rect">
            <a:avLst/>
          </a:prstGeom>
        </p:spPr>
      </p:pic>
      <p:pic>
        <p:nvPicPr>
          <p:cNvPr id="47" name="Content Placeholder 46">
            <a:extLst>
              <a:ext uri="{FF2B5EF4-FFF2-40B4-BE49-F238E27FC236}">
                <a16:creationId xmlns:a16="http://schemas.microsoft.com/office/drawing/2014/main" id="{6195C9B2-4E21-4BAF-9FAA-413EDD3BFBE3}"/>
              </a:ext>
            </a:extLst>
          </p:cNvPr>
          <p:cNvPicPr>
            <a:picLocks noGrp="1" noChangeAspect="1"/>
          </p:cNvPicPr>
          <p:nvPr>
            <p:ph sz="half" idx="2"/>
          </p:nvPr>
        </p:nvPicPr>
        <p:blipFill>
          <a:blip r:embed="rId3"/>
          <a:stretch>
            <a:fillRect/>
          </a:stretch>
        </p:blipFill>
        <p:spPr>
          <a:xfrm>
            <a:off x="5805754" y="1803401"/>
            <a:ext cx="5698858" cy="4274143"/>
          </a:xfrm>
          <a:prstGeom prst="rect">
            <a:avLst/>
          </a:prstGeom>
        </p:spPr>
      </p:pic>
      <p:sp>
        <p:nvSpPr>
          <p:cNvPr id="48" name="Rectangle 47">
            <a:extLst>
              <a:ext uri="{FF2B5EF4-FFF2-40B4-BE49-F238E27FC236}">
                <a16:creationId xmlns:a16="http://schemas.microsoft.com/office/drawing/2014/main" id="{59C6F99D-4908-4A44-BE52-FEC3E5754BCE}"/>
              </a:ext>
            </a:extLst>
          </p:cNvPr>
          <p:cNvSpPr/>
          <p:nvPr/>
        </p:nvSpPr>
        <p:spPr>
          <a:xfrm>
            <a:off x="5608770" y="6077544"/>
            <a:ext cx="6092825" cy="400110"/>
          </a:xfrm>
          <a:prstGeom prst="rect">
            <a:avLst/>
          </a:prstGeom>
        </p:spPr>
        <p:txBody>
          <a:bodyPr>
            <a:spAutoFit/>
          </a:bodyPr>
          <a:lstStyle/>
          <a:p>
            <a:pPr algn="ctr"/>
            <a:r>
              <a:rPr lang="en-US" sz="2000" dirty="0"/>
              <a:t>Figure 7. Heat Transfer Coefficient vs Crank Angle</a:t>
            </a:r>
          </a:p>
        </p:txBody>
      </p:sp>
    </p:spTree>
    <p:extLst>
      <p:ext uri="{BB962C8B-B14F-4D97-AF65-F5344CB8AC3E}">
        <p14:creationId xmlns:p14="http://schemas.microsoft.com/office/powerpoint/2010/main" val="1816923565"/>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Heat transfer rate</a:t>
            </a:r>
          </a:p>
        </p:txBody>
      </p:sp>
      <p:sp>
        <p:nvSpPr>
          <p:cNvPr id="3" name="Content Placeholder 2">
            <a:extLst>
              <a:ext uri="{FF2B5EF4-FFF2-40B4-BE49-F238E27FC236}">
                <a16:creationId xmlns:a16="http://schemas.microsoft.com/office/drawing/2014/main" id="{0BDED369-13D6-4260-A5A9-BB55F7385D2F}"/>
              </a:ext>
            </a:extLst>
          </p:cNvPr>
          <p:cNvSpPr>
            <a:spLocks noGrp="1"/>
          </p:cNvSpPr>
          <p:nvPr>
            <p:ph sz="half" idx="1"/>
          </p:nvPr>
        </p:nvSpPr>
        <p:spPr>
          <a:xfrm>
            <a:off x="914162" y="1803401"/>
            <a:ext cx="4494450" cy="4470400"/>
          </a:xfrm>
        </p:spPr>
        <p:txBody>
          <a:bodyPr>
            <a:normAutofit fontScale="62500" lnSpcReduction="20000"/>
          </a:bodyPr>
          <a:lstStyle/>
          <a:p>
            <a:r>
              <a:rPr lang="en-US" dirty="0"/>
              <a:t>Figure 8 shows the heat transfer rate converted to units of </a:t>
            </a:r>
            <a:br>
              <a:rPr lang="en-US" dirty="0"/>
            </a:br>
            <a:r>
              <a:rPr lang="en-US" dirty="0"/>
              <a:t>J/CA from 0 to 120 degrees after TDC</a:t>
            </a:r>
          </a:p>
          <a:p>
            <a:r>
              <a:rPr lang="en-US" dirty="0"/>
              <a:t>The heat transfer rate was calculated using equation 6:</a:t>
            </a:r>
            <a:br>
              <a:rPr lang="en-US" dirty="0"/>
            </a:br>
            <a:br>
              <a:rPr lang="en-US" dirty="0"/>
            </a:br>
            <a:r>
              <a:rPr lang="en-US" dirty="0"/>
              <a:t>                                                                                          (6)</a:t>
            </a:r>
          </a:p>
          <a:p>
            <a:r>
              <a:rPr lang="en-US" dirty="0"/>
              <a:t>The plot shows that while the initial heat transfer rate for the knock cycles is greater, it too levels off after the peak. The difference is more noticeable than it is with the h plot in figure 7</a:t>
            </a:r>
          </a:p>
          <a:p>
            <a:r>
              <a:rPr lang="en-US" dirty="0"/>
              <a:t>This is to be expected as the h values and bulk temperatures followed a similar trend so it only makes sense that the heat loss rate does the same</a:t>
            </a:r>
          </a:p>
          <a:p>
            <a:r>
              <a:rPr lang="en-US" dirty="0"/>
              <a:t>Because the heat loss is a linear relation between those two parameters and has the same Area and </a:t>
            </a:r>
            <a:r>
              <a:rPr lang="en-US" dirty="0" err="1"/>
              <a:t>T</a:t>
            </a:r>
            <a:r>
              <a:rPr lang="en-US" baseline="-25000" dirty="0" err="1"/>
              <a:t>wall</a:t>
            </a:r>
            <a:r>
              <a:rPr lang="en-US" dirty="0"/>
              <a:t> values, the difference is not too great </a:t>
            </a:r>
          </a:p>
        </p:txBody>
      </p:sp>
      <p:sp>
        <p:nvSpPr>
          <p:cNvPr id="14" name="Rectangle 13">
            <a:extLst>
              <a:ext uri="{FF2B5EF4-FFF2-40B4-BE49-F238E27FC236}">
                <a16:creationId xmlns:a16="http://schemas.microsoft.com/office/drawing/2014/main" id="{ACFEA162-CD6B-4F82-8007-CB6A26A878B3}"/>
              </a:ext>
            </a:extLst>
          </p:cNvPr>
          <p:cNvSpPr/>
          <p:nvPr/>
        </p:nvSpPr>
        <p:spPr>
          <a:xfrm>
            <a:off x="5739607" y="6273801"/>
            <a:ext cx="6092825" cy="400110"/>
          </a:xfrm>
          <a:prstGeom prst="rect">
            <a:avLst/>
          </a:prstGeom>
        </p:spPr>
        <p:txBody>
          <a:bodyPr>
            <a:spAutoFit/>
          </a:bodyPr>
          <a:lstStyle/>
          <a:p>
            <a:pPr algn="ctr"/>
            <a:r>
              <a:rPr lang="en-US" sz="2000" dirty="0"/>
              <a:t>Figure 8. Heat Transfer Rate vs Crank Angle</a:t>
            </a:r>
          </a:p>
        </p:txBody>
      </p:sp>
      <p:pic>
        <p:nvPicPr>
          <p:cNvPr id="15" name="Picture 14">
            <a:extLst>
              <a:ext uri="{FF2B5EF4-FFF2-40B4-BE49-F238E27FC236}">
                <a16:creationId xmlns:a16="http://schemas.microsoft.com/office/drawing/2014/main" id="{061E3FE0-7E65-450D-BB8A-9F90183F766D}"/>
              </a:ext>
            </a:extLst>
          </p:cNvPr>
          <p:cNvPicPr/>
          <p:nvPr/>
        </p:nvPicPr>
        <p:blipFill>
          <a:blip r:embed="rId2"/>
          <a:stretch>
            <a:fillRect/>
          </a:stretch>
        </p:blipFill>
        <p:spPr>
          <a:xfrm>
            <a:off x="1636680" y="2971800"/>
            <a:ext cx="3049413" cy="304800"/>
          </a:xfrm>
          <a:prstGeom prst="rect">
            <a:avLst/>
          </a:prstGeom>
        </p:spPr>
      </p:pic>
      <p:pic>
        <p:nvPicPr>
          <p:cNvPr id="19" name="Content Placeholder 18">
            <a:extLst>
              <a:ext uri="{FF2B5EF4-FFF2-40B4-BE49-F238E27FC236}">
                <a16:creationId xmlns:a16="http://schemas.microsoft.com/office/drawing/2014/main" id="{C796E796-052C-4C10-980B-5D73A14546F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805754" y="1803401"/>
            <a:ext cx="5960534" cy="4470400"/>
          </a:xfrm>
        </p:spPr>
      </p:pic>
    </p:spTree>
    <p:extLst>
      <p:ext uri="{BB962C8B-B14F-4D97-AF65-F5344CB8AC3E}">
        <p14:creationId xmlns:p14="http://schemas.microsoft.com/office/powerpoint/2010/main" val="3287000155"/>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1CDC8-2B4B-4F96-B560-DEBD3E7D8D1F}"/>
              </a:ext>
            </a:extLst>
          </p:cNvPr>
          <p:cNvSpPr>
            <a:spLocks noGrp="1"/>
          </p:cNvSpPr>
          <p:nvPr>
            <p:ph type="title"/>
          </p:nvPr>
        </p:nvSpPr>
        <p:spPr/>
        <p:txBody>
          <a:bodyPr/>
          <a:lstStyle/>
          <a:p>
            <a:r>
              <a:rPr lang="en-US" dirty="0"/>
              <a:t>Heat lost</a:t>
            </a:r>
          </a:p>
        </p:txBody>
      </p:sp>
      <p:sp>
        <p:nvSpPr>
          <p:cNvPr id="3" name="Content Placeholder 2">
            <a:extLst>
              <a:ext uri="{FF2B5EF4-FFF2-40B4-BE49-F238E27FC236}">
                <a16:creationId xmlns:a16="http://schemas.microsoft.com/office/drawing/2014/main" id="{222EE2D0-7702-4C85-9B87-A9DA240DFBF6}"/>
              </a:ext>
            </a:extLst>
          </p:cNvPr>
          <p:cNvSpPr>
            <a:spLocks noGrp="1"/>
          </p:cNvSpPr>
          <p:nvPr>
            <p:ph sz="half" idx="1"/>
          </p:nvPr>
        </p:nvSpPr>
        <p:spPr/>
        <p:txBody>
          <a:bodyPr>
            <a:normAutofit lnSpcReduction="10000"/>
          </a:bodyPr>
          <a:lstStyle/>
          <a:p>
            <a:r>
              <a:rPr lang="en-US" dirty="0"/>
              <a:t>Figure 9 shows the total heat transferred to the wall from 0 to 120 degrees ATDC.</a:t>
            </a:r>
          </a:p>
          <a:p>
            <a:r>
              <a:rPr lang="en-US" dirty="0"/>
              <a:t>Although the heat loss rates were greater after the peak values, the large initial gap resulted in a slightly lower amount of heat lost for the non-knocking cycles</a:t>
            </a:r>
          </a:p>
          <a:p>
            <a:r>
              <a:rPr lang="en-US" dirty="0"/>
              <a:t>The difference is small at a value of 0.54 J but is consistent as it is calculated from the average values</a:t>
            </a:r>
          </a:p>
        </p:txBody>
      </p:sp>
      <p:sp>
        <p:nvSpPr>
          <p:cNvPr id="6" name="Rectangle 5">
            <a:extLst>
              <a:ext uri="{FF2B5EF4-FFF2-40B4-BE49-F238E27FC236}">
                <a16:creationId xmlns:a16="http://schemas.microsoft.com/office/drawing/2014/main" id="{61EAB32F-E104-4B67-B81B-8C982CC26F98}"/>
              </a:ext>
            </a:extLst>
          </p:cNvPr>
          <p:cNvSpPr/>
          <p:nvPr/>
        </p:nvSpPr>
        <p:spPr>
          <a:xfrm>
            <a:off x="6830100" y="6175345"/>
            <a:ext cx="3911840" cy="400110"/>
          </a:xfrm>
          <a:prstGeom prst="rect">
            <a:avLst/>
          </a:prstGeom>
        </p:spPr>
        <p:txBody>
          <a:bodyPr wrap="none">
            <a:spAutoFit/>
          </a:bodyPr>
          <a:lstStyle/>
          <a:p>
            <a:pPr algn="ctr"/>
            <a:r>
              <a:rPr lang="en-US" sz="2000" dirty="0"/>
              <a:t>Figure 9. Heat Lost vs Crank Angle</a:t>
            </a:r>
          </a:p>
        </p:txBody>
      </p:sp>
      <p:pic>
        <p:nvPicPr>
          <p:cNvPr id="10" name="Content Placeholder 9">
            <a:extLst>
              <a:ext uri="{FF2B5EF4-FFF2-40B4-BE49-F238E27FC236}">
                <a16:creationId xmlns:a16="http://schemas.microsoft.com/office/drawing/2014/main" id="{068C6410-B363-4917-9218-D59095192EE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670286" y="1701800"/>
            <a:ext cx="5960532" cy="4470399"/>
          </a:xfrm>
        </p:spPr>
      </p:pic>
    </p:spTree>
    <p:extLst>
      <p:ext uri="{BB962C8B-B14F-4D97-AF65-F5344CB8AC3E}">
        <p14:creationId xmlns:p14="http://schemas.microsoft.com/office/powerpoint/2010/main" val="1336900524"/>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Heat release rates</a:t>
            </a:r>
          </a:p>
        </p:txBody>
      </p:sp>
      <p:sp>
        <p:nvSpPr>
          <p:cNvPr id="5" name="Content Placeholder 4">
            <a:extLst>
              <a:ext uri="{FF2B5EF4-FFF2-40B4-BE49-F238E27FC236}">
                <a16:creationId xmlns:a16="http://schemas.microsoft.com/office/drawing/2014/main" id="{807DD49B-EFC2-47F2-80E1-D69F8ABAE821}"/>
              </a:ext>
            </a:extLst>
          </p:cNvPr>
          <p:cNvSpPr>
            <a:spLocks noGrp="1"/>
          </p:cNvSpPr>
          <p:nvPr>
            <p:ph sz="half" idx="1"/>
          </p:nvPr>
        </p:nvSpPr>
        <p:spPr/>
        <p:txBody>
          <a:bodyPr>
            <a:normAutofit fontScale="62500" lnSpcReduction="20000"/>
          </a:bodyPr>
          <a:lstStyle/>
          <a:p>
            <a:r>
              <a:rPr lang="en-US" dirty="0"/>
              <a:t>Figure 10 shows the heat release rates in terms of J/CA from -120 to 120 degrees ATDC . As stated in class, noise is amplified when numerically differentiating. This noise is amplified further by the presence of knock. Even the non-knocking cycles exhibit ringing in the data</a:t>
            </a:r>
          </a:p>
          <a:p>
            <a:r>
              <a:rPr lang="en-US" dirty="0"/>
              <a:t>The heat release rate was calculated using equation 7 (Lawler 2018):</a:t>
            </a:r>
          </a:p>
          <a:p>
            <a:pPr marL="0" indent="0">
              <a:buNone/>
            </a:pPr>
            <a:br>
              <a:rPr lang="en-US" dirty="0"/>
            </a:br>
            <a:r>
              <a:rPr lang="en-US" dirty="0"/>
              <a:t>                                                                                                            (7)</a:t>
            </a:r>
          </a:p>
          <a:p>
            <a:r>
              <a:rPr lang="en-US" dirty="0"/>
              <a:t>The peak heat release rate is slightly higher for the non knocking case which is counter intuitive and does not agree with research conducted by other engineers. In a study done by </a:t>
            </a:r>
            <a:r>
              <a:rPr lang="en-US" dirty="0" err="1"/>
              <a:t>Zavlava</a:t>
            </a:r>
            <a:r>
              <a:rPr lang="en-US" dirty="0"/>
              <a:t> and </a:t>
            </a:r>
            <a:r>
              <a:rPr lang="en-US" dirty="0" err="1"/>
              <a:t>Folkerts</a:t>
            </a:r>
            <a:r>
              <a:rPr lang="en-US" dirty="0"/>
              <a:t>, the peak average heat release rate for knock cycles were higher than non-knocking cycles</a:t>
            </a:r>
          </a:p>
          <a:p>
            <a:r>
              <a:rPr lang="en-US" dirty="0"/>
              <a:t> As such, this result should not be trusted due to the low number of cycles used to calculate the rates given the large amount of noise. </a:t>
            </a:r>
          </a:p>
          <a:p>
            <a:pPr marL="0" indent="0">
              <a:buNone/>
            </a:pPr>
            <a:endParaRPr lang="en-US" dirty="0"/>
          </a:p>
        </p:txBody>
      </p:sp>
      <p:sp>
        <p:nvSpPr>
          <p:cNvPr id="8" name="Rectangle 7">
            <a:extLst>
              <a:ext uri="{FF2B5EF4-FFF2-40B4-BE49-F238E27FC236}">
                <a16:creationId xmlns:a16="http://schemas.microsoft.com/office/drawing/2014/main" id="{B0A2D318-31BD-4EE9-A1BC-641CBB101F2C}"/>
              </a:ext>
            </a:extLst>
          </p:cNvPr>
          <p:cNvSpPr/>
          <p:nvPr/>
        </p:nvSpPr>
        <p:spPr>
          <a:xfrm>
            <a:off x="6746885" y="6138909"/>
            <a:ext cx="4054508" cy="400110"/>
          </a:xfrm>
          <a:prstGeom prst="rect">
            <a:avLst/>
          </a:prstGeom>
        </p:spPr>
        <p:txBody>
          <a:bodyPr wrap="none">
            <a:spAutoFit/>
          </a:bodyPr>
          <a:lstStyle/>
          <a:p>
            <a:pPr algn="ctr"/>
            <a:r>
              <a:rPr lang="en-US" sz="2000" dirty="0"/>
              <a:t>Figure 10. Heat Lost vs Crank Angle</a:t>
            </a:r>
          </a:p>
        </p:txBody>
      </p:sp>
      <p:pic>
        <p:nvPicPr>
          <p:cNvPr id="12" name="Content Placeholder 11">
            <a:extLst>
              <a:ext uri="{FF2B5EF4-FFF2-40B4-BE49-F238E27FC236}">
                <a16:creationId xmlns:a16="http://schemas.microsoft.com/office/drawing/2014/main" id="{E8EDE4EC-C229-48AF-A833-719DA539553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805754" y="1803401"/>
            <a:ext cx="5780678" cy="4335508"/>
          </a:xfrm>
        </p:spPr>
      </p:pic>
      <p:pic>
        <p:nvPicPr>
          <p:cNvPr id="13" name="Picture 12">
            <a:extLst>
              <a:ext uri="{FF2B5EF4-FFF2-40B4-BE49-F238E27FC236}">
                <a16:creationId xmlns:a16="http://schemas.microsoft.com/office/drawing/2014/main" id="{073E19F4-ADD1-4D65-BD87-5D31CE4625FF}"/>
              </a:ext>
            </a:extLst>
          </p:cNvPr>
          <p:cNvPicPr/>
          <p:nvPr/>
        </p:nvPicPr>
        <p:blipFill>
          <a:blip r:embed="rId3"/>
          <a:stretch>
            <a:fillRect/>
          </a:stretch>
        </p:blipFill>
        <p:spPr>
          <a:xfrm>
            <a:off x="2284412" y="3496175"/>
            <a:ext cx="1783080" cy="474980"/>
          </a:xfrm>
          <a:prstGeom prst="rect">
            <a:avLst/>
          </a:prstGeom>
        </p:spPr>
      </p:pic>
    </p:spTree>
    <p:extLst>
      <p:ext uri="{BB962C8B-B14F-4D97-AF65-F5344CB8AC3E}">
        <p14:creationId xmlns:p14="http://schemas.microsoft.com/office/powerpoint/2010/main" val="2611363983"/>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Heat release rates</a:t>
            </a:r>
          </a:p>
        </p:txBody>
      </p:sp>
      <p:sp>
        <p:nvSpPr>
          <p:cNvPr id="5" name="Content Placeholder 4">
            <a:extLst>
              <a:ext uri="{FF2B5EF4-FFF2-40B4-BE49-F238E27FC236}">
                <a16:creationId xmlns:a16="http://schemas.microsoft.com/office/drawing/2014/main" id="{65B0AD0E-AD1B-4698-B3F0-C518B1921B06}"/>
              </a:ext>
            </a:extLst>
          </p:cNvPr>
          <p:cNvSpPr>
            <a:spLocks noGrp="1"/>
          </p:cNvSpPr>
          <p:nvPr>
            <p:ph idx="1"/>
          </p:nvPr>
        </p:nvSpPr>
        <p:spPr/>
        <p:txBody>
          <a:bodyPr/>
          <a:lstStyle/>
          <a:p>
            <a:r>
              <a:rPr lang="en-US" dirty="0"/>
              <a:t>Figures 11a and 11b show the mean heat release rate plotted along with the heat release rates of each individual cycle for the non-knocking and knocking cases respectively</a:t>
            </a:r>
          </a:p>
          <a:p>
            <a:r>
              <a:rPr lang="en-US" dirty="0"/>
              <a:t>While the peak average value for the non knocking case is higher than the peak average value for the knocking case, the individual heat release rates for the knocking cases reach higher values</a:t>
            </a:r>
          </a:p>
          <a:p>
            <a:r>
              <a:rPr lang="en-US" dirty="0"/>
              <a:t>The difference in the largest peak value for the individual cycles is 60.47 J/CA greater in the knock case </a:t>
            </a:r>
          </a:p>
          <a:p>
            <a:endParaRPr lang="en-US" dirty="0"/>
          </a:p>
        </p:txBody>
      </p:sp>
    </p:spTree>
    <p:extLst>
      <p:ext uri="{BB962C8B-B14F-4D97-AF65-F5344CB8AC3E}">
        <p14:creationId xmlns:p14="http://schemas.microsoft.com/office/powerpoint/2010/main" val="3632661304"/>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Heat Release rates</a:t>
            </a:r>
          </a:p>
        </p:txBody>
      </p:sp>
      <p:pic>
        <p:nvPicPr>
          <p:cNvPr id="8" name="Content Placeholder 7">
            <a:extLst>
              <a:ext uri="{FF2B5EF4-FFF2-40B4-BE49-F238E27FC236}">
                <a16:creationId xmlns:a16="http://schemas.microsoft.com/office/drawing/2014/main" id="{BD6B53C2-7A44-4B5C-B356-BB36ECC8A3CB}"/>
              </a:ext>
            </a:extLst>
          </p:cNvPr>
          <p:cNvPicPr>
            <a:picLocks noGrp="1"/>
          </p:cNvPicPr>
          <p:nvPr>
            <p:ph sz="half" idx="2"/>
          </p:nvPr>
        </p:nvPicPr>
        <p:blipFill>
          <a:blip r:embed="rId2"/>
          <a:stretch>
            <a:fillRect/>
          </a:stretch>
        </p:blipFill>
        <p:spPr>
          <a:xfrm>
            <a:off x="6297613" y="2172295"/>
            <a:ext cx="4976812" cy="3732609"/>
          </a:xfrm>
          <a:prstGeom prst="rect">
            <a:avLst/>
          </a:prstGeom>
        </p:spPr>
      </p:pic>
      <p:pic>
        <p:nvPicPr>
          <p:cNvPr id="16" name="Content Placeholder 15">
            <a:extLst>
              <a:ext uri="{FF2B5EF4-FFF2-40B4-BE49-F238E27FC236}">
                <a16:creationId xmlns:a16="http://schemas.microsoft.com/office/drawing/2014/main" id="{C621D9A0-C91A-4FEA-85F3-14016D1BEB5C}"/>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914400" y="2172295"/>
            <a:ext cx="4976813" cy="3732609"/>
          </a:xfrm>
        </p:spPr>
      </p:pic>
      <p:sp>
        <p:nvSpPr>
          <p:cNvPr id="18" name="Rectangle 17">
            <a:extLst>
              <a:ext uri="{FF2B5EF4-FFF2-40B4-BE49-F238E27FC236}">
                <a16:creationId xmlns:a16="http://schemas.microsoft.com/office/drawing/2014/main" id="{5D5ABA13-1B38-4E18-8BAE-6CBF8F51D089}"/>
              </a:ext>
            </a:extLst>
          </p:cNvPr>
          <p:cNvSpPr/>
          <p:nvPr/>
        </p:nvSpPr>
        <p:spPr>
          <a:xfrm>
            <a:off x="356394" y="6021456"/>
            <a:ext cx="5941220" cy="707886"/>
          </a:xfrm>
          <a:prstGeom prst="rect">
            <a:avLst/>
          </a:prstGeom>
        </p:spPr>
        <p:txBody>
          <a:bodyPr wrap="square">
            <a:spAutoFit/>
          </a:bodyPr>
          <a:lstStyle/>
          <a:p>
            <a:pPr algn="ctr"/>
            <a:r>
              <a:rPr lang="en-US" sz="2000" dirty="0"/>
              <a:t>Figure 11a. Heat Release Rate vs Crank Angle for non-knocking cycles</a:t>
            </a:r>
          </a:p>
        </p:txBody>
      </p:sp>
      <p:sp>
        <p:nvSpPr>
          <p:cNvPr id="19" name="Rectangle 18">
            <a:extLst>
              <a:ext uri="{FF2B5EF4-FFF2-40B4-BE49-F238E27FC236}">
                <a16:creationId xmlns:a16="http://schemas.microsoft.com/office/drawing/2014/main" id="{D72C7C8F-638B-43D8-835A-A73725570447}"/>
              </a:ext>
            </a:extLst>
          </p:cNvPr>
          <p:cNvSpPr/>
          <p:nvPr/>
        </p:nvSpPr>
        <p:spPr>
          <a:xfrm>
            <a:off x="5739607" y="6021456"/>
            <a:ext cx="6092825" cy="707886"/>
          </a:xfrm>
          <a:prstGeom prst="rect">
            <a:avLst/>
          </a:prstGeom>
        </p:spPr>
        <p:txBody>
          <a:bodyPr>
            <a:spAutoFit/>
          </a:bodyPr>
          <a:lstStyle/>
          <a:p>
            <a:pPr algn="ctr"/>
            <a:r>
              <a:rPr lang="en-US" sz="2000" dirty="0"/>
              <a:t>Figure 11b. Heat Release Rate vs Crank Angle for </a:t>
            </a:r>
            <a:br>
              <a:rPr lang="en-US" sz="2000" dirty="0"/>
            </a:br>
            <a:r>
              <a:rPr lang="en-US" sz="2000" dirty="0"/>
              <a:t>knocking cycles</a:t>
            </a:r>
          </a:p>
        </p:txBody>
      </p:sp>
    </p:spTree>
    <p:extLst>
      <p:ext uri="{BB962C8B-B14F-4D97-AF65-F5344CB8AC3E}">
        <p14:creationId xmlns:p14="http://schemas.microsoft.com/office/powerpoint/2010/main" val="3186028678"/>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65D5A-CB60-4FAF-A25C-E909E4C0958A}"/>
              </a:ext>
            </a:extLst>
          </p:cNvPr>
          <p:cNvSpPr>
            <a:spLocks noGrp="1"/>
          </p:cNvSpPr>
          <p:nvPr>
            <p:ph type="title"/>
          </p:nvPr>
        </p:nvSpPr>
        <p:spPr/>
        <p:txBody>
          <a:bodyPr/>
          <a:lstStyle/>
          <a:p>
            <a:r>
              <a:rPr lang="en-US" dirty="0"/>
              <a:t>Coefficient of variation</a:t>
            </a:r>
          </a:p>
        </p:txBody>
      </p:sp>
      <p:sp>
        <p:nvSpPr>
          <p:cNvPr id="3" name="Content Placeholder 2">
            <a:extLst>
              <a:ext uri="{FF2B5EF4-FFF2-40B4-BE49-F238E27FC236}">
                <a16:creationId xmlns:a16="http://schemas.microsoft.com/office/drawing/2014/main" id="{27B8B42C-83E5-409A-BC4F-2675D9239D77}"/>
              </a:ext>
            </a:extLst>
          </p:cNvPr>
          <p:cNvSpPr>
            <a:spLocks noGrp="1"/>
          </p:cNvSpPr>
          <p:nvPr>
            <p:ph sz="half" idx="1"/>
          </p:nvPr>
        </p:nvSpPr>
        <p:spPr>
          <a:xfrm>
            <a:off x="914162" y="1803401"/>
            <a:ext cx="4977104" cy="4470400"/>
          </a:xfrm>
        </p:spPr>
        <p:txBody>
          <a:bodyPr>
            <a:normAutofit fontScale="85000" lnSpcReduction="10000"/>
          </a:bodyPr>
          <a:lstStyle/>
          <a:p>
            <a:r>
              <a:rPr lang="en-US" dirty="0"/>
              <a:t>Figure 12 shows the coefficient of variation of the  heat release rates for both the knock and non-knocking cycles from 0 to 30 degrees after TDC</a:t>
            </a:r>
          </a:p>
          <a:p>
            <a:r>
              <a:rPr lang="en-US" dirty="0"/>
              <a:t>It is evident that the knock cycles have much higher variability than the non-knocking cycles during combustion. The peak COV for the knock cycles is 55 times greater than for the non-knocking cycles</a:t>
            </a:r>
          </a:p>
          <a:p>
            <a:r>
              <a:rPr lang="en-US" dirty="0"/>
              <a:t>The peak difference occurs at around 24 degrees after TDC</a:t>
            </a:r>
          </a:p>
          <a:p>
            <a:r>
              <a:rPr lang="en-US" dirty="0"/>
              <a:t>The average heat release rate at this point is relatively low as it has leveled off. However, the individual cycles still vary greatly</a:t>
            </a:r>
          </a:p>
          <a:p>
            <a:endParaRPr lang="en-US" dirty="0"/>
          </a:p>
          <a:p>
            <a:endParaRPr lang="en-US" dirty="0"/>
          </a:p>
          <a:p>
            <a:endParaRPr lang="en-US" dirty="0"/>
          </a:p>
          <a:p>
            <a:endParaRPr lang="en-US" dirty="0"/>
          </a:p>
          <a:p>
            <a:endParaRPr lang="en-US" dirty="0"/>
          </a:p>
        </p:txBody>
      </p:sp>
      <p:pic>
        <p:nvPicPr>
          <p:cNvPr id="9" name="Content Placeholder 8">
            <a:extLst>
              <a:ext uri="{FF2B5EF4-FFF2-40B4-BE49-F238E27FC236}">
                <a16:creationId xmlns:a16="http://schemas.microsoft.com/office/drawing/2014/main" id="{3CE5873F-DB01-4014-A9B6-F91774416DB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805754" y="1803401"/>
            <a:ext cx="5468909" cy="4101681"/>
          </a:xfrm>
        </p:spPr>
      </p:pic>
      <p:sp>
        <p:nvSpPr>
          <p:cNvPr id="10" name="Rectangle 9">
            <a:extLst>
              <a:ext uri="{FF2B5EF4-FFF2-40B4-BE49-F238E27FC236}">
                <a16:creationId xmlns:a16="http://schemas.microsoft.com/office/drawing/2014/main" id="{90AFE1BF-A20D-4B1D-B843-35B065E87207}"/>
              </a:ext>
            </a:extLst>
          </p:cNvPr>
          <p:cNvSpPr/>
          <p:nvPr/>
        </p:nvSpPr>
        <p:spPr>
          <a:xfrm>
            <a:off x="5493795" y="5919858"/>
            <a:ext cx="6092825" cy="707886"/>
          </a:xfrm>
          <a:prstGeom prst="rect">
            <a:avLst/>
          </a:prstGeom>
        </p:spPr>
        <p:txBody>
          <a:bodyPr>
            <a:spAutoFit/>
          </a:bodyPr>
          <a:lstStyle/>
          <a:p>
            <a:pPr algn="ctr"/>
            <a:r>
              <a:rPr lang="en-US" sz="2000" dirty="0"/>
              <a:t>Figure 12. Average COV for Heat Release Rates vs Crank Angle for knocking and non-knocking cycles</a:t>
            </a:r>
          </a:p>
        </p:txBody>
      </p:sp>
    </p:spTree>
    <p:extLst>
      <p:ext uri="{BB962C8B-B14F-4D97-AF65-F5344CB8AC3E}">
        <p14:creationId xmlns:p14="http://schemas.microsoft.com/office/powerpoint/2010/main" val="2713057162"/>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4571-428D-452B-B82B-FC6123312A15}"/>
              </a:ext>
            </a:extLst>
          </p:cNvPr>
          <p:cNvSpPr>
            <a:spLocks noGrp="1"/>
          </p:cNvSpPr>
          <p:nvPr>
            <p:ph type="title"/>
          </p:nvPr>
        </p:nvSpPr>
        <p:spPr/>
        <p:txBody>
          <a:bodyPr/>
          <a:lstStyle/>
          <a:p>
            <a:r>
              <a:rPr lang="en-US" dirty="0"/>
              <a:t>Mass Fraction Burned</a:t>
            </a:r>
          </a:p>
        </p:txBody>
      </p:sp>
      <p:sp>
        <p:nvSpPr>
          <p:cNvPr id="3" name="Content Placeholder 2">
            <a:extLst>
              <a:ext uri="{FF2B5EF4-FFF2-40B4-BE49-F238E27FC236}">
                <a16:creationId xmlns:a16="http://schemas.microsoft.com/office/drawing/2014/main" id="{9889BFDA-4ED3-4C1C-A0DD-806076115333}"/>
              </a:ext>
            </a:extLst>
          </p:cNvPr>
          <p:cNvSpPr>
            <a:spLocks noGrp="1"/>
          </p:cNvSpPr>
          <p:nvPr>
            <p:ph sz="half" idx="1"/>
          </p:nvPr>
        </p:nvSpPr>
        <p:spPr/>
        <p:txBody>
          <a:bodyPr>
            <a:normAutofit lnSpcReduction="10000"/>
          </a:bodyPr>
          <a:lstStyle/>
          <a:p>
            <a:r>
              <a:rPr lang="en-US" dirty="0"/>
              <a:t>Figure 13 shows the mass fraction burned curve for the average knocking and non knocking case along with the average of all 200 cycles</a:t>
            </a:r>
          </a:p>
          <a:p>
            <a:r>
              <a:rPr lang="en-US" dirty="0"/>
              <a:t>The combustion phasing for the knock cycles is earlier throughout combustion resulting in a slightly earlier CA50 </a:t>
            </a:r>
          </a:p>
          <a:p>
            <a:r>
              <a:rPr lang="en-US" dirty="0"/>
              <a:t>This is a result of the higher heat release rates and peak pressures earlier on in combustion</a:t>
            </a:r>
          </a:p>
        </p:txBody>
      </p:sp>
      <p:pic>
        <p:nvPicPr>
          <p:cNvPr id="7" name="Content Placeholder 6">
            <a:extLst>
              <a:ext uri="{FF2B5EF4-FFF2-40B4-BE49-F238E27FC236}">
                <a16:creationId xmlns:a16="http://schemas.microsoft.com/office/drawing/2014/main" id="{F3B3BC72-23E2-46DA-B03B-B794041445E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805754" y="1803401"/>
            <a:ext cx="5624074" cy="4218055"/>
          </a:xfrm>
        </p:spPr>
      </p:pic>
      <p:sp>
        <p:nvSpPr>
          <p:cNvPr id="8" name="Rectangle 7">
            <a:extLst>
              <a:ext uri="{FF2B5EF4-FFF2-40B4-BE49-F238E27FC236}">
                <a16:creationId xmlns:a16="http://schemas.microsoft.com/office/drawing/2014/main" id="{FD59B135-388F-4D1E-821E-06C1219F1468}"/>
              </a:ext>
            </a:extLst>
          </p:cNvPr>
          <p:cNvSpPr/>
          <p:nvPr/>
        </p:nvSpPr>
        <p:spPr>
          <a:xfrm>
            <a:off x="5571378" y="6021456"/>
            <a:ext cx="6092825" cy="707886"/>
          </a:xfrm>
          <a:prstGeom prst="rect">
            <a:avLst/>
          </a:prstGeom>
        </p:spPr>
        <p:txBody>
          <a:bodyPr>
            <a:spAutoFit/>
          </a:bodyPr>
          <a:lstStyle/>
          <a:p>
            <a:pPr algn="ctr"/>
            <a:r>
              <a:rPr lang="en-US" sz="2000" dirty="0"/>
              <a:t>Figure 13. MFB Curve for mean cycle, mean knocking cycle, and mean non-knocking cycle</a:t>
            </a:r>
          </a:p>
        </p:txBody>
      </p:sp>
    </p:spTree>
    <p:extLst>
      <p:ext uri="{BB962C8B-B14F-4D97-AF65-F5344CB8AC3E}">
        <p14:creationId xmlns:p14="http://schemas.microsoft.com/office/powerpoint/2010/main" val="4126520330"/>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56235-16D0-4452-B9DB-AA993DDA209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4605EB84-9443-45F3-90CF-48DB9ACAD2EC}"/>
              </a:ext>
            </a:extLst>
          </p:cNvPr>
          <p:cNvSpPr>
            <a:spLocks noGrp="1"/>
          </p:cNvSpPr>
          <p:nvPr>
            <p:ph idx="1"/>
          </p:nvPr>
        </p:nvSpPr>
        <p:spPr/>
        <p:txBody>
          <a:bodyPr>
            <a:normAutofit fontScale="77500" lnSpcReduction="20000"/>
          </a:bodyPr>
          <a:lstStyle/>
          <a:p>
            <a:r>
              <a:rPr lang="en-US" dirty="0"/>
              <a:t>As the demand for electric vehicles grows, there is greater pressure to improve the Internal Combustion Engine (ICE).</a:t>
            </a:r>
          </a:p>
          <a:p>
            <a:r>
              <a:rPr lang="en-US" dirty="0"/>
              <a:t>In order to meet this new demand, various innovative methods are currently being researched such as alternative combustion methods and engine architectures</a:t>
            </a:r>
          </a:p>
          <a:p>
            <a:r>
              <a:rPr lang="en-US" dirty="0"/>
              <a:t>There are parameters that can be manipulated to achieve higher efficiencies on spark ignition engines such as operating lean or increasing compression ratio</a:t>
            </a:r>
          </a:p>
          <a:p>
            <a:r>
              <a:rPr lang="en-US" dirty="0"/>
              <a:t>However, each of this has its own drawbacks</a:t>
            </a:r>
          </a:p>
          <a:p>
            <a:r>
              <a:rPr lang="en-US" dirty="0"/>
              <a:t>For the higher compression ratio, the draw back is the onset of knock. In order to combat this, spark timing has to be delayed which again decreases efficiency, essentially cancelling the benefits</a:t>
            </a:r>
          </a:p>
          <a:p>
            <a:r>
              <a:rPr lang="en-US" dirty="0"/>
              <a:t>Knock, by its very nature, is chaotic; similar to turbulent flow. However, there are patterns among this chaos</a:t>
            </a:r>
          </a:p>
          <a:p>
            <a:r>
              <a:rPr lang="en-US" dirty="0"/>
              <a:t>These patterns and their effects are what will be examined in this presentation </a:t>
            </a:r>
          </a:p>
          <a:p>
            <a:pPr marL="0" indent="0">
              <a:buNone/>
            </a:pPr>
            <a:endParaRPr lang="en-US" dirty="0"/>
          </a:p>
          <a:p>
            <a:endParaRPr lang="en-US" dirty="0"/>
          </a:p>
        </p:txBody>
      </p:sp>
    </p:spTree>
    <p:extLst>
      <p:ext uri="{BB962C8B-B14F-4D97-AF65-F5344CB8AC3E}">
        <p14:creationId xmlns:p14="http://schemas.microsoft.com/office/powerpoint/2010/main" val="755154901"/>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5EDB4-C84D-4D84-9E20-02FEB118F738}"/>
              </a:ext>
            </a:extLst>
          </p:cNvPr>
          <p:cNvSpPr>
            <a:spLocks noGrp="1"/>
          </p:cNvSpPr>
          <p:nvPr>
            <p:ph type="title"/>
          </p:nvPr>
        </p:nvSpPr>
        <p:spPr/>
        <p:txBody>
          <a:bodyPr/>
          <a:lstStyle/>
          <a:p>
            <a:r>
              <a:rPr lang="en-US" dirty="0"/>
              <a:t>Heat released</a:t>
            </a:r>
          </a:p>
        </p:txBody>
      </p:sp>
      <p:sp>
        <p:nvSpPr>
          <p:cNvPr id="3" name="Content Placeholder 2">
            <a:extLst>
              <a:ext uri="{FF2B5EF4-FFF2-40B4-BE49-F238E27FC236}">
                <a16:creationId xmlns:a16="http://schemas.microsoft.com/office/drawing/2014/main" id="{4EEA2099-1A10-42C0-8B64-7343CEE03493}"/>
              </a:ext>
            </a:extLst>
          </p:cNvPr>
          <p:cNvSpPr>
            <a:spLocks noGrp="1"/>
          </p:cNvSpPr>
          <p:nvPr>
            <p:ph sz="half" idx="1"/>
          </p:nvPr>
        </p:nvSpPr>
        <p:spPr/>
        <p:txBody>
          <a:bodyPr>
            <a:normAutofit fontScale="77500" lnSpcReduction="20000"/>
          </a:bodyPr>
          <a:lstStyle/>
          <a:p>
            <a:r>
              <a:rPr lang="en-US" dirty="0"/>
              <a:t>Figure 14 shows the heat released from -120 to 120 degrees after TDC for the knocking and non-knocking cases. This was calculated by adding the gross heat released obtained from integrating the average heat release rates shown figure 10 and adding it to the  heat lost shown in figure 9 to obtain the net heat released. The MFB curve is obtained from this graph by normalizing by the max values</a:t>
            </a:r>
          </a:p>
          <a:p>
            <a:r>
              <a:rPr lang="en-US" dirty="0"/>
              <a:t>As seen throughout the presentation, the initial heat released is greater for the knocking cycles but levels starts to level off to a lower value</a:t>
            </a:r>
          </a:p>
          <a:p>
            <a:r>
              <a:rPr lang="en-US" dirty="0"/>
              <a:t>Unlike with the heat lost graph, the final value for the net heat released is greater for the non-knocking cycles is greater by 5.32 J</a:t>
            </a:r>
          </a:p>
        </p:txBody>
      </p:sp>
      <p:pic>
        <p:nvPicPr>
          <p:cNvPr id="6" name="Content Placeholder 5">
            <a:extLst>
              <a:ext uri="{FF2B5EF4-FFF2-40B4-BE49-F238E27FC236}">
                <a16:creationId xmlns:a16="http://schemas.microsoft.com/office/drawing/2014/main" id="{02E6DB98-1A89-472B-AEAD-109A3FBA95E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805754" y="1803401"/>
            <a:ext cx="5772930" cy="4329697"/>
          </a:xfrm>
        </p:spPr>
      </p:pic>
      <p:sp>
        <p:nvSpPr>
          <p:cNvPr id="7" name="Rectangle 6">
            <a:extLst>
              <a:ext uri="{FF2B5EF4-FFF2-40B4-BE49-F238E27FC236}">
                <a16:creationId xmlns:a16="http://schemas.microsoft.com/office/drawing/2014/main" id="{CE659115-8462-4622-A558-3E04E6FDFCB3}"/>
              </a:ext>
            </a:extLst>
          </p:cNvPr>
          <p:cNvSpPr/>
          <p:nvPr/>
        </p:nvSpPr>
        <p:spPr>
          <a:xfrm>
            <a:off x="5645806" y="6133098"/>
            <a:ext cx="6092825" cy="707886"/>
          </a:xfrm>
          <a:prstGeom prst="rect">
            <a:avLst/>
          </a:prstGeom>
        </p:spPr>
        <p:txBody>
          <a:bodyPr>
            <a:spAutoFit/>
          </a:bodyPr>
          <a:lstStyle/>
          <a:p>
            <a:pPr algn="ctr"/>
            <a:r>
              <a:rPr lang="en-US" sz="2000" dirty="0"/>
              <a:t>Figure 14. Average Net Heat Released vs Crank Angle for knocking and non-knocking cycles</a:t>
            </a:r>
          </a:p>
        </p:txBody>
      </p:sp>
    </p:spTree>
    <p:extLst>
      <p:ext uri="{BB962C8B-B14F-4D97-AF65-F5344CB8AC3E}">
        <p14:creationId xmlns:p14="http://schemas.microsoft.com/office/powerpoint/2010/main" val="842384335"/>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DC38D-C48D-47E4-8B9B-8A42A478AAAD}"/>
              </a:ext>
            </a:extLst>
          </p:cNvPr>
          <p:cNvSpPr>
            <a:spLocks noGrp="1"/>
          </p:cNvSpPr>
          <p:nvPr>
            <p:ph type="title"/>
          </p:nvPr>
        </p:nvSpPr>
        <p:spPr/>
        <p:txBody>
          <a:bodyPr/>
          <a:lstStyle/>
          <a:p>
            <a:r>
              <a:rPr lang="en-US" dirty="0"/>
              <a:t>Efficiencies</a:t>
            </a:r>
          </a:p>
        </p:txBody>
      </p:sp>
      <p:sp>
        <p:nvSpPr>
          <p:cNvPr id="3" name="Content Placeholder 2">
            <a:extLst>
              <a:ext uri="{FF2B5EF4-FFF2-40B4-BE49-F238E27FC236}">
                <a16:creationId xmlns:a16="http://schemas.microsoft.com/office/drawing/2014/main" id="{738C8286-3F84-45A2-8ECE-795F0F1C272E}"/>
              </a:ext>
            </a:extLst>
          </p:cNvPr>
          <p:cNvSpPr>
            <a:spLocks noGrp="1"/>
          </p:cNvSpPr>
          <p:nvPr>
            <p:ph idx="1"/>
          </p:nvPr>
        </p:nvSpPr>
        <p:spPr/>
        <p:txBody>
          <a:bodyPr>
            <a:normAutofit fontScale="62500" lnSpcReduction="20000"/>
          </a:bodyPr>
          <a:lstStyle/>
          <a:p>
            <a:r>
              <a:rPr lang="en-US" dirty="0"/>
              <a:t>Figure 15a shows the efficiencies of the mean cycle, the mean knocking cycle, and the mean non-knocking cycle</a:t>
            </a:r>
          </a:p>
          <a:p>
            <a:r>
              <a:rPr lang="en-US" dirty="0"/>
              <a:t>It is evident that the efficiencies are nearly identical across the board for this analysis</a:t>
            </a:r>
          </a:p>
          <a:p>
            <a:r>
              <a:rPr lang="en-US" dirty="0"/>
              <a:t>Since the differences are hard to see, figure 15b is shown to illustrate the percent deviation from the mean efficiencies</a:t>
            </a:r>
          </a:p>
          <a:p>
            <a:r>
              <a:rPr lang="en-US" dirty="0"/>
              <a:t>While the differences are small, there is a trend which shows the non-knocking cases to be slightly more efficient</a:t>
            </a:r>
          </a:p>
          <a:p>
            <a:r>
              <a:rPr lang="en-US" dirty="0"/>
              <a:t>The mechanical efficiency is lower for the non-knocking case but that is because the same brake power is used for both cases with the non-knocking case having a higher indicated gross power</a:t>
            </a:r>
          </a:p>
          <a:p>
            <a:r>
              <a:rPr lang="en-US" dirty="0"/>
              <a:t>The equation for calculating mechanical efficiency is shown in equation 8 (Heywood):</a:t>
            </a:r>
          </a:p>
          <a:p>
            <a:pPr marL="0" indent="0" algn="ctr">
              <a:buNone/>
            </a:pPr>
            <a:r>
              <a:rPr lang="en-US" dirty="0"/>
              <a:t>			</a:t>
            </a:r>
            <a:r>
              <a:rPr lang="el-GR" dirty="0"/>
              <a:t>η</a:t>
            </a:r>
            <a:r>
              <a:rPr lang="en-US" baseline="-25000" dirty="0"/>
              <a:t>mech</a:t>
            </a:r>
            <a:r>
              <a:rPr lang="en-US" dirty="0"/>
              <a:t>=P</a:t>
            </a:r>
            <a:r>
              <a:rPr lang="en-US" baseline="-25000" dirty="0"/>
              <a:t>b</a:t>
            </a:r>
            <a:r>
              <a:rPr lang="en-US" dirty="0"/>
              <a:t>/P</a:t>
            </a:r>
            <a:r>
              <a:rPr lang="en-US" baseline="-25000" dirty="0"/>
              <a:t>ig                                                                                                                         </a:t>
            </a:r>
            <a:r>
              <a:rPr lang="en-US" dirty="0"/>
              <a:t>                  (8)</a:t>
            </a:r>
            <a:endParaRPr lang="en-US" baseline="-25000" dirty="0"/>
          </a:p>
          <a:p>
            <a:r>
              <a:rPr lang="en-US" dirty="0"/>
              <a:t>In reality, the brake power for the non-knocking case would most likely be higher resulting in a higher mechanical efficiency as well</a:t>
            </a:r>
          </a:p>
          <a:p>
            <a:pPr marL="0" indent="0">
              <a:buNone/>
            </a:pPr>
            <a:endParaRPr lang="en-US" dirty="0"/>
          </a:p>
        </p:txBody>
      </p:sp>
    </p:spTree>
    <p:extLst>
      <p:ext uri="{BB962C8B-B14F-4D97-AF65-F5344CB8AC3E}">
        <p14:creationId xmlns:p14="http://schemas.microsoft.com/office/powerpoint/2010/main" val="2704139944"/>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9C8C2-E390-4B78-9055-A1BF8364572A}"/>
              </a:ext>
            </a:extLst>
          </p:cNvPr>
          <p:cNvSpPr>
            <a:spLocks noGrp="1"/>
          </p:cNvSpPr>
          <p:nvPr>
            <p:ph type="title"/>
          </p:nvPr>
        </p:nvSpPr>
        <p:spPr/>
        <p:txBody>
          <a:bodyPr/>
          <a:lstStyle/>
          <a:p>
            <a:r>
              <a:rPr lang="en-US" dirty="0"/>
              <a:t>Efficiencies</a:t>
            </a:r>
          </a:p>
        </p:txBody>
      </p:sp>
      <p:graphicFrame>
        <p:nvGraphicFramePr>
          <p:cNvPr id="5" name="Content Placeholder 4">
            <a:extLst>
              <a:ext uri="{FF2B5EF4-FFF2-40B4-BE49-F238E27FC236}">
                <a16:creationId xmlns:a16="http://schemas.microsoft.com/office/drawing/2014/main" id="{D5267A4E-0E24-4986-A99C-6D81773C5B13}"/>
              </a:ext>
            </a:extLst>
          </p:cNvPr>
          <p:cNvGraphicFramePr>
            <a:graphicFrameLocks noGrp="1"/>
          </p:cNvGraphicFramePr>
          <p:nvPr>
            <p:ph sz="half" idx="1"/>
            <p:extLst>
              <p:ext uri="{D42A27DB-BD31-4B8C-83A1-F6EECF244321}">
                <p14:modId xmlns:p14="http://schemas.microsoft.com/office/powerpoint/2010/main" val="3232530745"/>
              </p:ext>
            </p:extLst>
          </p:nvPr>
        </p:nvGraphicFramePr>
        <p:xfrm>
          <a:off x="914401" y="1803400"/>
          <a:ext cx="4494211" cy="430577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ontent Placeholder 5">
            <a:extLst>
              <a:ext uri="{FF2B5EF4-FFF2-40B4-BE49-F238E27FC236}">
                <a16:creationId xmlns:a16="http://schemas.microsoft.com/office/drawing/2014/main" id="{463A7DE7-7B10-4256-9EA1-8EA6721C481A}"/>
              </a:ext>
            </a:extLst>
          </p:cNvPr>
          <p:cNvGraphicFramePr>
            <a:graphicFrameLocks noGrp="1"/>
          </p:cNvGraphicFramePr>
          <p:nvPr>
            <p:ph sz="half" idx="2"/>
            <p:extLst>
              <p:ext uri="{D42A27DB-BD31-4B8C-83A1-F6EECF244321}">
                <p14:modId xmlns:p14="http://schemas.microsoft.com/office/powerpoint/2010/main" val="4264754182"/>
              </p:ext>
            </p:extLst>
          </p:nvPr>
        </p:nvGraphicFramePr>
        <p:xfrm>
          <a:off x="6297613" y="1803400"/>
          <a:ext cx="4825999" cy="4305777"/>
        </p:xfrm>
        <a:graphic>
          <a:graphicData uri="http://schemas.openxmlformats.org/drawingml/2006/chart">
            <c:chart xmlns:c="http://schemas.openxmlformats.org/drawingml/2006/chart" xmlns:r="http://schemas.openxmlformats.org/officeDocument/2006/relationships" r:id="rId3"/>
          </a:graphicData>
        </a:graphic>
      </p:graphicFrame>
      <p:sp>
        <p:nvSpPr>
          <p:cNvPr id="7" name="Rectangle 6">
            <a:extLst>
              <a:ext uri="{FF2B5EF4-FFF2-40B4-BE49-F238E27FC236}">
                <a16:creationId xmlns:a16="http://schemas.microsoft.com/office/drawing/2014/main" id="{CE14F57D-AE62-4A76-B8A6-F7FFD827C082}"/>
              </a:ext>
            </a:extLst>
          </p:cNvPr>
          <p:cNvSpPr/>
          <p:nvPr/>
        </p:nvSpPr>
        <p:spPr>
          <a:xfrm>
            <a:off x="457596" y="6096461"/>
            <a:ext cx="5407819" cy="584775"/>
          </a:xfrm>
          <a:prstGeom prst="rect">
            <a:avLst/>
          </a:prstGeom>
        </p:spPr>
        <p:txBody>
          <a:bodyPr wrap="square">
            <a:spAutoFit/>
          </a:bodyPr>
          <a:lstStyle/>
          <a:p>
            <a:pPr algn="ctr"/>
            <a:r>
              <a:rPr lang="en-US" sz="1600" dirty="0"/>
              <a:t>Figure 15a. Efficiencies of the average cycle, average knocking cycle, and average non-knocking cycle</a:t>
            </a:r>
          </a:p>
        </p:txBody>
      </p:sp>
      <p:sp>
        <p:nvSpPr>
          <p:cNvPr id="10" name="Rectangle 9">
            <a:extLst>
              <a:ext uri="{FF2B5EF4-FFF2-40B4-BE49-F238E27FC236}">
                <a16:creationId xmlns:a16="http://schemas.microsoft.com/office/drawing/2014/main" id="{7CEB198E-497D-4453-AAE8-7E160E56C6BD}"/>
              </a:ext>
            </a:extLst>
          </p:cNvPr>
          <p:cNvSpPr/>
          <p:nvPr/>
        </p:nvSpPr>
        <p:spPr>
          <a:xfrm>
            <a:off x="6006702" y="6109177"/>
            <a:ext cx="5407819" cy="584775"/>
          </a:xfrm>
          <a:prstGeom prst="rect">
            <a:avLst/>
          </a:prstGeom>
        </p:spPr>
        <p:txBody>
          <a:bodyPr wrap="square">
            <a:spAutoFit/>
          </a:bodyPr>
          <a:lstStyle/>
          <a:p>
            <a:pPr algn="ctr"/>
            <a:r>
              <a:rPr lang="en-US" sz="1600" dirty="0"/>
              <a:t>Figure 15b. Percent Deviation from mean efficiency for average knocking and non-knocking cycle</a:t>
            </a:r>
          </a:p>
        </p:txBody>
      </p:sp>
    </p:spTree>
    <p:extLst>
      <p:ext uri="{BB962C8B-B14F-4D97-AF65-F5344CB8AC3E}">
        <p14:creationId xmlns:p14="http://schemas.microsoft.com/office/powerpoint/2010/main" val="1131403360"/>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85DF7-F40C-42E2-A6A0-5950B805E6B0}"/>
              </a:ext>
            </a:extLst>
          </p:cNvPr>
          <p:cNvSpPr>
            <a:spLocks noGrp="1"/>
          </p:cNvSpPr>
          <p:nvPr>
            <p:ph type="title"/>
          </p:nvPr>
        </p:nvSpPr>
        <p:spPr/>
        <p:txBody>
          <a:bodyPr/>
          <a:lstStyle/>
          <a:p>
            <a:r>
              <a:rPr lang="en-US" dirty="0"/>
              <a:t>Specific Fuel Consumptions </a:t>
            </a:r>
          </a:p>
        </p:txBody>
      </p:sp>
      <p:sp>
        <p:nvSpPr>
          <p:cNvPr id="3" name="Content Placeholder 2">
            <a:extLst>
              <a:ext uri="{FF2B5EF4-FFF2-40B4-BE49-F238E27FC236}">
                <a16:creationId xmlns:a16="http://schemas.microsoft.com/office/drawing/2014/main" id="{B9AF73E5-01AA-4B2F-9DF4-F698EE200BD0}"/>
              </a:ext>
            </a:extLst>
          </p:cNvPr>
          <p:cNvSpPr>
            <a:spLocks noGrp="1"/>
          </p:cNvSpPr>
          <p:nvPr>
            <p:ph idx="1"/>
          </p:nvPr>
        </p:nvSpPr>
        <p:spPr/>
        <p:txBody>
          <a:bodyPr>
            <a:normAutofit fontScale="92500"/>
          </a:bodyPr>
          <a:lstStyle/>
          <a:p>
            <a:r>
              <a:rPr lang="en-US" dirty="0"/>
              <a:t>Figure 16a shows the net and gross specific fuel consumption for the mean cycle, mean knocking cycle, and mean non-knocking cycle</a:t>
            </a:r>
          </a:p>
          <a:p>
            <a:r>
              <a:rPr lang="en-US" dirty="0"/>
              <a:t>As expected, the specific fuel consumptions are also very close, there differences almost negligible</a:t>
            </a:r>
          </a:p>
          <a:p>
            <a:r>
              <a:rPr lang="en-US" dirty="0"/>
              <a:t>Figure 16b illustrates the difference from the mean SFC for the knocking and non-knocking cycle</a:t>
            </a:r>
          </a:p>
          <a:p>
            <a:r>
              <a:rPr lang="en-US" dirty="0"/>
              <a:t>We see that the specific fuel consumptions are slightly lower for the non-knocking cases as expected. This results in better fuel mileage as more power is transmitted for the same amount of fuel</a:t>
            </a:r>
          </a:p>
        </p:txBody>
      </p:sp>
    </p:spTree>
    <p:extLst>
      <p:ext uri="{BB962C8B-B14F-4D97-AF65-F5344CB8AC3E}">
        <p14:creationId xmlns:p14="http://schemas.microsoft.com/office/powerpoint/2010/main" val="2172043203"/>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C02ED-0DDE-495B-9D25-52DE14BB9CFB}"/>
              </a:ext>
            </a:extLst>
          </p:cNvPr>
          <p:cNvSpPr>
            <a:spLocks noGrp="1"/>
          </p:cNvSpPr>
          <p:nvPr>
            <p:ph type="title"/>
          </p:nvPr>
        </p:nvSpPr>
        <p:spPr/>
        <p:txBody>
          <a:bodyPr/>
          <a:lstStyle/>
          <a:p>
            <a:r>
              <a:rPr lang="en-US" dirty="0"/>
              <a:t>Specific Fuel Consumptions </a:t>
            </a:r>
          </a:p>
        </p:txBody>
      </p:sp>
      <p:graphicFrame>
        <p:nvGraphicFramePr>
          <p:cNvPr id="5" name="Content Placeholder 4">
            <a:extLst>
              <a:ext uri="{FF2B5EF4-FFF2-40B4-BE49-F238E27FC236}">
                <a16:creationId xmlns:a16="http://schemas.microsoft.com/office/drawing/2014/main" id="{8873726A-D48A-4937-AA82-D2BE35E7B2BB}"/>
              </a:ext>
            </a:extLst>
          </p:cNvPr>
          <p:cNvGraphicFramePr>
            <a:graphicFrameLocks noGrp="1"/>
          </p:cNvGraphicFramePr>
          <p:nvPr>
            <p:ph sz="half" idx="1"/>
            <p:extLst>
              <p:ext uri="{D42A27DB-BD31-4B8C-83A1-F6EECF244321}">
                <p14:modId xmlns:p14="http://schemas.microsoft.com/office/powerpoint/2010/main" val="2893974705"/>
              </p:ext>
            </p:extLst>
          </p:nvPr>
        </p:nvGraphicFramePr>
        <p:xfrm>
          <a:off x="914401" y="1803400"/>
          <a:ext cx="4646612" cy="42164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ontent Placeholder 5">
            <a:extLst>
              <a:ext uri="{FF2B5EF4-FFF2-40B4-BE49-F238E27FC236}">
                <a16:creationId xmlns:a16="http://schemas.microsoft.com/office/drawing/2014/main" id="{5BB69960-A72E-4A53-8AD9-670C59F391C8}"/>
              </a:ext>
            </a:extLst>
          </p:cNvPr>
          <p:cNvGraphicFramePr>
            <a:graphicFrameLocks noGrp="1"/>
          </p:cNvGraphicFramePr>
          <p:nvPr>
            <p:ph sz="half" idx="2"/>
            <p:extLst>
              <p:ext uri="{D42A27DB-BD31-4B8C-83A1-F6EECF244321}">
                <p14:modId xmlns:p14="http://schemas.microsoft.com/office/powerpoint/2010/main" val="2730311100"/>
              </p:ext>
            </p:extLst>
          </p:nvPr>
        </p:nvGraphicFramePr>
        <p:xfrm>
          <a:off x="6297613" y="1803400"/>
          <a:ext cx="4646612" cy="4279612"/>
        </p:xfrm>
        <a:graphic>
          <a:graphicData uri="http://schemas.openxmlformats.org/drawingml/2006/chart">
            <c:chart xmlns:c="http://schemas.openxmlformats.org/drawingml/2006/chart" xmlns:r="http://schemas.openxmlformats.org/officeDocument/2006/relationships" r:id="rId3"/>
          </a:graphicData>
        </a:graphic>
      </p:graphicFrame>
      <p:sp>
        <p:nvSpPr>
          <p:cNvPr id="7" name="Rectangle 6">
            <a:extLst>
              <a:ext uri="{FF2B5EF4-FFF2-40B4-BE49-F238E27FC236}">
                <a16:creationId xmlns:a16="http://schemas.microsoft.com/office/drawing/2014/main" id="{13C999B0-B5D5-4C37-8A97-BFF4FCF1794A}"/>
              </a:ext>
            </a:extLst>
          </p:cNvPr>
          <p:cNvSpPr/>
          <p:nvPr/>
        </p:nvSpPr>
        <p:spPr>
          <a:xfrm>
            <a:off x="533797" y="6083012"/>
            <a:ext cx="5407819" cy="584775"/>
          </a:xfrm>
          <a:prstGeom prst="rect">
            <a:avLst/>
          </a:prstGeom>
        </p:spPr>
        <p:txBody>
          <a:bodyPr wrap="square">
            <a:spAutoFit/>
          </a:bodyPr>
          <a:lstStyle/>
          <a:p>
            <a:pPr algn="ctr"/>
            <a:r>
              <a:rPr lang="en-US" sz="1600" dirty="0"/>
              <a:t>Figure 16a. Specific Fuel Consumptions of the average cycle, average knocking cycle, and average non-knocking cycle</a:t>
            </a:r>
          </a:p>
        </p:txBody>
      </p:sp>
      <p:sp>
        <p:nvSpPr>
          <p:cNvPr id="8" name="Rectangle 7">
            <a:extLst>
              <a:ext uri="{FF2B5EF4-FFF2-40B4-BE49-F238E27FC236}">
                <a16:creationId xmlns:a16="http://schemas.microsoft.com/office/drawing/2014/main" id="{8A9DDD0C-EA38-4633-8B6E-86668BDF91C1}"/>
              </a:ext>
            </a:extLst>
          </p:cNvPr>
          <p:cNvSpPr/>
          <p:nvPr/>
        </p:nvSpPr>
        <p:spPr>
          <a:xfrm>
            <a:off x="5713412" y="6083012"/>
            <a:ext cx="5407819" cy="584775"/>
          </a:xfrm>
          <a:prstGeom prst="rect">
            <a:avLst/>
          </a:prstGeom>
        </p:spPr>
        <p:txBody>
          <a:bodyPr wrap="square">
            <a:spAutoFit/>
          </a:bodyPr>
          <a:lstStyle/>
          <a:p>
            <a:pPr algn="ctr"/>
            <a:r>
              <a:rPr lang="en-US" sz="1600" dirty="0"/>
              <a:t>Figure 16b. Percent Deviation from mean SFC for average knocking and non-knocking cycle</a:t>
            </a:r>
          </a:p>
        </p:txBody>
      </p:sp>
    </p:spTree>
    <p:extLst>
      <p:ext uri="{BB962C8B-B14F-4D97-AF65-F5344CB8AC3E}">
        <p14:creationId xmlns:p14="http://schemas.microsoft.com/office/powerpoint/2010/main" val="979050184"/>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E103F65-699B-4240-B444-8CFE8759B5D8}"/>
              </a:ext>
            </a:extLst>
          </p:cNvPr>
          <p:cNvSpPr>
            <a:spLocks noGrp="1"/>
          </p:cNvSpPr>
          <p:nvPr>
            <p:ph type="title"/>
          </p:nvPr>
        </p:nvSpPr>
        <p:spPr/>
        <p:txBody>
          <a:bodyPr/>
          <a:lstStyle/>
          <a:p>
            <a:r>
              <a:rPr lang="en-US" dirty="0"/>
              <a:t>Conclusion</a:t>
            </a:r>
          </a:p>
        </p:txBody>
      </p:sp>
      <p:sp>
        <p:nvSpPr>
          <p:cNvPr id="6" name="Content Placeholder 5">
            <a:extLst>
              <a:ext uri="{FF2B5EF4-FFF2-40B4-BE49-F238E27FC236}">
                <a16:creationId xmlns:a16="http://schemas.microsoft.com/office/drawing/2014/main" id="{CAD047F9-8F67-49A5-BDEA-770911816559}"/>
              </a:ext>
            </a:extLst>
          </p:cNvPr>
          <p:cNvSpPr>
            <a:spLocks noGrp="1"/>
          </p:cNvSpPr>
          <p:nvPr>
            <p:ph idx="1"/>
          </p:nvPr>
        </p:nvSpPr>
        <p:spPr/>
        <p:txBody>
          <a:bodyPr>
            <a:normAutofit fontScale="92500"/>
          </a:bodyPr>
          <a:lstStyle/>
          <a:p>
            <a:r>
              <a:rPr lang="en-US" dirty="0"/>
              <a:t>The large variations caused by knock are far too high during combustion and results in unpredictable and uncontrollable cycles </a:t>
            </a:r>
          </a:p>
          <a:p>
            <a:r>
              <a:rPr lang="en-US" dirty="0"/>
              <a:t>The specific fuel consumptions for the knocking cases are higher than for the non-knocking cases, resulting in less fuel economy</a:t>
            </a:r>
          </a:p>
          <a:p>
            <a:r>
              <a:rPr lang="en-US" dirty="0"/>
              <a:t>While the peak pressures for the knocking cycles are greater than for the non-knocking cycles, the ringing in the cylinder caused by knock steals energy from the engine leading to lower total power output and efficiency</a:t>
            </a:r>
          </a:p>
          <a:p>
            <a:r>
              <a:rPr lang="en-US" dirty="0"/>
              <a:t>The drawbacks of knock outweigh the slight increase in peak pressures early in combustion</a:t>
            </a:r>
          </a:p>
          <a:p>
            <a:pPr marL="0" indent="0">
              <a:buNone/>
            </a:pPr>
            <a:endParaRPr lang="en-US" dirty="0"/>
          </a:p>
          <a:p>
            <a:endParaRPr lang="en-US" dirty="0"/>
          </a:p>
        </p:txBody>
      </p:sp>
    </p:spTree>
    <p:extLst>
      <p:ext uri="{BB962C8B-B14F-4D97-AF65-F5344CB8AC3E}">
        <p14:creationId xmlns:p14="http://schemas.microsoft.com/office/powerpoint/2010/main" val="3919481960"/>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64814-247D-4632-BF43-D9B3C39A55D7}"/>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924E530-D203-4AE4-A47C-5D003779279C}"/>
              </a:ext>
            </a:extLst>
          </p:cNvPr>
          <p:cNvSpPr>
            <a:spLocks noGrp="1"/>
          </p:cNvSpPr>
          <p:nvPr>
            <p:ph idx="1"/>
          </p:nvPr>
        </p:nvSpPr>
        <p:spPr/>
        <p:txBody>
          <a:bodyPr>
            <a:normAutofit fontScale="70000" lnSpcReduction="20000"/>
          </a:bodyPr>
          <a:lstStyle/>
          <a:p>
            <a:r>
              <a:rPr lang="en-US" dirty="0"/>
              <a:t>Dessus, B., Martinez, N., </a:t>
            </a:r>
            <a:r>
              <a:rPr lang="en-US" dirty="0" err="1"/>
              <a:t>Delarue</a:t>
            </a:r>
            <a:r>
              <a:rPr lang="en-US" dirty="0"/>
              <a:t>, C., and </a:t>
            </a:r>
            <a:r>
              <a:rPr lang="en-US" dirty="0" err="1"/>
              <a:t>Nespo</a:t>
            </a:r>
            <a:r>
              <a:rPr lang="en-US" dirty="0"/>
              <a:t>, F., "Electric Vehicles in Europe and the </a:t>
            </a:r>
          </a:p>
          <a:p>
            <a:pPr lvl="1"/>
            <a:r>
              <a:rPr lang="en-US" dirty="0"/>
              <a:t>Environment: a Prospect Analysis," SAE Technical Paper 94A052, 1994.</a:t>
            </a:r>
          </a:p>
          <a:p>
            <a:r>
              <a:rPr lang="en-US" dirty="0"/>
              <a:t>Lawler, B. (2018). Lecture 4. [PowerPoint slides]. Retrieved from </a:t>
            </a:r>
          </a:p>
          <a:p>
            <a:pPr lvl="1"/>
            <a:r>
              <a:rPr lang="en-US" u="sng" dirty="0">
                <a:hlinkClick r:id="rId2"/>
              </a:rPr>
              <a:t>https://blackboard.stonybrook.edu/webapps/blackboard/execute/content/file?cmd=view&amp;content_id=_4614829_1&amp;course_id=_1171678_1</a:t>
            </a:r>
            <a:r>
              <a:rPr lang="en-US" dirty="0"/>
              <a:t> </a:t>
            </a:r>
          </a:p>
          <a:p>
            <a:r>
              <a:rPr lang="en-US" dirty="0"/>
              <a:t>Lawler, B. (2018). Lecture 5. [PowerPoint slides]. Retrieved from </a:t>
            </a:r>
          </a:p>
          <a:p>
            <a:pPr lvl="1"/>
            <a:r>
              <a:rPr lang="en-US" u="sng" dirty="0">
                <a:hlinkClick r:id="rId3"/>
              </a:rPr>
              <a:t>https://blackboard.stonybrook.edu/webapps/blackboard/execute/content/file?cmd=view&amp;content_id=_4621282_1&amp;course_id=_1171678_1</a:t>
            </a:r>
            <a:r>
              <a:rPr lang="en-US" dirty="0"/>
              <a:t> </a:t>
            </a:r>
          </a:p>
          <a:p>
            <a:r>
              <a:rPr lang="en-US" dirty="0"/>
              <a:t>Lawler, B. (2018). Lecture 6. [PowerPoint slides]. Retrieved from </a:t>
            </a:r>
          </a:p>
          <a:p>
            <a:pPr lvl="1"/>
            <a:r>
              <a:rPr lang="en-US" u="sng" dirty="0">
                <a:hlinkClick r:id="rId4"/>
              </a:rPr>
              <a:t>https://blackboard.stonybrook.edu/webapps/blackboard/execute/content/file?cmd=view&amp;content_id=_4633671_1&amp;course_id=_1171678_1</a:t>
            </a:r>
            <a:r>
              <a:rPr lang="en-US" dirty="0"/>
              <a:t> </a:t>
            </a:r>
          </a:p>
          <a:p>
            <a:r>
              <a:rPr lang="en-US" dirty="0"/>
              <a:t>Lawler, B. (2018). Lecture 7. [PowerPoint slides]. Retrieved from </a:t>
            </a:r>
          </a:p>
          <a:p>
            <a:pPr lvl="1"/>
            <a:r>
              <a:rPr lang="en-US" u="sng" dirty="0">
                <a:hlinkClick r:id="rId5"/>
              </a:rPr>
              <a:t>https://blackboard.stonybrook.edu/webapps/blackboard/execute/content/file?cmd=view&amp;content_id=_4633672_1&amp;course_id=_1171678_1</a:t>
            </a:r>
            <a:r>
              <a:rPr lang="en-US" dirty="0"/>
              <a:t> </a:t>
            </a:r>
          </a:p>
          <a:p>
            <a:pPr marL="0" indent="0">
              <a:buNone/>
            </a:pPr>
            <a:endParaRPr lang="en-US" dirty="0"/>
          </a:p>
        </p:txBody>
      </p:sp>
    </p:spTree>
    <p:extLst>
      <p:ext uri="{BB962C8B-B14F-4D97-AF65-F5344CB8AC3E}">
        <p14:creationId xmlns:p14="http://schemas.microsoft.com/office/powerpoint/2010/main" val="2431172353"/>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AFAB5-8C3E-4C3E-B5DA-606CA61D7240}"/>
              </a:ext>
            </a:extLst>
          </p:cNvPr>
          <p:cNvSpPr>
            <a:spLocks noGrp="1"/>
          </p:cNvSpPr>
          <p:nvPr>
            <p:ph type="title"/>
          </p:nvPr>
        </p:nvSpPr>
        <p:spPr/>
        <p:txBody>
          <a:bodyPr/>
          <a:lstStyle/>
          <a:p>
            <a:r>
              <a:rPr lang="en-US" dirty="0"/>
              <a:t>References continued</a:t>
            </a:r>
          </a:p>
        </p:txBody>
      </p:sp>
      <p:sp>
        <p:nvSpPr>
          <p:cNvPr id="3" name="Content Placeholder 2">
            <a:extLst>
              <a:ext uri="{FF2B5EF4-FFF2-40B4-BE49-F238E27FC236}">
                <a16:creationId xmlns:a16="http://schemas.microsoft.com/office/drawing/2014/main" id="{17AA3BD4-2F4B-4F66-9653-4758FE5685C2}"/>
              </a:ext>
            </a:extLst>
          </p:cNvPr>
          <p:cNvSpPr>
            <a:spLocks noGrp="1"/>
          </p:cNvSpPr>
          <p:nvPr>
            <p:ph idx="1"/>
          </p:nvPr>
        </p:nvSpPr>
        <p:spPr/>
        <p:txBody>
          <a:bodyPr>
            <a:normAutofit fontScale="77500" lnSpcReduction="20000"/>
          </a:bodyPr>
          <a:lstStyle/>
          <a:p>
            <a:r>
              <a:rPr lang="en-US" dirty="0"/>
              <a:t>Lawler, B. (2018). Lecture 9. [PowerPoint slides]. Retrieved from </a:t>
            </a:r>
          </a:p>
          <a:p>
            <a:pPr lvl="1"/>
            <a:r>
              <a:rPr lang="en-US" u="sng" dirty="0">
                <a:hlinkClick r:id="rId2"/>
              </a:rPr>
              <a:t>https://blackboard.stonybrook.edu/webapps/blackboard/execute/content/file?cmd=view&amp;content_id=_4644676_1&amp;course_id=_1171678_1</a:t>
            </a:r>
            <a:r>
              <a:rPr lang="en-US" dirty="0"/>
              <a:t> </a:t>
            </a:r>
          </a:p>
          <a:p>
            <a:r>
              <a:rPr lang="en-US" dirty="0"/>
              <a:t>Lawler, B. (2018). Lecture 11. [PowerPoint slides].   </a:t>
            </a:r>
          </a:p>
          <a:p>
            <a:pPr lvl="1"/>
            <a:r>
              <a:rPr lang="en-US" u="sng" dirty="0">
                <a:hlinkClick r:id="rId3"/>
              </a:rPr>
              <a:t>https://blackboard.stonybrook.edu/webapps/blackboard/execute/content/file?cmd=view&amp;content_id=_4647612_1&amp;course_id=_1171678_1</a:t>
            </a:r>
            <a:r>
              <a:rPr lang="en-US" dirty="0"/>
              <a:t> </a:t>
            </a:r>
          </a:p>
          <a:p>
            <a:r>
              <a:rPr lang="en-US" dirty="0"/>
              <a:t>Sesay, J. (2018). </a:t>
            </a:r>
            <a:r>
              <a:rPr lang="en-US" i="1" dirty="0"/>
              <a:t>Renewable Energy- an Overview.</a:t>
            </a:r>
            <a:r>
              <a:rPr lang="en-US" dirty="0"/>
              <a:t> [PowerPoint slides]. Retrieved from      </a:t>
            </a:r>
          </a:p>
          <a:p>
            <a:pPr lvl="1"/>
            <a:r>
              <a:rPr lang="en-US" u="sng" dirty="0">
                <a:hlinkClick r:id="rId4"/>
              </a:rPr>
              <a:t>https://blackboard.stonybrook.edu/webapps/blackboard/content/listContent.jsp?course_id=_1171675_1&amp;content_id=_4589122_1&amp;mode=reset</a:t>
            </a:r>
            <a:r>
              <a:rPr lang="en-US" dirty="0"/>
              <a:t> </a:t>
            </a:r>
          </a:p>
          <a:p>
            <a:r>
              <a:rPr lang="en-US" dirty="0"/>
              <a:t>Zavala, J. and </a:t>
            </a:r>
            <a:r>
              <a:rPr lang="en-US" dirty="0" err="1"/>
              <a:t>Folkerts</a:t>
            </a:r>
            <a:r>
              <a:rPr lang="en-US" dirty="0"/>
              <a:t>, C., "Knock Detection and Estimation Based on Heat Release Strategies,”</a:t>
            </a:r>
          </a:p>
          <a:p>
            <a:r>
              <a:rPr lang="en-US" dirty="0"/>
              <a:t> SAE Technical Paper 2011-01-1409, 2011, </a:t>
            </a:r>
          </a:p>
          <a:p>
            <a:pPr lvl="1"/>
            <a:r>
              <a:rPr lang="en-US" dirty="0">
                <a:hlinkClick r:id="rId5"/>
              </a:rPr>
              <a:t>https://doi.org/10.4271/2011-01-1409</a:t>
            </a:r>
            <a:r>
              <a:rPr lang="en-US" dirty="0"/>
              <a:t>.</a:t>
            </a:r>
          </a:p>
          <a:p>
            <a:endParaRPr lang="en-US" dirty="0"/>
          </a:p>
        </p:txBody>
      </p:sp>
    </p:spTree>
    <p:extLst>
      <p:ext uri="{BB962C8B-B14F-4D97-AF65-F5344CB8AC3E}">
        <p14:creationId xmlns:p14="http://schemas.microsoft.com/office/powerpoint/2010/main" val="341319924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motivation</a:t>
            </a:r>
          </a:p>
        </p:txBody>
      </p:sp>
      <p:sp>
        <p:nvSpPr>
          <p:cNvPr id="14" name="Content Placeholder 13"/>
          <p:cNvSpPr>
            <a:spLocks noGrp="1"/>
          </p:cNvSpPr>
          <p:nvPr>
            <p:ph idx="1"/>
          </p:nvPr>
        </p:nvSpPr>
        <p:spPr/>
        <p:txBody>
          <a:bodyPr/>
          <a:lstStyle/>
          <a:p>
            <a:r>
              <a:rPr lang="en-US" dirty="0"/>
              <a:t>Determine what makes knock harmful to engine performance</a:t>
            </a:r>
          </a:p>
          <a:p>
            <a:r>
              <a:rPr lang="en-US" dirty="0"/>
              <a:t>Evaluate thermodynamic properties of knock cycles and how they differ from cycles that don’t knock</a:t>
            </a:r>
          </a:p>
          <a:p>
            <a:r>
              <a:rPr lang="en-US" dirty="0"/>
              <a:t>Determine the difference in efficiencies and specific fuel consumptions (SFC) between knock and no-knock cycles and how they differ from the mean</a:t>
            </a:r>
          </a:p>
        </p:txBody>
      </p:sp>
    </p:spTree>
    <p:extLst>
      <p:ext uri="{BB962C8B-B14F-4D97-AF65-F5344CB8AC3E}">
        <p14:creationId xmlns:p14="http://schemas.microsoft.com/office/powerpoint/2010/main" val="179521973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Isolating knock cycles</a:t>
            </a:r>
          </a:p>
        </p:txBody>
      </p:sp>
      <p:sp>
        <p:nvSpPr>
          <p:cNvPr id="6" name="Content Placeholder 5">
            <a:extLst>
              <a:ext uri="{FF2B5EF4-FFF2-40B4-BE49-F238E27FC236}">
                <a16:creationId xmlns:a16="http://schemas.microsoft.com/office/drawing/2014/main" id="{B7A80924-4B96-407C-A229-5675AF89DCF8}"/>
              </a:ext>
            </a:extLst>
          </p:cNvPr>
          <p:cNvSpPr>
            <a:spLocks noGrp="1"/>
          </p:cNvSpPr>
          <p:nvPr>
            <p:ph idx="1"/>
          </p:nvPr>
        </p:nvSpPr>
        <p:spPr/>
        <p:txBody>
          <a:bodyPr>
            <a:normAutofit fontScale="47500" lnSpcReduction="20000"/>
          </a:bodyPr>
          <a:lstStyle/>
          <a:p>
            <a:r>
              <a:rPr lang="en-US" sz="3600" dirty="0"/>
              <a:t>The cycles that knocked were determined using the graph to the right which was calculated using the equations:</a:t>
            </a:r>
          </a:p>
          <a:p>
            <a:pPr marL="0" indent="0">
              <a:buNone/>
            </a:pPr>
            <a:r>
              <a:rPr lang="en-US" dirty="0"/>
              <a:t>                                          				                                                                           (Lawler 2018) (1)</a:t>
            </a:r>
          </a:p>
          <a:p>
            <a:pPr marL="0" indent="0">
              <a:buNone/>
            </a:pPr>
            <a:r>
              <a:rPr lang="en-US" dirty="0"/>
              <a:t> </a:t>
            </a:r>
          </a:p>
          <a:p>
            <a:pPr marL="0" indent="0">
              <a:buNone/>
            </a:pPr>
            <a:endParaRPr lang="en-US" dirty="0"/>
          </a:p>
          <a:p>
            <a:pPr marL="0" indent="0">
              <a:buNone/>
            </a:pPr>
            <a:r>
              <a:rPr lang="en-US" dirty="0"/>
              <a:t>                 </a:t>
            </a:r>
          </a:p>
          <a:p>
            <a:pPr marL="0" indent="0">
              <a:buNone/>
            </a:pPr>
            <a:r>
              <a:rPr lang="en-US" dirty="0"/>
              <a:t>                                                                                                                                                                                                                                                  (Lawler 2018) (2)</a:t>
            </a:r>
          </a:p>
          <a:p>
            <a:pPr marL="0" indent="0">
              <a:buNone/>
            </a:pPr>
            <a:endParaRPr lang="en-US" dirty="0"/>
          </a:p>
          <a:p>
            <a:r>
              <a:rPr lang="en-US" sz="3600" dirty="0"/>
              <a:t>Figure 1 shows 1/</a:t>
            </a:r>
            <a:r>
              <a:rPr lang="el-GR" sz="3600" dirty="0"/>
              <a:t>τ</a:t>
            </a:r>
            <a:r>
              <a:rPr lang="en-US" sz="3600" dirty="0"/>
              <a:t>  integrated from -120 to 120 degrees after TDC for each individual cycle</a:t>
            </a:r>
          </a:p>
          <a:p>
            <a:r>
              <a:rPr lang="en-US" sz="3600" dirty="0"/>
              <a:t>It can be seen that not every cycle knocked </a:t>
            </a:r>
          </a:p>
          <a:p>
            <a:r>
              <a:rPr lang="en-US" sz="3600" dirty="0"/>
              <a:t>The further away from 1 the lines level off at, the larger the degree of knock</a:t>
            </a:r>
          </a:p>
          <a:p>
            <a:r>
              <a:rPr lang="en-US" sz="3600" dirty="0"/>
              <a:t>Cycles close to 1 moderately knock but are treated as not-knocking because sample size is already low (N=37)</a:t>
            </a:r>
          </a:p>
        </p:txBody>
      </p:sp>
      <p:pic>
        <p:nvPicPr>
          <p:cNvPr id="10" name="Picture 9">
            <a:extLst>
              <a:ext uri="{FF2B5EF4-FFF2-40B4-BE49-F238E27FC236}">
                <a16:creationId xmlns:a16="http://schemas.microsoft.com/office/drawing/2014/main" id="{A519042B-0AD3-4B9D-8E58-7344FFC5CA56}"/>
              </a:ext>
            </a:extLst>
          </p:cNvPr>
          <p:cNvPicPr/>
          <p:nvPr/>
        </p:nvPicPr>
        <p:blipFill>
          <a:blip r:embed="rId2"/>
          <a:stretch>
            <a:fillRect/>
          </a:stretch>
        </p:blipFill>
        <p:spPr>
          <a:xfrm>
            <a:off x="4684712" y="3140852"/>
            <a:ext cx="3124200" cy="884571"/>
          </a:xfrm>
          <a:prstGeom prst="rect">
            <a:avLst/>
          </a:prstGeom>
        </p:spPr>
      </p:pic>
      <p:pic>
        <p:nvPicPr>
          <p:cNvPr id="13" name="Picture 12">
            <a:extLst>
              <a:ext uri="{FF2B5EF4-FFF2-40B4-BE49-F238E27FC236}">
                <a16:creationId xmlns:a16="http://schemas.microsoft.com/office/drawing/2014/main" id="{CD029AE3-7563-486E-83BB-8ED6E3A23E77}"/>
              </a:ext>
            </a:extLst>
          </p:cNvPr>
          <p:cNvPicPr/>
          <p:nvPr/>
        </p:nvPicPr>
        <p:blipFill>
          <a:blip r:embed="rId3"/>
          <a:stretch>
            <a:fillRect/>
          </a:stretch>
        </p:blipFill>
        <p:spPr>
          <a:xfrm>
            <a:off x="3873182" y="2218444"/>
            <a:ext cx="4442460" cy="507365"/>
          </a:xfrm>
          <a:prstGeom prst="rect">
            <a:avLst/>
          </a:prstGeom>
        </p:spPr>
      </p:pic>
    </p:spTree>
    <p:extLst>
      <p:ext uri="{BB962C8B-B14F-4D97-AF65-F5344CB8AC3E}">
        <p14:creationId xmlns:p14="http://schemas.microsoft.com/office/powerpoint/2010/main" val="1640185142"/>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64807-CE44-40FE-94CC-489E9E2AD410}"/>
              </a:ext>
            </a:extLst>
          </p:cNvPr>
          <p:cNvSpPr>
            <a:spLocks noGrp="1"/>
          </p:cNvSpPr>
          <p:nvPr>
            <p:ph type="title"/>
          </p:nvPr>
        </p:nvSpPr>
        <p:spPr/>
        <p:txBody>
          <a:bodyPr/>
          <a:lstStyle/>
          <a:p>
            <a:br>
              <a:rPr lang="en-US" dirty="0"/>
            </a:br>
            <a:r>
              <a:rPr lang="en-US" dirty="0"/>
              <a:t>Ignition Delay plot</a:t>
            </a:r>
          </a:p>
        </p:txBody>
      </p:sp>
      <p:pic>
        <p:nvPicPr>
          <p:cNvPr id="9" name="Picture 8">
            <a:extLst>
              <a:ext uri="{FF2B5EF4-FFF2-40B4-BE49-F238E27FC236}">
                <a16:creationId xmlns:a16="http://schemas.microsoft.com/office/drawing/2014/main" id="{C087416D-DA15-4FBF-96F8-21E01E7E8538}"/>
              </a:ext>
            </a:extLst>
          </p:cNvPr>
          <p:cNvPicPr/>
          <p:nvPr/>
        </p:nvPicPr>
        <p:blipFill>
          <a:blip r:embed="rId2"/>
          <a:stretch>
            <a:fillRect/>
          </a:stretch>
        </p:blipFill>
        <p:spPr>
          <a:xfrm>
            <a:off x="3275012" y="2133600"/>
            <a:ext cx="5867400" cy="3886200"/>
          </a:xfrm>
          <a:prstGeom prst="rect">
            <a:avLst/>
          </a:prstGeom>
        </p:spPr>
      </p:pic>
      <p:sp>
        <p:nvSpPr>
          <p:cNvPr id="11" name="Content Placeholder 10">
            <a:extLst>
              <a:ext uri="{FF2B5EF4-FFF2-40B4-BE49-F238E27FC236}">
                <a16:creationId xmlns:a16="http://schemas.microsoft.com/office/drawing/2014/main" id="{44C02346-28B4-45FA-8FA5-FE8A302D61EB}"/>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p:txBody>
      </p:sp>
      <p:sp>
        <p:nvSpPr>
          <p:cNvPr id="12" name="Rectangle 11">
            <a:extLst>
              <a:ext uri="{FF2B5EF4-FFF2-40B4-BE49-F238E27FC236}">
                <a16:creationId xmlns:a16="http://schemas.microsoft.com/office/drawing/2014/main" id="{E1D777EA-1316-49F0-BE3D-5A1494AD68F6}"/>
              </a:ext>
            </a:extLst>
          </p:cNvPr>
          <p:cNvSpPr/>
          <p:nvPr/>
        </p:nvSpPr>
        <p:spPr>
          <a:xfrm>
            <a:off x="3470328" y="6144567"/>
            <a:ext cx="5618076" cy="461665"/>
          </a:xfrm>
          <a:prstGeom prst="rect">
            <a:avLst/>
          </a:prstGeom>
        </p:spPr>
        <p:txBody>
          <a:bodyPr wrap="none">
            <a:spAutoFit/>
          </a:bodyPr>
          <a:lstStyle/>
          <a:p>
            <a:r>
              <a:rPr lang="en-US" b="1" dirty="0"/>
              <a:t>Figure 1. Ignition Delay vs Crank Angle</a:t>
            </a:r>
          </a:p>
        </p:txBody>
      </p:sp>
    </p:spTree>
    <p:extLst>
      <p:ext uri="{BB962C8B-B14F-4D97-AF65-F5344CB8AC3E}">
        <p14:creationId xmlns:p14="http://schemas.microsoft.com/office/powerpoint/2010/main" val="2117350609"/>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1CDC25-897B-4523-A630-D91F3C699964}"/>
              </a:ext>
            </a:extLst>
          </p:cNvPr>
          <p:cNvSpPr>
            <a:spLocks noGrp="1"/>
          </p:cNvSpPr>
          <p:nvPr>
            <p:ph type="title"/>
          </p:nvPr>
        </p:nvSpPr>
        <p:spPr/>
        <p:txBody>
          <a:bodyPr/>
          <a:lstStyle/>
          <a:p>
            <a:r>
              <a:rPr lang="en-US" dirty="0"/>
              <a:t>Pressure trace</a:t>
            </a:r>
          </a:p>
        </p:txBody>
      </p:sp>
      <p:sp>
        <p:nvSpPr>
          <p:cNvPr id="5" name="Content Placeholder 4">
            <a:extLst>
              <a:ext uri="{FF2B5EF4-FFF2-40B4-BE49-F238E27FC236}">
                <a16:creationId xmlns:a16="http://schemas.microsoft.com/office/drawing/2014/main" id="{72ED29AA-FB14-4FC8-95F1-83E455EC23B3}"/>
              </a:ext>
            </a:extLst>
          </p:cNvPr>
          <p:cNvSpPr>
            <a:spLocks noGrp="1"/>
          </p:cNvSpPr>
          <p:nvPr>
            <p:ph idx="1"/>
          </p:nvPr>
        </p:nvSpPr>
        <p:spPr/>
        <p:txBody>
          <a:bodyPr/>
          <a:lstStyle/>
          <a:p>
            <a:r>
              <a:rPr lang="en-US" dirty="0"/>
              <a:t>The overlapped pressure traces in figure 2 show that the knock cycles produced higher peak pressures</a:t>
            </a:r>
          </a:p>
          <a:p>
            <a:r>
              <a:rPr lang="en-US" dirty="0"/>
              <a:t>The difference in their peak pressures is 1.47 bar</a:t>
            </a:r>
          </a:p>
          <a:p>
            <a:r>
              <a:rPr lang="en-US" dirty="0"/>
              <a:t>However, after the peak pressure subsided, the knock pressures were lower throughout the rest of the expansion stroke</a:t>
            </a:r>
          </a:p>
          <a:p>
            <a:r>
              <a:rPr lang="en-US" dirty="0"/>
              <a:t>This is due to the fluctuations in pressure caused by knock, stealing energy from the engine and lowering the average pressure (Lawler 2018).</a:t>
            </a:r>
          </a:p>
        </p:txBody>
      </p:sp>
    </p:spTree>
    <p:extLst>
      <p:ext uri="{BB962C8B-B14F-4D97-AF65-F5344CB8AC3E}">
        <p14:creationId xmlns:p14="http://schemas.microsoft.com/office/powerpoint/2010/main" val="390340252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162" y="482600"/>
            <a:ext cx="10360501" cy="660400"/>
          </a:xfrm>
        </p:spPr>
        <p:txBody>
          <a:bodyPr/>
          <a:lstStyle/>
          <a:p>
            <a:pPr algn="ctr"/>
            <a:r>
              <a:rPr lang="en-US" dirty="0"/>
              <a:t>Pressure trace</a:t>
            </a:r>
          </a:p>
        </p:txBody>
      </p:sp>
      <p:sp>
        <p:nvSpPr>
          <p:cNvPr id="4" name="Content Placeholder 3">
            <a:extLst>
              <a:ext uri="{FF2B5EF4-FFF2-40B4-BE49-F238E27FC236}">
                <a16:creationId xmlns:a16="http://schemas.microsoft.com/office/drawing/2014/main" id="{9C4F2B41-54D4-4A81-BC7F-4A59995DEFA4}"/>
              </a:ext>
            </a:extLst>
          </p:cNvPr>
          <p:cNvSpPr>
            <a:spLocks noGrp="1"/>
          </p:cNvSpPr>
          <p:nvPr>
            <p:ph idx="1"/>
          </p:nvPr>
        </p:nvSpPr>
        <p:spPr>
          <a:xfrm>
            <a:off x="914162" y="1803400"/>
            <a:ext cx="10360501" cy="4825999"/>
          </a:xfrm>
        </p:spPr>
        <p:txBody>
          <a:bodyPr>
            <a:normAutofit lnSpcReduction="10000"/>
          </a:bodyPr>
          <a:lstStyle/>
          <a:p>
            <a:pPr algn="ctr"/>
            <a:r>
              <a:rPr lang="en-US" dirty="0"/>
              <a:t> </a:t>
            </a:r>
            <a:br>
              <a:rPr lang="en-US" dirty="0"/>
            </a:br>
            <a:br>
              <a:rPr lang="en-US" dirty="0"/>
            </a:br>
            <a:br>
              <a:rPr lang="en-US" dirty="0"/>
            </a:br>
            <a:br>
              <a:rPr lang="en-US" dirty="0"/>
            </a:br>
            <a:br>
              <a:rPr lang="en-US" dirty="0"/>
            </a:br>
            <a:br>
              <a:rPr lang="en-US" dirty="0"/>
            </a:br>
            <a:br>
              <a:rPr lang="en-US" dirty="0"/>
            </a:br>
            <a:br>
              <a:rPr lang="en-US" dirty="0"/>
            </a:br>
            <a:br>
              <a:rPr lang="en-US" dirty="0"/>
            </a:br>
            <a:endParaRPr lang="en-US" dirty="0"/>
          </a:p>
          <a:p>
            <a:pPr algn="ctr"/>
            <a:endParaRPr lang="en-US" sz="1800" b="1" dirty="0"/>
          </a:p>
          <a:p>
            <a:pPr marL="0" indent="0" algn="ctr">
              <a:buNone/>
            </a:pPr>
            <a:r>
              <a:rPr lang="en-US" sz="1800" b="1" dirty="0"/>
              <a:t>Figure 2. Pressure vs Crank Angle for all cycles, average knock cycles, </a:t>
            </a:r>
            <a:br>
              <a:rPr lang="en-US" sz="1800" b="1" dirty="0"/>
            </a:br>
            <a:r>
              <a:rPr lang="en-US" sz="1800" b="1" dirty="0"/>
              <a:t>and average not-knocking cycles </a:t>
            </a:r>
            <a:endParaRPr lang="en-US" sz="1800" dirty="0"/>
          </a:p>
        </p:txBody>
      </p:sp>
      <p:pic>
        <p:nvPicPr>
          <p:cNvPr id="6" name="Picture 5">
            <a:extLst>
              <a:ext uri="{FF2B5EF4-FFF2-40B4-BE49-F238E27FC236}">
                <a16:creationId xmlns:a16="http://schemas.microsoft.com/office/drawing/2014/main" id="{896D80C0-DE68-437B-AEBF-53279DEA2CA4}"/>
              </a:ext>
            </a:extLst>
          </p:cNvPr>
          <p:cNvPicPr/>
          <p:nvPr/>
        </p:nvPicPr>
        <p:blipFill>
          <a:blip r:embed="rId2"/>
          <a:stretch>
            <a:fillRect/>
          </a:stretch>
        </p:blipFill>
        <p:spPr>
          <a:xfrm>
            <a:off x="1865312" y="1104900"/>
            <a:ext cx="8458200" cy="4648200"/>
          </a:xfrm>
          <a:prstGeom prst="rect">
            <a:avLst/>
          </a:prstGeom>
        </p:spPr>
      </p:pic>
    </p:spTree>
    <p:extLst>
      <p:ext uri="{BB962C8B-B14F-4D97-AF65-F5344CB8AC3E}">
        <p14:creationId xmlns:p14="http://schemas.microsoft.com/office/powerpoint/2010/main" val="2802071807"/>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Pressure trace of knock and non-knocking cycles</a:t>
            </a:r>
          </a:p>
        </p:txBody>
      </p:sp>
      <p:sp>
        <p:nvSpPr>
          <p:cNvPr id="4" name="Content Placeholder 3">
            <a:extLst>
              <a:ext uri="{FF2B5EF4-FFF2-40B4-BE49-F238E27FC236}">
                <a16:creationId xmlns:a16="http://schemas.microsoft.com/office/drawing/2014/main" id="{9C4F2B41-54D4-4A81-BC7F-4A59995DEFA4}"/>
              </a:ext>
            </a:extLst>
          </p:cNvPr>
          <p:cNvSpPr>
            <a:spLocks noGrp="1"/>
          </p:cNvSpPr>
          <p:nvPr>
            <p:ph idx="1"/>
          </p:nvPr>
        </p:nvSpPr>
        <p:spPr/>
        <p:txBody>
          <a:bodyPr/>
          <a:lstStyle/>
          <a:p>
            <a:pPr marL="0" indent="0">
              <a:buNone/>
            </a:pPr>
            <a:r>
              <a:rPr lang="en-US" dirty="0"/>
              <a:t> </a:t>
            </a:r>
          </a:p>
        </p:txBody>
      </p:sp>
      <p:pic>
        <p:nvPicPr>
          <p:cNvPr id="8" name="Picture 7">
            <a:extLst>
              <a:ext uri="{FF2B5EF4-FFF2-40B4-BE49-F238E27FC236}">
                <a16:creationId xmlns:a16="http://schemas.microsoft.com/office/drawing/2014/main" id="{B68BC3E5-1738-47B4-A2E3-E2727C3969B7}"/>
              </a:ext>
            </a:extLst>
          </p:cNvPr>
          <p:cNvPicPr/>
          <p:nvPr/>
        </p:nvPicPr>
        <p:blipFill>
          <a:blip r:embed="rId2"/>
          <a:stretch>
            <a:fillRect/>
          </a:stretch>
        </p:blipFill>
        <p:spPr>
          <a:xfrm>
            <a:off x="684212" y="1917700"/>
            <a:ext cx="5029200" cy="4356101"/>
          </a:xfrm>
          <a:prstGeom prst="rect">
            <a:avLst/>
          </a:prstGeom>
        </p:spPr>
      </p:pic>
      <p:pic>
        <p:nvPicPr>
          <p:cNvPr id="9" name="Picture 8">
            <a:extLst>
              <a:ext uri="{FF2B5EF4-FFF2-40B4-BE49-F238E27FC236}">
                <a16:creationId xmlns:a16="http://schemas.microsoft.com/office/drawing/2014/main" id="{92F63EB1-18BA-4AF5-9BEE-0DB4CC299484}"/>
              </a:ext>
            </a:extLst>
          </p:cNvPr>
          <p:cNvPicPr/>
          <p:nvPr/>
        </p:nvPicPr>
        <p:blipFill>
          <a:blip r:embed="rId3"/>
          <a:stretch>
            <a:fillRect/>
          </a:stretch>
        </p:blipFill>
        <p:spPr>
          <a:xfrm>
            <a:off x="6094412" y="1917699"/>
            <a:ext cx="5029200" cy="4356101"/>
          </a:xfrm>
          <a:prstGeom prst="rect">
            <a:avLst/>
          </a:prstGeom>
        </p:spPr>
      </p:pic>
      <p:sp>
        <p:nvSpPr>
          <p:cNvPr id="3" name="Rectangle 2">
            <a:extLst>
              <a:ext uri="{FF2B5EF4-FFF2-40B4-BE49-F238E27FC236}">
                <a16:creationId xmlns:a16="http://schemas.microsoft.com/office/drawing/2014/main" id="{6DA17B97-45B0-4820-A399-9D5773975A2C}"/>
              </a:ext>
            </a:extLst>
          </p:cNvPr>
          <p:cNvSpPr/>
          <p:nvPr/>
        </p:nvSpPr>
        <p:spPr>
          <a:xfrm>
            <a:off x="422218" y="6305035"/>
            <a:ext cx="5553187" cy="369332"/>
          </a:xfrm>
          <a:prstGeom prst="rect">
            <a:avLst/>
          </a:prstGeom>
        </p:spPr>
        <p:txBody>
          <a:bodyPr wrap="none">
            <a:spAutoFit/>
          </a:bodyPr>
          <a:lstStyle/>
          <a:p>
            <a:r>
              <a:rPr lang="en-US" sz="1800" dirty="0"/>
              <a:t>Figure 3a. Pressure vs Crank Angle for no-knock cycles</a:t>
            </a:r>
          </a:p>
        </p:txBody>
      </p:sp>
      <p:sp>
        <p:nvSpPr>
          <p:cNvPr id="10" name="Rectangle 9">
            <a:extLst>
              <a:ext uri="{FF2B5EF4-FFF2-40B4-BE49-F238E27FC236}">
                <a16:creationId xmlns:a16="http://schemas.microsoft.com/office/drawing/2014/main" id="{6DD027BC-C4F7-419A-8DA8-57035D4A8746}"/>
              </a:ext>
            </a:extLst>
          </p:cNvPr>
          <p:cNvSpPr/>
          <p:nvPr/>
        </p:nvSpPr>
        <p:spPr>
          <a:xfrm>
            <a:off x="6121786" y="6273800"/>
            <a:ext cx="6092825" cy="369332"/>
          </a:xfrm>
          <a:prstGeom prst="rect">
            <a:avLst/>
          </a:prstGeom>
        </p:spPr>
        <p:txBody>
          <a:bodyPr>
            <a:spAutoFit/>
          </a:bodyPr>
          <a:lstStyle/>
          <a:p>
            <a:r>
              <a:rPr lang="en-US" sz="1800" dirty="0"/>
              <a:t>Figure 3b. Pressure vs Crank Angle for knock cycles</a:t>
            </a:r>
          </a:p>
        </p:txBody>
      </p:sp>
    </p:spTree>
    <p:extLst>
      <p:ext uri="{BB962C8B-B14F-4D97-AF65-F5344CB8AC3E}">
        <p14:creationId xmlns:p14="http://schemas.microsoft.com/office/powerpoint/2010/main" val="2333467688"/>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Simulated pressure</a:t>
            </a:r>
          </a:p>
        </p:txBody>
      </p:sp>
      <p:sp>
        <p:nvSpPr>
          <p:cNvPr id="5" name="Content Placeholder 4"/>
          <p:cNvSpPr>
            <a:spLocks noGrp="1"/>
          </p:cNvSpPr>
          <p:nvPr>
            <p:ph sz="half" idx="1"/>
          </p:nvPr>
        </p:nvSpPr>
        <p:spPr>
          <a:xfrm>
            <a:off x="914162" y="1803401"/>
            <a:ext cx="4977104" cy="4470400"/>
          </a:xfrm>
        </p:spPr>
        <p:txBody>
          <a:bodyPr>
            <a:normAutofit fontScale="92500" lnSpcReduction="10000"/>
          </a:bodyPr>
          <a:lstStyle/>
          <a:p>
            <a:r>
              <a:rPr lang="en-US" dirty="0"/>
              <a:t>The simulated motoring pressure was achieved by using the equation 3 (Lawler 2018):</a:t>
            </a:r>
          </a:p>
          <a:p>
            <a:pPr marL="0" indent="0">
              <a:buNone/>
            </a:pPr>
            <a:endParaRPr lang="en-US" dirty="0"/>
          </a:p>
          <a:p>
            <a:pPr marL="0" indent="0">
              <a:buNone/>
            </a:pPr>
            <a:r>
              <a:rPr lang="en-US" dirty="0"/>
              <a:t>                                                                      (3)</a:t>
            </a:r>
          </a:p>
          <a:p>
            <a:r>
              <a:rPr lang="en-US" dirty="0"/>
              <a:t>Motored pressure was calculated from -120 to 120 degrees after TDC for different k values </a:t>
            </a:r>
          </a:p>
          <a:p>
            <a:r>
              <a:rPr lang="en-US" dirty="0"/>
              <a:t>The k value that best matched the pressure trace before combustion was used</a:t>
            </a:r>
          </a:p>
          <a:p>
            <a:r>
              <a:rPr lang="en-US" dirty="0"/>
              <a:t>k=1.25</a:t>
            </a:r>
          </a:p>
        </p:txBody>
      </p:sp>
      <p:pic>
        <p:nvPicPr>
          <p:cNvPr id="8" name="Content Placeholder 7">
            <a:extLst>
              <a:ext uri="{FF2B5EF4-FFF2-40B4-BE49-F238E27FC236}">
                <a16:creationId xmlns:a16="http://schemas.microsoft.com/office/drawing/2014/main" id="{469C9FD7-4632-4EE3-B32B-D934D3DF09FD}"/>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528518" y="1803401"/>
            <a:ext cx="4746145" cy="4470400"/>
          </a:xfrm>
          <a:prstGeom prst="rect">
            <a:avLst/>
          </a:prstGeom>
          <a:noFill/>
          <a:ln>
            <a:noFill/>
          </a:ln>
        </p:spPr>
      </p:pic>
      <p:pic>
        <p:nvPicPr>
          <p:cNvPr id="15" name="Picture 14">
            <a:extLst>
              <a:ext uri="{FF2B5EF4-FFF2-40B4-BE49-F238E27FC236}">
                <a16:creationId xmlns:a16="http://schemas.microsoft.com/office/drawing/2014/main" id="{D89DA74C-CC54-4E67-B4E1-F5E6A2EED3AD}"/>
              </a:ext>
            </a:extLst>
          </p:cNvPr>
          <p:cNvPicPr/>
          <p:nvPr/>
        </p:nvPicPr>
        <p:blipFill>
          <a:blip r:embed="rId3"/>
          <a:stretch>
            <a:fillRect/>
          </a:stretch>
        </p:blipFill>
        <p:spPr>
          <a:xfrm>
            <a:off x="1802514" y="3124200"/>
            <a:ext cx="3200400" cy="609600"/>
          </a:xfrm>
          <a:prstGeom prst="rect">
            <a:avLst/>
          </a:prstGeom>
        </p:spPr>
      </p:pic>
      <p:sp>
        <p:nvSpPr>
          <p:cNvPr id="13" name="Rectangle 12">
            <a:extLst>
              <a:ext uri="{FF2B5EF4-FFF2-40B4-BE49-F238E27FC236}">
                <a16:creationId xmlns:a16="http://schemas.microsoft.com/office/drawing/2014/main" id="{AAEF037C-BE14-4016-A437-9958BFC07AEA}"/>
              </a:ext>
            </a:extLst>
          </p:cNvPr>
          <p:cNvSpPr/>
          <p:nvPr/>
        </p:nvSpPr>
        <p:spPr>
          <a:xfrm>
            <a:off x="6060273" y="5950635"/>
            <a:ext cx="6092825" cy="646331"/>
          </a:xfrm>
          <a:prstGeom prst="rect">
            <a:avLst/>
          </a:prstGeom>
        </p:spPr>
        <p:txBody>
          <a:bodyPr>
            <a:spAutoFit/>
          </a:bodyPr>
          <a:lstStyle/>
          <a:p>
            <a:pPr algn="ctr"/>
            <a:r>
              <a:rPr lang="en-US" sz="1800" dirty="0"/>
              <a:t>Figure 4: Pressure vs Crank Angle for simulated motor pressure</a:t>
            </a:r>
          </a:p>
        </p:txBody>
      </p:sp>
    </p:spTree>
    <p:extLst>
      <p:ext uri="{BB962C8B-B14F-4D97-AF65-F5344CB8AC3E}">
        <p14:creationId xmlns:p14="http://schemas.microsoft.com/office/powerpoint/2010/main" val="2693084093"/>
      </p:ext>
    </p:extLst>
  </p:cSld>
  <p:clrMapOvr>
    <a:masterClrMapping/>
  </p:clrMapOvr>
  <p:transition spd="slow">
    <p:wipe/>
  </p:transition>
</p:sld>
</file>

<file path=ppt/theme/theme1.xml><?xml version="1.0" encoding="utf-8"?>
<a:theme xmlns:a="http://schemas.openxmlformats.org/drawingml/2006/main" name="Red Radial 16x9">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800"/>
        </a:defPPr>
      </a:lstStyle>
    </a:txDef>
  </a:objectDefaults>
  <a:extraClrSchemeLst/>
  <a:extLst>
    <a:ext uri="{05A4C25C-085E-4340-85A3-A5531E510DB2}">
      <thm15:themeFamily xmlns:thm15="http://schemas.microsoft.com/office/thememl/2012/main" name="TF02804895.potx" id="{50B211C3-0308-4A23-B662-EA2AE6F4DF70}" vid="{1581190B-70AB-4E5E-B6DA-D42AF0078983}"/>
    </a:ext>
  </a:extLst>
</a:theme>
</file>

<file path=ppt/theme/theme2.xml><?xml version="1.0" encoding="utf-8"?>
<a:theme xmlns:a="http://schemas.openxmlformats.org/drawingml/2006/main" name="Office Them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Office Them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Red radial lines presentation (widescreen)</Template>
  <TotalTime>11572</TotalTime>
  <Words>2111</Words>
  <Application>Microsoft Office PowerPoint</Application>
  <PresentationFormat>Custom</PresentationFormat>
  <Paragraphs>170</Paragraphs>
  <Slides>27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Cambria</vt:lpstr>
      <vt:lpstr>Red Radial 16x9</vt:lpstr>
      <vt:lpstr>Investigating the effects of knock on engine thermodynamics</vt:lpstr>
      <vt:lpstr>Introduction</vt:lpstr>
      <vt:lpstr>motivation</vt:lpstr>
      <vt:lpstr>Isolating knock cycles</vt:lpstr>
      <vt:lpstr> Ignition Delay plot</vt:lpstr>
      <vt:lpstr>Pressure trace</vt:lpstr>
      <vt:lpstr>Pressure trace</vt:lpstr>
      <vt:lpstr>Pressure trace of knock and non-knocking cycles</vt:lpstr>
      <vt:lpstr>Simulated pressure</vt:lpstr>
      <vt:lpstr>Average gas velocity</vt:lpstr>
      <vt:lpstr>Bulk temperatures</vt:lpstr>
      <vt:lpstr>Heat transfer coefficient</vt:lpstr>
      <vt:lpstr>Heat transfer rate</vt:lpstr>
      <vt:lpstr>Heat lost</vt:lpstr>
      <vt:lpstr>Heat release rates</vt:lpstr>
      <vt:lpstr>Heat release rates</vt:lpstr>
      <vt:lpstr>Heat Release rates</vt:lpstr>
      <vt:lpstr>Coefficient of variation</vt:lpstr>
      <vt:lpstr>Mass Fraction Burned</vt:lpstr>
      <vt:lpstr>Heat released</vt:lpstr>
      <vt:lpstr>Efficiencies</vt:lpstr>
      <vt:lpstr>Efficiencies</vt:lpstr>
      <vt:lpstr>Specific Fuel Consumptions </vt:lpstr>
      <vt:lpstr>Specific Fuel Consumptions </vt:lpstr>
      <vt:lpstr>Conclusion</vt:lpstr>
      <vt:lpstr>References</vt:lpstr>
      <vt:lpstr>References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Investigating effects of knock on engine thermodynamic properties and efficiencies</dc:title>
  <dc:creator>Anisur Rahman</dc:creator>
  <cp:lastModifiedBy>Anisur Rahman</cp:lastModifiedBy>
  <cp:revision>52</cp:revision>
  <dcterms:created xsi:type="dcterms:W3CDTF">2018-12-13T08:40:14Z</dcterms:created>
  <dcterms:modified xsi:type="dcterms:W3CDTF">2019-01-24T02:00:03Z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