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bhaya Libre Medium" panose="020B0604020202020204" charset="0"/>
      <p:regular r:id="rId10"/>
    </p:embeddedFont>
    <p:embeddedFont>
      <p:font typeface="Montserrat" panose="00000500000000000000" pitchFamily="2" charset="0"/>
      <p:regular r:id="rId11"/>
      <p:bold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0" d="100"/>
          <a:sy n="60" d="100"/>
        </p:scale>
        <p:origin x="37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svg"/><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sv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svg"/><Relationship Id="rId7"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png"/><Relationship Id="rId10" Type="http://schemas.openxmlformats.org/officeDocument/2006/relationships/image" Target="../media/image20.png"/><Relationship Id="rId4" Type="http://schemas.openxmlformats.org/officeDocument/2006/relationships/image" Target="../media/image15.jpeg"/><Relationship Id="rId9" Type="http://schemas.openxmlformats.org/officeDocument/2006/relationships/image" Target="../media/image19.svg"/></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24.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png"/><Relationship Id="rId4" Type="http://schemas.openxmlformats.org/officeDocument/2006/relationships/image" Target="../media/image22.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 Id="rId9" Type="http://schemas.openxmlformats.org/officeDocument/2006/relationships/image" Target="../media/image33.svg"/></Relationships>
</file>

<file path=ppt/slides/_rels/slide8.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63503" y="-63503"/>
            <a:ext cx="18414997" cy="10413997"/>
            <a:chOff x="0" y="0"/>
            <a:chExt cx="18415000" cy="10414000"/>
          </a:xfrm>
        </p:grpSpPr>
        <p:sp>
          <p:nvSpPr>
            <p:cNvPr id="3" name="Freeform 3"/>
            <p:cNvSpPr/>
            <p:nvPr/>
          </p:nvSpPr>
          <p:spPr>
            <a:xfrm>
              <a:off x="63500" y="63500"/>
              <a:ext cx="18288000" cy="10287000"/>
            </a:xfrm>
            <a:custGeom>
              <a:avLst/>
              <a:gdLst/>
              <a:ahLst/>
              <a:cxnLst/>
              <a:rect l="l" t="t" r="r" b="b"/>
              <a:pathLst>
                <a:path w="18288000" h="10287000">
                  <a:moveTo>
                    <a:pt x="0" y="0"/>
                  </a:moveTo>
                  <a:lnTo>
                    <a:pt x="0" y="10287000"/>
                  </a:lnTo>
                  <a:lnTo>
                    <a:pt x="18288000" y="10287000"/>
                  </a:lnTo>
                  <a:lnTo>
                    <a:pt x="18288000" y="0"/>
                  </a:lnTo>
                  <a:close/>
                </a:path>
              </a:pathLst>
            </a:custGeom>
            <a:solidFill>
              <a:srgbClr val="F5F2EE"/>
            </a:solidFill>
          </p:spPr>
        </p:sp>
        <p:sp>
          <p:nvSpPr>
            <p:cNvPr id="4" name="Freeform 4"/>
            <p:cNvSpPr/>
            <p:nvPr/>
          </p:nvSpPr>
          <p:spPr>
            <a:xfrm>
              <a:off x="63500" y="63500"/>
              <a:ext cx="4608449" cy="2550287"/>
            </a:xfrm>
            <a:custGeom>
              <a:avLst/>
              <a:gdLst/>
              <a:ahLst/>
              <a:cxnLst/>
              <a:rect l="l" t="t" r="r" b="b"/>
              <a:pathLst>
                <a:path w="4608449" h="2550287">
                  <a:moveTo>
                    <a:pt x="4354830" y="0"/>
                  </a:moveTo>
                  <a:cubicBezTo>
                    <a:pt x="4098290" y="67437"/>
                    <a:pt x="3871087" y="157226"/>
                    <a:pt x="3665728" y="271780"/>
                  </a:cubicBezTo>
                  <a:cubicBezTo>
                    <a:pt x="3354070" y="445643"/>
                    <a:pt x="3086608" y="691261"/>
                    <a:pt x="2827909" y="928878"/>
                  </a:cubicBezTo>
                  <a:lnTo>
                    <a:pt x="2739771" y="1009777"/>
                  </a:lnTo>
                  <a:cubicBezTo>
                    <a:pt x="2327402" y="1385951"/>
                    <a:pt x="1828546" y="1811274"/>
                    <a:pt x="1252347" y="2112137"/>
                  </a:cubicBezTo>
                  <a:cubicBezTo>
                    <a:pt x="887222" y="2302891"/>
                    <a:pt x="517906" y="2427351"/>
                    <a:pt x="154940" y="2484120"/>
                  </a:cubicBezTo>
                  <a:cubicBezTo>
                    <a:pt x="113157" y="2490597"/>
                    <a:pt x="71501" y="2493645"/>
                    <a:pt x="30099" y="2493645"/>
                  </a:cubicBezTo>
                  <a:cubicBezTo>
                    <a:pt x="20066" y="2493645"/>
                    <a:pt x="10033" y="2493518"/>
                    <a:pt x="0" y="2493137"/>
                  </a:cubicBezTo>
                  <a:lnTo>
                    <a:pt x="0" y="2549144"/>
                  </a:lnTo>
                  <a:lnTo>
                    <a:pt x="30099" y="2550287"/>
                  </a:lnTo>
                  <a:lnTo>
                    <a:pt x="30607" y="2550287"/>
                  </a:lnTo>
                  <a:cubicBezTo>
                    <a:pt x="75057" y="2550287"/>
                    <a:pt x="119126" y="2546858"/>
                    <a:pt x="163068" y="2540127"/>
                  </a:cubicBezTo>
                  <a:cubicBezTo>
                    <a:pt x="532384" y="2483104"/>
                    <a:pt x="907415" y="2356104"/>
                    <a:pt x="1278001" y="2162556"/>
                  </a:cubicBezTo>
                  <a:cubicBezTo>
                    <a:pt x="1859788" y="1859280"/>
                    <a:pt x="2362454" y="1430401"/>
                    <a:pt x="2777236" y="1051687"/>
                  </a:cubicBezTo>
                  <a:lnTo>
                    <a:pt x="2865628" y="970661"/>
                  </a:lnTo>
                  <a:cubicBezTo>
                    <a:pt x="3121914" y="735330"/>
                    <a:pt x="3386963" y="491490"/>
                    <a:pt x="3692779" y="321437"/>
                  </a:cubicBezTo>
                  <a:cubicBezTo>
                    <a:pt x="3955415" y="174879"/>
                    <a:pt x="4255643" y="69596"/>
                    <a:pt x="4608449" y="127"/>
                  </a:cubicBezTo>
                  <a:close/>
                </a:path>
              </a:pathLst>
            </a:custGeom>
            <a:solidFill>
              <a:srgbClr val="332C2C"/>
            </a:solidFill>
          </p:spPr>
        </p:sp>
        <p:sp>
          <p:nvSpPr>
            <p:cNvPr id="5" name="Freeform 5"/>
            <p:cNvSpPr/>
            <p:nvPr/>
          </p:nvSpPr>
          <p:spPr>
            <a:xfrm>
              <a:off x="63500" y="590296"/>
              <a:ext cx="18288000" cy="47625"/>
            </a:xfrm>
            <a:custGeom>
              <a:avLst/>
              <a:gdLst/>
              <a:ahLst/>
              <a:cxnLst/>
              <a:rect l="l" t="t" r="r" b="b"/>
              <a:pathLst>
                <a:path w="18288000" h="47625">
                  <a:moveTo>
                    <a:pt x="0" y="0"/>
                  </a:moveTo>
                  <a:lnTo>
                    <a:pt x="0" y="47625"/>
                  </a:lnTo>
                  <a:lnTo>
                    <a:pt x="18288000" y="47625"/>
                  </a:lnTo>
                  <a:lnTo>
                    <a:pt x="18288000" y="0"/>
                  </a:lnTo>
                  <a:close/>
                </a:path>
              </a:pathLst>
            </a:custGeom>
            <a:solidFill>
              <a:srgbClr val="332C2C"/>
            </a:solidFill>
          </p:spPr>
        </p:sp>
        <p:sp>
          <p:nvSpPr>
            <p:cNvPr id="6" name="Freeform 6"/>
            <p:cNvSpPr/>
            <p:nvPr/>
          </p:nvSpPr>
          <p:spPr>
            <a:xfrm>
              <a:off x="63500" y="590296"/>
              <a:ext cx="18288000" cy="47625"/>
            </a:xfrm>
            <a:custGeom>
              <a:avLst/>
              <a:gdLst/>
              <a:ahLst/>
              <a:cxnLst/>
              <a:rect l="l" t="t" r="r" b="b"/>
              <a:pathLst>
                <a:path w="18288000" h="47625">
                  <a:moveTo>
                    <a:pt x="0" y="0"/>
                  </a:moveTo>
                  <a:lnTo>
                    <a:pt x="0" y="47625"/>
                  </a:lnTo>
                  <a:lnTo>
                    <a:pt x="18288000" y="47625"/>
                  </a:lnTo>
                  <a:lnTo>
                    <a:pt x="18288000" y="0"/>
                  </a:lnTo>
                  <a:close/>
                </a:path>
              </a:pathLst>
            </a:custGeom>
            <a:solidFill>
              <a:srgbClr val="332C2C"/>
            </a:solidFill>
          </p:spPr>
        </p:sp>
      </p:grpSp>
      <p:sp>
        <p:nvSpPr>
          <p:cNvPr id="7" name="Freeform 7"/>
          <p:cNvSpPr/>
          <p:nvPr/>
        </p:nvSpPr>
        <p:spPr>
          <a:xfrm>
            <a:off x="0" y="9753600"/>
            <a:ext cx="18288000" cy="63503"/>
          </a:xfrm>
          <a:custGeom>
            <a:avLst/>
            <a:gdLst/>
            <a:ahLst/>
            <a:cxnLst/>
            <a:rect l="l" t="t" r="r" b="b"/>
            <a:pathLst>
              <a:path w="18288000" h="63503">
                <a:moveTo>
                  <a:pt x="0" y="0"/>
                </a:moveTo>
                <a:lnTo>
                  <a:pt x="18288000" y="0"/>
                </a:lnTo>
                <a:lnTo>
                  <a:pt x="18288000" y="63503"/>
                </a:lnTo>
                <a:lnTo>
                  <a:pt x="0" y="63503"/>
                </a:lnTo>
                <a:lnTo>
                  <a:pt x="0" y="0"/>
                </a:lnTo>
                <a:close/>
              </a:path>
            </a:pathLst>
          </a:custGeom>
          <a:blipFill>
            <a:blip r:embed="rId2"/>
            <a:stretch>
              <a:fillRect/>
            </a:stretch>
          </a:blipFill>
        </p:spPr>
      </p:sp>
      <p:grpSp>
        <p:nvGrpSpPr>
          <p:cNvPr id="8" name="Group 8"/>
          <p:cNvGrpSpPr>
            <a:grpSpLocks noChangeAspect="1"/>
          </p:cNvGrpSpPr>
          <p:nvPr/>
        </p:nvGrpSpPr>
        <p:grpSpPr>
          <a:xfrm>
            <a:off x="12716523" y="7890929"/>
            <a:ext cx="5571477" cy="2396071"/>
            <a:chOff x="0" y="0"/>
            <a:chExt cx="5571477" cy="2396071"/>
          </a:xfrm>
        </p:grpSpPr>
        <p:sp>
          <p:nvSpPr>
            <p:cNvPr id="9" name="Freeform 9"/>
            <p:cNvSpPr/>
            <p:nvPr/>
          </p:nvSpPr>
          <p:spPr>
            <a:xfrm>
              <a:off x="1592961" y="1524"/>
              <a:ext cx="3978529" cy="2394585"/>
            </a:xfrm>
            <a:custGeom>
              <a:avLst/>
              <a:gdLst/>
              <a:ahLst/>
              <a:cxnLst/>
              <a:rect l="l" t="t" r="r" b="b"/>
              <a:pathLst>
                <a:path w="3978529" h="2394585">
                  <a:moveTo>
                    <a:pt x="3978529" y="0"/>
                  </a:moveTo>
                  <a:cubicBezTo>
                    <a:pt x="3949319" y="1778"/>
                    <a:pt x="3920363" y="5207"/>
                    <a:pt x="3891534" y="10287"/>
                  </a:cubicBezTo>
                  <a:cubicBezTo>
                    <a:pt x="3551047" y="69215"/>
                    <a:pt x="3206369" y="193294"/>
                    <a:pt x="2866771" y="378714"/>
                  </a:cubicBezTo>
                  <a:cubicBezTo>
                    <a:pt x="2333879" y="669290"/>
                    <a:pt x="1876425" y="1074801"/>
                    <a:pt x="1499108" y="1432560"/>
                  </a:cubicBezTo>
                  <a:lnTo>
                    <a:pt x="1418844" y="1509141"/>
                  </a:lnTo>
                  <a:cubicBezTo>
                    <a:pt x="1185799" y="1731391"/>
                    <a:pt x="944880" y="1961642"/>
                    <a:pt x="664972" y="2124202"/>
                  </a:cubicBezTo>
                  <a:cubicBezTo>
                    <a:pt x="469138" y="2238248"/>
                    <a:pt x="250063" y="2327529"/>
                    <a:pt x="0" y="2394585"/>
                  </a:cubicBezTo>
                  <a:lnTo>
                    <a:pt x="183769" y="2394585"/>
                  </a:lnTo>
                  <a:cubicBezTo>
                    <a:pt x="369062" y="2333879"/>
                    <a:pt x="536829" y="2259330"/>
                    <a:pt x="690753" y="2169668"/>
                  </a:cubicBezTo>
                  <a:cubicBezTo>
                    <a:pt x="975995" y="2003425"/>
                    <a:pt x="1219200" y="1771396"/>
                    <a:pt x="1454404" y="1547114"/>
                  </a:cubicBezTo>
                  <a:lnTo>
                    <a:pt x="1534541" y="1470660"/>
                  </a:lnTo>
                  <a:cubicBezTo>
                    <a:pt x="1909445" y="1115441"/>
                    <a:pt x="2363724" y="713232"/>
                    <a:pt x="2891409" y="424942"/>
                  </a:cubicBezTo>
                  <a:cubicBezTo>
                    <a:pt x="3225800" y="242189"/>
                    <a:pt x="3565144" y="120650"/>
                    <a:pt x="3899916" y="61976"/>
                  </a:cubicBezTo>
                  <a:cubicBezTo>
                    <a:pt x="3926205" y="57404"/>
                    <a:pt x="3952367" y="54356"/>
                    <a:pt x="3978529" y="52578"/>
                  </a:cubicBezTo>
                  <a:lnTo>
                    <a:pt x="3978529" y="52578"/>
                  </a:lnTo>
                  <a:lnTo>
                    <a:pt x="3978529" y="0"/>
                  </a:lnTo>
                  <a:close/>
                </a:path>
              </a:pathLst>
            </a:custGeom>
            <a:solidFill>
              <a:srgbClr val="332C2C"/>
            </a:solidFill>
          </p:spPr>
        </p:sp>
      </p:grpSp>
      <p:sp>
        <p:nvSpPr>
          <p:cNvPr id="10" name="TextBox 10"/>
          <p:cNvSpPr txBox="1"/>
          <p:nvPr/>
        </p:nvSpPr>
        <p:spPr>
          <a:xfrm>
            <a:off x="1577235" y="2891952"/>
            <a:ext cx="15443921" cy="2881884"/>
          </a:xfrm>
          <a:prstGeom prst="rect">
            <a:avLst/>
          </a:prstGeom>
        </p:spPr>
        <p:txBody>
          <a:bodyPr lIns="0" tIns="0" rIns="0" bIns="0" rtlCol="0" anchor="t">
            <a:spAutoFit/>
          </a:bodyPr>
          <a:lstStyle/>
          <a:p>
            <a:pPr algn="ctr">
              <a:lnSpc>
                <a:spcPts val="11321"/>
              </a:lnSpc>
            </a:pPr>
            <a:r>
              <a:rPr lang="en-US" sz="9450" b="1">
                <a:solidFill>
                  <a:srgbClr val="332C2C"/>
                </a:solidFill>
                <a:latin typeface="Abhaya Libre Medium"/>
                <a:ea typeface="Abhaya Libre Medium"/>
                <a:cs typeface="Abhaya Libre Medium"/>
                <a:sym typeface="Abhaya Libre Medium"/>
              </a:rPr>
              <a:t>Revolutionizing Food Delivery: The Taste Taxi Experience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0" y="3961981"/>
            <a:ext cx="18288000" cy="6324600"/>
          </a:xfrm>
          <a:custGeom>
            <a:avLst/>
            <a:gdLst/>
            <a:ahLst/>
            <a:cxnLst/>
            <a:rect l="l" t="t" r="r" b="b"/>
            <a:pathLst>
              <a:path w="18288000" h="6324600">
                <a:moveTo>
                  <a:pt x="0" y="0"/>
                </a:moveTo>
                <a:lnTo>
                  <a:pt x="18288000" y="0"/>
                </a:lnTo>
                <a:lnTo>
                  <a:pt x="18288000" y="6324600"/>
                </a:lnTo>
                <a:lnTo>
                  <a:pt x="0" y="6324600"/>
                </a:lnTo>
                <a:lnTo>
                  <a:pt x="0" y="0"/>
                </a:lnTo>
                <a:close/>
              </a:path>
            </a:pathLst>
          </a:custGeom>
          <a:blipFill>
            <a:blip r:embed="rId2"/>
            <a:stretch>
              <a:fillRect l="-33" t="-31107" r="-18" b="-31091"/>
            </a:stretch>
          </a:blipFill>
        </p:spPr>
      </p:sp>
      <p:grpSp>
        <p:nvGrpSpPr>
          <p:cNvPr id="5" name="Group 5"/>
          <p:cNvGrpSpPr>
            <a:grpSpLocks noChangeAspect="1"/>
          </p:cNvGrpSpPr>
          <p:nvPr/>
        </p:nvGrpSpPr>
        <p:grpSpPr>
          <a:xfrm>
            <a:off x="-63503" y="485346"/>
            <a:ext cx="18414997" cy="174622"/>
            <a:chOff x="0" y="0"/>
            <a:chExt cx="18415000" cy="174625"/>
          </a:xfrm>
        </p:grpSpPr>
        <p:sp>
          <p:nvSpPr>
            <p:cNvPr id="6" name="Freeform 6"/>
            <p:cNvSpPr/>
            <p:nvPr/>
          </p:nvSpPr>
          <p:spPr>
            <a:xfrm>
              <a:off x="63500" y="63500"/>
              <a:ext cx="18288000" cy="47625"/>
            </a:xfrm>
            <a:custGeom>
              <a:avLst/>
              <a:gdLst/>
              <a:ahLst/>
              <a:cxnLst/>
              <a:rect l="l" t="t" r="r" b="b"/>
              <a:pathLst>
                <a:path w="18288000" h="47625">
                  <a:moveTo>
                    <a:pt x="0" y="0"/>
                  </a:moveTo>
                  <a:lnTo>
                    <a:pt x="0" y="47625"/>
                  </a:lnTo>
                  <a:lnTo>
                    <a:pt x="18288000" y="47625"/>
                  </a:lnTo>
                  <a:lnTo>
                    <a:pt x="18288000" y="0"/>
                  </a:lnTo>
                  <a:close/>
                </a:path>
              </a:pathLst>
            </a:custGeom>
            <a:solidFill>
              <a:srgbClr val="332C2C"/>
            </a:solidFill>
          </p:spPr>
        </p:sp>
        <p:sp>
          <p:nvSpPr>
            <p:cNvPr id="7" name="Freeform 7"/>
            <p:cNvSpPr/>
            <p:nvPr/>
          </p:nvSpPr>
          <p:spPr>
            <a:xfrm>
              <a:off x="63500" y="63500"/>
              <a:ext cx="18288000" cy="47625"/>
            </a:xfrm>
            <a:custGeom>
              <a:avLst/>
              <a:gdLst/>
              <a:ahLst/>
              <a:cxnLst/>
              <a:rect l="l" t="t" r="r" b="b"/>
              <a:pathLst>
                <a:path w="18288000" h="47625">
                  <a:moveTo>
                    <a:pt x="0" y="0"/>
                  </a:moveTo>
                  <a:lnTo>
                    <a:pt x="0" y="47625"/>
                  </a:lnTo>
                  <a:lnTo>
                    <a:pt x="18288000" y="47625"/>
                  </a:lnTo>
                  <a:lnTo>
                    <a:pt x="18288000" y="0"/>
                  </a:lnTo>
                  <a:close/>
                </a:path>
              </a:pathLst>
            </a:custGeom>
            <a:solidFill>
              <a:srgbClr val="332C2C"/>
            </a:solidFill>
          </p:spPr>
        </p:sp>
      </p:grpSp>
      <p:sp>
        <p:nvSpPr>
          <p:cNvPr id="8" name="Freeform 8"/>
          <p:cNvSpPr/>
          <p:nvPr/>
        </p:nvSpPr>
        <p:spPr>
          <a:xfrm>
            <a:off x="12289993" y="6207452"/>
            <a:ext cx="5998016" cy="4079548"/>
          </a:xfrm>
          <a:custGeom>
            <a:avLst/>
            <a:gdLst/>
            <a:ahLst/>
            <a:cxnLst/>
            <a:rect l="l" t="t" r="r" b="b"/>
            <a:pathLst>
              <a:path w="5998016" h="4079548">
                <a:moveTo>
                  <a:pt x="0" y="0"/>
                </a:moveTo>
                <a:lnTo>
                  <a:pt x="5998017" y="0"/>
                </a:lnTo>
                <a:lnTo>
                  <a:pt x="5998017" y="4079548"/>
                </a:lnTo>
                <a:lnTo>
                  <a:pt x="0" y="40795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0" y="9753600"/>
            <a:ext cx="18288000" cy="63503"/>
          </a:xfrm>
          <a:custGeom>
            <a:avLst/>
            <a:gdLst/>
            <a:ahLst/>
            <a:cxnLst/>
            <a:rect l="l" t="t" r="r" b="b"/>
            <a:pathLst>
              <a:path w="18288000" h="63503">
                <a:moveTo>
                  <a:pt x="0" y="0"/>
                </a:moveTo>
                <a:lnTo>
                  <a:pt x="18288000" y="0"/>
                </a:lnTo>
                <a:lnTo>
                  <a:pt x="18288000" y="63503"/>
                </a:lnTo>
                <a:lnTo>
                  <a:pt x="0" y="63503"/>
                </a:lnTo>
                <a:lnTo>
                  <a:pt x="0" y="0"/>
                </a:lnTo>
                <a:close/>
              </a:path>
            </a:pathLst>
          </a:custGeom>
          <a:blipFill>
            <a:blip r:embed="rId5"/>
            <a:stretch>
              <a:fillRect/>
            </a:stretch>
          </a:blipFill>
        </p:spPr>
      </p:sp>
      <p:sp>
        <p:nvSpPr>
          <p:cNvPr id="13" name="TextBox 12">
            <a:extLst>
              <a:ext uri="{FF2B5EF4-FFF2-40B4-BE49-F238E27FC236}">
                <a16:creationId xmlns:a16="http://schemas.microsoft.com/office/drawing/2014/main" id="{499025BC-029C-2C1A-A73A-3268E3BB33A0}"/>
              </a:ext>
            </a:extLst>
          </p:cNvPr>
          <p:cNvSpPr txBox="1"/>
          <p:nvPr/>
        </p:nvSpPr>
        <p:spPr>
          <a:xfrm>
            <a:off x="1219200" y="952500"/>
            <a:ext cx="15011400" cy="2308324"/>
          </a:xfrm>
          <a:prstGeom prst="rect">
            <a:avLst/>
          </a:prstGeom>
          <a:noFill/>
        </p:spPr>
        <p:txBody>
          <a:bodyPr wrap="square" rtlCol="0">
            <a:spAutoFit/>
          </a:bodyPr>
          <a:lstStyle/>
          <a:p>
            <a:r>
              <a:rPr lang="en-IN" sz="3600" dirty="0"/>
              <a:t>Welcome to Taste Taxi where every bite is a journey, and our company is revolutionizing food delivery . Our mission is to provide a satisfying dining experience at your doorstep . So that you can enjoy your meal anytime anywhere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0"/>
            <a:ext cx="18288000" cy="10287000"/>
            <a:chOff x="0" y="0"/>
            <a:chExt cx="18288000" cy="10287000"/>
          </a:xfrm>
        </p:grpSpPr>
        <p:sp>
          <p:nvSpPr>
            <p:cNvPr id="3" name="Freeform 3"/>
            <p:cNvSpPr/>
            <p:nvPr/>
          </p:nvSpPr>
          <p:spPr>
            <a:xfrm>
              <a:off x="0" y="0"/>
              <a:ext cx="18288000" cy="10287000"/>
            </a:xfrm>
            <a:custGeom>
              <a:avLst/>
              <a:gdLst/>
              <a:ahLst/>
              <a:cxnLst/>
              <a:rect l="l" t="t" r="r" b="b"/>
              <a:pathLst>
                <a:path w="18288000" h="10287000">
                  <a:moveTo>
                    <a:pt x="0" y="0"/>
                  </a:moveTo>
                  <a:lnTo>
                    <a:pt x="0" y="10287000"/>
                  </a:lnTo>
                  <a:lnTo>
                    <a:pt x="18288000" y="10287000"/>
                  </a:lnTo>
                  <a:lnTo>
                    <a:pt x="18288000" y="0"/>
                  </a:lnTo>
                  <a:close/>
                </a:path>
              </a:pathLst>
            </a:custGeom>
            <a:solidFill>
              <a:srgbClr val="F5F2EE"/>
            </a:solidFill>
          </p:spPr>
        </p:sp>
      </p:grpSp>
      <p:sp>
        <p:nvSpPr>
          <p:cNvPr id="4" name="Freeform 4"/>
          <p:cNvSpPr/>
          <p:nvPr/>
        </p:nvSpPr>
        <p:spPr>
          <a:xfrm>
            <a:off x="0" y="3961981"/>
            <a:ext cx="18288000" cy="6324600"/>
          </a:xfrm>
          <a:custGeom>
            <a:avLst/>
            <a:gdLst/>
            <a:ahLst/>
            <a:cxnLst/>
            <a:rect l="l" t="t" r="r" b="b"/>
            <a:pathLst>
              <a:path w="18288000" h="6324600">
                <a:moveTo>
                  <a:pt x="0" y="0"/>
                </a:moveTo>
                <a:lnTo>
                  <a:pt x="18288000" y="0"/>
                </a:lnTo>
                <a:lnTo>
                  <a:pt x="18288000" y="6324600"/>
                </a:lnTo>
                <a:lnTo>
                  <a:pt x="0" y="6324600"/>
                </a:lnTo>
                <a:lnTo>
                  <a:pt x="0" y="0"/>
                </a:lnTo>
                <a:close/>
              </a:path>
            </a:pathLst>
          </a:custGeom>
          <a:blipFill>
            <a:blip r:embed="rId2"/>
            <a:stretch>
              <a:fillRect l="-33" t="-46127" r="-18" b="-46191"/>
            </a:stretch>
          </a:blipFill>
        </p:spPr>
      </p:sp>
      <p:grpSp>
        <p:nvGrpSpPr>
          <p:cNvPr id="5" name="Group 5"/>
          <p:cNvGrpSpPr>
            <a:grpSpLocks noChangeAspect="1"/>
          </p:cNvGrpSpPr>
          <p:nvPr/>
        </p:nvGrpSpPr>
        <p:grpSpPr>
          <a:xfrm>
            <a:off x="-63503" y="485346"/>
            <a:ext cx="18414997" cy="174622"/>
            <a:chOff x="0" y="0"/>
            <a:chExt cx="18415000" cy="174625"/>
          </a:xfrm>
        </p:grpSpPr>
        <p:sp>
          <p:nvSpPr>
            <p:cNvPr id="6" name="Freeform 6"/>
            <p:cNvSpPr/>
            <p:nvPr/>
          </p:nvSpPr>
          <p:spPr>
            <a:xfrm>
              <a:off x="63500" y="63500"/>
              <a:ext cx="18288000" cy="47625"/>
            </a:xfrm>
            <a:custGeom>
              <a:avLst/>
              <a:gdLst/>
              <a:ahLst/>
              <a:cxnLst/>
              <a:rect l="l" t="t" r="r" b="b"/>
              <a:pathLst>
                <a:path w="18288000" h="47625">
                  <a:moveTo>
                    <a:pt x="0" y="0"/>
                  </a:moveTo>
                  <a:lnTo>
                    <a:pt x="0" y="47625"/>
                  </a:lnTo>
                  <a:lnTo>
                    <a:pt x="18288000" y="47625"/>
                  </a:lnTo>
                  <a:lnTo>
                    <a:pt x="18288000" y="0"/>
                  </a:lnTo>
                  <a:close/>
                </a:path>
              </a:pathLst>
            </a:custGeom>
            <a:solidFill>
              <a:srgbClr val="332C2C"/>
            </a:solidFill>
          </p:spPr>
        </p:sp>
        <p:sp>
          <p:nvSpPr>
            <p:cNvPr id="7" name="Freeform 7"/>
            <p:cNvSpPr/>
            <p:nvPr/>
          </p:nvSpPr>
          <p:spPr>
            <a:xfrm>
              <a:off x="63500" y="63500"/>
              <a:ext cx="18288000" cy="47625"/>
            </a:xfrm>
            <a:custGeom>
              <a:avLst/>
              <a:gdLst/>
              <a:ahLst/>
              <a:cxnLst/>
              <a:rect l="l" t="t" r="r" b="b"/>
              <a:pathLst>
                <a:path w="18288000" h="47625">
                  <a:moveTo>
                    <a:pt x="0" y="0"/>
                  </a:moveTo>
                  <a:lnTo>
                    <a:pt x="0" y="47625"/>
                  </a:lnTo>
                  <a:lnTo>
                    <a:pt x="18288000" y="47625"/>
                  </a:lnTo>
                  <a:lnTo>
                    <a:pt x="18288000" y="0"/>
                  </a:lnTo>
                  <a:close/>
                </a:path>
              </a:pathLst>
            </a:custGeom>
            <a:solidFill>
              <a:srgbClr val="332C2C"/>
            </a:solidFill>
          </p:spPr>
        </p:sp>
      </p:grpSp>
      <p:sp>
        <p:nvSpPr>
          <p:cNvPr id="8" name="Freeform 8"/>
          <p:cNvSpPr/>
          <p:nvPr/>
        </p:nvSpPr>
        <p:spPr>
          <a:xfrm>
            <a:off x="12289993" y="6207452"/>
            <a:ext cx="5998016" cy="4079548"/>
          </a:xfrm>
          <a:custGeom>
            <a:avLst/>
            <a:gdLst/>
            <a:ahLst/>
            <a:cxnLst/>
            <a:rect l="l" t="t" r="r" b="b"/>
            <a:pathLst>
              <a:path w="5998016" h="4079548">
                <a:moveTo>
                  <a:pt x="0" y="0"/>
                </a:moveTo>
                <a:lnTo>
                  <a:pt x="5998017" y="0"/>
                </a:lnTo>
                <a:lnTo>
                  <a:pt x="5998017" y="4079548"/>
                </a:lnTo>
                <a:lnTo>
                  <a:pt x="0" y="40795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0" y="9753600"/>
            <a:ext cx="18288000" cy="63503"/>
          </a:xfrm>
          <a:custGeom>
            <a:avLst/>
            <a:gdLst/>
            <a:ahLst/>
            <a:cxnLst/>
            <a:rect l="l" t="t" r="r" b="b"/>
            <a:pathLst>
              <a:path w="18288000" h="63503">
                <a:moveTo>
                  <a:pt x="0" y="0"/>
                </a:moveTo>
                <a:lnTo>
                  <a:pt x="18288000" y="0"/>
                </a:lnTo>
                <a:lnTo>
                  <a:pt x="18288000" y="63503"/>
                </a:lnTo>
                <a:lnTo>
                  <a:pt x="0" y="63503"/>
                </a:lnTo>
                <a:lnTo>
                  <a:pt x="0" y="0"/>
                </a:lnTo>
                <a:close/>
              </a:path>
            </a:pathLst>
          </a:custGeom>
          <a:blipFill>
            <a:blip r:embed="rId5"/>
            <a:stretch>
              <a:fillRect/>
            </a:stretch>
          </a:blipFill>
        </p:spPr>
      </p:sp>
      <p:sp>
        <p:nvSpPr>
          <p:cNvPr id="10" name="Freeform 10"/>
          <p:cNvSpPr/>
          <p:nvPr/>
        </p:nvSpPr>
        <p:spPr>
          <a:xfrm>
            <a:off x="836362" y="2003298"/>
            <a:ext cx="1692583" cy="519941"/>
          </a:xfrm>
          <a:custGeom>
            <a:avLst/>
            <a:gdLst/>
            <a:ahLst/>
            <a:cxnLst/>
            <a:rect l="l" t="t" r="r" b="b"/>
            <a:pathLst>
              <a:path w="1692583" h="519941">
                <a:moveTo>
                  <a:pt x="0" y="0"/>
                </a:moveTo>
                <a:lnTo>
                  <a:pt x="1692583" y="0"/>
                </a:lnTo>
                <a:lnTo>
                  <a:pt x="1692583" y="519941"/>
                </a:lnTo>
                <a:lnTo>
                  <a:pt x="0" y="5199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4973336" y="1167336"/>
            <a:ext cx="3288916" cy="479603"/>
          </a:xfrm>
          <a:custGeom>
            <a:avLst/>
            <a:gdLst/>
            <a:ahLst/>
            <a:cxnLst/>
            <a:rect l="l" t="t" r="r" b="b"/>
            <a:pathLst>
              <a:path w="3288916" h="479603">
                <a:moveTo>
                  <a:pt x="0" y="0"/>
                </a:moveTo>
                <a:lnTo>
                  <a:pt x="3288916" y="0"/>
                </a:lnTo>
                <a:lnTo>
                  <a:pt x="3288916" y="479603"/>
                </a:lnTo>
                <a:lnTo>
                  <a:pt x="0" y="47960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13451081" y="1563100"/>
            <a:ext cx="3874770" cy="960130"/>
          </a:xfrm>
          <a:custGeom>
            <a:avLst/>
            <a:gdLst/>
            <a:ahLst/>
            <a:cxnLst/>
            <a:rect l="l" t="t" r="r" b="b"/>
            <a:pathLst>
              <a:path w="3874770" h="960130">
                <a:moveTo>
                  <a:pt x="0" y="0"/>
                </a:moveTo>
                <a:lnTo>
                  <a:pt x="3874770" y="0"/>
                </a:lnTo>
                <a:lnTo>
                  <a:pt x="3874770" y="960130"/>
                </a:lnTo>
                <a:lnTo>
                  <a:pt x="0" y="96013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TextBox 13"/>
          <p:cNvSpPr txBox="1"/>
          <p:nvPr/>
        </p:nvSpPr>
        <p:spPr>
          <a:xfrm>
            <a:off x="881491" y="1152515"/>
            <a:ext cx="16773973" cy="1767716"/>
          </a:xfrm>
          <a:prstGeom prst="rect">
            <a:avLst/>
          </a:prstGeom>
        </p:spPr>
        <p:txBody>
          <a:bodyPr lIns="0" tIns="0" rIns="0" bIns="0" rtlCol="0" anchor="t">
            <a:spAutoFit/>
          </a:bodyPr>
          <a:lstStyle/>
          <a:p>
            <a:pPr algn="l">
              <a:lnSpc>
                <a:spcPts val="3448"/>
              </a:lnSpc>
            </a:pPr>
            <a:r>
              <a:rPr lang="en-US" sz="3149">
                <a:solidFill>
                  <a:srgbClr val="332C2C"/>
                </a:solidFill>
                <a:latin typeface="Montserrat"/>
                <a:ea typeface="Montserrat"/>
                <a:cs typeface="Montserrat"/>
                <a:sym typeface="Montserrat"/>
              </a:rPr>
              <a:t>Taste Taxi utilizes an </a:t>
            </a:r>
            <a:r>
              <a:rPr lang="en-US" sz="3149">
                <a:solidFill>
                  <a:srgbClr val="000000"/>
                </a:solidFill>
                <a:latin typeface="Montserrat"/>
                <a:ea typeface="Montserrat"/>
                <a:cs typeface="Montserrat"/>
                <a:sym typeface="Montserrat"/>
              </a:rPr>
              <a:t>easy-to-use app</a:t>
            </a:r>
            <a:r>
              <a:rPr lang="en-US" sz="3149">
                <a:solidFill>
                  <a:srgbClr val="332C2C"/>
                </a:solidFill>
                <a:latin typeface="Montserrat"/>
                <a:ea typeface="Montserrat"/>
                <a:cs typeface="Montserrat"/>
                <a:sym typeface="Montserrat"/>
              </a:rPr>
              <a:t> that connects customers with local restaurants. Simply select your meal, track your order in real-time, and enjoy </a:t>
            </a:r>
            <a:r>
              <a:rPr lang="en-US" sz="3149">
                <a:solidFill>
                  <a:srgbClr val="000000"/>
                </a:solidFill>
                <a:latin typeface="Montserrat"/>
                <a:ea typeface="Montserrat"/>
                <a:cs typeface="Montserrat"/>
                <a:sym typeface="Montserrat"/>
              </a:rPr>
              <a:t>fast delivery</a:t>
            </a:r>
            <a:r>
              <a:rPr lang="en-US" sz="3149">
                <a:solidFill>
                  <a:srgbClr val="332C2C"/>
                </a:solidFill>
                <a:latin typeface="Montserrat"/>
                <a:ea typeface="Montserrat"/>
                <a:cs typeface="Montserrat"/>
                <a:sym typeface="Montserrat"/>
              </a:rPr>
              <a:t>. Our platform ensures that every order is handled with </a:t>
            </a:r>
            <a:r>
              <a:rPr lang="en-US" sz="3149">
                <a:solidFill>
                  <a:srgbClr val="000000"/>
                </a:solidFill>
                <a:latin typeface="Montserrat"/>
                <a:ea typeface="Montserrat"/>
                <a:cs typeface="Montserrat"/>
                <a:sym typeface="Montserrat"/>
              </a:rPr>
              <a:t>care and efﬁciency</a:t>
            </a:r>
            <a:r>
              <a:rPr lang="en-US" sz="3149">
                <a:solidFill>
                  <a:srgbClr val="332C2C"/>
                </a:solidFill>
                <a:latin typeface="Montserrat"/>
                <a:ea typeface="Montserrat"/>
                <a:cs typeface="Montserrat"/>
                <a:sym typeface="Montserrat"/>
              </a:rPr>
              <a:t>, making your experience enjoyable.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3503" y="-63503"/>
            <a:ext cx="18414997" cy="10413997"/>
          </a:xfrm>
          <a:custGeom>
            <a:avLst/>
            <a:gdLst/>
            <a:ahLst/>
            <a:cxnLst/>
            <a:rect l="l" t="t" r="r" b="b"/>
            <a:pathLst>
              <a:path w="18414997" h="10413997">
                <a:moveTo>
                  <a:pt x="0" y="0"/>
                </a:moveTo>
                <a:lnTo>
                  <a:pt x="18414997" y="0"/>
                </a:lnTo>
                <a:lnTo>
                  <a:pt x="18414997"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73549" y="3209820"/>
            <a:ext cx="5076825" cy="5076825"/>
          </a:xfrm>
          <a:custGeom>
            <a:avLst/>
            <a:gdLst/>
            <a:ahLst/>
            <a:cxnLst/>
            <a:rect l="l" t="t" r="r" b="b"/>
            <a:pathLst>
              <a:path w="5076825" h="5076825">
                <a:moveTo>
                  <a:pt x="0" y="0"/>
                </a:moveTo>
                <a:lnTo>
                  <a:pt x="5076825" y="0"/>
                </a:lnTo>
                <a:lnTo>
                  <a:pt x="5076825" y="5076825"/>
                </a:lnTo>
                <a:lnTo>
                  <a:pt x="0" y="5076825"/>
                </a:lnTo>
                <a:lnTo>
                  <a:pt x="0" y="0"/>
                </a:lnTo>
                <a:close/>
              </a:path>
            </a:pathLst>
          </a:custGeom>
          <a:blipFill>
            <a:blip r:embed="rId4"/>
            <a:stretch>
              <a:fillRect/>
            </a:stretch>
          </a:blipFill>
        </p:spPr>
      </p:sp>
      <p:grpSp>
        <p:nvGrpSpPr>
          <p:cNvPr id="4" name="Group 4"/>
          <p:cNvGrpSpPr>
            <a:grpSpLocks noChangeAspect="1"/>
          </p:cNvGrpSpPr>
          <p:nvPr/>
        </p:nvGrpSpPr>
        <p:grpSpPr>
          <a:xfrm>
            <a:off x="-63436" y="484708"/>
            <a:ext cx="18414940" cy="174622"/>
            <a:chOff x="0" y="0"/>
            <a:chExt cx="18414936" cy="174625"/>
          </a:xfrm>
        </p:grpSpPr>
        <p:sp>
          <p:nvSpPr>
            <p:cNvPr id="5" name="Freeform 5"/>
            <p:cNvSpPr/>
            <p:nvPr/>
          </p:nvSpPr>
          <p:spPr>
            <a:xfrm>
              <a:off x="63500" y="63500"/>
              <a:ext cx="18288000" cy="47625"/>
            </a:xfrm>
            <a:custGeom>
              <a:avLst/>
              <a:gdLst/>
              <a:ahLst/>
              <a:cxnLst/>
              <a:rect l="l" t="t" r="r" b="b"/>
              <a:pathLst>
                <a:path w="18288000" h="47625">
                  <a:moveTo>
                    <a:pt x="0" y="0"/>
                  </a:moveTo>
                  <a:lnTo>
                    <a:pt x="0" y="47625"/>
                  </a:lnTo>
                  <a:lnTo>
                    <a:pt x="18288000" y="47625"/>
                  </a:lnTo>
                  <a:lnTo>
                    <a:pt x="18288000" y="0"/>
                  </a:lnTo>
                  <a:close/>
                </a:path>
              </a:pathLst>
            </a:custGeom>
            <a:solidFill>
              <a:srgbClr val="332C2C"/>
            </a:solidFill>
          </p:spPr>
        </p:sp>
        <p:sp>
          <p:nvSpPr>
            <p:cNvPr id="6" name="Freeform 6"/>
            <p:cNvSpPr/>
            <p:nvPr/>
          </p:nvSpPr>
          <p:spPr>
            <a:xfrm>
              <a:off x="63500" y="63500"/>
              <a:ext cx="18288000" cy="47625"/>
            </a:xfrm>
            <a:custGeom>
              <a:avLst/>
              <a:gdLst/>
              <a:ahLst/>
              <a:cxnLst/>
              <a:rect l="l" t="t" r="r" b="b"/>
              <a:pathLst>
                <a:path w="18288000" h="47625">
                  <a:moveTo>
                    <a:pt x="0" y="0"/>
                  </a:moveTo>
                  <a:lnTo>
                    <a:pt x="0" y="47625"/>
                  </a:lnTo>
                  <a:lnTo>
                    <a:pt x="18288000" y="47625"/>
                  </a:lnTo>
                  <a:lnTo>
                    <a:pt x="18288000" y="0"/>
                  </a:lnTo>
                  <a:close/>
                </a:path>
              </a:pathLst>
            </a:custGeom>
            <a:solidFill>
              <a:srgbClr val="332C2C"/>
            </a:solidFill>
          </p:spPr>
        </p:sp>
      </p:grpSp>
      <p:sp>
        <p:nvSpPr>
          <p:cNvPr id="7" name="Freeform 7"/>
          <p:cNvSpPr/>
          <p:nvPr/>
        </p:nvSpPr>
        <p:spPr>
          <a:xfrm>
            <a:off x="0" y="9753600"/>
            <a:ext cx="18288000" cy="63503"/>
          </a:xfrm>
          <a:custGeom>
            <a:avLst/>
            <a:gdLst/>
            <a:ahLst/>
            <a:cxnLst/>
            <a:rect l="l" t="t" r="r" b="b"/>
            <a:pathLst>
              <a:path w="18288000" h="63503">
                <a:moveTo>
                  <a:pt x="0" y="0"/>
                </a:moveTo>
                <a:lnTo>
                  <a:pt x="18288000" y="0"/>
                </a:lnTo>
                <a:lnTo>
                  <a:pt x="18288000" y="63503"/>
                </a:lnTo>
                <a:lnTo>
                  <a:pt x="0" y="63503"/>
                </a:lnTo>
                <a:lnTo>
                  <a:pt x="0" y="0"/>
                </a:lnTo>
                <a:close/>
              </a:path>
            </a:pathLst>
          </a:custGeom>
          <a:blipFill>
            <a:blip r:embed="rId5"/>
            <a:stretch>
              <a:fillRect/>
            </a:stretch>
          </a:blipFill>
        </p:spPr>
      </p:sp>
      <p:sp>
        <p:nvSpPr>
          <p:cNvPr id="8" name="Freeform 8"/>
          <p:cNvSpPr/>
          <p:nvPr/>
        </p:nvSpPr>
        <p:spPr>
          <a:xfrm>
            <a:off x="1578016" y="3883352"/>
            <a:ext cx="2691270" cy="1250604"/>
          </a:xfrm>
          <a:custGeom>
            <a:avLst/>
            <a:gdLst/>
            <a:ahLst/>
            <a:cxnLst/>
            <a:rect l="l" t="t" r="r" b="b"/>
            <a:pathLst>
              <a:path w="2691270" h="1250604">
                <a:moveTo>
                  <a:pt x="0" y="0"/>
                </a:moveTo>
                <a:lnTo>
                  <a:pt x="2691270" y="0"/>
                </a:lnTo>
                <a:lnTo>
                  <a:pt x="2691270" y="1250604"/>
                </a:lnTo>
                <a:lnTo>
                  <a:pt x="0" y="125060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3890543" y="6007427"/>
            <a:ext cx="2948750" cy="402879"/>
          </a:xfrm>
          <a:custGeom>
            <a:avLst/>
            <a:gdLst/>
            <a:ahLst/>
            <a:cxnLst/>
            <a:rect l="l" t="t" r="r" b="b"/>
            <a:pathLst>
              <a:path w="2948750" h="402879">
                <a:moveTo>
                  <a:pt x="0" y="0"/>
                </a:moveTo>
                <a:lnTo>
                  <a:pt x="2948750" y="0"/>
                </a:lnTo>
                <a:lnTo>
                  <a:pt x="2948750" y="402879"/>
                </a:lnTo>
                <a:lnTo>
                  <a:pt x="0" y="40287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5212090" y="3454727"/>
            <a:ext cx="3107588" cy="402879"/>
          </a:xfrm>
          <a:custGeom>
            <a:avLst/>
            <a:gdLst/>
            <a:ahLst/>
            <a:cxnLst/>
            <a:rect l="l" t="t" r="r" b="b"/>
            <a:pathLst>
              <a:path w="3107588" h="402879">
                <a:moveTo>
                  <a:pt x="0" y="0"/>
                </a:moveTo>
                <a:lnTo>
                  <a:pt x="3107588" y="0"/>
                </a:lnTo>
                <a:lnTo>
                  <a:pt x="3107588" y="402879"/>
                </a:lnTo>
                <a:lnTo>
                  <a:pt x="0" y="40287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TextBox 11"/>
          <p:cNvSpPr txBox="1"/>
          <p:nvPr/>
        </p:nvSpPr>
        <p:spPr>
          <a:xfrm>
            <a:off x="1625451" y="3450469"/>
            <a:ext cx="7672264" cy="2983830"/>
          </a:xfrm>
          <a:prstGeom prst="rect">
            <a:avLst/>
          </a:prstGeom>
        </p:spPr>
        <p:txBody>
          <a:bodyPr lIns="0" tIns="0" rIns="0" bIns="0" rtlCol="0" anchor="t">
            <a:spAutoFit/>
          </a:bodyPr>
          <a:lstStyle/>
          <a:p>
            <a:pPr algn="l">
              <a:lnSpc>
                <a:spcPts val="3353"/>
              </a:lnSpc>
            </a:pPr>
            <a:r>
              <a:rPr lang="en-US" sz="2755">
                <a:solidFill>
                  <a:srgbClr val="332C2C"/>
                </a:solidFill>
                <a:latin typeface="Montserrat"/>
                <a:ea typeface="Montserrat"/>
                <a:cs typeface="Montserrat"/>
                <a:sym typeface="Montserrat"/>
              </a:rPr>
              <a:t>Our service includes </a:t>
            </a:r>
            <a:r>
              <a:rPr lang="en-US" sz="2755">
                <a:solidFill>
                  <a:srgbClr val="000000"/>
                </a:solidFill>
                <a:latin typeface="Montserrat"/>
                <a:ea typeface="Montserrat"/>
                <a:cs typeface="Montserrat"/>
                <a:sym typeface="Montserrat"/>
              </a:rPr>
              <a:t>customized meal options</a:t>
            </a:r>
            <a:r>
              <a:rPr lang="en-US" sz="2755">
                <a:solidFill>
                  <a:srgbClr val="332C2C"/>
                </a:solidFill>
                <a:latin typeface="Montserrat"/>
                <a:ea typeface="Montserrat"/>
                <a:cs typeface="Montserrat"/>
                <a:sym typeface="Montserrat"/>
              </a:rPr>
              <a:t> tailored to your preferences. Enjoy </a:t>
            </a:r>
            <a:r>
              <a:rPr lang="en-US" sz="2755">
                <a:solidFill>
                  <a:srgbClr val="000000"/>
                </a:solidFill>
                <a:latin typeface="Montserrat"/>
                <a:ea typeface="Montserrat"/>
                <a:cs typeface="Montserrat"/>
                <a:sym typeface="Montserrat"/>
              </a:rPr>
              <a:t>dietary ﬁlters</a:t>
            </a:r>
            <a:r>
              <a:rPr lang="en-US" sz="2755">
                <a:solidFill>
                  <a:srgbClr val="332C2C"/>
                </a:solidFill>
                <a:latin typeface="Montserrat"/>
                <a:ea typeface="Montserrat"/>
                <a:cs typeface="Montserrat"/>
                <a:sym typeface="Montserrat"/>
              </a:rPr>
              <a:t>, meal recommendations, and </a:t>
            </a:r>
            <a:r>
              <a:rPr lang="en-US" sz="2755">
                <a:solidFill>
                  <a:srgbClr val="000000"/>
                </a:solidFill>
                <a:latin typeface="Montserrat"/>
                <a:ea typeface="Montserrat"/>
                <a:cs typeface="Montserrat"/>
                <a:sym typeface="Montserrat"/>
              </a:rPr>
              <a:t>exclusive deals</a:t>
            </a:r>
            <a:r>
              <a:rPr lang="en-US" sz="2755">
                <a:solidFill>
                  <a:srgbClr val="332C2C"/>
                </a:solidFill>
                <a:latin typeface="Montserrat"/>
                <a:ea typeface="Montserrat"/>
                <a:cs typeface="Montserrat"/>
                <a:sym typeface="Montserrat"/>
              </a:rPr>
              <a:t> from partner restaurants. Taste Taxi is dedicated to enhancing your ordering experience with features that cater to your </a:t>
            </a:r>
            <a:r>
              <a:rPr lang="en-US" sz="2755">
                <a:solidFill>
                  <a:srgbClr val="000000"/>
                </a:solidFill>
                <a:latin typeface="Montserrat"/>
                <a:ea typeface="Montserrat"/>
                <a:cs typeface="Montserrat"/>
                <a:sym typeface="Montserrat"/>
              </a:rPr>
              <a:t>individual tastes</a:t>
            </a:r>
            <a:r>
              <a:rPr lang="en-US" sz="2755">
                <a:solidFill>
                  <a:srgbClr val="332C2C"/>
                </a:solidFill>
                <a:latin typeface="Montserrat"/>
                <a:ea typeface="Montserrat"/>
                <a:cs typeface="Montserrat"/>
                <a:sym typeface="Montserrat"/>
              </a:rPr>
              <a:t>.</a:t>
            </a:r>
          </a:p>
        </p:txBody>
      </p:sp>
      <p:sp>
        <p:nvSpPr>
          <p:cNvPr id="12" name="TextBox 12"/>
          <p:cNvSpPr txBox="1"/>
          <p:nvPr/>
        </p:nvSpPr>
        <p:spPr>
          <a:xfrm>
            <a:off x="1600009" y="1443628"/>
            <a:ext cx="5244817" cy="1034358"/>
          </a:xfrm>
          <a:prstGeom prst="rect">
            <a:avLst/>
          </a:prstGeom>
        </p:spPr>
        <p:txBody>
          <a:bodyPr lIns="0" tIns="0" rIns="0" bIns="0" rtlCol="0" anchor="t">
            <a:spAutoFit/>
          </a:bodyPr>
          <a:lstStyle/>
          <a:p>
            <a:pPr algn="l">
              <a:lnSpc>
                <a:spcPts val="8400"/>
              </a:lnSpc>
            </a:pPr>
            <a:r>
              <a:rPr lang="en-US" sz="6000" b="1">
                <a:solidFill>
                  <a:srgbClr val="332C2C"/>
                </a:solidFill>
                <a:latin typeface="Abhaya Libre Medium"/>
                <a:ea typeface="Abhaya Libre Medium"/>
                <a:cs typeface="Abhaya Libre Medium"/>
                <a:sym typeface="Abhaya Libre Medium"/>
              </a:rPr>
              <a:t>Unique Features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7061" y="399271"/>
            <a:ext cx="18414997" cy="10413997"/>
          </a:xfrm>
          <a:custGeom>
            <a:avLst/>
            <a:gdLst/>
            <a:ahLst/>
            <a:cxnLst/>
            <a:rect l="l" t="t" r="r" b="b"/>
            <a:pathLst>
              <a:path w="18414997" h="10413997">
                <a:moveTo>
                  <a:pt x="0" y="0"/>
                </a:moveTo>
                <a:lnTo>
                  <a:pt x="18414997" y="0"/>
                </a:lnTo>
                <a:lnTo>
                  <a:pt x="18414997"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73549" y="3209820"/>
            <a:ext cx="5076825" cy="5076825"/>
          </a:xfrm>
          <a:custGeom>
            <a:avLst/>
            <a:gdLst/>
            <a:ahLst/>
            <a:cxnLst/>
            <a:rect l="l" t="t" r="r" b="b"/>
            <a:pathLst>
              <a:path w="5076825" h="5076825">
                <a:moveTo>
                  <a:pt x="0" y="0"/>
                </a:moveTo>
                <a:lnTo>
                  <a:pt x="5076825" y="0"/>
                </a:lnTo>
                <a:lnTo>
                  <a:pt x="5076825" y="5076825"/>
                </a:lnTo>
                <a:lnTo>
                  <a:pt x="0" y="5076825"/>
                </a:lnTo>
                <a:lnTo>
                  <a:pt x="0" y="0"/>
                </a:lnTo>
                <a:close/>
              </a:path>
            </a:pathLst>
          </a:custGeom>
          <a:blipFill>
            <a:blip r:embed="rId4"/>
            <a:stretch>
              <a:fillRect/>
            </a:stretch>
          </a:blipFill>
        </p:spPr>
      </p:sp>
      <p:grpSp>
        <p:nvGrpSpPr>
          <p:cNvPr id="4" name="Group 4"/>
          <p:cNvGrpSpPr>
            <a:grpSpLocks noChangeAspect="1"/>
          </p:cNvGrpSpPr>
          <p:nvPr/>
        </p:nvGrpSpPr>
        <p:grpSpPr>
          <a:xfrm>
            <a:off x="-63436" y="484699"/>
            <a:ext cx="18414940" cy="174622"/>
            <a:chOff x="0" y="0"/>
            <a:chExt cx="18414936" cy="174625"/>
          </a:xfrm>
        </p:grpSpPr>
        <p:sp>
          <p:nvSpPr>
            <p:cNvPr id="5" name="Freeform 5"/>
            <p:cNvSpPr/>
            <p:nvPr/>
          </p:nvSpPr>
          <p:spPr>
            <a:xfrm>
              <a:off x="63500" y="63500"/>
              <a:ext cx="18288000" cy="47625"/>
            </a:xfrm>
            <a:custGeom>
              <a:avLst/>
              <a:gdLst/>
              <a:ahLst/>
              <a:cxnLst/>
              <a:rect l="l" t="t" r="r" b="b"/>
              <a:pathLst>
                <a:path w="18288000" h="47625">
                  <a:moveTo>
                    <a:pt x="0" y="0"/>
                  </a:moveTo>
                  <a:lnTo>
                    <a:pt x="0" y="47625"/>
                  </a:lnTo>
                  <a:lnTo>
                    <a:pt x="18288000" y="47625"/>
                  </a:lnTo>
                  <a:lnTo>
                    <a:pt x="18288000" y="0"/>
                  </a:lnTo>
                  <a:close/>
                </a:path>
              </a:pathLst>
            </a:custGeom>
            <a:solidFill>
              <a:srgbClr val="332C2C"/>
            </a:solidFill>
          </p:spPr>
        </p:sp>
        <p:sp>
          <p:nvSpPr>
            <p:cNvPr id="6" name="Freeform 6"/>
            <p:cNvSpPr/>
            <p:nvPr/>
          </p:nvSpPr>
          <p:spPr>
            <a:xfrm>
              <a:off x="63500" y="63500"/>
              <a:ext cx="18288000" cy="47625"/>
            </a:xfrm>
            <a:custGeom>
              <a:avLst/>
              <a:gdLst/>
              <a:ahLst/>
              <a:cxnLst/>
              <a:rect l="l" t="t" r="r" b="b"/>
              <a:pathLst>
                <a:path w="18288000" h="47625">
                  <a:moveTo>
                    <a:pt x="0" y="0"/>
                  </a:moveTo>
                  <a:lnTo>
                    <a:pt x="0" y="47625"/>
                  </a:lnTo>
                  <a:lnTo>
                    <a:pt x="18288000" y="47625"/>
                  </a:lnTo>
                  <a:lnTo>
                    <a:pt x="18288000" y="0"/>
                  </a:lnTo>
                  <a:close/>
                </a:path>
              </a:pathLst>
            </a:custGeom>
            <a:solidFill>
              <a:srgbClr val="332C2C"/>
            </a:solidFill>
          </p:spPr>
        </p:sp>
      </p:grpSp>
      <p:sp>
        <p:nvSpPr>
          <p:cNvPr id="7" name="Freeform 7"/>
          <p:cNvSpPr/>
          <p:nvPr/>
        </p:nvSpPr>
        <p:spPr>
          <a:xfrm>
            <a:off x="0" y="9753600"/>
            <a:ext cx="18288000" cy="63503"/>
          </a:xfrm>
          <a:custGeom>
            <a:avLst/>
            <a:gdLst/>
            <a:ahLst/>
            <a:cxnLst/>
            <a:rect l="l" t="t" r="r" b="b"/>
            <a:pathLst>
              <a:path w="18288000" h="63503">
                <a:moveTo>
                  <a:pt x="0" y="0"/>
                </a:moveTo>
                <a:lnTo>
                  <a:pt x="18288000" y="0"/>
                </a:lnTo>
                <a:lnTo>
                  <a:pt x="18288000" y="63503"/>
                </a:lnTo>
                <a:lnTo>
                  <a:pt x="0" y="63503"/>
                </a:lnTo>
                <a:lnTo>
                  <a:pt x="0" y="0"/>
                </a:lnTo>
                <a:close/>
              </a:path>
            </a:pathLst>
          </a:custGeom>
          <a:blipFill>
            <a:blip r:embed="rId5"/>
            <a:stretch>
              <a:fillRect/>
            </a:stretch>
          </a:blipFill>
        </p:spPr>
      </p:sp>
      <p:sp>
        <p:nvSpPr>
          <p:cNvPr id="8" name="Freeform 8"/>
          <p:cNvSpPr/>
          <p:nvPr/>
        </p:nvSpPr>
        <p:spPr>
          <a:xfrm>
            <a:off x="3911194" y="3452936"/>
            <a:ext cx="3862016" cy="404670"/>
          </a:xfrm>
          <a:custGeom>
            <a:avLst/>
            <a:gdLst/>
            <a:ahLst/>
            <a:cxnLst/>
            <a:rect l="l" t="t" r="r" b="b"/>
            <a:pathLst>
              <a:path w="3862016" h="404670">
                <a:moveTo>
                  <a:pt x="0" y="0"/>
                </a:moveTo>
                <a:lnTo>
                  <a:pt x="3862016" y="0"/>
                </a:lnTo>
                <a:lnTo>
                  <a:pt x="3862016" y="404670"/>
                </a:lnTo>
                <a:lnTo>
                  <a:pt x="0" y="4046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1600009" y="3447039"/>
            <a:ext cx="7584376" cy="3902415"/>
          </a:xfrm>
          <a:prstGeom prst="rect">
            <a:avLst/>
          </a:prstGeom>
        </p:spPr>
        <p:txBody>
          <a:bodyPr lIns="0" tIns="0" rIns="0" bIns="0" rtlCol="0" anchor="t">
            <a:spAutoFit/>
          </a:bodyPr>
          <a:lstStyle/>
          <a:p>
            <a:pPr algn="l">
              <a:lnSpc>
                <a:spcPts val="3353"/>
              </a:lnSpc>
            </a:pPr>
            <a:r>
              <a:rPr lang="en-US" sz="2755" dirty="0">
                <a:solidFill>
                  <a:srgbClr val="332C2C"/>
                </a:solidFill>
                <a:latin typeface="Montserrat"/>
                <a:ea typeface="Montserrat"/>
                <a:cs typeface="Montserrat"/>
                <a:sym typeface="Montserrat"/>
              </a:rPr>
              <a:t>At Taste Taxi, </a:t>
            </a:r>
            <a:r>
              <a:rPr lang="en-US" sz="2755" dirty="0">
                <a:solidFill>
                  <a:srgbClr val="000000"/>
                </a:solidFill>
                <a:latin typeface="Montserrat"/>
                <a:ea typeface="Montserrat"/>
                <a:cs typeface="Montserrat"/>
                <a:sym typeface="Montserrat"/>
              </a:rPr>
              <a:t>customer satisfaction</a:t>
            </a:r>
            <a:r>
              <a:rPr lang="en-US" sz="2755" dirty="0">
                <a:solidFill>
                  <a:srgbClr val="332C2C"/>
                </a:solidFill>
                <a:latin typeface="Montserrat"/>
                <a:ea typeface="Montserrat"/>
                <a:cs typeface="Montserrat"/>
                <a:sym typeface="Montserrat"/>
              </a:rPr>
              <a:t> is our top priority. We gather feedback to continually improve our service and ensure that every delivery meets your expectations. Our dedicated support team is always available to address any concerns, ensuring </a:t>
            </a:r>
            <a:r>
              <a:rPr lang="en-US" sz="2755" b="1" dirty="0">
                <a:solidFill>
                  <a:srgbClr val="332C2C"/>
                </a:solidFill>
                <a:latin typeface="Montserrat"/>
                <a:ea typeface="Montserrat"/>
                <a:cs typeface="Montserrat"/>
                <a:sym typeface="Montserrat"/>
              </a:rPr>
              <a:t>Positive experience</a:t>
            </a:r>
            <a:br>
              <a:rPr lang="en-US" sz="2755" dirty="0">
                <a:solidFill>
                  <a:srgbClr val="332C2C"/>
                </a:solidFill>
                <a:latin typeface="Montserrat"/>
                <a:ea typeface="Montserrat"/>
                <a:cs typeface="Montserrat"/>
                <a:sym typeface="Montserrat"/>
              </a:rPr>
            </a:br>
            <a:br>
              <a:rPr lang="en-US" sz="2755" dirty="0">
                <a:solidFill>
                  <a:srgbClr val="332C2C"/>
                </a:solidFill>
                <a:latin typeface="Montserrat"/>
                <a:ea typeface="Montserrat"/>
                <a:cs typeface="Montserrat"/>
                <a:sym typeface="Montserrat"/>
              </a:rPr>
            </a:br>
            <a:endParaRPr lang="en-US" sz="2755" dirty="0">
              <a:solidFill>
                <a:srgbClr val="332C2C"/>
              </a:solidFill>
              <a:latin typeface="Montserrat"/>
              <a:ea typeface="Montserrat"/>
              <a:cs typeface="Montserrat"/>
              <a:sym typeface="Montserrat"/>
            </a:endParaRPr>
          </a:p>
        </p:txBody>
      </p:sp>
      <p:sp>
        <p:nvSpPr>
          <p:cNvPr id="11" name="TextBox 11"/>
          <p:cNvSpPr txBox="1"/>
          <p:nvPr/>
        </p:nvSpPr>
        <p:spPr>
          <a:xfrm>
            <a:off x="1600009" y="1443628"/>
            <a:ext cx="7058892" cy="1034358"/>
          </a:xfrm>
          <a:prstGeom prst="rect">
            <a:avLst/>
          </a:prstGeom>
        </p:spPr>
        <p:txBody>
          <a:bodyPr lIns="0" tIns="0" rIns="0" bIns="0" rtlCol="0" anchor="t">
            <a:spAutoFit/>
          </a:bodyPr>
          <a:lstStyle/>
          <a:p>
            <a:pPr algn="l">
              <a:lnSpc>
                <a:spcPts val="8400"/>
              </a:lnSpc>
            </a:pPr>
            <a:r>
              <a:rPr lang="en-US" sz="6000" b="1" dirty="0">
                <a:solidFill>
                  <a:srgbClr val="332C2C"/>
                </a:solidFill>
                <a:latin typeface="Abhaya Libre Medium"/>
                <a:ea typeface="Abhaya Libre Medium"/>
                <a:cs typeface="Abhaya Libre Medium"/>
                <a:sym typeface="Abhaya Libre Medium"/>
              </a:rPr>
              <a:t>Customer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9" y="3181347"/>
            <a:ext cx="18288000" cy="7130634"/>
            <a:chOff x="-9" y="24981"/>
            <a:chExt cx="18288000" cy="10287000"/>
          </a:xfrm>
        </p:grpSpPr>
        <p:sp>
          <p:nvSpPr>
            <p:cNvPr id="3" name="Freeform 3"/>
            <p:cNvSpPr/>
            <p:nvPr/>
          </p:nvSpPr>
          <p:spPr>
            <a:xfrm>
              <a:off x="-9" y="24981"/>
              <a:ext cx="18288000" cy="10287000"/>
            </a:xfrm>
            <a:custGeom>
              <a:avLst/>
              <a:gdLst/>
              <a:ahLst/>
              <a:cxnLst/>
              <a:rect l="l" t="t" r="r" b="b"/>
              <a:pathLst>
                <a:path w="18288000" h="10287000">
                  <a:moveTo>
                    <a:pt x="0" y="0"/>
                  </a:moveTo>
                  <a:lnTo>
                    <a:pt x="0" y="10287000"/>
                  </a:lnTo>
                  <a:lnTo>
                    <a:pt x="18288000" y="10287000"/>
                  </a:lnTo>
                  <a:lnTo>
                    <a:pt x="18288000" y="0"/>
                  </a:lnTo>
                  <a:close/>
                </a:path>
              </a:pathLst>
            </a:custGeom>
            <a:solidFill>
              <a:srgbClr val="F5F2EE"/>
            </a:solidFill>
          </p:spPr>
          <p:txBody>
            <a:bodyPr/>
            <a:lstStyle/>
            <a:p>
              <a:endParaRPr lang="en-IN" dirty="0"/>
            </a:p>
          </p:txBody>
        </p:sp>
      </p:grpSp>
      <p:sp>
        <p:nvSpPr>
          <p:cNvPr id="4" name="Freeform 4"/>
          <p:cNvSpPr/>
          <p:nvPr/>
        </p:nvSpPr>
        <p:spPr>
          <a:xfrm>
            <a:off x="0" y="3961981"/>
            <a:ext cx="18288000" cy="6324600"/>
          </a:xfrm>
          <a:custGeom>
            <a:avLst/>
            <a:gdLst/>
            <a:ahLst/>
            <a:cxnLst/>
            <a:rect l="l" t="t" r="r" b="b"/>
            <a:pathLst>
              <a:path w="18288000" h="6324600">
                <a:moveTo>
                  <a:pt x="0" y="0"/>
                </a:moveTo>
                <a:lnTo>
                  <a:pt x="18288000" y="0"/>
                </a:lnTo>
                <a:lnTo>
                  <a:pt x="18288000" y="6324600"/>
                </a:lnTo>
                <a:lnTo>
                  <a:pt x="0" y="6324600"/>
                </a:lnTo>
                <a:lnTo>
                  <a:pt x="0" y="0"/>
                </a:lnTo>
                <a:close/>
              </a:path>
            </a:pathLst>
          </a:custGeom>
          <a:blipFill>
            <a:blip r:embed="rId2"/>
            <a:stretch>
              <a:fillRect l="-33" t="-46127" r="-18" b="-46191"/>
            </a:stretch>
          </a:blipFill>
        </p:spPr>
      </p:sp>
      <p:grpSp>
        <p:nvGrpSpPr>
          <p:cNvPr id="5" name="Group 5"/>
          <p:cNvGrpSpPr>
            <a:grpSpLocks noChangeAspect="1"/>
          </p:cNvGrpSpPr>
          <p:nvPr/>
        </p:nvGrpSpPr>
        <p:grpSpPr>
          <a:xfrm>
            <a:off x="-63503" y="485346"/>
            <a:ext cx="18414997" cy="174622"/>
            <a:chOff x="0" y="0"/>
            <a:chExt cx="18415000" cy="174625"/>
          </a:xfrm>
        </p:grpSpPr>
        <p:sp>
          <p:nvSpPr>
            <p:cNvPr id="6" name="Freeform 6"/>
            <p:cNvSpPr/>
            <p:nvPr/>
          </p:nvSpPr>
          <p:spPr>
            <a:xfrm>
              <a:off x="63500" y="63500"/>
              <a:ext cx="18288000" cy="47625"/>
            </a:xfrm>
            <a:custGeom>
              <a:avLst/>
              <a:gdLst/>
              <a:ahLst/>
              <a:cxnLst/>
              <a:rect l="l" t="t" r="r" b="b"/>
              <a:pathLst>
                <a:path w="18288000" h="47625">
                  <a:moveTo>
                    <a:pt x="0" y="0"/>
                  </a:moveTo>
                  <a:lnTo>
                    <a:pt x="0" y="47625"/>
                  </a:lnTo>
                  <a:lnTo>
                    <a:pt x="18288000" y="47625"/>
                  </a:lnTo>
                  <a:lnTo>
                    <a:pt x="18288000" y="0"/>
                  </a:lnTo>
                  <a:close/>
                </a:path>
              </a:pathLst>
            </a:custGeom>
            <a:solidFill>
              <a:srgbClr val="332C2C"/>
            </a:solidFill>
          </p:spPr>
        </p:sp>
        <p:sp>
          <p:nvSpPr>
            <p:cNvPr id="7" name="Freeform 7"/>
            <p:cNvSpPr/>
            <p:nvPr/>
          </p:nvSpPr>
          <p:spPr>
            <a:xfrm>
              <a:off x="63500" y="63500"/>
              <a:ext cx="18288000" cy="47625"/>
            </a:xfrm>
            <a:custGeom>
              <a:avLst/>
              <a:gdLst/>
              <a:ahLst/>
              <a:cxnLst/>
              <a:rect l="l" t="t" r="r" b="b"/>
              <a:pathLst>
                <a:path w="18288000" h="47625">
                  <a:moveTo>
                    <a:pt x="0" y="0"/>
                  </a:moveTo>
                  <a:lnTo>
                    <a:pt x="0" y="47625"/>
                  </a:lnTo>
                  <a:lnTo>
                    <a:pt x="18288000" y="47625"/>
                  </a:lnTo>
                  <a:lnTo>
                    <a:pt x="18288000" y="0"/>
                  </a:lnTo>
                  <a:close/>
                </a:path>
              </a:pathLst>
            </a:custGeom>
            <a:solidFill>
              <a:srgbClr val="332C2C"/>
            </a:solidFill>
          </p:spPr>
        </p:sp>
      </p:grpSp>
      <p:sp>
        <p:nvSpPr>
          <p:cNvPr id="8" name="Freeform 8"/>
          <p:cNvSpPr/>
          <p:nvPr/>
        </p:nvSpPr>
        <p:spPr>
          <a:xfrm>
            <a:off x="12289993" y="6207452"/>
            <a:ext cx="5998016" cy="4079548"/>
          </a:xfrm>
          <a:custGeom>
            <a:avLst/>
            <a:gdLst/>
            <a:ahLst/>
            <a:cxnLst/>
            <a:rect l="l" t="t" r="r" b="b"/>
            <a:pathLst>
              <a:path w="5998016" h="4079548">
                <a:moveTo>
                  <a:pt x="0" y="0"/>
                </a:moveTo>
                <a:lnTo>
                  <a:pt x="5998017" y="0"/>
                </a:lnTo>
                <a:lnTo>
                  <a:pt x="5998017" y="4079548"/>
                </a:lnTo>
                <a:lnTo>
                  <a:pt x="0" y="40795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0" y="9753600"/>
            <a:ext cx="18288000" cy="63503"/>
          </a:xfrm>
          <a:custGeom>
            <a:avLst/>
            <a:gdLst/>
            <a:ahLst/>
            <a:cxnLst/>
            <a:rect l="l" t="t" r="r" b="b"/>
            <a:pathLst>
              <a:path w="18288000" h="63503">
                <a:moveTo>
                  <a:pt x="0" y="0"/>
                </a:moveTo>
                <a:lnTo>
                  <a:pt x="18288000" y="0"/>
                </a:lnTo>
                <a:lnTo>
                  <a:pt x="18288000" y="63503"/>
                </a:lnTo>
                <a:lnTo>
                  <a:pt x="0" y="63503"/>
                </a:lnTo>
                <a:lnTo>
                  <a:pt x="0" y="0"/>
                </a:lnTo>
                <a:close/>
              </a:path>
            </a:pathLst>
          </a:custGeom>
          <a:blipFill>
            <a:blip r:embed="rId5"/>
            <a:stretch>
              <a:fillRect/>
            </a:stretch>
          </a:blipFill>
        </p:spPr>
      </p:sp>
      <p:sp>
        <p:nvSpPr>
          <p:cNvPr id="13" name="Content Placeholder 12">
            <a:extLst>
              <a:ext uri="{FF2B5EF4-FFF2-40B4-BE49-F238E27FC236}">
                <a16:creationId xmlns:a16="http://schemas.microsoft.com/office/drawing/2014/main" id="{B177DBCD-DBC5-8A1D-832D-862542F7DA3E}"/>
              </a:ext>
            </a:extLst>
          </p:cNvPr>
          <p:cNvSpPr>
            <a:spLocks noGrp="1"/>
          </p:cNvSpPr>
          <p:nvPr>
            <p:ph idx="1"/>
          </p:nvPr>
        </p:nvSpPr>
        <p:spPr>
          <a:xfrm>
            <a:off x="457200" y="1600201"/>
            <a:ext cx="14401800" cy="2402316"/>
          </a:xfrm>
        </p:spPr>
        <p:txBody>
          <a:bodyPr>
            <a:normAutofit/>
          </a:bodyPr>
          <a:lstStyle/>
          <a:p>
            <a:pPr marL="0" indent="0">
              <a:buNone/>
            </a:pPr>
            <a:r>
              <a:rPr lang="en-IN" sz="3600" dirty="0"/>
              <a:t>Taste taxi is committed with </a:t>
            </a:r>
            <a:r>
              <a:rPr lang="en-IN" sz="3600" b="1" dirty="0"/>
              <a:t>sustainable practices </a:t>
            </a:r>
            <a:r>
              <a:rPr lang="en-IN" sz="3600" dirty="0"/>
              <a:t>in food delivery. We partner with </a:t>
            </a:r>
            <a:r>
              <a:rPr lang="en-IN" sz="3600" b="1" dirty="0"/>
              <a:t>eco friendly </a:t>
            </a:r>
            <a:r>
              <a:rPr lang="en-IN" sz="3600" dirty="0"/>
              <a:t>restaurants and use </a:t>
            </a:r>
            <a:r>
              <a:rPr lang="en-IN" sz="3600" b="1" dirty="0"/>
              <a:t>biodegradable packaging </a:t>
            </a:r>
            <a:r>
              <a:rPr lang="en-IN" sz="3600" dirty="0"/>
              <a:t>for food packaging </a:t>
            </a:r>
            <a:r>
              <a:rPr lang="en-IN" sz="3600" dirty="0" err="1"/>
              <a:t>inorder</a:t>
            </a:r>
            <a:r>
              <a:rPr lang="en-IN" sz="3600" dirty="0"/>
              <a:t> to protect the environment. Therefore we can also enjoy our meal and we are also keeping our planet clean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3503" y="-63503"/>
            <a:ext cx="18414997" cy="10413997"/>
          </a:xfrm>
          <a:custGeom>
            <a:avLst/>
            <a:gdLst/>
            <a:ahLst/>
            <a:cxnLst/>
            <a:rect l="l" t="t" r="r" b="b"/>
            <a:pathLst>
              <a:path w="18414997" h="10413997">
                <a:moveTo>
                  <a:pt x="0" y="0"/>
                </a:moveTo>
                <a:lnTo>
                  <a:pt x="18414997" y="0"/>
                </a:lnTo>
                <a:lnTo>
                  <a:pt x="18414997"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67502" y="9992"/>
            <a:ext cx="8020498" cy="10277008"/>
          </a:xfrm>
          <a:custGeom>
            <a:avLst/>
            <a:gdLst/>
            <a:ahLst/>
            <a:cxnLst/>
            <a:rect l="l" t="t" r="r" b="b"/>
            <a:pathLst>
              <a:path w="8020498" h="10277008">
                <a:moveTo>
                  <a:pt x="0" y="0"/>
                </a:moveTo>
                <a:lnTo>
                  <a:pt x="8020498" y="0"/>
                </a:lnTo>
                <a:lnTo>
                  <a:pt x="8020498" y="10277008"/>
                </a:lnTo>
                <a:lnTo>
                  <a:pt x="0" y="10277008"/>
                </a:lnTo>
                <a:lnTo>
                  <a:pt x="0" y="0"/>
                </a:lnTo>
                <a:close/>
              </a:path>
            </a:pathLst>
          </a:custGeom>
          <a:blipFill>
            <a:blip r:embed="rId4"/>
            <a:stretch>
              <a:fillRect t="-8784" r="-113" b="-8830"/>
            </a:stretch>
          </a:blipFill>
        </p:spPr>
      </p:sp>
      <p:grpSp>
        <p:nvGrpSpPr>
          <p:cNvPr id="4" name="Group 4"/>
          <p:cNvGrpSpPr>
            <a:grpSpLocks noChangeAspect="1"/>
          </p:cNvGrpSpPr>
          <p:nvPr/>
        </p:nvGrpSpPr>
        <p:grpSpPr>
          <a:xfrm>
            <a:off x="-62436" y="485327"/>
            <a:ext cx="18413940" cy="174622"/>
            <a:chOff x="0" y="0"/>
            <a:chExt cx="18413933" cy="174625"/>
          </a:xfrm>
        </p:grpSpPr>
        <p:sp>
          <p:nvSpPr>
            <p:cNvPr id="5" name="Freeform 5"/>
            <p:cNvSpPr/>
            <p:nvPr/>
          </p:nvSpPr>
          <p:spPr>
            <a:xfrm>
              <a:off x="63500" y="63500"/>
              <a:ext cx="18286985" cy="47625"/>
            </a:xfrm>
            <a:custGeom>
              <a:avLst/>
              <a:gdLst/>
              <a:ahLst/>
              <a:cxnLst/>
              <a:rect l="l" t="t" r="r" b="b"/>
              <a:pathLst>
                <a:path w="18286985" h="47625">
                  <a:moveTo>
                    <a:pt x="0" y="0"/>
                  </a:moveTo>
                  <a:lnTo>
                    <a:pt x="0" y="47625"/>
                  </a:lnTo>
                  <a:lnTo>
                    <a:pt x="18286985" y="47625"/>
                  </a:lnTo>
                  <a:lnTo>
                    <a:pt x="18286985" y="0"/>
                  </a:lnTo>
                  <a:close/>
                </a:path>
              </a:pathLst>
            </a:custGeom>
            <a:solidFill>
              <a:srgbClr val="332C2C"/>
            </a:solidFill>
          </p:spPr>
        </p:sp>
        <p:sp>
          <p:nvSpPr>
            <p:cNvPr id="6" name="Freeform 6"/>
            <p:cNvSpPr/>
            <p:nvPr/>
          </p:nvSpPr>
          <p:spPr>
            <a:xfrm>
              <a:off x="63500" y="63500"/>
              <a:ext cx="18286985" cy="47625"/>
            </a:xfrm>
            <a:custGeom>
              <a:avLst/>
              <a:gdLst/>
              <a:ahLst/>
              <a:cxnLst/>
              <a:rect l="l" t="t" r="r" b="b"/>
              <a:pathLst>
                <a:path w="18286985" h="47625">
                  <a:moveTo>
                    <a:pt x="0" y="0"/>
                  </a:moveTo>
                  <a:lnTo>
                    <a:pt x="0" y="47625"/>
                  </a:lnTo>
                  <a:lnTo>
                    <a:pt x="18286985" y="47625"/>
                  </a:lnTo>
                  <a:lnTo>
                    <a:pt x="18286985" y="0"/>
                  </a:lnTo>
                  <a:close/>
                </a:path>
              </a:pathLst>
            </a:custGeom>
            <a:solidFill>
              <a:srgbClr val="332C2C"/>
            </a:solidFill>
          </p:spPr>
        </p:sp>
      </p:grpSp>
      <p:sp>
        <p:nvSpPr>
          <p:cNvPr id="7" name="Freeform 7"/>
          <p:cNvSpPr/>
          <p:nvPr/>
        </p:nvSpPr>
        <p:spPr>
          <a:xfrm>
            <a:off x="12697" y="9753600"/>
            <a:ext cx="18275303" cy="63503"/>
          </a:xfrm>
          <a:custGeom>
            <a:avLst/>
            <a:gdLst/>
            <a:ahLst/>
            <a:cxnLst/>
            <a:rect l="l" t="t" r="r" b="b"/>
            <a:pathLst>
              <a:path w="18275303" h="63503">
                <a:moveTo>
                  <a:pt x="0" y="0"/>
                </a:moveTo>
                <a:lnTo>
                  <a:pt x="18275303" y="0"/>
                </a:lnTo>
                <a:lnTo>
                  <a:pt x="18275303" y="63503"/>
                </a:lnTo>
                <a:lnTo>
                  <a:pt x="0" y="63503"/>
                </a:lnTo>
                <a:lnTo>
                  <a:pt x="0" y="0"/>
                </a:lnTo>
                <a:close/>
              </a:path>
            </a:pathLst>
          </a:custGeom>
          <a:blipFill>
            <a:blip r:embed="rId5"/>
            <a:stretch>
              <a:fillRect/>
            </a:stretch>
          </a:blipFill>
        </p:spPr>
      </p:sp>
      <p:sp>
        <p:nvSpPr>
          <p:cNvPr id="8" name="Freeform 8"/>
          <p:cNvSpPr/>
          <p:nvPr/>
        </p:nvSpPr>
        <p:spPr>
          <a:xfrm>
            <a:off x="1599133" y="4287555"/>
            <a:ext cx="5649820" cy="470802"/>
          </a:xfrm>
          <a:custGeom>
            <a:avLst/>
            <a:gdLst/>
            <a:ahLst/>
            <a:cxnLst/>
            <a:rect l="l" t="t" r="r" b="b"/>
            <a:pathLst>
              <a:path w="5649820" h="470802">
                <a:moveTo>
                  <a:pt x="0" y="0"/>
                </a:moveTo>
                <a:lnTo>
                  <a:pt x="5649821" y="0"/>
                </a:lnTo>
                <a:lnTo>
                  <a:pt x="5649821" y="470802"/>
                </a:lnTo>
                <a:lnTo>
                  <a:pt x="0" y="4708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571444" y="5144805"/>
            <a:ext cx="6097857" cy="889902"/>
          </a:xfrm>
          <a:custGeom>
            <a:avLst/>
            <a:gdLst/>
            <a:ahLst/>
            <a:cxnLst/>
            <a:rect l="l" t="t" r="r" b="b"/>
            <a:pathLst>
              <a:path w="6097857" h="889902">
                <a:moveTo>
                  <a:pt x="0" y="0"/>
                </a:moveTo>
                <a:lnTo>
                  <a:pt x="6097857" y="0"/>
                </a:lnTo>
                <a:lnTo>
                  <a:pt x="6097857" y="889902"/>
                </a:lnTo>
                <a:lnTo>
                  <a:pt x="0" y="88990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TextBox 10"/>
          <p:cNvSpPr txBox="1"/>
          <p:nvPr/>
        </p:nvSpPr>
        <p:spPr>
          <a:xfrm>
            <a:off x="1627946" y="3435572"/>
            <a:ext cx="7516606" cy="2983830"/>
          </a:xfrm>
          <a:prstGeom prst="rect">
            <a:avLst/>
          </a:prstGeom>
        </p:spPr>
        <p:txBody>
          <a:bodyPr lIns="0" tIns="0" rIns="0" bIns="0" rtlCol="0" anchor="t">
            <a:spAutoFit/>
          </a:bodyPr>
          <a:lstStyle/>
          <a:p>
            <a:pPr algn="l">
              <a:lnSpc>
                <a:spcPts val="3353"/>
              </a:lnSpc>
            </a:pPr>
            <a:r>
              <a:rPr lang="en-US" sz="2755">
                <a:solidFill>
                  <a:srgbClr val="332C2C"/>
                </a:solidFill>
                <a:latin typeface="Montserrat"/>
                <a:ea typeface="Montserrat"/>
                <a:cs typeface="Montserrat"/>
                <a:sym typeface="Montserrat"/>
              </a:rPr>
              <a:t>In conclusion, Taste Taxi is not just about food delivery; it's about creating a </a:t>
            </a:r>
            <a:r>
              <a:rPr lang="en-US" sz="2755">
                <a:solidFill>
                  <a:srgbClr val="000000"/>
                </a:solidFill>
                <a:latin typeface="Montserrat"/>
                <a:ea typeface="Montserrat"/>
                <a:cs typeface="Montserrat"/>
                <a:sym typeface="Montserrat"/>
              </a:rPr>
              <a:t>revolutionary dining experience</a:t>
            </a:r>
            <a:r>
              <a:rPr lang="en-US" sz="2755">
                <a:solidFill>
                  <a:srgbClr val="332C2C"/>
                </a:solidFill>
                <a:latin typeface="Montserrat"/>
                <a:ea typeface="Montserrat"/>
                <a:cs typeface="Montserrat"/>
                <a:sym typeface="Montserrat"/>
              </a:rPr>
              <a:t>. Join us in transforming how you enjoy meals, with a focus on </a:t>
            </a:r>
            <a:r>
              <a:rPr lang="en-US" sz="2755">
                <a:solidFill>
                  <a:srgbClr val="000000"/>
                </a:solidFill>
                <a:latin typeface="Montserrat"/>
                <a:ea typeface="Montserrat"/>
                <a:cs typeface="Montserrat"/>
                <a:sym typeface="Montserrat"/>
              </a:rPr>
              <a:t>quality, convenience, and sustainability</a:t>
            </a:r>
            <a:r>
              <a:rPr lang="en-US" sz="2755">
                <a:solidFill>
                  <a:srgbClr val="332C2C"/>
                </a:solidFill>
                <a:latin typeface="Montserrat"/>
                <a:ea typeface="Montserrat"/>
                <a:cs typeface="Montserrat"/>
                <a:sym typeface="Montserrat"/>
              </a:rPr>
              <a:t>. Experience the future of food delivery today!</a:t>
            </a:r>
          </a:p>
        </p:txBody>
      </p:sp>
      <p:sp>
        <p:nvSpPr>
          <p:cNvPr id="11" name="TextBox 11"/>
          <p:cNvSpPr txBox="1"/>
          <p:nvPr/>
        </p:nvSpPr>
        <p:spPr>
          <a:xfrm>
            <a:off x="1602505" y="1459687"/>
            <a:ext cx="7700239" cy="799052"/>
          </a:xfrm>
          <a:prstGeom prst="rect">
            <a:avLst/>
          </a:prstGeom>
        </p:spPr>
        <p:txBody>
          <a:bodyPr lIns="0" tIns="0" rIns="0" bIns="0" rtlCol="0" anchor="t">
            <a:spAutoFit/>
          </a:bodyPr>
          <a:lstStyle/>
          <a:p>
            <a:pPr algn="l">
              <a:lnSpc>
                <a:spcPts val="6405"/>
              </a:lnSpc>
            </a:pPr>
            <a:r>
              <a:rPr lang="en-US" sz="4575" b="1">
                <a:solidFill>
                  <a:srgbClr val="332C2C"/>
                </a:solidFill>
                <a:latin typeface="Abhaya Libre Medium"/>
                <a:ea typeface="Abhaya Libre Medium"/>
                <a:cs typeface="Abhaya Libre Medium"/>
                <a:sym typeface="Abhaya Libre Medium"/>
              </a:rPr>
              <a:t>Conclusion: Join the Revolution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3503" y="-63503"/>
            <a:ext cx="18415035" cy="10413997"/>
          </a:xfrm>
          <a:custGeom>
            <a:avLst/>
            <a:gdLst/>
            <a:ahLst/>
            <a:cxnLst/>
            <a:rect l="l" t="t" r="r" b="b"/>
            <a:pathLst>
              <a:path w="18415035" h="10413997">
                <a:moveTo>
                  <a:pt x="0" y="0"/>
                </a:moveTo>
                <a:lnTo>
                  <a:pt x="18415035" y="0"/>
                </a:lnTo>
                <a:lnTo>
                  <a:pt x="1841503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9753600"/>
            <a:ext cx="18288000" cy="63503"/>
          </a:xfrm>
          <a:custGeom>
            <a:avLst/>
            <a:gdLst/>
            <a:ahLst/>
            <a:cxnLst/>
            <a:rect l="l" t="t" r="r" b="b"/>
            <a:pathLst>
              <a:path w="18288000" h="63503">
                <a:moveTo>
                  <a:pt x="0" y="0"/>
                </a:moveTo>
                <a:lnTo>
                  <a:pt x="18288000" y="0"/>
                </a:lnTo>
                <a:lnTo>
                  <a:pt x="18288000" y="63503"/>
                </a:lnTo>
                <a:lnTo>
                  <a:pt x="0" y="63503"/>
                </a:lnTo>
                <a:lnTo>
                  <a:pt x="0" y="0"/>
                </a:lnTo>
                <a:close/>
              </a:path>
            </a:pathLst>
          </a:custGeom>
          <a:blipFill>
            <a:blip r:embed="rId4"/>
            <a:stretch>
              <a:fillRect/>
            </a:stretch>
          </a:blipFill>
        </p:spPr>
      </p:sp>
      <p:grpSp>
        <p:nvGrpSpPr>
          <p:cNvPr id="4" name="Group 4"/>
          <p:cNvGrpSpPr>
            <a:grpSpLocks noChangeAspect="1"/>
          </p:cNvGrpSpPr>
          <p:nvPr/>
        </p:nvGrpSpPr>
        <p:grpSpPr>
          <a:xfrm>
            <a:off x="7020106" y="7132968"/>
            <a:ext cx="1222372" cy="1222372"/>
            <a:chOff x="0" y="0"/>
            <a:chExt cx="1222375" cy="1222375"/>
          </a:xfrm>
        </p:grpSpPr>
        <p:sp>
          <p:nvSpPr>
            <p:cNvPr id="5" name="Freeform 5"/>
            <p:cNvSpPr/>
            <p:nvPr/>
          </p:nvSpPr>
          <p:spPr>
            <a:xfrm>
              <a:off x="505333" y="318262"/>
              <a:ext cx="389255" cy="840613"/>
            </a:xfrm>
            <a:custGeom>
              <a:avLst/>
              <a:gdLst/>
              <a:ahLst/>
              <a:cxnLst/>
              <a:rect l="l" t="t" r="r" b="b"/>
              <a:pathLst>
                <a:path w="389255" h="840613">
                  <a:moveTo>
                    <a:pt x="273050" y="291719"/>
                  </a:moveTo>
                  <a:cubicBezTo>
                    <a:pt x="255143" y="291719"/>
                    <a:pt x="240665" y="277241"/>
                    <a:pt x="240665" y="259334"/>
                  </a:cubicBezTo>
                  <a:lnTo>
                    <a:pt x="240665" y="128397"/>
                  </a:lnTo>
                  <a:cubicBezTo>
                    <a:pt x="240665" y="108331"/>
                    <a:pt x="257048" y="91948"/>
                    <a:pt x="277114" y="91948"/>
                  </a:cubicBezTo>
                  <a:lnTo>
                    <a:pt x="389255" y="91948"/>
                  </a:lnTo>
                  <a:lnTo>
                    <a:pt x="389255" y="0"/>
                  </a:lnTo>
                  <a:lnTo>
                    <a:pt x="277114" y="0"/>
                  </a:lnTo>
                  <a:cubicBezTo>
                    <a:pt x="206248" y="0"/>
                    <a:pt x="148590" y="57658"/>
                    <a:pt x="148590" y="128524"/>
                  </a:cubicBezTo>
                  <a:lnTo>
                    <a:pt x="148590" y="259334"/>
                  </a:lnTo>
                  <a:cubicBezTo>
                    <a:pt x="148590" y="277241"/>
                    <a:pt x="134112" y="291719"/>
                    <a:pt x="116205" y="291719"/>
                  </a:cubicBezTo>
                  <a:lnTo>
                    <a:pt x="0" y="291719"/>
                  </a:lnTo>
                  <a:lnTo>
                    <a:pt x="0" y="383794"/>
                  </a:lnTo>
                  <a:lnTo>
                    <a:pt x="116205" y="383794"/>
                  </a:lnTo>
                  <a:cubicBezTo>
                    <a:pt x="134112" y="383794"/>
                    <a:pt x="148590" y="398272"/>
                    <a:pt x="148590" y="416179"/>
                  </a:cubicBezTo>
                  <a:lnTo>
                    <a:pt x="148590" y="840613"/>
                  </a:lnTo>
                  <a:lnTo>
                    <a:pt x="240665" y="840613"/>
                  </a:lnTo>
                  <a:lnTo>
                    <a:pt x="240665" y="416052"/>
                  </a:lnTo>
                  <a:cubicBezTo>
                    <a:pt x="240665" y="398145"/>
                    <a:pt x="255143" y="383667"/>
                    <a:pt x="273050" y="383667"/>
                  </a:cubicBezTo>
                  <a:lnTo>
                    <a:pt x="389255" y="383667"/>
                  </a:lnTo>
                  <a:lnTo>
                    <a:pt x="389255" y="291719"/>
                  </a:lnTo>
                  <a:lnTo>
                    <a:pt x="273050" y="291719"/>
                  </a:lnTo>
                </a:path>
              </a:pathLst>
            </a:custGeom>
            <a:solidFill>
              <a:srgbClr val="332C2C"/>
            </a:solidFill>
          </p:spPr>
        </p:sp>
        <p:sp>
          <p:nvSpPr>
            <p:cNvPr id="6" name="Freeform 6"/>
            <p:cNvSpPr/>
            <p:nvPr/>
          </p:nvSpPr>
          <p:spPr>
            <a:xfrm>
              <a:off x="63500" y="63500"/>
              <a:ext cx="1095375" cy="1095375"/>
            </a:xfrm>
            <a:custGeom>
              <a:avLst/>
              <a:gdLst/>
              <a:ahLst/>
              <a:cxnLst/>
              <a:rect l="l" t="t" r="r" b="b"/>
              <a:pathLst>
                <a:path w="1095375" h="1095375">
                  <a:moveTo>
                    <a:pt x="133223" y="0"/>
                  </a:moveTo>
                  <a:cubicBezTo>
                    <a:pt x="59690" y="127"/>
                    <a:pt x="0" y="59944"/>
                    <a:pt x="0" y="133350"/>
                  </a:cubicBezTo>
                  <a:lnTo>
                    <a:pt x="0" y="962025"/>
                  </a:lnTo>
                  <a:cubicBezTo>
                    <a:pt x="0" y="1035558"/>
                    <a:pt x="59817" y="1095375"/>
                    <a:pt x="133350" y="1095375"/>
                  </a:cubicBezTo>
                  <a:lnTo>
                    <a:pt x="525780" y="1095375"/>
                  </a:lnTo>
                  <a:lnTo>
                    <a:pt x="525780" y="703199"/>
                  </a:lnTo>
                  <a:lnTo>
                    <a:pt x="409448" y="703199"/>
                  </a:lnTo>
                  <a:cubicBezTo>
                    <a:pt x="391541" y="703199"/>
                    <a:pt x="377063" y="688721"/>
                    <a:pt x="377063" y="670814"/>
                  </a:cubicBezTo>
                  <a:lnTo>
                    <a:pt x="377063" y="514096"/>
                  </a:lnTo>
                  <a:cubicBezTo>
                    <a:pt x="377063" y="496189"/>
                    <a:pt x="391541" y="481711"/>
                    <a:pt x="409448" y="481711"/>
                  </a:cubicBezTo>
                  <a:lnTo>
                    <a:pt x="525780" y="481711"/>
                  </a:lnTo>
                  <a:lnTo>
                    <a:pt x="525780" y="383159"/>
                  </a:lnTo>
                  <a:cubicBezTo>
                    <a:pt x="525780" y="276606"/>
                    <a:pt x="612394" y="189992"/>
                    <a:pt x="718947" y="189992"/>
                  </a:cubicBezTo>
                  <a:lnTo>
                    <a:pt x="863473" y="189992"/>
                  </a:lnTo>
                  <a:cubicBezTo>
                    <a:pt x="881380" y="189992"/>
                    <a:pt x="895858" y="204470"/>
                    <a:pt x="895858" y="222377"/>
                  </a:cubicBezTo>
                  <a:lnTo>
                    <a:pt x="895858" y="379095"/>
                  </a:lnTo>
                  <a:cubicBezTo>
                    <a:pt x="895858" y="397002"/>
                    <a:pt x="881380" y="411480"/>
                    <a:pt x="863473" y="411480"/>
                  </a:cubicBezTo>
                  <a:lnTo>
                    <a:pt x="747141" y="411480"/>
                  </a:lnTo>
                  <a:lnTo>
                    <a:pt x="747141" y="481838"/>
                  </a:lnTo>
                  <a:lnTo>
                    <a:pt x="863346" y="481838"/>
                  </a:lnTo>
                  <a:cubicBezTo>
                    <a:pt x="881253" y="481838"/>
                    <a:pt x="895731" y="496316"/>
                    <a:pt x="895731" y="514223"/>
                  </a:cubicBezTo>
                  <a:lnTo>
                    <a:pt x="895731" y="670814"/>
                  </a:lnTo>
                  <a:cubicBezTo>
                    <a:pt x="895731" y="688721"/>
                    <a:pt x="881253" y="703199"/>
                    <a:pt x="863346" y="703199"/>
                  </a:cubicBezTo>
                  <a:lnTo>
                    <a:pt x="747141" y="703199"/>
                  </a:lnTo>
                  <a:lnTo>
                    <a:pt x="747141" y="1095375"/>
                  </a:lnTo>
                  <a:lnTo>
                    <a:pt x="961898" y="1095375"/>
                  </a:lnTo>
                  <a:cubicBezTo>
                    <a:pt x="1035431" y="1095375"/>
                    <a:pt x="1095375" y="1035558"/>
                    <a:pt x="1095375" y="962025"/>
                  </a:cubicBezTo>
                  <a:lnTo>
                    <a:pt x="1095375" y="133350"/>
                  </a:lnTo>
                  <a:cubicBezTo>
                    <a:pt x="1095375" y="59817"/>
                    <a:pt x="1035685" y="0"/>
                    <a:pt x="962152" y="0"/>
                  </a:cubicBezTo>
                  <a:close/>
                </a:path>
              </a:pathLst>
            </a:custGeom>
            <a:solidFill>
              <a:srgbClr val="332C2C"/>
            </a:solidFill>
          </p:spPr>
        </p:sp>
      </p:grpSp>
      <p:grpSp>
        <p:nvGrpSpPr>
          <p:cNvPr id="7" name="Group 7"/>
          <p:cNvGrpSpPr>
            <a:grpSpLocks noChangeAspect="1"/>
          </p:cNvGrpSpPr>
          <p:nvPr/>
        </p:nvGrpSpPr>
        <p:grpSpPr>
          <a:xfrm>
            <a:off x="8531152" y="7136521"/>
            <a:ext cx="1222372" cy="1222372"/>
            <a:chOff x="0" y="0"/>
            <a:chExt cx="1222375" cy="1222375"/>
          </a:xfrm>
        </p:grpSpPr>
        <p:sp>
          <p:nvSpPr>
            <p:cNvPr id="8" name="Freeform 8"/>
            <p:cNvSpPr/>
            <p:nvPr/>
          </p:nvSpPr>
          <p:spPr>
            <a:xfrm>
              <a:off x="258191" y="258191"/>
              <a:ext cx="705993" cy="705993"/>
            </a:xfrm>
            <a:custGeom>
              <a:avLst/>
              <a:gdLst/>
              <a:ahLst/>
              <a:cxnLst/>
              <a:rect l="l" t="t" r="r" b="b"/>
              <a:pathLst>
                <a:path w="705993" h="705993">
                  <a:moveTo>
                    <a:pt x="609727" y="0"/>
                  </a:moveTo>
                  <a:lnTo>
                    <a:pt x="96266" y="0"/>
                  </a:lnTo>
                  <a:cubicBezTo>
                    <a:pt x="43180" y="0"/>
                    <a:pt x="0" y="43180"/>
                    <a:pt x="0" y="96266"/>
                  </a:cubicBezTo>
                  <a:lnTo>
                    <a:pt x="0" y="609727"/>
                  </a:lnTo>
                  <a:cubicBezTo>
                    <a:pt x="0" y="662813"/>
                    <a:pt x="43180" y="705993"/>
                    <a:pt x="96266" y="705993"/>
                  </a:cubicBezTo>
                  <a:lnTo>
                    <a:pt x="609727" y="705993"/>
                  </a:lnTo>
                  <a:cubicBezTo>
                    <a:pt x="662813" y="705993"/>
                    <a:pt x="705993" y="662813"/>
                    <a:pt x="705993" y="609727"/>
                  </a:cubicBezTo>
                  <a:lnTo>
                    <a:pt x="705993" y="96266"/>
                  </a:lnTo>
                  <a:cubicBezTo>
                    <a:pt x="705993" y="43180"/>
                    <a:pt x="662813" y="0"/>
                    <a:pt x="609727" y="0"/>
                  </a:cubicBezTo>
                  <a:close/>
                  <a:moveTo>
                    <a:pt x="352933" y="577596"/>
                  </a:moveTo>
                  <a:cubicBezTo>
                    <a:pt x="229108" y="577596"/>
                    <a:pt x="128270" y="476758"/>
                    <a:pt x="128270" y="352933"/>
                  </a:cubicBezTo>
                  <a:cubicBezTo>
                    <a:pt x="128270" y="229108"/>
                    <a:pt x="229108" y="128270"/>
                    <a:pt x="352933" y="128270"/>
                  </a:cubicBezTo>
                  <a:cubicBezTo>
                    <a:pt x="476758" y="128270"/>
                    <a:pt x="577596" y="229108"/>
                    <a:pt x="577596" y="352933"/>
                  </a:cubicBezTo>
                  <a:cubicBezTo>
                    <a:pt x="577596" y="476758"/>
                    <a:pt x="476758" y="577596"/>
                    <a:pt x="352933" y="577596"/>
                  </a:cubicBezTo>
                  <a:close/>
                  <a:moveTo>
                    <a:pt x="577596" y="192532"/>
                  </a:moveTo>
                  <a:cubicBezTo>
                    <a:pt x="542163" y="192532"/>
                    <a:pt x="513461" y="163703"/>
                    <a:pt x="513461" y="128397"/>
                  </a:cubicBezTo>
                  <a:cubicBezTo>
                    <a:pt x="513461" y="93091"/>
                    <a:pt x="542290" y="64262"/>
                    <a:pt x="577596" y="64262"/>
                  </a:cubicBezTo>
                  <a:cubicBezTo>
                    <a:pt x="612902" y="64262"/>
                    <a:pt x="641731" y="93091"/>
                    <a:pt x="641731" y="128397"/>
                  </a:cubicBezTo>
                  <a:cubicBezTo>
                    <a:pt x="641731" y="163703"/>
                    <a:pt x="612902" y="192532"/>
                    <a:pt x="577596" y="192532"/>
                  </a:cubicBezTo>
                </a:path>
              </a:pathLst>
            </a:custGeom>
            <a:solidFill>
              <a:srgbClr val="332C2C"/>
            </a:solidFill>
          </p:spPr>
        </p:sp>
        <p:sp>
          <p:nvSpPr>
            <p:cNvPr id="9" name="Freeform 9"/>
            <p:cNvSpPr/>
            <p:nvPr/>
          </p:nvSpPr>
          <p:spPr>
            <a:xfrm>
              <a:off x="450723" y="450723"/>
              <a:ext cx="320929" cy="320802"/>
            </a:xfrm>
            <a:custGeom>
              <a:avLst/>
              <a:gdLst/>
              <a:ahLst/>
              <a:cxnLst/>
              <a:rect l="l" t="t" r="r" b="b"/>
              <a:pathLst>
                <a:path w="320929" h="320802">
                  <a:moveTo>
                    <a:pt x="160401" y="0"/>
                  </a:moveTo>
                  <a:cubicBezTo>
                    <a:pt x="71882" y="0"/>
                    <a:pt x="0" y="72009"/>
                    <a:pt x="0" y="160401"/>
                  </a:cubicBezTo>
                  <a:cubicBezTo>
                    <a:pt x="0" y="248793"/>
                    <a:pt x="72009" y="320802"/>
                    <a:pt x="160401" y="320802"/>
                  </a:cubicBezTo>
                  <a:cubicBezTo>
                    <a:pt x="248793" y="320802"/>
                    <a:pt x="320929" y="248793"/>
                    <a:pt x="320929" y="160401"/>
                  </a:cubicBezTo>
                  <a:cubicBezTo>
                    <a:pt x="320929" y="72009"/>
                    <a:pt x="248920" y="0"/>
                    <a:pt x="160401" y="0"/>
                  </a:cubicBezTo>
                </a:path>
              </a:pathLst>
            </a:custGeom>
            <a:solidFill>
              <a:srgbClr val="332C2C"/>
            </a:solidFill>
          </p:spPr>
        </p:sp>
        <p:sp>
          <p:nvSpPr>
            <p:cNvPr id="10" name="Freeform 10"/>
            <p:cNvSpPr/>
            <p:nvPr/>
          </p:nvSpPr>
          <p:spPr>
            <a:xfrm>
              <a:off x="63500" y="63500"/>
              <a:ext cx="1095375" cy="1095375"/>
            </a:xfrm>
            <a:custGeom>
              <a:avLst/>
              <a:gdLst/>
              <a:ahLst/>
              <a:cxnLst/>
              <a:rect l="l" t="t" r="r" b="b"/>
              <a:pathLst>
                <a:path w="1095375" h="1095375">
                  <a:moveTo>
                    <a:pt x="932815" y="0"/>
                  </a:moveTo>
                  <a:lnTo>
                    <a:pt x="162560" y="0"/>
                  </a:lnTo>
                  <a:cubicBezTo>
                    <a:pt x="74168" y="0"/>
                    <a:pt x="0" y="74168"/>
                    <a:pt x="0" y="162560"/>
                  </a:cubicBezTo>
                  <a:lnTo>
                    <a:pt x="0" y="932815"/>
                  </a:lnTo>
                  <a:cubicBezTo>
                    <a:pt x="0" y="1021334"/>
                    <a:pt x="74168" y="1095375"/>
                    <a:pt x="162560" y="1095375"/>
                  </a:cubicBezTo>
                  <a:lnTo>
                    <a:pt x="932815" y="1095375"/>
                  </a:lnTo>
                  <a:cubicBezTo>
                    <a:pt x="1021334" y="1095375"/>
                    <a:pt x="1095375" y="1021207"/>
                    <a:pt x="1095375" y="932815"/>
                  </a:cubicBezTo>
                  <a:lnTo>
                    <a:pt x="1095375" y="162560"/>
                  </a:lnTo>
                  <a:cubicBezTo>
                    <a:pt x="1095375" y="74041"/>
                    <a:pt x="1021207" y="0"/>
                    <a:pt x="932815" y="0"/>
                  </a:cubicBezTo>
                  <a:close/>
                  <a:moveTo>
                    <a:pt x="964946" y="804418"/>
                  </a:moveTo>
                  <a:cubicBezTo>
                    <a:pt x="964946" y="892937"/>
                    <a:pt x="892937" y="964819"/>
                    <a:pt x="804545" y="964819"/>
                  </a:cubicBezTo>
                  <a:lnTo>
                    <a:pt x="290957" y="964819"/>
                  </a:lnTo>
                  <a:cubicBezTo>
                    <a:pt x="202438" y="964819"/>
                    <a:pt x="130556" y="892810"/>
                    <a:pt x="130556" y="804418"/>
                  </a:cubicBezTo>
                  <a:lnTo>
                    <a:pt x="130556" y="290957"/>
                  </a:lnTo>
                  <a:cubicBezTo>
                    <a:pt x="130556" y="202438"/>
                    <a:pt x="202565" y="130429"/>
                    <a:pt x="290957" y="130429"/>
                  </a:cubicBezTo>
                  <a:lnTo>
                    <a:pt x="804418" y="130429"/>
                  </a:lnTo>
                  <a:cubicBezTo>
                    <a:pt x="892937" y="130429"/>
                    <a:pt x="964819" y="202438"/>
                    <a:pt x="964819" y="290957"/>
                  </a:cubicBezTo>
                  <a:lnTo>
                    <a:pt x="964819" y="804418"/>
                  </a:lnTo>
                </a:path>
              </a:pathLst>
            </a:custGeom>
            <a:solidFill>
              <a:srgbClr val="332C2C"/>
            </a:solidFill>
          </p:spPr>
        </p:sp>
      </p:grpSp>
      <p:grpSp>
        <p:nvGrpSpPr>
          <p:cNvPr id="11" name="Group 11"/>
          <p:cNvGrpSpPr>
            <a:grpSpLocks noChangeAspect="1"/>
          </p:cNvGrpSpPr>
          <p:nvPr/>
        </p:nvGrpSpPr>
        <p:grpSpPr>
          <a:xfrm>
            <a:off x="10041950" y="7136806"/>
            <a:ext cx="1222372" cy="1222372"/>
            <a:chOff x="0" y="0"/>
            <a:chExt cx="1222375" cy="1222375"/>
          </a:xfrm>
        </p:grpSpPr>
        <p:sp>
          <p:nvSpPr>
            <p:cNvPr id="12" name="Freeform 12"/>
            <p:cNvSpPr/>
            <p:nvPr/>
          </p:nvSpPr>
          <p:spPr>
            <a:xfrm>
              <a:off x="290195" y="258191"/>
              <a:ext cx="64262" cy="64262"/>
            </a:xfrm>
            <a:custGeom>
              <a:avLst/>
              <a:gdLst/>
              <a:ahLst/>
              <a:cxnLst/>
              <a:rect l="l" t="t" r="r" b="b"/>
              <a:pathLst>
                <a:path w="64262" h="64262">
                  <a:moveTo>
                    <a:pt x="32131" y="0"/>
                  </a:moveTo>
                  <a:cubicBezTo>
                    <a:pt x="14478" y="0"/>
                    <a:pt x="0" y="14351"/>
                    <a:pt x="0" y="32131"/>
                  </a:cubicBezTo>
                  <a:cubicBezTo>
                    <a:pt x="0" y="49911"/>
                    <a:pt x="14351" y="64262"/>
                    <a:pt x="32131" y="64262"/>
                  </a:cubicBezTo>
                  <a:cubicBezTo>
                    <a:pt x="49911" y="64262"/>
                    <a:pt x="64262" y="49911"/>
                    <a:pt x="64262" y="32131"/>
                  </a:cubicBezTo>
                  <a:cubicBezTo>
                    <a:pt x="64262" y="14351"/>
                    <a:pt x="49911" y="0"/>
                    <a:pt x="32131" y="0"/>
                  </a:cubicBezTo>
                </a:path>
              </a:pathLst>
            </a:custGeom>
            <a:solidFill>
              <a:srgbClr val="332C2C"/>
            </a:solidFill>
          </p:spPr>
        </p:sp>
        <p:sp>
          <p:nvSpPr>
            <p:cNvPr id="13" name="Freeform 13"/>
            <p:cNvSpPr/>
            <p:nvPr/>
          </p:nvSpPr>
          <p:spPr>
            <a:xfrm>
              <a:off x="63500" y="63500"/>
              <a:ext cx="1095375" cy="1095375"/>
            </a:xfrm>
            <a:custGeom>
              <a:avLst/>
              <a:gdLst/>
              <a:ahLst/>
              <a:cxnLst/>
              <a:rect l="l" t="t" r="r" b="b"/>
              <a:pathLst>
                <a:path w="1095375" h="1095375">
                  <a:moveTo>
                    <a:pt x="258826" y="130429"/>
                  </a:moveTo>
                  <a:cubicBezTo>
                    <a:pt x="311912" y="130429"/>
                    <a:pt x="355092" y="173609"/>
                    <a:pt x="355092" y="226695"/>
                  </a:cubicBezTo>
                  <a:cubicBezTo>
                    <a:pt x="355092" y="279781"/>
                    <a:pt x="311912" y="322961"/>
                    <a:pt x="258826" y="322961"/>
                  </a:cubicBezTo>
                  <a:cubicBezTo>
                    <a:pt x="205740" y="322961"/>
                    <a:pt x="162560" y="279781"/>
                    <a:pt x="162560" y="226695"/>
                  </a:cubicBezTo>
                  <a:cubicBezTo>
                    <a:pt x="162560" y="173609"/>
                    <a:pt x="205740" y="130429"/>
                    <a:pt x="258826" y="130429"/>
                  </a:cubicBezTo>
                  <a:close/>
                  <a:moveTo>
                    <a:pt x="322961" y="387223"/>
                  </a:moveTo>
                  <a:cubicBezTo>
                    <a:pt x="340741" y="387223"/>
                    <a:pt x="355092" y="401574"/>
                    <a:pt x="355092" y="419354"/>
                  </a:cubicBezTo>
                  <a:lnTo>
                    <a:pt x="355092" y="932815"/>
                  </a:lnTo>
                  <a:cubicBezTo>
                    <a:pt x="355092" y="950595"/>
                    <a:pt x="340741" y="964946"/>
                    <a:pt x="322961" y="964946"/>
                  </a:cubicBezTo>
                  <a:lnTo>
                    <a:pt x="194691" y="964946"/>
                  </a:lnTo>
                  <a:cubicBezTo>
                    <a:pt x="176911" y="964946"/>
                    <a:pt x="162560" y="950595"/>
                    <a:pt x="162560" y="932815"/>
                  </a:cubicBezTo>
                  <a:lnTo>
                    <a:pt x="162560" y="419354"/>
                  </a:lnTo>
                  <a:cubicBezTo>
                    <a:pt x="162560" y="401574"/>
                    <a:pt x="176911" y="387223"/>
                    <a:pt x="194691" y="387223"/>
                  </a:cubicBezTo>
                  <a:close/>
                  <a:moveTo>
                    <a:pt x="723646" y="386207"/>
                  </a:moveTo>
                  <a:cubicBezTo>
                    <a:pt x="735965" y="386207"/>
                    <a:pt x="748411" y="387223"/>
                    <a:pt x="760730" y="389255"/>
                  </a:cubicBezTo>
                  <a:cubicBezTo>
                    <a:pt x="865124" y="406146"/>
                    <a:pt x="932688" y="491744"/>
                    <a:pt x="932688" y="587375"/>
                  </a:cubicBezTo>
                  <a:lnTo>
                    <a:pt x="932688" y="932815"/>
                  </a:lnTo>
                  <a:cubicBezTo>
                    <a:pt x="932688" y="950595"/>
                    <a:pt x="918337" y="964946"/>
                    <a:pt x="900557" y="964946"/>
                  </a:cubicBezTo>
                  <a:lnTo>
                    <a:pt x="772287" y="964946"/>
                  </a:lnTo>
                  <a:cubicBezTo>
                    <a:pt x="754507" y="964946"/>
                    <a:pt x="740156" y="950595"/>
                    <a:pt x="740156" y="932815"/>
                  </a:cubicBezTo>
                  <a:lnTo>
                    <a:pt x="740156" y="643890"/>
                  </a:lnTo>
                  <a:cubicBezTo>
                    <a:pt x="740156" y="608457"/>
                    <a:pt x="711327" y="579755"/>
                    <a:pt x="676021" y="579755"/>
                  </a:cubicBezTo>
                  <a:cubicBezTo>
                    <a:pt x="640715" y="579755"/>
                    <a:pt x="611886" y="608584"/>
                    <a:pt x="611886" y="643890"/>
                  </a:cubicBezTo>
                  <a:lnTo>
                    <a:pt x="611886" y="932815"/>
                  </a:lnTo>
                  <a:cubicBezTo>
                    <a:pt x="611886" y="950595"/>
                    <a:pt x="597535" y="964946"/>
                    <a:pt x="579755" y="964946"/>
                  </a:cubicBezTo>
                  <a:lnTo>
                    <a:pt x="451358" y="964946"/>
                  </a:lnTo>
                  <a:cubicBezTo>
                    <a:pt x="433578" y="964946"/>
                    <a:pt x="419227" y="950595"/>
                    <a:pt x="419227" y="932815"/>
                  </a:cubicBezTo>
                  <a:lnTo>
                    <a:pt x="419227" y="419354"/>
                  </a:lnTo>
                  <a:cubicBezTo>
                    <a:pt x="419227" y="401574"/>
                    <a:pt x="433578" y="387223"/>
                    <a:pt x="451358" y="387223"/>
                  </a:cubicBezTo>
                  <a:lnTo>
                    <a:pt x="579755" y="387223"/>
                  </a:lnTo>
                  <a:cubicBezTo>
                    <a:pt x="596138" y="387223"/>
                    <a:pt x="609727" y="399669"/>
                    <a:pt x="611632" y="415544"/>
                  </a:cubicBezTo>
                  <a:cubicBezTo>
                    <a:pt x="644652" y="396494"/>
                    <a:pt x="683768" y="386207"/>
                    <a:pt x="723773" y="386207"/>
                  </a:cubicBezTo>
                  <a:close/>
                  <a:moveTo>
                    <a:pt x="162306" y="0"/>
                  </a:moveTo>
                  <a:cubicBezTo>
                    <a:pt x="74041" y="127"/>
                    <a:pt x="0" y="74168"/>
                    <a:pt x="0" y="162560"/>
                  </a:cubicBezTo>
                  <a:lnTo>
                    <a:pt x="0" y="932815"/>
                  </a:lnTo>
                  <a:cubicBezTo>
                    <a:pt x="0" y="1021207"/>
                    <a:pt x="74168" y="1095375"/>
                    <a:pt x="162560" y="1095375"/>
                  </a:cubicBezTo>
                  <a:lnTo>
                    <a:pt x="932815" y="1095375"/>
                  </a:lnTo>
                  <a:cubicBezTo>
                    <a:pt x="1021334" y="1095375"/>
                    <a:pt x="1095375" y="1021207"/>
                    <a:pt x="1095375" y="932815"/>
                  </a:cubicBezTo>
                  <a:lnTo>
                    <a:pt x="1095375" y="162560"/>
                  </a:lnTo>
                  <a:cubicBezTo>
                    <a:pt x="1095375" y="74168"/>
                    <a:pt x="1021334" y="127"/>
                    <a:pt x="933069" y="0"/>
                  </a:cubicBezTo>
                  <a:close/>
                </a:path>
              </a:pathLst>
            </a:custGeom>
            <a:solidFill>
              <a:srgbClr val="332C2C"/>
            </a:solidFill>
          </p:spPr>
        </p:sp>
        <p:sp>
          <p:nvSpPr>
            <p:cNvPr id="14" name="Freeform 14"/>
            <p:cNvSpPr/>
            <p:nvPr/>
          </p:nvSpPr>
          <p:spPr>
            <a:xfrm>
              <a:off x="546989" y="507873"/>
              <a:ext cx="385064" cy="456311"/>
            </a:xfrm>
            <a:custGeom>
              <a:avLst/>
              <a:gdLst/>
              <a:ahLst/>
              <a:cxnLst/>
              <a:rect l="l" t="t" r="r" b="b"/>
              <a:pathLst>
                <a:path w="385064" h="456311">
                  <a:moveTo>
                    <a:pt x="267081" y="8128"/>
                  </a:moveTo>
                  <a:cubicBezTo>
                    <a:pt x="217678" y="0"/>
                    <a:pt x="165481" y="15240"/>
                    <a:pt x="133985" y="46736"/>
                  </a:cubicBezTo>
                  <a:cubicBezTo>
                    <a:pt x="117602" y="63119"/>
                    <a:pt x="106299" y="77851"/>
                    <a:pt x="84074" y="68707"/>
                  </a:cubicBezTo>
                  <a:cubicBezTo>
                    <a:pt x="72136" y="63754"/>
                    <a:pt x="64262" y="52070"/>
                    <a:pt x="64262" y="39116"/>
                  </a:cubicBezTo>
                  <a:lnTo>
                    <a:pt x="64262" y="6985"/>
                  </a:lnTo>
                  <a:lnTo>
                    <a:pt x="0" y="6985"/>
                  </a:lnTo>
                  <a:lnTo>
                    <a:pt x="0" y="456311"/>
                  </a:lnTo>
                  <a:lnTo>
                    <a:pt x="64135" y="456311"/>
                  </a:lnTo>
                  <a:lnTo>
                    <a:pt x="64135" y="199517"/>
                  </a:lnTo>
                  <a:cubicBezTo>
                    <a:pt x="64135" y="128778"/>
                    <a:pt x="121666" y="71120"/>
                    <a:pt x="192532" y="71120"/>
                  </a:cubicBezTo>
                  <a:cubicBezTo>
                    <a:pt x="263398" y="71120"/>
                    <a:pt x="320929" y="128778"/>
                    <a:pt x="320929" y="199517"/>
                  </a:cubicBezTo>
                  <a:lnTo>
                    <a:pt x="320929" y="456311"/>
                  </a:lnTo>
                  <a:lnTo>
                    <a:pt x="385064" y="456311"/>
                  </a:lnTo>
                  <a:lnTo>
                    <a:pt x="385064" y="143002"/>
                  </a:lnTo>
                  <a:cubicBezTo>
                    <a:pt x="385064" y="78740"/>
                    <a:pt x="340741" y="20193"/>
                    <a:pt x="266954" y="8255"/>
                  </a:cubicBezTo>
                </a:path>
              </a:pathLst>
            </a:custGeom>
            <a:solidFill>
              <a:srgbClr val="332C2C"/>
            </a:solidFill>
          </p:spPr>
        </p:sp>
        <p:sp>
          <p:nvSpPr>
            <p:cNvPr id="15" name="Freeform 15"/>
            <p:cNvSpPr/>
            <p:nvPr/>
          </p:nvSpPr>
          <p:spPr>
            <a:xfrm>
              <a:off x="290322" y="514858"/>
              <a:ext cx="64135" cy="449326"/>
            </a:xfrm>
            <a:custGeom>
              <a:avLst/>
              <a:gdLst/>
              <a:ahLst/>
              <a:cxnLst/>
              <a:rect l="l" t="t" r="r" b="b"/>
              <a:pathLst>
                <a:path w="64135" h="449326">
                  <a:moveTo>
                    <a:pt x="0" y="449326"/>
                  </a:moveTo>
                  <a:lnTo>
                    <a:pt x="64135" y="449326"/>
                  </a:lnTo>
                  <a:lnTo>
                    <a:pt x="64135" y="0"/>
                  </a:lnTo>
                  <a:lnTo>
                    <a:pt x="0" y="0"/>
                  </a:lnTo>
                  <a:close/>
                </a:path>
              </a:pathLst>
            </a:custGeom>
            <a:solidFill>
              <a:srgbClr val="332C2C"/>
            </a:solidFill>
          </p:spPr>
        </p:sp>
      </p:grpSp>
      <p:sp>
        <p:nvSpPr>
          <p:cNvPr id="16" name="TextBox 16"/>
          <p:cNvSpPr txBox="1"/>
          <p:nvPr/>
        </p:nvSpPr>
        <p:spPr>
          <a:xfrm>
            <a:off x="6697428" y="2140649"/>
            <a:ext cx="4985452" cy="3885679"/>
          </a:xfrm>
          <a:prstGeom prst="rect">
            <a:avLst/>
          </a:prstGeom>
        </p:spPr>
        <p:txBody>
          <a:bodyPr lIns="0" tIns="0" rIns="0" bIns="0" rtlCol="0" anchor="t">
            <a:spAutoFit/>
          </a:bodyPr>
          <a:lstStyle/>
          <a:p>
            <a:pPr algn="ctr">
              <a:lnSpc>
                <a:spcPts val="13779"/>
              </a:lnSpc>
            </a:pPr>
            <a:r>
              <a:rPr lang="en-US" sz="9842" b="1" dirty="0">
                <a:solidFill>
                  <a:srgbClr val="332C2C"/>
                </a:solidFill>
                <a:latin typeface="Abhaya Libre Medium"/>
                <a:ea typeface="Abhaya Libre Medium"/>
                <a:cs typeface="Abhaya Libre Medium"/>
                <a:sym typeface="Abhaya Libre Medium"/>
              </a:rPr>
              <a:t>Thanks!</a:t>
            </a:r>
          </a:p>
          <a:p>
            <a:pPr algn="ctr">
              <a:lnSpc>
                <a:spcPts val="3345"/>
              </a:lnSpc>
            </a:pPr>
            <a:r>
              <a:rPr lang="en-US" sz="2755" dirty="0">
                <a:solidFill>
                  <a:srgbClr val="332C2C"/>
                </a:solidFill>
                <a:latin typeface="Montserrat"/>
                <a:ea typeface="Montserrat"/>
                <a:cs typeface="Montserrat"/>
                <a:sym typeface="Montserrat"/>
              </a:rPr>
              <a:t>Do you have any questions? youremail@email.com </a:t>
            </a:r>
          </a:p>
          <a:p>
            <a:pPr algn="ctr">
              <a:lnSpc>
                <a:spcPts val="3345"/>
              </a:lnSpc>
            </a:pPr>
            <a:r>
              <a:rPr lang="en-US" sz="2755">
                <a:solidFill>
                  <a:srgbClr val="332C2C"/>
                </a:solidFill>
                <a:latin typeface="Montserrat"/>
                <a:ea typeface="Montserrat"/>
                <a:cs typeface="Montserrat"/>
                <a:sym typeface="Montserrat"/>
              </a:rPr>
              <a:t>+91 XXXXXXXXXX www.yourwebsite.com @yourusername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309</Words>
  <Application>Microsoft Office PowerPoint</Application>
  <PresentationFormat>Custom</PresentationFormat>
  <Paragraphs>13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Abhaya Libre Medium</vt:lpstr>
      <vt:lpstr>Montserrat</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slidesgo-revolutionizing-food-delivery-the-taste-taxi-experience-20241021160041yrpq.pdf</dc:title>
  <cp:lastModifiedBy>anisur zahir</cp:lastModifiedBy>
  <cp:revision>5</cp:revision>
  <dcterms:created xsi:type="dcterms:W3CDTF">2006-08-16T00:00:00Z</dcterms:created>
  <dcterms:modified xsi:type="dcterms:W3CDTF">2024-11-04T09:03:19Z</dcterms:modified>
  <dc:identifier>DAGVbu3_THI</dc:identifier>
</cp:coreProperties>
</file>