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61"/>
  </p:notesMasterIdLst>
  <p:sldIdLst>
    <p:sldId id="256" r:id="rId2"/>
    <p:sldId id="257" r:id="rId3"/>
    <p:sldId id="273" r:id="rId4"/>
    <p:sldId id="258" r:id="rId5"/>
    <p:sldId id="259" r:id="rId6"/>
    <p:sldId id="260" r:id="rId7"/>
    <p:sldId id="261" r:id="rId8"/>
    <p:sldId id="263" r:id="rId9"/>
    <p:sldId id="264" r:id="rId10"/>
    <p:sldId id="323" r:id="rId11"/>
    <p:sldId id="265" r:id="rId12"/>
    <p:sldId id="266" r:id="rId13"/>
    <p:sldId id="295" r:id="rId14"/>
    <p:sldId id="267" r:id="rId15"/>
    <p:sldId id="268" r:id="rId16"/>
    <p:sldId id="321" r:id="rId17"/>
    <p:sldId id="269" r:id="rId18"/>
    <p:sldId id="270" r:id="rId19"/>
    <p:sldId id="271" r:id="rId20"/>
    <p:sldId id="272" r:id="rId21"/>
    <p:sldId id="274" r:id="rId22"/>
    <p:sldId id="275" r:id="rId23"/>
    <p:sldId id="276" r:id="rId24"/>
    <p:sldId id="277" r:id="rId25"/>
    <p:sldId id="278" r:id="rId26"/>
    <p:sldId id="281" r:id="rId27"/>
    <p:sldId id="285" r:id="rId28"/>
    <p:sldId id="288" r:id="rId29"/>
    <p:sldId id="325" r:id="rId30"/>
    <p:sldId id="324" r:id="rId31"/>
    <p:sldId id="293" r:id="rId32"/>
    <p:sldId id="294"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22" r:id="rId53"/>
    <p:sldId id="315" r:id="rId54"/>
    <p:sldId id="316" r:id="rId55"/>
    <p:sldId id="326" r:id="rId56"/>
    <p:sldId id="317" r:id="rId57"/>
    <p:sldId id="318" r:id="rId58"/>
    <p:sldId id="319" r:id="rId59"/>
    <p:sldId id="320"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28" autoAdjust="0"/>
    <p:restoredTop sz="94660"/>
  </p:normalViewPr>
  <p:slideViewPr>
    <p:cSldViewPr snapToGrid="0">
      <p:cViewPr varScale="1">
        <p:scale>
          <a:sx n="111" d="100"/>
          <a:sy n="111" d="100"/>
        </p:scale>
        <p:origin x="3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9218A-42B9-4DAB-AF4C-651B8950C4F0}" type="datetimeFigureOut">
              <a:rPr lang="en-US" smtClean="0"/>
              <a:t>12/14/2023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919DB1-33BD-4DF5-A57B-7327AD0A436E}" type="slidenum">
              <a:rPr lang="en-US" smtClean="0"/>
              <a:t>‹#›</a:t>
            </a:fld>
            <a:endParaRPr lang="en-US"/>
          </a:p>
        </p:txBody>
      </p:sp>
    </p:spTree>
    <p:extLst>
      <p:ext uri="{BB962C8B-B14F-4D97-AF65-F5344CB8AC3E}">
        <p14:creationId xmlns:p14="http://schemas.microsoft.com/office/powerpoint/2010/main" val="3955769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DE3248C-73D4-4838-B05B-D747DEB0439B}" type="datetime1">
              <a:rPr lang="en-US" smtClean="0"/>
              <a:t>12/14/2023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E334D4C-0D2F-4F24-97D5-2986E8E70728}" type="slidenum">
              <a:rPr lang="en-US" smtClean="0"/>
              <a:t>‹#›</a:t>
            </a:fld>
            <a:endParaRPr lang="en-US"/>
          </a:p>
        </p:txBody>
      </p:sp>
    </p:spTree>
    <p:extLst>
      <p:ext uri="{BB962C8B-B14F-4D97-AF65-F5344CB8AC3E}">
        <p14:creationId xmlns:p14="http://schemas.microsoft.com/office/powerpoint/2010/main" val="735104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722FC1-2B8B-4D4D-8886-AA3FBDD6D4C1}" type="datetime1">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E334D4C-0D2F-4F24-97D5-2986E8E70728}" type="slidenum">
              <a:rPr lang="en-US" smtClean="0"/>
              <a:t>‹#›</a:t>
            </a:fld>
            <a:endParaRPr lang="en-US"/>
          </a:p>
        </p:txBody>
      </p:sp>
    </p:spTree>
    <p:extLst>
      <p:ext uri="{BB962C8B-B14F-4D97-AF65-F5344CB8AC3E}">
        <p14:creationId xmlns:p14="http://schemas.microsoft.com/office/powerpoint/2010/main" val="3052772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AA59F0D-D1D1-4593-B7BB-34E7F7CA1F1B}" type="datetime1">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E334D4C-0D2F-4F24-97D5-2986E8E70728}" type="slidenum">
              <a:rPr lang="en-US" smtClean="0"/>
              <a:t>‹#›</a:t>
            </a:fld>
            <a:endParaRPr lang="en-US"/>
          </a:p>
        </p:txBody>
      </p:sp>
    </p:spTree>
    <p:extLst>
      <p:ext uri="{BB962C8B-B14F-4D97-AF65-F5344CB8AC3E}">
        <p14:creationId xmlns:p14="http://schemas.microsoft.com/office/powerpoint/2010/main" val="2525264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DBAF012-10D9-4435-83FB-4796BFA1B89F}" type="datetime1">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E334D4C-0D2F-4F24-97D5-2986E8E70728}" type="slidenum">
              <a:rPr lang="en-US" smtClean="0"/>
              <a:t>‹#›</a:t>
            </a:fld>
            <a:endParaRPr lang="en-US"/>
          </a:p>
        </p:txBody>
      </p:sp>
    </p:spTree>
    <p:extLst>
      <p:ext uri="{BB962C8B-B14F-4D97-AF65-F5344CB8AC3E}">
        <p14:creationId xmlns:p14="http://schemas.microsoft.com/office/powerpoint/2010/main" val="1638674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3E8221-F9E3-4BC9-865D-0493ADB14D0E}" type="datetime1">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E334D4C-0D2F-4F24-97D5-2986E8E70728}" type="slidenum">
              <a:rPr lang="en-US" smtClean="0"/>
              <a:t>‹#›</a:t>
            </a:fld>
            <a:endParaRPr lang="en-US"/>
          </a:p>
        </p:txBody>
      </p:sp>
    </p:spTree>
    <p:extLst>
      <p:ext uri="{BB962C8B-B14F-4D97-AF65-F5344CB8AC3E}">
        <p14:creationId xmlns:p14="http://schemas.microsoft.com/office/powerpoint/2010/main" val="1111249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C6E5242-B5A9-4B80-B35E-A4EF4A6FF450}" type="datetime1">
              <a:rPr lang="en-US" smtClean="0"/>
              <a:t>12/14/2023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334D4C-0D2F-4F24-97D5-2986E8E70728}" type="slidenum">
              <a:rPr lang="en-US" smtClean="0"/>
              <a:t>‹#›</a:t>
            </a:fld>
            <a:endParaRPr lang="en-US"/>
          </a:p>
        </p:txBody>
      </p:sp>
    </p:spTree>
    <p:extLst>
      <p:ext uri="{BB962C8B-B14F-4D97-AF65-F5344CB8AC3E}">
        <p14:creationId xmlns:p14="http://schemas.microsoft.com/office/powerpoint/2010/main" val="1573502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F167CC4-B719-4BB2-B425-648A9921C607}" type="datetime1">
              <a:rPr lang="en-US" smtClean="0"/>
              <a:t>12/14/2023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BE334D4C-0D2F-4F24-97D5-2986E8E70728}" type="slidenum">
              <a:rPr lang="en-US" smtClean="0"/>
              <a:t>‹#›</a:t>
            </a:fld>
            <a:endParaRPr lang="en-US"/>
          </a:p>
        </p:txBody>
      </p:sp>
    </p:spTree>
    <p:extLst>
      <p:ext uri="{BB962C8B-B14F-4D97-AF65-F5344CB8AC3E}">
        <p14:creationId xmlns:p14="http://schemas.microsoft.com/office/powerpoint/2010/main" val="3335424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E7D03CB-14ED-450D-99E4-269E0AFAF96C}" type="datetime1">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34D4C-0D2F-4F24-97D5-2986E8E70728}" type="slidenum">
              <a:rPr lang="en-US" smtClean="0"/>
              <a:t>‹#›</a:t>
            </a:fld>
            <a:endParaRPr lang="en-US"/>
          </a:p>
        </p:txBody>
      </p:sp>
    </p:spTree>
    <p:extLst>
      <p:ext uri="{BB962C8B-B14F-4D97-AF65-F5344CB8AC3E}">
        <p14:creationId xmlns:p14="http://schemas.microsoft.com/office/powerpoint/2010/main" val="626668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0734387-7AFA-41EA-A3B5-F2608D5A0A39}" type="datetime1">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E334D4C-0D2F-4F24-97D5-2986E8E70728}" type="slidenum">
              <a:rPr lang="en-US" smtClean="0"/>
              <a:t>‹#›</a:t>
            </a:fld>
            <a:endParaRPr lang="en-US"/>
          </a:p>
        </p:txBody>
      </p:sp>
    </p:spTree>
    <p:extLst>
      <p:ext uri="{BB962C8B-B14F-4D97-AF65-F5344CB8AC3E}">
        <p14:creationId xmlns:p14="http://schemas.microsoft.com/office/powerpoint/2010/main" val="1375886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8226F-CFF9-4828-9114-969A6BF0FAFD}" type="datetime1">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34D4C-0D2F-4F24-97D5-2986E8E70728}" type="slidenum">
              <a:rPr lang="en-US" smtClean="0"/>
              <a:t>‹#›</a:t>
            </a:fld>
            <a:endParaRPr lang="en-US"/>
          </a:p>
        </p:txBody>
      </p:sp>
    </p:spTree>
    <p:extLst>
      <p:ext uri="{BB962C8B-B14F-4D97-AF65-F5344CB8AC3E}">
        <p14:creationId xmlns:p14="http://schemas.microsoft.com/office/powerpoint/2010/main" val="2629622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E2D743-3C19-42A4-9A45-BCD25A698C58}" type="datetime1">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E334D4C-0D2F-4F24-97D5-2986E8E70728}" type="slidenum">
              <a:rPr lang="en-US" smtClean="0"/>
              <a:t>‹#›</a:t>
            </a:fld>
            <a:endParaRPr lang="en-US"/>
          </a:p>
        </p:txBody>
      </p:sp>
    </p:spTree>
    <p:extLst>
      <p:ext uri="{BB962C8B-B14F-4D97-AF65-F5344CB8AC3E}">
        <p14:creationId xmlns:p14="http://schemas.microsoft.com/office/powerpoint/2010/main" val="613260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633C80-83C0-47AC-8F32-DF18F6A70EAE}" type="datetime1">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334D4C-0D2F-4F24-97D5-2986E8E70728}" type="slidenum">
              <a:rPr lang="en-US" smtClean="0"/>
              <a:t>‹#›</a:t>
            </a:fld>
            <a:endParaRPr lang="en-US"/>
          </a:p>
        </p:txBody>
      </p:sp>
    </p:spTree>
    <p:extLst>
      <p:ext uri="{BB962C8B-B14F-4D97-AF65-F5344CB8AC3E}">
        <p14:creationId xmlns:p14="http://schemas.microsoft.com/office/powerpoint/2010/main" val="993103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43CF63-2797-459B-92DC-F4E9F83BD616}" type="datetime1">
              <a:rPr lang="en-US" smtClean="0"/>
              <a:t>12/14/2023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334D4C-0D2F-4F24-97D5-2986E8E70728}" type="slidenum">
              <a:rPr lang="en-US" smtClean="0"/>
              <a:t>‹#›</a:t>
            </a:fld>
            <a:endParaRPr lang="en-US"/>
          </a:p>
        </p:txBody>
      </p:sp>
    </p:spTree>
    <p:extLst>
      <p:ext uri="{BB962C8B-B14F-4D97-AF65-F5344CB8AC3E}">
        <p14:creationId xmlns:p14="http://schemas.microsoft.com/office/powerpoint/2010/main" val="1347404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F8DEEF-C893-427F-BA5A-2437194AB6BE}" type="datetime1">
              <a:rPr lang="en-US" smtClean="0"/>
              <a:t>12/14/2023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334D4C-0D2F-4F24-97D5-2986E8E70728}" type="slidenum">
              <a:rPr lang="en-US" smtClean="0"/>
              <a:t>‹#›</a:t>
            </a:fld>
            <a:endParaRPr lang="en-US"/>
          </a:p>
        </p:txBody>
      </p:sp>
    </p:spTree>
    <p:extLst>
      <p:ext uri="{BB962C8B-B14F-4D97-AF65-F5344CB8AC3E}">
        <p14:creationId xmlns:p14="http://schemas.microsoft.com/office/powerpoint/2010/main" val="941901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DA506F-3753-45BA-9D16-FE9A0D2092EC}" type="datetime1">
              <a:rPr lang="en-US" smtClean="0"/>
              <a:t>12/14/2023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E334D4C-0D2F-4F24-97D5-2986E8E70728}" type="slidenum">
              <a:rPr lang="en-US" smtClean="0"/>
              <a:t>‹#›</a:t>
            </a:fld>
            <a:endParaRPr lang="en-US"/>
          </a:p>
        </p:txBody>
      </p:sp>
    </p:spTree>
    <p:extLst>
      <p:ext uri="{BB962C8B-B14F-4D97-AF65-F5344CB8AC3E}">
        <p14:creationId xmlns:p14="http://schemas.microsoft.com/office/powerpoint/2010/main" val="2903831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5AA7FE-6A38-4537-AE88-81F50BB73CBE}" type="datetime1">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E334D4C-0D2F-4F24-97D5-2986E8E70728}" type="slidenum">
              <a:rPr lang="en-US" smtClean="0"/>
              <a:t>‹#›</a:t>
            </a:fld>
            <a:endParaRPr lang="en-US"/>
          </a:p>
        </p:txBody>
      </p:sp>
    </p:spTree>
    <p:extLst>
      <p:ext uri="{BB962C8B-B14F-4D97-AF65-F5344CB8AC3E}">
        <p14:creationId xmlns:p14="http://schemas.microsoft.com/office/powerpoint/2010/main" val="148129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B09E05-3188-48F1-BB64-42BA3D736544}" type="datetime1">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E334D4C-0D2F-4F24-97D5-2986E8E70728}" type="slidenum">
              <a:rPr lang="en-US" smtClean="0"/>
              <a:t>‹#›</a:t>
            </a:fld>
            <a:endParaRPr lang="en-US"/>
          </a:p>
        </p:txBody>
      </p:sp>
    </p:spTree>
    <p:extLst>
      <p:ext uri="{BB962C8B-B14F-4D97-AF65-F5344CB8AC3E}">
        <p14:creationId xmlns:p14="http://schemas.microsoft.com/office/powerpoint/2010/main" val="3408716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9F7858B-012C-4B6A-929F-2791C170A72A}" type="datetime1">
              <a:rPr lang="en-US" smtClean="0"/>
              <a:t>12/14/2023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E334D4C-0D2F-4F24-97D5-2986E8E70728}" type="slidenum">
              <a:rPr lang="en-US" smtClean="0"/>
              <a:t>‹#›</a:t>
            </a:fld>
            <a:endParaRPr lang="en-US"/>
          </a:p>
        </p:txBody>
      </p:sp>
    </p:spTree>
    <p:extLst>
      <p:ext uri="{BB962C8B-B14F-4D97-AF65-F5344CB8AC3E}">
        <p14:creationId xmlns:p14="http://schemas.microsoft.com/office/powerpoint/2010/main" val="6026714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hyperlink" Target="https://scikit-learn.org/stable/modules/generated/sklearn.ensemble.RandomForestRegressor.html" TargetMode="External"/><Relationship Id="rId3" Type="http://schemas.openxmlformats.org/officeDocument/2006/relationships/hyperlink" Target="https://www.televeda.com/posts/what-is-the-right-word-to-describe-the-65-demographic#:~:text=%22Boomers%2C%22%20%22old%20people,generation%20of%20adults%20over%2065" TargetMode="External"/><Relationship Id="rId7" Type="http://schemas.openxmlformats.org/officeDocument/2006/relationships/hyperlink" Target="https://www.nia.nih.gov/health/heart-health" TargetMode="External"/><Relationship Id="rId2" Type="http://schemas.openxmlformats.org/officeDocument/2006/relationships/hyperlink" Target="https://www.kaggle.com/datasets/zzettrkalpakbal/full-filled-brain-stroke-dataset" TargetMode="External"/><Relationship Id="rId1" Type="http://schemas.openxmlformats.org/officeDocument/2006/relationships/slideLayout" Target="../slideLayouts/slideLayout2.xml"/><Relationship Id="rId6" Type="http://schemas.openxmlformats.org/officeDocument/2006/relationships/hyperlink" Target="https://www.kdnuggets.com/2020/01/decision-tree-algorithm-explained.html" TargetMode="External"/><Relationship Id="rId5" Type="http://schemas.openxmlformats.org/officeDocument/2006/relationships/hyperlink" Target="https://www.d.umn.edu/~rlloyd/MySite/Stats/Ch%2013.pdf" TargetMode="External"/><Relationship Id="rId4" Type="http://schemas.openxmlformats.org/officeDocument/2006/relationships/hyperlink" Target="https://learnpython.com/blog/how-to-summarize-data-in-python/" TargetMode="Externa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F8B7F-36FD-44FB-B195-10F745730845}"/>
              </a:ext>
            </a:extLst>
          </p:cNvPr>
          <p:cNvSpPr>
            <a:spLocks noGrp="1"/>
          </p:cNvSpPr>
          <p:nvPr>
            <p:ph type="ctrTitle"/>
          </p:nvPr>
        </p:nvSpPr>
        <p:spPr>
          <a:xfrm>
            <a:off x="853031" y="1262768"/>
            <a:ext cx="10308566" cy="1325592"/>
          </a:xfrm>
        </p:spPr>
        <p:txBody>
          <a:bodyPr/>
          <a:lstStyle/>
          <a:p>
            <a:pPr algn="ctr"/>
            <a:r>
              <a:rPr lang="en-US" sz="2400" dirty="0"/>
              <a:t>COMBINING STATISTICAL ANALYSIS AND MACHINE LEARNING TO EXPLORE THE INTERPLAY BETWEEN AGING, LIFESTYLE CHOICES, CARDIOVASCULAR DISEASES, AND BRAIN STROKES</a:t>
            </a:r>
          </a:p>
        </p:txBody>
      </p:sp>
      <p:sp>
        <p:nvSpPr>
          <p:cNvPr id="3" name="Subtitle 2">
            <a:extLst>
              <a:ext uri="{FF2B5EF4-FFF2-40B4-BE49-F238E27FC236}">
                <a16:creationId xmlns:a16="http://schemas.microsoft.com/office/drawing/2014/main" id="{64BC2CB4-1C27-4BF8-B887-37F40FAD68E1}"/>
              </a:ext>
            </a:extLst>
          </p:cNvPr>
          <p:cNvSpPr>
            <a:spLocks noGrp="1"/>
          </p:cNvSpPr>
          <p:nvPr>
            <p:ph type="subTitle" idx="1"/>
          </p:nvPr>
        </p:nvSpPr>
        <p:spPr>
          <a:xfrm>
            <a:off x="4444514" y="2842404"/>
            <a:ext cx="3302972" cy="584156"/>
          </a:xfrm>
        </p:spPr>
        <p:txBody>
          <a:bodyPr>
            <a:normAutofit fontScale="92500" lnSpcReduction="10000"/>
          </a:bodyPr>
          <a:lstStyle/>
          <a:p>
            <a:r>
              <a:rPr lang="en-US" sz="3600" dirty="0"/>
              <a:t>Anit Mathew</a:t>
            </a:r>
          </a:p>
        </p:txBody>
      </p:sp>
      <p:sp>
        <p:nvSpPr>
          <p:cNvPr id="4" name="Subtitle 2">
            <a:extLst>
              <a:ext uri="{FF2B5EF4-FFF2-40B4-BE49-F238E27FC236}">
                <a16:creationId xmlns:a16="http://schemas.microsoft.com/office/drawing/2014/main" id="{D10E937A-0AFB-438F-B240-D2C486A86FC7}"/>
              </a:ext>
            </a:extLst>
          </p:cNvPr>
          <p:cNvSpPr txBox="1">
            <a:spLocks/>
          </p:cNvSpPr>
          <p:nvPr/>
        </p:nvSpPr>
        <p:spPr bwMode="gray">
          <a:xfrm>
            <a:off x="1077336" y="4269640"/>
            <a:ext cx="4115766" cy="1587695"/>
          </a:xfrm>
          <a:prstGeom prst="rect">
            <a:avLst/>
          </a:prstGeom>
        </p:spPr>
        <p:txBody>
          <a:bodyPr vert="horz" lIns="91440" tIns="45720" rIns="91440" bIns="45720" rtlCol="0" anchor="t">
            <a:normAutofit fontScale="47500" lnSpcReduction="20000"/>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r>
              <a:rPr lang="en-US" sz="3600" dirty="0">
                <a:solidFill>
                  <a:srgbClr val="92D050"/>
                </a:solidFill>
              </a:rPr>
              <a:t>Committee Members: </a:t>
            </a:r>
          </a:p>
          <a:p>
            <a:r>
              <a:rPr lang="en-US" sz="3600" dirty="0">
                <a:solidFill>
                  <a:srgbClr val="92D050"/>
                </a:solidFill>
              </a:rPr>
              <a:t>Dr. Osei Kofi Tweneboah, Advisor </a:t>
            </a:r>
          </a:p>
          <a:p>
            <a:r>
              <a:rPr lang="en-US" sz="3600" dirty="0">
                <a:solidFill>
                  <a:srgbClr val="92D050"/>
                </a:solidFill>
              </a:rPr>
              <a:t>Dr. Scott Frees, Reader </a:t>
            </a:r>
          </a:p>
          <a:p>
            <a:r>
              <a:rPr lang="en-US" sz="3600" dirty="0">
                <a:solidFill>
                  <a:srgbClr val="92D050"/>
                </a:solidFill>
              </a:rPr>
              <a:t>Dr. Sourav Dutta, Reader</a:t>
            </a:r>
          </a:p>
        </p:txBody>
      </p:sp>
      <p:sp>
        <p:nvSpPr>
          <p:cNvPr id="5" name="Subtitle 2">
            <a:extLst>
              <a:ext uri="{FF2B5EF4-FFF2-40B4-BE49-F238E27FC236}">
                <a16:creationId xmlns:a16="http://schemas.microsoft.com/office/drawing/2014/main" id="{E3D42661-A12B-4158-BB0C-878851572D17}"/>
              </a:ext>
            </a:extLst>
          </p:cNvPr>
          <p:cNvSpPr txBox="1">
            <a:spLocks/>
          </p:cNvSpPr>
          <p:nvPr/>
        </p:nvSpPr>
        <p:spPr bwMode="gray">
          <a:xfrm>
            <a:off x="4482831" y="3285095"/>
            <a:ext cx="3048966" cy="42888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r>
              <a:rPr lang="en-US" sz="1500" dirty="0">
                <a:solidFill>
                  <a:schemeClr val="bg1"/>
                </a:solidFill>
              </a:rPr>
              <a:t>Ms. Data Science, fall 2023</a:t>
            </a:r>
          </a:p>
        </p:txBody>
      </p:sp>
      <p:sp>
        <p:nvSpPr>
          <p:cNvPr id="6" name="Slide Number Placeholder 5">
            <a:extLst>
              <a:ext uri="{FF2B5EF4-FFF2-40B4-BE49-F238E27FC236}">
                <a16:creationId xmlns:a16="http://schemas.microsoft.com/office/drawing/2014/main" id="{A3272233-08EE-4D07-921C-C5DEC643EABB}"/>
              </a:ext>
            </a:extLst>
          </p:cNvPr>
          <p:cNvSpPr>
            <a:spLocks noGrp="1"/>
          </p:cNvSpPr>
          <p:nvPr>
            <p:ph type="sldNum" sz="quarter" idx="12"/>
          </p:nvPr>
        </p:nvSpPr>
        <p:spPr/>
        <p:txBody>
          <a:bodyPr/>
          <a:lstStyle/>
          <a:p>
            <a:fld id="{BE334D4C-0D2F-4F24-97D5-2986E8E70728}" type="slidenum">
              <a:rPr lang="en-US" smtClean="0"/>
              <a:t>1</a:t>
            </a:fld>
            <a:endParaRPr lang="en-US"/>
          </a:p>
        </p:txBody>
      </p:sp>
    </p:spTree>
    <p:extLst>
      <p:ext uri="{BB962C8B-B14F-4D97-AF65-F5344CB8AC3E}">
        <p14:creationId xmlns:p14="http://schemas.microsoft.com/office/powerpoint/2010/main" val="3625718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7726-24F5-456E-97FF-8A199C464A46}"/>
              </a:ext>
            </a:extLst>
          </p:cNvPr>
          <p:cNvSpPr>
            <a:spLocks noGrp="1"/>
          </p:cNvSpPr>
          <p:nvPr>
            <p:ph type="title"/>
          </p:nvPr>
        </p:nvSpPr>
        <p:spPr/>
        <p:txBody>
          <a:bodyPr/>
          <a:lstStyle/>
          <a:p>
            <a:pPr algn="ctr"/>
            <a:r>
              <a:rPr lang="en-US" dirty="0"/>
              <a:t>UNEVEN ANOVA TEST</a:t>
            </a:r>
          </a:p>
        </p:txBody>
      </p:sp>
      <p:sp>
        <p:nvSpPr>
          <p:cNvPr id="3" name="Content Placeholder 2">
            <a:extLst>
              <a:ext uri="{FF2B5EF4-FFF2-40B4-BE49-F238E27FC236}">
                <a16:creationId xmlns:a16="http://schemas.microsoft.com/office/drawing/2014/main" id="{D90D8514-8A49-433D-A653-98CCF46C3185}"/>
              </a:ext>
            </a:extLst>
          </p:cNvPr>
          <p:cNvSpPr>
            <a:spLocks noGrp="1"/>
          </p:cNvSpPr>
          <p:nvPr>
            <p:ph idx="1"/>
          </p:nvPr>
        </p:nvSpPr>
        <p:spPr>
          <a:xfrm>
            <a:off x="478285" y="3310865"/>
            <a:ext cx="5771072" cy="3685157"/>
          </a:xfrm>
        </p:spPr>
        <p:txBody>
          <a:bodyPr>
            <a:normAutofit/>
          </a:bodyPr>
          <a:lstStyle/>
          <a:p>
            <a:pPr algn="just"/>
            <a:r>
              <a:rPr lang="en-US" b="0" i="0" dirty="0">
                <a:solidFill>
                  <a:srgbClr val="374151"/>
                </a:solidFill>
                <a:effectLst/>
                <a:latin typeface="Söhne"/>
              </a:rPr>
              <a:t>Uneven ANOVA, or one-way analysis of variance, is a statistical test used to compare the means of three or more groups to determine if there are significant differences among them. The term "uneven" here doesn't refer to the size of the groups but rather to the fact that the groups may have different sample sizes.</a:t>
            </a:r>
            <a:endParaRPr lang="en-US" dirty="0">
              <a:solidFill>
                <a:srgbClr val="374151"/>
              </a:solidFill>
              <a:latin typeface="Söhne"/>
            </a:endParaRPr>
          </a:p>
        </p:txBody>
      </p:sp>
      <p:sp>
        <p:nvSpPr>
          <p:cNvPr id="4" name="Slide Number Placeholder 3">
            <a:extLst>
              <a:ext uri="{FF2B5EF4-FFF2-40B4-BE49-F238E27FC236}">
                <a16:creationId xmlns:a16="http://schemas.microsoft.com/office/drawing/2014/main" id="{9E2EB3BF-E793-405F-B1D7-E1A0E33519C8}"/>
              </a:ext>
            </a:extLst>
          </p:cNvPr>
          <p:cNvSpPr>
            <a:spLocks noGrp="1"/>
          </p:cNvSpPr>
          <p:nvPr>
            <p:ph type="sldNum" sz="quarter" idx="12"/>
          </p:nvPr>
        </p:nvSpPr>
        <p:spPr/>
        <p:txBody>
          <a:bodyPr/>
          <a:lstStyle/>
          <a:p>
            <a:fld id="{BE334D4C-0D2F-4F24-97D5-2986E8E70728}" type="slidenum">
              <a:rPr lang="en-US" smtClean="0"/>
              <a:t>10</a:t>
            </a:fld>
            <a:endParaRPr lang="en-US"/>
          </a:p>
        </p:txBody>
      </p:sp>
      <p:pic>
        <p:nvPicPr>
          <p:cNvPr id="7" name="Picture 6">
            <a:extLst>
              <a:ext uri="{FF2B5EF4-FFF2-40B4-BE49-F238E27FC236}">
                <a16:creationId xmlns:a16="http://schemas.microsoft.com/office/drawing/2014/main" id="{55D79DDC-C704-418B-9E5E-152CB094B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0968" y="2761570"/>
            <a:ext cx="4907472" cy="2760453"/>
          </a:xfrm>
          <a:prstGeom prst="rect">
            <a:avLst/>
          </a:prstGeom>
        </p:spPr>
      </p:pic>
    </p:spTree>
    <p:extLst>
      <p:ext uri="{BB962C8B-B14F-4D97-AF65-F5344CB8AC3E}">
        <p14:creationId xmlns:p14="http://schemas.microsoft.com/office/powerpoint/2010/main" val="1479279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7726-24F5-456E-97FF-8A199C464A46}"/>
              </a:ext>
            </a:extLst>
          </p:cNvPr>
          <p:cNvSpPr>
            <a:spLocks noGrp="1"/>
          </p:cNvSpPr>
          <p:nvPr>
            <p:ph type="title"/>
          </p:nvPr>
        </p:nvSpPr>
        <p:spPr/>
        <p:txBody>
          <a:bodyPr/>
          <a:lstStyle/>
          <a:p>
            <a:pPr algn="ctr"/>
            <a:r>
              <a:rPr lang="en-US" dirty="0"/>
              <a:t>OVERSAMPLING</a:t>
            </a:r>
          </a:p>
        </p:txBody>
      </p:sp>
      <p:sp>
        <p:nvSpPr>
          <p:cNvPr id="3" name="Content Placeholder 2">
            <a:extLst>
              <a:ext uri="{FF2B5EF4-FFF2-40B4-BE49-F238E27FC236}">
                <a16:creationId xmlns:a16="http://schemas.microsoft.com/office/drawing/2014/main" id="{D90D8514-8A49-433D-A653-98CCF46C3185}"/>
              </a:ext>
            </a:extLst>
          </p:cNvPr>
          <p:cNvSpPr>
            <a:spLocks noGrp="1"/>
          </p:cNvSpPr>
          <p:nvPr>
            <p:ph idx="1"/>
          </p:nvPr>
        </p:nvSpPr>
        <p:spPr>
          <a:xfrm>
            <a:off x="747129" y="2439597"/>
            <a:ext cx="5541527" cy="4159609"/>
          </a:xfrm>
        </p:spPr>
        <p:txBody>
          <a:bodyPr>
            <a:normAutofit/>
          </a:bodyPr>
          <a:lstStyle/>
          <a:p>
            <a:pPr algn="just"/>
            <a:r>
              <a:rPr lang="en-US" dirty="0">
                <a:solidFill>
                  <a:srgbClr val="374151"/>
                </a:solidFill>
                <a:latin typeface="Söhne"/>
              </a:rPr>
              <a:t>Oversampling is like making sure everyone's voice is heard equally. </a:t>
            </a:r>
          </a:p>
          <a:p>
            <a:pPr algn="just"/>
            <a:r>
              <a:rPr lang="en-US" dirty="0">
                <a:solidFill>
                  <a:srgbClr val="374151"/>
                </a:solidFill>
                <a:latin typeface="Söhne"/>
              </a:rPr>
              <a:t>Imagine you're trying to decide on a movie with your friends, but some friends speak softly, and their movie preferences might not be considered as much. </a:t>
            </a:r>
          </a:p>
          <a:p>
            <a:pPr algn="just"/>
            <a:r>
              <a:rPr lang="en-US" dirty="0">
                <a:solidFill>
                  <a:srgbClr val="374151"/>
                </a:solidFill>
                <a:latin typeface="Söhne"/>
              </a:rPr>
              <a:t>In oversampling, we would give a microphone to those quieter friends more often so that their opinions have a fair chance, just like the louder ones. </a:t>
            </a:r>
          </a:p>
          <a:p>
            <a:pPr algn="just"/>
            <a:r>
              <a:rPr lang="en-US" dirty="0">
                <a:solidFill>
                  <a:srgbClr val="374151"/>
                </a:solidFill>
                <a:latin typeface="Söhne"/>
              </a:rPr>
              <a:t>Similarly, in data, oversampling is a technique where we make sure that less common examples (like rare diseases in a health study) are represented more in the dataset, so the computer model can learn about them better and make fair predictions.</a:t>
            </a:r>
          </a:p>
        </p:txBody>
      </p:sp>
      <p:sp>
        <p:nvSpPr>
          <p:cNvPr id="4" name="Slide Number Placeholder 3">
            <a:extLst>
              <a:ext uri="{FF2B5EF4-FFF2-40B4-BE49-F238E27FC236}">
                <a16:creationId xmlns:a16="http://schemas.microsoft.com/office/drawing/2014/main" id="{D8AF3037-F1A5-4DFC-A66F-14F9E221ACB5}"/>
              </a:ext>
            </a:extLst>
          </p:cNvPr>
          <p:cNvSpPr>
            <a:spLocks noGrp="1"/>
          </p:cNvSpPr>
          <p:nvPr>
            <p:ph type="sldNum" sz="quarter" idx="12"/>
          </p:nvPr>
        </p:nvSpPr>
        <p:spPr/>
        <p:txBody>
          <a:bodyPr/>
          <a:lstStyle/>
          <a:p>
            <a:fld id="{BE334D4C-0D2F-4F24-97D5-2986E8E70728}" type="slidenum">
              <a:rPr lang="en-US" smtClean="0"/>
              <a:t>11</a:t>
            </a:fld>
            <a:endParaRPr lang="en-US"/>
          </a:p>
        </p:txBody>
      </p:sp>
      <p:pic>
        <p:nvPicPr>
          <p:cNvPr id="6" name="Picture 5">
            <a:extLst>
              <a:ext uri="{FF2B5EF4-FFF2-40B4-BE49-F238E27FC236}">
                <a16:creationId xmlns:a16="http://schemas.microsoft.com/office/drawing/2014/main" id="{34EA9266-8B9F-4AE0-B191-A2FA92158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9239" y="3010555"/>
            <a:ext cx="4528745" cy="2398143"/>
          </a:xfrm>
          <a:prstGeom prst="rect">
            <a:avLst/>
          </a:prstGeom>
          <a:effectLst>
            <a:innerShdw blurRad="63500" dist="50800" dir="16200000">
              <a:prstClr val="black">
                <a:alpha val="50000"/>
              </a:prstClr>
            </a:innerShdw>
            <a:softEdge rad="0"/>
          </a:effectLst>
        </p:spPr>
      </p:pic>
    </p:spTree>
    <p:extLst>
      <p:ext uri="{BB962C8B-B14F-4D97-AF65-F5344CB8AC3E}">
        <p14:creationId xmlns:p14="http://schemas.microsoft.com/office/powerpoint/2010/main" val="2720406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7726-24F5-456E-97FF-8A199C464A46}"/>
              </a:ext>
            </a:extLst>
          </p:cNvPr>
          <p:cNvSpPr>
            <a:spLocks noGrp="1"/>
          </p:cNvSpPr>
          <p:nvPr>
            <p:ph type="title"/>
          </p:nvPr>
        </p:nvSpPr>
        <p:spPr>
          <a:xfrm>
            <a:off x="1715293" y="956415"/>
            <a:ext cx="8761413" cy="706964"/>
          </a:xfrm>
        </p:spPr>
        <p:txBody>
          <a:bodyPr/>
          <a:lstStyle/>
          <a:p>
            <a:pPr algn="ctr"/>
            <a:r>
              <a:rPr lang="en-US" dirty="0"/>
              <a:t>RANDOM OVERSAMPLING</a:t>
            </a:r>
          </a:p>
        </p:txBody>
      </p:sp>
      <p:sp>
        <p:nvSpPr>
          <p:cNvPr id="3" name="Content Placeholder 2">
            <a:extLst>
              <a:ext uri="{FF2B5EF4-FFF2-40B4-BE49-F238E27FC236}">
                <a16:creationId xmlns:a16="http://schemas.microsoft.com/office/drawing/2014/main" id="{D90D8514-8A49-433D-A653-98CCF46C3185}"/>
              </a:ext>
            </a:extLst>
          </p:cNvPr>
          <p:cNvSpPr>
            <a:spLocks noGrp="1"/>
          </p:cNvSpPr>
          <p:nvPr>
            <p:ph idx="1"/>
          </p:nvPr>
        </p:nvSpPr>
        <p:spPr>
          <a:xfrm>
            <a:off x="747130" y="2439597"/>
            <a:ext cx="10697740" cy="4159609"/>
          </a:xfrm>
        </p:spPr>
        <p:txBody>
          <a:bodyPr>
            <a:normAutofit/>
          </a:bodyPr>
          <a:lstStyle/>
          <a:p>
            <a:pPr algn="just"/>
            <a:r>
              <a:rPr lang="en-US" b="0" i="0" dirty="0">
                <a:solidFill>
                  <a:srgbClr val="374151"/>
                </a:solidFill>
                <a:effectLst/>
                <a:latin typeface="Söhne"/>
              </a:rPr>
              <a:t>Random oversampling is like adding more copies of the minority group to make things fair. </a:t>
            </a:r>
          </a:p>
          <a:p>
            <a:pPr algn="just"/>
            <a:r>
              <a:rPr lang="en-US" b="0" i="0" dirty="0">
                <a:solidFill>
                  <a:srgbClr val="374151"/>
                </a:solidFill>
                <a:effectLst/>
                <a:latin typeface="Söhne"/>
              </a:rPr>
              <a:t>Imagine you have a group picture, but some friends are not as visible as others. </a:t>
            </a:r>
          </a:p>
          <a:p>
            <a:pPr algn="just"/>
            <a:r>
              <a:rPr lang="en-US" b="0" i="0" dirty="0">
                <a:solidFill>
                  <a:srgbClr val="374151"/>
                </a:solidFill>
                <a:effectLst/>
                <a:latin typeface="Söhne"/>
              </a:rPr>
              <a:t>Random oversampling is like taking more pictures with those less visible friends so that everyone gets an equal chance to be noticed. </a:t>
            </a:r>
          </a:p>
          <a:p>
            <a:pPr algn="just"/>
            <a:r>
              <a:rPr lang="en-US" b="0" i="0" dirty="0">
                <a:solidFill>
                  <a:srgbClr val="374151"/>
                </a:solidFill>
                <a:effectLst/>
                <a:latin typeface="Söhne"/>
              </a:rPr>
              <a:t>It helps balance the representation of different groups, especially when dealing with imbalanced data in things like predicting strokes or diseases.</a:t>
            </a:r>
            <a:endParaRPr lang="en-US" dirty="0">
              <a:solidFill>
                <a:srgbClr val="374151"/>
              </a:solidFill>
              <a:latin typeface="Söhne"/>
            </a:endParaRPr>
          </a:p>
        </p:txBody>
      </p:sp>
      <p:sp>
        <p:nvSpPr>
          <p:cNvPr id="4" name="Slide Number Placeholder 3">
            <a:extLst>
              <a:ext uri="{FF2B5EF4-FFF2-40B4-BE49-F238E27FC236}">
                <a16:creationId xmlns:a16="http://schemas.microsoft.com/office/drawing/2014/main" id="{28A68648-ABE9-49CC-9E40-3F2D50FE6245}"/>
              </a:ext>
            </a:extLst>
          </p:cNvPr>
          <p:cNvSpPr>
            <a:spLocks noGrp="1"/>
          </p:cNvSpPr>
          <p:nvPr>
            <p:ph type="sldNum" sz="quarter" idx="12"/>
          </p:nvPr>
        </p:nvSpPr>
        <p:spPr/>
        <p:txBody>
          <a:bodyPr/>
          <a:lstStyle/>
          <a:p>
            <a:fld id="{BE334D4C-0D2F-4F24-97D5-2986E8E70728}" type="slidenum">
              <a:rPr lang="en-US" smtClean="0"/>
              <a:t>12</a:t>
            </a:fld>
            <a:endParaRPr lang="en-US"/>
          </a:p>
        </p:txBody>
      </p:sp>
    </p:spTree>
    <p:extLst>
      <p:ext uri="{BB962C8B-B14F-4D97-AF65-F5344CB8AC3E}">
        <p14:creationId xmlns:p14="http://schemas.microsoft.com/office/powerpoint/2010/main" val="2787583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7726-24F5-456E-97FF-8A199C464A46}"/>
              </a:ext>
            </a:extLst>
          </p:cNvPr>
          <p:cNvSpPr>
            <a:spLocks noGrp="1"/>
          </p:cNvSpPr>
          <p:nvPr>
            <p:ph type="title"/>
          </p:nvPr>
        </p:nvSpPr>
        <p:spPr>
          <a:xfrm>
            <a:off x="1715293" y="956415"/>
            <a:ext cx="8761413" cy="706964"/>
          </a:xfrm>
        </p:spPr>
        <p:txBody>
          <a:bodyPr/>
          <a:lstStyle/>
          <a:p>
            <a:pPr algn="ctr"/>
            <a:r>
              <a:rPr lang="en-US" dirty="0"/>
              <a:t>CROSS VALIDATION</a:t>
            </a:r>
          </a:p>
        </p:txBody>
      </p:sp>
      <p:sp>
        <p:nvSpPr>
          <p:cNvPr id="3" name="Content Placeholder 2">
            <a:extLst>
              <a:ext uri="{FF2B5EF4-FFF2-40B4-BE49-F238E27FC236}">
                <a16:creationId xmlns:a16="http://schemas.microsoft.com/office/drawing/2014/main" id="{D90D8514-8A49-433D-A653-98CCF46C3185}"/>
              </a:ext>
            </a:extLst>
          </p:cNvPr>
          <p:cNvSpPr>
            <a:spLocks noGrp="1"/>
          </p:cNvSpPr>
          <p:nvPr>
            <p:ph idx="1"/>
          </p:nvPr>
        </p:nvSpPr>
        <p:spPr>
          <a:xfrm>
            <a:off x="543511" y="2534487"/>
            <a:ext cx="5739934" cy="3814553"/>
          </a:xfrm>
        </p:spPr>
        <p:txBody>
          <a:bodyPr>
            <a:normAutofit fontScale="92500" lnSpcReduction="20000"/>
          </a:bodyPr>
          <a:lstStyle/>
          <a:p>
            <a:pPr algn="just"/>
            <a:r>
              <a:rPr lang="en-US" b="0" i="0" dirty="0">
                <a:solidFill>
                  <a:srgbClr val="374151"/>
                </a:solidFill>
                <a:effectLst/>
                <a:latin typeface="Söhne"/>
              </a:rPr>
              <a:t>Cross-validation is like a test that a student takes multiple times to ensure a fair assessment of their learning. </a:t>
            </a:r>
          </a:p>
          <a:p>
            <a:pPr algn="just"/>
            <a:r>
              <a:rPr lang="en-US" b="0" i="0" dirty="0">
                <a:solidFill>
                  <a:srgbClr val="374151"/>
                </a:solidFill>
                <a:effectLst/>
                <a:latin typeface="Söhne"/>
              </a:rPr>
              <a:t>Similarly, in machine learning, cross-validation is a technique used to evaluate how well a model will perform on new data. </a:t>
            </a:r>
          </a:p>
          <a:p>
            <a:pPr algn="just"/>
            <a:r>
              <a:rPr lang="en-US" b="0" i="0" dirty="0">
                <a:solidFill>
                  <a:srgbClr val="374151"/>
                </a:solidFill>
                <a:effectLst/>
                <a:latin typeface="Söhne"/>
              </a:rPr>
              <a:t>Instead of relying on a single split of data into training and testing sets, cross-validation involves dividing the data into multiple parts, training the model on different combinations, and testing it on the remaining data. </a:t>
            </a:r>
          </a:p>
          <a:p>
            <a:pPr algn="just"/>
            <a:r>
              <a:rPr lang="en-US" b="0" i="0" dirty="0">
                <a:solidFill>
                  <a:srgbClr val="374151"/>
                </a:solidFill>
                <a:effectLst/>
                <a:latin typeface="Söhne"/>
              </a:rPr>
              <a:t>This helps ensure that the model is robust and performs well in various scenarios, reducing the risk of overfitting or underfitting to a specific dataset. </a:t>
            </a:r>
          </a:p>
          <a:p>
            <a:pPr algn="just"/>
            <a:r>
              <a:rPr lang="en-US" b="0" i="0" dirty="0">
                <a:solidFill>
                  <a:srgbClr val="374151"/>
                </a:solidFill>
                <a:effectLst/>
                <a:latin typeface="Söhne"/>
              </a:rPr>
              <a:t>It's like giving the model different versions of the test to make sure it truly understands the material.</a:t>
            </a:r>
            <a:endParaRPr lang="en-US" dirty="0">
              <a:solidFill>
                <a:srgbClr val="374151"/>
              </a:solidFill>
              <a:latin typeface="Söhne"/>
            </a:endParaRPr>
          </a:p>
        </p:txBody>
      </p:sp>
      <p:sp>
        <p:nvSpPr>
          <p:cNvPr id="4" name="Slide Number Placeholder 3">
            <a:extLst>
              <a:ext uri="{FF2B5EF4-FFF2-40B4-BE49-F238E27FC236}">
                <a16:creationId xmlns:a16="http://schemas.microsoft.com/office/drawing/2014/main" id="{5A7F667E-6CC3-4D5B-97BF-65D38D05280A}"/>
              </a:ext>
            </a:extLst>
          </p:cNvPr>
          <p:cNvSpPr>
            <a:spLocks noGrp="1"/>
          </p:cNvSpPr>
          <p:nvPr>
            <p:ph type="sldNum" sz="quarter" idx="12"/>
          </p:nvPr>
        </p:nvSpPr>
        <p:spPr/>
        <p:txBody>
          <a:bodyPr/>
          <a:lstStyle/>
          <a:p>
            <a:fld id="{BE334D4C-0D2F-4F24-97D5-2986E8E70728}" type="slidenum">
              <a:rPr lang="en-US" smtClean="0"/>
              <a:t>13</a:t>
            </a:fld>
            <a:endParaRPr lang="en-US"/>
          </a:p>
        </p:txBody>
      </p:sp>
      <p:pic>
        <p:nvPicPr>
          <p:cNvPr id="8" name="Picture 7">
            <a:extLst>
              <a:ext uri="{FF2B5EF4-FFF2-40B4-BE49-F238E27FC236}">
                <a16:creationId xmlns:a16="http://schemas.microsoft.com/office/drawing/2014/main" id="{B292B129-D6B0-4E79-93DD-09DB7EAB2186}"/>
              </a:ext>
            </a:extLst>
          </p:cNvPr>
          <p:cNvPicPr>
            <a:picLocks noChangeAspect="1"/>
          </p:cNvPicPr>
          <p:nvPr/>
        </p:nvPicPr>
        <p:blipFill>
          <a:blip r:embed="rId2"/>
          <a:stretch>
            <a:fillRect/>
          </a:stretch>
        </p:blipFill>
        <p:spPr>
          <a:xfrm>
            <a:off x="6409470" y="3135883"/>
            <a:ext cx="5239019" cy="2311519"/>
          </a:xfrm>
          <a:prstGeom prst="rect">
            <a:avLst/>
          </a:prstGeom>
        </p:spPr>
      </p:pic>
    </p:spTree>
    <p:extLst>
      <p:ext uri="{BB962C8B-B14F-4D97-AF65-F5344CB8AC3E}">
        <p14:creationId xmlns:p14="http://schemas.microsoft.com/office/powerpoint/2010/main" val="1887610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7726-24F5-456E-97FF-8A199C464A46}"/>
              </a:ext>
            </a:extLst>
          </p:cNvPr>
          <p:cNvSpPr>
            <a:spLocks noGrp="1"/>
          </p:cNvSpPr>
          <p:nvPr>
            <p:ph type="title"/>
          </p:nvPr>
        </p:nvSpPr>
        <p:spPr>
          <a:xfrm>
            <a:off x="1715293" y="956415"/>
            <a:ext cx="8761413" cy="706964"/>
          </a:xfrm>
        </p:spPr>
        <p:txBody>
          <a:bodyPr/>
          <a:lstStyle/>
          <a:p>
            <a:pPr algn="ctr"/>
            <a:r>
              <a:rPr lang="en-US" dirty="0"/>
              <a:t>LOGISTIC REGRESSION</a:t>
            </a:r>
          </a:p>
        </p:txBody>
      </p:sp>
      <p:sp>
        <p:nvSpPr>
          <p:cNvPr id="3" name="Content Placeholder 2">
            <a:extLst>
              <a:ext uri="{FF2B5EF4-FFF2-40B4-BE49-F238E27FC236}">
                <a16:creationId xmlns:a16="http://schemas.microsoft.com/office/drawing/2014/main" id="{D90D8514-8A49-433D-A653-98CCF46C3185}"/>
              </a:ext>
            </a:extLst>
          </p:cNvPr>
          <p:cNvSpPr>
            <a:spLocks noGrp="1"/>
          </p:cNvSpPr>
          <p:nvPr>
            <p:ph idx="1"/>
          </p:nvPr>
        </p:nvSpPr>
        <p:spPr>
          <a:xfrm>
            <a:off x="747130" y="2439597"/>
            <a:ext cx="6033232" cy="4159609"/>
          </a:xfrm>
        </p:spPr>
        <p:txBody>
          <a:bodyPr>
            <a:normAutofit/>
          </a:bodyPr>
          <a:lstStyle/>
          <a:p>
            <a:pPr algn="just"/>
            <a:r>
              <a:rPr lang="en-US" b="0" i="0" dirty="0">
                <a:solidFill>
                  <a:srgbClr val="374151"/>
                </a:solidFill>
                <a:effectLst/>
                <a:latin typeface="Söhne"/>
              </a:rPr>
              <a:t>In simple words, logistic regression is a statistical method used to predict the probability of an event happening. It's commonly used when the outcome you want to predict is binary, meaning it can have only two possible outcomes, like "yes" or "no," "success" or "failure," or "1" or "0."</a:t>
            </a:r>
          </a:p>
          <a:p>
            <a:pPr algn="just"/>
            <a:r>
              <a:rPr lang="en-US" b="0" i="0" dirty="0">
                <a:solidFill>
                  <a:srgbClr val="374151"/>
                </a:solidFill>
                <a:effectLst/>
                <a:latin typeface="Söhne"/>
              </a:rPr>
              <a:t>Imagine you're trying to predict whether a student will pass or fail an exam based on the number of hours they studied. Logistic regression takes into account the relationship between the hours of study and the likelihood of passing. Instead of giving a straight "yes" or "no" answer, it provides a probability score between 0 and 1. If the probability is closer to 1, it suggests a higher likelihood of passing; if closer to 0, it suggests a higher likelihood of failing.</a:t>
            </a:r>
          </a:p>
        </p:txBody>
      </p:sp>
      <p:sp>
        <p:nvSpPr>
          <p:cNvPr id="4" name="Slide Number Placeholder 3">
            <a:extLst>
              <a:ext uri="{FF2B5EF4-FFF2-40B4-BE49-F238E27FC236}">
                <a16:creationId xmlns:a16="http://schemas.microsoft.com/office/drawing/2014/main" id="{C2D14783-AAFA-40A4-AE63-5231B975626A}"/>
              </a:ext>
            </a:extLst>
          </p:cNvPr>
          <p:cNvSpPr>
            <a:spLocks noGrp="1"/>
          </p:cNvSpPr>
          <p:nvPr>
            <p:ph type="sldNum" sz="quarter" idx="12"/>
          </p:nvPr>
        </p:nvSpPr>
        <p:spPr/>
        <p:txBody>
          <a:bodyPr/>
          <a:lstStyle/>
          <a:p>
            <a:fld id="{BE334D4C-0D2F-4F24-97D5-2986E8E70728}" type="slidenum">
              <a:rPr lang="en-US" smtClean="0"/>
              <a:t>14</a:t>
            </a:fld>
            <a:endParaRPr lang="en-US"/>
          </a:p>
        </p:txBody>
      </p:sp>
      <p:pic>
        <p:nvPicPr>
          <p:cNvPr id="6" name="Picture 5">
            <a:extLst>
              <a:ext uri="{FF2B5EF4-FFF2-40B4-BE49-F238E27FC236}">
                <a16:creationId xmlns:a16="http://schemas.microsoft.com/office/drawing/2014/main" id="{A4BF1446-C5D4-4E8A-ADED-19ABF95AFC8A}"/>
              </a:ext>
            </a:extLst>
          </p:cNvPr>
          <p:cNvPicPr>
            <a:picLocks noChangeAspect="1"/>
          </p:cNvPicPr>
          <p:nvPr/>
        </p:nvPicPr>
        <p:blipFill>
          <a:blip r:embed="rId2"/>
          <a:stretch>
            <a:fillRect/>
          </a:stretch>
        </p:blipFill>
        <p:spPr>
          <a:xfrm>
            <a:off x="6860686" y="3175360"/>
            <a:ext cx="5061210" cy="2267067"/>
          </a:xfrm>
          <a:prstGeom prst="rect">
            <a:avLst/>
          </a:prstGeom>
        </p:spPr>
      </p:pic>
    </p:spTree>
    <p:extLst>
      <p:ext uri="{BB962C8B-B14F-4D97-AF65-F5344CB8AC3E}">
        <p14:creationId xmlns:p14="http://schemas.microsoft.com/office/powerpoint/2010/main" val="42284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7726-24F5-456E-97FF-8A199C464A46}"/>
              </a:ext>
            </a:extLst>
          </p:cNvPr>
          <p:cNvSpPr>
            <a:spLocks noGrp="1"/>
          </p:cNvSpPr>
          <p:nvPr>
            <p:ph type="title"/>
          </p:nvPr>
        </p:nvSpPr>
        <p:spPr>
          <a:xfrm>
            <a:off x="1715293" y="956415"/>
            <a:ext cx="8761413" cy="706964"/>
          </a:xfrm>
        </p:spPr>
        <p:txBody>
          <a:bodyPr/>
          <a:lstStyle/>
          <a:p>
            <a:pPr algn="ctr"/>
            <a:r>
              <a:rPr lang="en-US" dirty="0"/>
              <a:t>DECISION TREE</a:t>
            </a:r>
          </a:p>
        </p:txBody>
      </p:sp>
      <p:sp>
        <p:nvSpPr>
          <p:cNvPr id="3" name="Content Placeholder 2">
            <a:extLst>
              <a:ext uri="{FF2B5EF4-FFF2-40B4-BE49-F238E27FC236}">
                <a16:creationId xmlns:a16="http://schemas.microsoft.com/office/drawing/2014/main" id="{D90D8514-8A49-433D-A653-98CCF46C3185}"/>
              </a:ext>
            </a:extLst>
          </p:cNvPr>
          <p:cNvSpPr>
            <a:spLocks noGrp="1"/>
          </p:cNvSpPr>
          <p:nvPr>
            <p:ph idx="1"/>
          </p:nvPr>
        </p:nvSpPr>
        <p:spPr>
          <a:xfrm>
            <a:off x="747131" y="2439597"/>
            <a:ext cx="5230976" cy="4159609"/>
          </a:xfrm>
        </p:spPr>
        <p:txBody>
          <a:bodyPr>
            <a:normAutofit/>
          </a:bodyPr>
          <a:lstStyle/>
          <a:p>
            <a:pPr algn="just"/>
            <a:r>
              <a:rPr lang="en-US" b="0" i="0" dirty="0">
                <a:solidFill>
                  <a:srgbClr val="374151"/>
                </a:solidFill>
                <a:effectLst/>
                <a:latin typeface="Söhne"/>
              </a:rPr>
              <a:t>A Decision Tree is like a smart flowchart that helps computers or people make decisions by asking a series of questions and narrowing down the options based on the answers.</a:t>
            </a:r>
            <a:endParaRPr lang="en-US" dirty="0">
              <a:solidFill>
                <a:srgbClr val="374151"/>
              </a:solidFill>
              <a:latin typeface="Söhne"/>
            </a:endParaRPr>
          </a:p>
          <a:p>
            <a:pPr algn="just"/>
            <a:r>
              <a:rPr lang="en-US" b="0" i="0" dirty="0">
                <a:solidFill>
                  <a:srgbClr val="374151"/>
                </a:solidFill>
                <a:effectLst/>
                <a:latin typeface="Söhne"/>
              </a:rPr>
              <a:t>Imagine you're trying to decide what movie to watch. You start with a general question like, "Do I want to watch a comedy, drama, or action movie?" Depending on your answer, you move to more specific questions. If you chose comedy, you might ask, "Do I prefer classic comedies or recent releases?" Each question leads to more questions until you reach a specific movie choice.</a:t>
            </a:r>
          </a:p>
          <a:p>
            <a:pPr marL="0" indent="0" algn="just">
              <a:buNone/>
            </a:pPr>
            <a:endParaRPr lang="en-US" b="0" i="0" dirty="0">
              <a:solidFill>
                <a:srgbClr val="374151"/>
              </a:solidFill>
              <a:effectLst/>
              <a:latin typeface="Söhne"/>
            </a:endParaRPr>
          </a:p>
        </p:txBody>
      </p:sp>
      <p:sp>
        <p:nvSpPr>
          <p:cNvPr id="4" name="Slide Number Placeholder 3">
            <a:extLst>
              <a:ext uri="{FF2B5EF4-FFF2-40B4-BE49-F238E27FC236}">
                <a16:creationId xmlns:a16="http://schemas.microsoft.com/office/drawing/2014/main" id="{431EA104-FFB9-4B09-936F-561A476777F2}"/>
              </a:ext>
            </a:extLst>
          </p:cNvPr>
          <p:cNvSpPr>
            <a:spLocks noGrp="1"/>
          </p:cNvSpPr>
          <p:nvPr>
            <p:ph type="sldNum" sz="quarter" idx="12"/>
          </p:nvPr>
        </p:nvSpPr>
        <p:spPr/>
        <p:txBody>
          <a:bodyPr/>
          <a:lstStyle/>
          <a:p>
            <a:fld id="{BE334D4C-0D2F-4F24-97D5-2986E8E70728}" type="slidenum">
              <a:rPr lang="en-US" smtClean="0"/>
              <a:t>15</a:t>
            </a:fld>
            <a:endParaRPr lang="en-US"/>
          </a:p>
        </p:txBody>
      </p:sp>
      <p:pic>
        <p:nvPicPr>
          <p:cNvPr id="6" name="Picture 5">
            <a:extLst>
              <a:ext uri="{FF2B5EF4-FFF2-40B4-BE49-F238E27FC236}">
                <a16:creationId xmlns:a16="http://schemas.microsoft.com/office/drawing/2014/main" id="{E5689EA6-7ABB-4E9E-8803-25D6EC7B52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8107" y="2783972"/>
            <a:ext cx="6003806" cy="3012980"/>
          </a:xfrm>
          <a:prstGeom prst="rect">
            <a:avLst/>
          </a:prstGeom>
        </p:spPr>
      </p:pic>
    </p:spTree>
    <p:extLst>
      <p:ext uri="{BB962C8B-B14F-4D97-AF65-F5344CB8AC3E}">
        <p14:creationId xmlns:p14="http://schemas.microsoft.com/office/powerpoint/2010/main" val="4163213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7726-24F5-456E-97FF-8A199C464A46}"/>
              </a:ext>
            </a:extLst>
          </p:cNvPr>
          <p:cNvSpPr>
            <a:spLocks noGrp="1"/>
          </p:cNvSpPr>
          <p:nvPr>
            <p:ph type="title"/>
          </p:nvPr>
        </p:nvSpPr>
        <p:spPr>
          <a:xfrm>
            <a:off x="1715293" y="956415"/>
            <a:ext cx="8761413" cy="706964"/>
          </a:xfrm>
        </p:spPr>
        <p:txBody>
          <a:bodyPr/>
          <a:lstStyle/>
          <a:p>
            <a:pPr algn="ctr"/>
            <a:r>
              <a:rPr lang="en-US" dirty="0"/>
              <a:t>RANDOM FOREST </a:t>
            </a:r>
          </a:p>
        </p:txBody>
      </p:sp>
      <p:sp>
        <p:nvSpPr>
          <p:cNvPr id="3" name="Content Placeholder 2">
            <a:extLst>
              <a:ext uri="{FF2B5EF4-FFF2-40B4-BE49-F238E27FC236}">
                <a16:creationId xmlns:a16="http://schemas.microsoft.com/office/drawing/2014/main" id="{D90D8514-8A49-433D-A653-98CCF46C3185}"/>
              </a:ext>
            </a:extLst>
          </p:cNvPr>
          <p:cNvSpPr>
            <a:spLocks noGrp="1"/>
          </p:cNvSpPr>
          <p:nvPr>
            <p:ph idx="1"/>
          </p:nvPr>
        </p:nvSpPr>
        <p:spPr>
          <a:xfrm>
            <a:off x="150753" y="2734574"/>
            <a:ext cx="6392174" cy="3640374"/>
          </a:xfrm>
        </p:spPr>
        <p:txBody>
          <a:bodyPr>
            <a:normAutofit fontScale="85000" lnSpcReduction="20000"/>
          </a:bodyPr>
          <a:lstStyle/>
          <a:p>
            <a:r>
              <a:rPr lang="en-US" b="0" i="0" dirty="0">
                <a:solidFill>
                  <a:srgbClr val="374151"/>
                </a:solidFill>
                <a:effectLst/>
                <a:latin typeface="Söhne"/>
              </a:rPr>
              <a:t>Imagine you have a big decision to make, like whether to go on a picnic or not. You might ask different friends for advice. Each friend has their own opinions and experiences, and they may consider different factors like weather, distance, or the availability of snacks.</a:t>
            </a:r>
          </a:p>
          <a:p>
            <a:r>
              <a:rPr lang="en-US" b="0" i="0" dirty="0">
                <a:solidFill>
                  <a:srgbClr val="374151"/>
                </a:solidFill>
                <a:effectLst/>
                <a:latin typeface="Söhne"/>
              </a:rPr>
              <a:t>In the world of machine learning, Random Forest is like asking a bunch of friends (trees) for advice to make a decision (predict an outcome). Here's how it works:</a:t>
            </a:r>
          </a:p>
          <a:p>
            <a:pPr lvl="1"/>
            <a:r>
              <a:rPr lang="en-US" b="1" i="0" dirty="0">
                <a:solidFill>
                  <a:srgbClr val="374151"/>
                </a:solidFill>
                <a:effectLst/>
                <a:latin typeface="Söhne"/>
              </a:rPr>
              <a:t>Build a Group of Friends (Trees):</a:t>
            </a:r>
            <a:r>
              <a:rPr lang="en-US" b="0" i="0" dirty="0">
                <a:solidFill>
                  <a:srgbClr val="374151"/>
                </a:solidFill>
                <a:effectLst/>
                <a:latin typeface="Söhne"/>
              </a:rPr>
              <a:t> Create a "forest" by training several decision trees. Each tree is like asking one friend for advice.</a:t>
            </a:r>
          </a:p>
          <a:p>
            <a:pPr lvl="1"/>
            <a:r>
              <a:rPr lang="en-US" b="1" i="0" dirty="0">
                <a:solidFill>
                  <a:srgbClr val="374151"/>
                </a:solidFill>
                <a:effectLst/>
                <a:latin typeface="Söhne"/>
              </a:rPr>
              <a:t>Ask Each Friend (Tree) for Advice:</a:t>
            </a:r>
            <a:r>
              <a:rPr lang="en-US" b="0" i="0" dirty="0">
                <a:solidFill>
                  <a:srgbClr val="374151"/>
                </a:solidFill>
                <a:effectLst/>
                <a:latin typeface="Söhne"/>
              </a:rPr>
              <a:t> When you want to make a decision (predict an outcome), you ask each friend (tree) for their opinion. In machine learning, each tree makes its own prediction based on the features (like weather, distance, snacks) you provide.</a:t>
            </a:r>
          </a:p>
          <a:p>
            <a:pPr lvl="1"/>
            <a:r>
              <a:rPr lang="en-US" b="1" i="0" dirty="0">
                <a:solidFill>
                  <a:srgbClr val="374151"/>
                </a:solidFill>
                <a:effectLst/>
                <a:latin typeface="Söhne"/>
              </a:rPr>
              <a:t>Count the Votes:</a:t>
            </a:r>
            <a:r>
              <a:rPr lang="en-US" b="0" i="0" dirty="0">
                <a:solidFill>
                  <a:srgbClr val="374151"/>
                </a:solidFill>
                <a:effectLst/>
                <a:latin typeface="Söhne"/>
              </a:rPr>
              <a:t> In Random Forest, the final decision is made by combining the opinions of all the friends (trees). The outcome with the most votes becomes the final prediction.</a:t>
            </a:r>
          </a:p>
        </p:txBody>
      </p:sp>
      <p:sp>
        <p:nvSpPr>
          <p:cNvPr id="4" name="Slide Number Placeholder 3">
            <a:extLst>
              <a:ext uri="{FF2B5EF4-FFF2-40B4-BE49-F238E27FC236}">
                <a16:creationId xmlns:a16="http://schemas.microsoft.com/office/drawing/2014/main" id="{431EA104-FFB9-4B09-936F-561A476777F2}"/>
              </a:ext>
            </a:extLst>
          </p:cNvPr>
          <p:cNvSpPr>
            <a:spLocks noGrp="1"/>
          </p:cNvSpPr>
          <p:nvPr>
            <p:ph type="sldNum" sz="quarter" idx="12"/>
          </p:nvPr>
        </p:nvSpPr>
        <p:spPr/>
        <p:txBody>
          <a:bodyPr/>
          <a:lstStyle/>
          <a:p>
            <a:fld id="{BE334D4C-0D2F-4F24-97D5-2986E8E70728}" type="slidenum">
              <a:rPr lang="en-US" smtClean="0"/>
              <a:t>16</a:t>
            </a:fld>
            <a:endParaRPr lang="en-US"/>
          </a:p>
        </p:txBody>
      </p:sp>
      <p:pic>
        <p:nvPicPr>
          <p:cNvPr id="8" name="Picture 7">
            <a:extLst>
              <a:ext uri="{FF2B5EF4-FFF2-40B4-BE49-F238E27FC236}">
                <a16:creationId xmlns:a16="http://schemas.microsoft.com/office/drawing/2014/main" id="{61D235FB-B4A4-47AE-8D56-324AF762C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2927" y="2664278"/>
            <a:ext cx="5044488" cy="3149926"/>
          </a:xfrm>
          <a:prstGeom prst="rect">
            <a:avLst/>
          </a:prstGeom>
        </p:spPr>
      </p:pic>
    </p:spTree>
    <p:extLst>
      <p:ext uri="{BB962C8B-B14F-4D97-AF65-F5344CB8AC3E}">
        <p14:creationId xmlns:p14="http://schemas.microsoft.com/office/powerpoint/2010/main" val="2534340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7726-24F5-456E-97FF-8A199C464A46}"/>
              </a:ext>
            </a:extLst>
          </p:cNvPr>
          <p:cNvSpPr>
            <a:spLocks noGrp="1"/>
          </p:cNvSpPr>
          <p:nvPr>
            <p:ph type="title"/>
          </p:nvPr>
        </p:nvSpPr>
        <p:spPr>
          <a:xfrm>
            <a:off x="1715293" y="956415"/>
            <a:ext cx="8761413" cy="706964"/>
          </a:xfrm>
        </p:spPr>
        <p:txBody>
          <a:bodyPr/>
          <a:lstStyle/>
          <a:p>
            <a:pPr algn="ctr"/>
            <a:r>
              <a:rPr lang="en-US" dirty="0"/>
              <a:t>DEEP LEARNING – DNN MODEL</a:t>
            </a:r>
          </a:p>
        </p:txBody>
      </p:sp>
      <p:sp>
        <p:nvSpPr>
          <p:cNvPr id="3" name="Content Placeholder 2">
            <a:extLst>
              <a:ext uri="{FF2B5EF4-FFF2-40B4-BE49-F238E27FC236}">
                <a16:creationId xmlns:a16="http://schemas.microsoft.com/office/drawing/2014/main" id="{D90D8514-8A49-433D-A653-98CCF46C3185}"/>
              </a:ext>
            </a:extLst>
          </p:cNvPr>
          <p:cNvSpPr>
            <a:spLocks noGrp="1"/>
          </p:cNvSpPr>
          <p:nvPr>
            <p:ph idx="1"/>
          </p:nvPr>
        </p:nvSpPr>
        <p:spPr>
          <a:xfrm>
            <a:off x="747130" y="2439597"/>
            <a:ext cx="10697740" cy="4159609"/>
          </a:xfrm>
        </p:spPr>
        <p:txBody>
          <a:bodyPr>
            <a:normAutofit/>
          </a:bodyPr>
          <a:lstStyle/>
          <a:p>
            <a:pPr algn="just"/>
            <a:r>
              <a:rPr lang="en-US" b="0" i="0" dirty="0">
                <a:solidFill>
                  <a:srgbClr val="374151"/>
                </a:solidFill>
                <a:effectLst/>
                <a:latin typeface="Söhne"/>
              </a:rPr>
              <a:t>Deep Learning, specifically Deep Neural Networks (DNN), can be understood as a computer system that learns to perform tasks by mimicking the human brain's way of processing information. Simply put, it's like training a computer to recognize patterns and make decisions on its own.</a:t>
            </a:r>
          </a:p>
          <a:p>
            <a:pPr algn="just"/>
            <a:r>
              <a:rPr lang="en-US" dirty="0">
                <a:solidFill>
                  <a:srgbClr val="374151"/>
                </a:solidFill>
                <a:latin typeface="Söhne"/>
              </a:rPr>
              <a:t>Why the DNN model here? </a:t>
            </a:r>
          </a:p>
          <a:p>
            <a:pPr lvl="1" algn="just"/>
            <a:r>
              <a:rPr lang="en-US" b="1" i="0" dirty="0">
                <a:effectLst/>
                <a:latin typeface="Söhne"/>
              </a:rPr>
              <a:t>Feature Learning:</a:t>
            </a:r>
            <a:r>
              <a:rPr lang="en-US" b="0" i="0" dirty="0">
                <a:solidFill>
                  <a:srgbClr val="374151"/>
                </a:solidFill>
                <a:effectLst/>
                <a:latin typeface="Söhne"/>
              </a:rPr>
              <a:t> DNNs excel at feature learning, where the model identifies relevant features or patterns in the data during training. In stroke prediction, this is crucial for discerning subtle but significant indicators of risk, which may not be apparent through manual analysis.</a:t>
            </a:r>
          </a:p>
          <a:p>
            <a:pPr lvl="1" algn="just"/>
            <a:r>
              <a:rPr lang="en-US" b="1" i="0" dirty="0">
                <a:effectLst/>
                <a:latin typeface="Söhne"/>
              </a:rPr>
              <a:t>Handling Imbalanced Data:</a:t>
            </a:r>
            <a:r>
              <a:rPr lang="en-US" b="0" i="0" dirty="0">
                <a:solidFill>
                  <a:srgbClr val="374151"/>
                </a:solidFill>
                <a:effectLst/>
                <a:latin typeface="Söhne"/>
              </a:rPr>
              <a:t> Imbalanced datasets, where instances of strokes may be significantly fewer than non-stroke cases, are common in healthcare. DNNs, when appropriately configured, can address class imbalances, improving the model's ability to generalize and predict rare events like strokes.</a:t>
            </a:r>
            <a:endParaRPr lang="en-US" dirty="0">
              <a:solidFill>
                <a:srgbClr val="374151"/>
              </a:solidFill>
              <a:latin typeface="Söhne"/>
            </a:endParaRPr>
          </a:p>
          <a:p>
            <a:pPr lvl="1" algn="just"/>
            <a:r>
              <a:rPr lang="en-US" b="1" i="0" dirty="0">
                <a:effectLst/>
                <a:latin typeface="Söhne"/>
              </a:rPr>
              <a:t>Large and Diverse Datasets:</a:t>
            </a:r>
            <a:r>
              <a:rPr lang="en-US" b="0" i="0" dirty="0">
                <a:solidFill>
                  <a:srgbClr val="374151"/>
                </a:solidFill>
                <a:effectLst/>
                <a:latin typeface="Söhne"/>
              </a:rPr>
              <a:t> DNNs thrive on large and diverse datasets. Stroke prediction datasets are often expansive, incorporating a wide range of variables. DNNs can effectively process and learn from such data, capturing nuances that may be challenging for simpler models.</a:t>
            </a:r>
            <a:endParaRPr lang="en-US" dirty="0">
              <a:solidFill>
                <a:srgbClr val="374151"/>
              </a:solidFill>
              <a:latin typeface="Söhne"/>
            </a:endParaRPr>
          </a:p>
        </p:txBody>
      </p:sp>
      <p:sp>
        <p:nvSpPr>
          <p:cNvPr id="4" name="Slide Number Placeholder 3">
            <a:extLst>
              <a:ext uri="{FF2B5EF4-FFF2-40B4-BE49-F238E27FC236}">
                <a16:creationId xmlns:a16="http://schemas.microsoft.com/office/drawing/2014/main" id="{3EF63666-D0BC-4DCA-97EE-A29C1C88986C}"/>
              </a:ext>
            </a:extLst>
          </p:cNvPr>
          <p:cNvSpPr>
            <a:spLocks noGrp="1"/>
          </p:cNvSpPr>
          <p:nvPr>
            <p:ph type="sldNum" sz="quarter" idx="12"/>
          </p:nvPr>
        </p:nvSpPr>
        <p:spPr/>
        <p:txBody>
          <a:bodyPr/>
          <a:lstStyle/>
          <a:p>
            <a:fld id="{BE334D4C-0D2F-4F24-97D5-2986E8E70728}" type="slidenum">
              <a:rPr lang="en-US" smtClean="0"/>
              <a:t>17</a:t>
            </a:fld>
            <a:endParaRPr lang="en-US"/>
          </a:p>
        </p:txBody>
      </p:sp>
    </p:spTree>
    <p:extLst>
      <p:ext uri="{BB962C8B-B14F-4D97-AF65-F5344CB8AC3E}">
        <p14:creationId xmlns:p14="http://schemas.microsoft.com/office/powerpoint/2010/main" val="3522557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7726-24F5-456E-97FF-8A199C464A46}"/>
              </a:ext>
            </a:extLst>
          </p:cNvPr>
          <p:cNvSpPr>
            <a:spLocks noGrp="1"/>
          </p:cNvSpPr>
          <p:nvPr>
            <p:ph type="title"/>
          </p:nvPr>
        </p:nvSpPr>
        <p:spPr>
          <a:xfrm>
            <a:off x="1715293" y="956415"/>
            <a:ext cx="8761413" cy="706964"/>
          </a:xfrm>
        </p:spPr>
        <p:txBody>
          <a:bodyPr/>
          <a:lstStyle/>
          <a:p>
            <a:pPr algn="ctr"/>
            <a:r>
              <a:rPr lang="en-US" dirty="0"/>
              <a:t>SCOPE AND METHODOLOGY</a:t>
            </a:r>
          </a:p>
        </p:txBody>
      </p:sp>
      <p:sp>
        <p:nvSpPr>
          <p:cNvPr id="3" name="Content Placeholder 2">
            <a:extLst>
              <a:ext uri="{FF2B5EF4-FFF2-40B4-BE49-F238E27FC236}">
                <a16:creationId xmlns:a16="http://schemas.microsoft.com/office/drawing/2014/main" id="{D90D8514-8A49-433D-A653-98CCF46C3185}"/>
              </a:ext>
            </a:extLst>
          </p:cNvPr>
          <p:cNvSpPr>
            <a:spLocks noGrp="1"/>
          </p:cNvSpPr>
          <p:nvPr>
            <p:ph idx="1"/>
          </p:nvPr>
        </p:nvSpPr>
        <p:spPr>
          <a:xfrm>
            <a:off x="747130" y="2439597"/>
            <a:ext cx="10697740" cy="4159609"/>
          </a:xfrm>
        </p:spPr>
        <p:txBody>
          <a:bodyPr>
            <a:normAutofit/>
          </a:bodyPr>
          <a:lstStyle/>
          <a:p>
            <a:pPr algn="just"/>
            <a:r>
              <a:rPr lang="en-US" b="0" i="0" dirty="0">
                <a:solidFill>
                  <a:srgbClr val="374151"/>
                </a:solidFill>
                <a:effectLst/>
                <a:latin typeface="Söhne"/>
              </a:rPr>
              <a:t>This study will thoroughly analyze a publicly available dataset encompassing a diverse set of health-related variables. </a:t>
            </a:r>
          </a:p>
          <a:p>
            <a:pPr algn="just"/>
            <a:r>
              <a:rPr lang="en-US" b="0" i="0" dirty="0">
                <a:solidFill>
                  <a:srgbClr val="374151"/>
                </a:solidFill>
                <a:effectLst/>
                <a:latin typeface="Söhne"/>
              </a:rPr>
              <a:t>The focus is on exploring the associations between lifestyle factors, health conditions, and the occurrence of brain strokes in individuals aged 65 and above. </a:t>
            </a:r>
          </a:p>
          <a:p>
            <a:pPr algn="just"/>
            <a:r>
              <a:rPr lang="en-US" b="0" i="0" dirty="0">
                <a:solidFill>
                  <a:srgbClr val="374151"/>
                </a:solidFill>
                <a:effectLst/>
                <a:latin typeface="Söhne"/>
              </a:rPr>
              <a:t>This exclusive focus on older adults recognizes this age group's unique healthcare challenges and demographic shifts. </a:t>
            </a:r>
          </a:p>
          <a:p>
            <a:pPr algn="just"/>
            <a:r>
              <a:rPr lang="en-US" b="0" i="0" dirty="0">
                <a:solidFill>
                  <a:srgbClr val="374151"/>
                </a:solidFill>
                <a:effectLst/>
                <a:latin typeface="Söhne"/>
              </a:rPr>
              <a:t>Given the global aging population, understanding and addressing the specific health concerns of older individuals is crucial. </a:t>
            </a:r>
          </a:p>
          <a:p>
            <a:pPr algn="just"/>
            <a:r>
              <a:rPr lang="en-US" b="0" i="0" dirty="0">
                <a:solidFill>
                  <a:srgbClr val="374151"/>
                </a:solidFill>
                <a:effectLst/>
                <a:latin typeface="Söhne"/>
              </a:rPr>
              <a:t>The research will employ statistical and data analysis techniques to unveil trends and associations, concentrating on variables such as heart disease, high blood pressure, smoking status, BMI, gender, average glucose levels, and type of residence. </a:t>
            </a:r>
            <a:endParaRPr lang="en-US" dirty="0">
              <a:solidFill>
                <a:srgbClr val="374151"/>
              </a:solidFill>
              <a:latin typeface="Söhne"/>
            </a:endParaRPr>
          </a:p>
        </p:txBody>
      </p:sp>
      <p:sp>
        <p:nvSpPr>
          <p:cNvPr id="4" name="Slide Number Placeholder 3">
            <a:extLst>
              <a:ext uri="{FF2B5EF4-FFF2-40B4-BE49-F238E27FC236}">
                <a16:creationId xmlns:a16="http://schemas.microsoft.com/office/drawing/2014/main" id="{4B29920B-C203-4C01-B4FE-AE1144A129F4}"/>
              </a:ext>
            </a:extLst>
          </p:cNvPr>
          <p:cNvSpPr>
            <a:spLocks noGrp="1"/>
          </p:cNvSpPr>
          <p:nvPr>
            <p:ph type="sldNum" sz="quarter" idx="12"/>
          </p:nvPr>
        </p:nvSpPr>
        <p:spPr/>
        <p:txBody>
          <a:bodyPr/>
          <a:lstStyle/>
          <a:p>
            <a:fld id="{BE334D4C-0D2F-4F24-97D5-2986E8E70728}" type="slidenum">
              <a:rPr lang="en-US" smtClean="0"/>
              <a:t>18</a:t>
            </a:fld>
            <a:endParaRPr lang="en-US"/>
          </a:p>
        </p:txBody>
      </p:sp>
    </p:spTree>
    <p:extLst>
      <p:ext uri="{BB962C8B-B14F-4D97-AF65-F5344CB8AC3E}">
        <p14:creationId xmlns:p14="http://schemas.microsoft.com/office/powerpoint/2010/main" val="1834265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7726-24F5-456E-97FF-8A199C464A46}"/>
              </a:ext>
            </a:extLst>
          </p:cNvPr>
          <p:cNvSpPr>
            <a:spLocks noGrp="1"/>
          </p:cNvSpPr>
          <p:nvPr>
            <p:ph type="title"/>
          </p:nvPr>
        </p:nvSpPr>
        <p:spPr>
          <a:xfrm>
            <a:off x="1715293" y="956415"/>
            <a:ext cx="8761413" cy="706964"/>
          </a:xfrm>
        </p:spPr>
        <p:txBody>
          <a:bodyPr/>
          <a:lstStyle/>
          <a:p>
            <a:pPr algn="ctr"/>
            <a:r>
              <a:rPr lang="en-US" dirty="0"/>
              <a:t>DATA</a:t>
            </a:r>
          </a:p>
        </p:txBody>
      </p:sp>
      <p:sp>
        <p:nvSpPr>
          <p:cNvPr id="3" name="Content Placeholder 2">
            <a:extLst>
              <a:ext uri="{FF2B5EF4-FFF2-40B4-BE49-F238E27FC236}">
                <a16:creationId xmlns:a16="http://schemas.microsoft.com/office/drawing/2014/main" id="{D90D8514-8A49-433D-A653-98CCF46C3185}"/>
              </a:ext>
            </a:extLst>
          </p:cNvPr>
          <p:cNvSpPr>
            <a:spLocks noGrp="1"/>
          </p:cNvSpPr>
          <p:nvPr>
            <p:ph idx="1"/>
          </p:nvPr>
        </p:nvSpPr>
        <p:spPr>
          <a:xfrm>
            <a:off x="747130" y="2439597"/>
            <a:ext cx="10697740" cy="4159609"/>
          </a:xfrm>
        </p:spPr>
        <p:txBody>
          <a:bodyPr>
            <a:normAutofit/>
          </a:bodyPr>
          <a:lstStyle/>
          <a:p>
            <a:pPr algn="just"/>
            <a:r>
              <a:rPr lang="en-US" dirty="0"/>
              <a:t>The dataset comprises 10 columns, each providing valuable information related to stroke incidence</a:t>
            </a:r>
          </a:p>
          <a:p>
            <a:pPr algn="just"/>
            <a:r>
              <a:rPr lang="en-US" dirty="0"/>
              <a:t>The data is publicly accessible from Kaggle, which contains a wide range of health-related variables. The dataset provides valuable insights into lifestyle choices, health conditions, and the occurrence of brain strokes in older individuals. </a:t>
            </a:r>
            <a:endParaRPr lang="en-US" dirty="0">
              <a:solidFill>
                <a:srgbClr val="374151"/>
              </a:solidFill>
              <a:latin typeface="Söhne"/>
            </a:endParaRPr>
          </a:p>
        </p:txBody>
      </p:sp>
      <p:pic>
        <p:nvPicPr>
          <p:cNvPr id="5" name="Picture 4">
            <a:extLst>
              <a:ext uri="{FF2B5EF4-FFF2-40B4-BE49-F238E27FC236}">
                <a16:creationId xmlns:a16="http://schemas.microsoft.com/office/drawing/2014/main" id="{B943A2B4-0A0F-4D5B-B93F-F70F3FDE5EB5}"/>
              </a:ext>
            </a:extLst>
          </p:cNvPr>
          <p:cNvPicPr>
            <a:picLocks noChangeAspect="1"/>
          </p:cNvPicPr>
          <p:nvPr/>
        </p:nvPicPr>
        <p:blipFill>
          <a:blip r:embed="rId2"/>
          <a:stretch>
            <a:fillRect/>
          </a:stretch>
        </p:blipFill>
        <p:spPr>
          <a:xfrm>
            <a:off x="830702" y="4311251"/>
            <a:ext cx="10530594" cy="1590334"/>
          </a:xfrm>
          <a:prstGeom prst="rect">
            <a:avLst/>
          </a:prstGeom>
        </p:spPr>
      </p:pic>
      <p:sp>
        <p:nvSpPr>
          <p:cNvPr id="4" name="Slide Number Placeholder 3">
            <a:extLst>
              <a:ext uri="{FF2B5EF4-FFF2-40B4-BE49-F238E27FC236}">
                <a16:creationId xmlns:a16="http://schemas.microsoft.com/office/drawing/2014/main" id="{F062F0E6-D8F5-45E6-A029-6D322872C598}"/>
              </a:ext>
            </a:extLst>
          </p:cNvPr>
          <p:cNvSpPr>
            <a:spLocks noGrp="1"/>
          </p:cNvSpPr>
          <p:nvPr>
            <p:ph type="sldNum" sz="quarter" idx="12"/>
          </p:nvPr>
        </p:nvSpPr>
        <p:spPr/>
        <p:txBody>
          <a:bodyPr/>
          <a:lstStyle/>
          <a:p>
            <a:fld id="{BE334D4C-0D2F-4F24-97D5-2986E8E70728}" type="slidenum">
              <a:rPr lang="en-US" smtClean="0"/>
              <a:t>19</a:t>
            </a:fld>
            <a:endParaRPr lang="en-US"/>
          </a:p>
        </p:txBody>
      </p:sp>
    </p:spTree>
    <p:extLst>
      <p:ext uri="{BB962C8B-B14F-4D97-AF65-F5344CB8AC3E}">
        <p14:creationId xmlns:p14="http://schemas.microsoft.com/office/powerpoint/2010/main" val="4038002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12DDB-6268-4E9A-8885-74BEAA1AFFBC}"/>
              </a:ext>
            </a:extLst>
          </p:cNvPr>
          <p:cNvSpPr>
            <a:spLocks noGrp="1"/>
          </p:cNvSpPr>
          <p:nvPr>
            <p:ph type="title"/>
          </p:nvPr>
        </p:nvSpPr>
        <p:spPr>
          <a:xfrm>
            <a:off x="1508637" y="904657"/>
            <a:ext cx="8761413" cy="706964"/>
          </a:xfrm>
        </p:spPr>
        <p:txBody>
          <a:bodyPr/>
          <a:lstStyle/>
          <a:p>
            <a:pPr algn="ctr"/>
            <a:r>
              <a:rPr lang="en-US" b="0" i="0" dirty="0">
                <a:solidFill>
                  <a:schemeClr val="bg1"/>
                </a:solidFill>
                <a:effectLst/>
              </a:rPr>
              <a:t>INTRODUCTION</a:t>
            </a:r>
            <a:endParaRPr lang="en-US" dirty="0">
              <a:solidFill>
                <a:schemeClr val="bg1"/>
              </a:solidFill>
            </a:endParaRPr>
          </a:p>
        </p:txBody>
      </p:sp>
      <p:sp>
        <p:nvSpPr>
          <p:cNvPr id="3" name="Content Placeholder 2">
            <a:extLst>
              <a:ext uri="{FF2B5EF4-FFF2-40B4-BE49-F238E27FC236}">
                <a16:creationId xmlns:a16="http://schemas.microsoft.com/office/drawing/2014/main" id="{051F4CDF-7DC3-4241-AC11-DEA1EF3988CA}"/>
              </a:ext>
            </a:extLst>
          </p:cNvPr>
          <p:cNvSpPr>
            <a:spLocks noGrp="1"/>
          </p:cNvSpPr>
          <p:nvPr>
            <p:ph idx="1"/>
          </p:nvPr>
        </p:nvSpPr>
        <p:spPr/>
        <p:txBody>
          <a:bodyPr/>
          <a:lstStyle/>
          <a:p>
            <a:pPr algn="just"/>
            <a:r>
              <a:rPr lang="en-US" b="0" i="0" dirty="0">
                <a:solidFill>
                  <a:srgbClr val="374151"/>
                </a:solidFill>
                <a:effectLst/>
                <a:latin typeface="Söhne"/>
              </a:rPr>
              <a:t>Global concern: Aging population and the impact of Cardiovascular Diseases (CVDs).</a:t>
            </a:r>
          </a:p>
          <a:p>
            <a:pPr algn="just"/>
            <a:r>
              <a:rPr lang="en-US" b="0" i="0" dirty="0">
                <a:solidFill>
                  <a:srgbClr val="374151"/>
                </a:solidFill>
                <a:effectLst/>
                <a:latin typeface="Söhne"/>
              </a:rPr>
              <a:t>CVDs as the leading cause of global mortality (17.9 million lives annually).</a:t>
            </a:r>
          </a:p>
          <a:p>
            <a:pPr algn="just"/>
            <a:r>
              <a:rPr lang="en-US" b="0" i="0" dirty="0">
                <a:solidFill>
                  <a:srgbClr val="374151"/>
                </a:solidFill>
                <a:effectLst/>
                <a:latin typeface="Söhne"/>
              </a:rPr>
              <a:t>Major contributors: Coronary heart disease, cerebrovascular disease, and rheumatic heart disease.</a:t>
            </a:r>
          </a:p>
          <a:p>
            <a:pPr algn="just"/>
            <a:r>
              <a:rPr lang="en-US" b="0" i="0" dirty="0">
                <a:solidFill>
                  <a:srgbClr val="374151"/>
                </a:solidFill>
                <a:effectLst/>
                <a:latin typeface="Söhne"/>
              </a:rPr>
              <a:t>Over 80% of CVD-related deaths result from heart attacks and strokes, with one-third occurring prematurely in individuals under 65.</a:t>
            </a:r>
          </a:p>
          <a:p>
            <a:pPr algn="just"/>
            <a:r>
              <a:rPr lang="en-US" dirty="0">
                <a:solidFill>
                  <a:srgbClr val="374151"/>
                </a:solidFill>
                <a:latin typeface="Söhne"/>
              </a:rPr>
              <a:t>The thesis explores key features on grading the factors of stroke across different age groups, focusing on data from different age groups. </a:t>
            </a:r>
            <a:endParaRPr lang="en-US" dirty="0"/>
          </a:p>
        </p:txBody>
      </p:sp>
      <p:sp>
        <p:nvSpPr>
          <p:cNvPr id="4" name="Slide Number Placeholder 3">
            <a:extLst>
              <a:ext uri="{FF2B5EF4-FFF2-40B4-BE49-F238E27FC236}">
                <a16:creationId xmlns:a16="http://schemas.microsoft.com/office/drawing/2014/main" id="{9818A1B9-E729-470D-89C9-88658BF70E04}"/>
              </a:ext>
            </a:extLst>
          </p:cNvPr>
          <p:cNvSpPr>
            <a:spLocks noGrp="1"/>
          </p:cNvSpPr>
          <p:nvPr>
            <p:ph type="sldNum" sz="quarter" idx="12"/>
          </p:nvPr>
        </p:nvSpPr>
        <p:spPr/>
        <p:txBody>
          <a:bodyPr/>
          <a:lstStyle/>
          <a:p>
            <a:fld id="{BE334D4C-0D2F-4F24-97D5-2986E8E70728}" type="slidenum">
              <a:rPr lang="en-US" smtClean="0"/>
              <a:t>2</a:t>
            </a:fld>
            <a:endParaRPr lang="en-US"/>
          </a:p>
        </p:txBody>
      </p:sp>
    </p:spTree>
    <p:extLst>
      <p:ext uri="{BB962C8B-B14F-4D97-AF65-F5344CB8AC3E}">
        <p14:creationId xmlns:p14="http://schemas.microsoft.com/office/powerpoint/2010/main" val="127750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7726-24F5-456E-97FF-8A199C464A46}"/>
              </a:ext>
            </a:extLst>
          </p:cNvPr>
          <p:cNvSpPr>
            <a:spLocks noGrp="1"/>
          </p:cNvSpPr>
          <p:nvPr>
            <p:ph type="title"/>
          </p:nvPr>
        </p:nvSpPr>
        <p:spPr>
          <a:xfrm>
            <a:off x="1715293" y="956415"/>
            <a:ext cx="8761413" cy="706964"/>
          </a:xfrm>
        </p:spPr>
        <p:txBody>
          <a:bodyPr/>
          <a:lstStyle/>
          <a:p>
            <a:pPr algn="ctr"/>
            <a:r>
              <a:rPr lang="en-US" dirty="0"/>
              <a:t>DATA</a:t>
            </a:r>
          </a:p>
        </p:txBody>
      </p:sp>
      <p:sp>
        <p:nvSpPr>
          <p:cNvPr id="3" name="Content Placeholder 2">
            <a:extLst>
              <a:ext uri="{FF2B5EF4-FFF2-40B4-BE49-F238E27FC236}">
                <a16:creationId xmlns:a16="http://schemas.microsoft.com/office/drawing/2014/main" id="{D90D8514-8A49-433D-A653-98CCF46C3185}"/>
              </a:ext>
            </a:extLst>
          </p:cNvPr>
          <p:cNvSpPr>
            <a:spLocks noGrp="1"/>
          </p:cNvSpPr>
          <p:nvPr>
            <p:ph idx="1"/>
          </p:nvPr>
        </p:nvSpPr>
        <p:spPr>
          <a:xfrm>
            <a:off x="747130" y="2439597"/>
            <a:ext cx="10697740" cy="4159609"/>
          </a:xfrm>
        </p:spPr>
        <p:txBody>
          <a:bodyPr>
            <a:normAutofit fontScale="92500" lnSpcReduction="20000"/>
          </a:bodyPr>
          <a:lstStyle/>
          <a:p>
            <a:pPr algn="just"/>
            <a:r>
              <a:rPr lang="en-US" dirty="0"/>
              <a:t>Gender: The gender of the individual (e.g., Male or Female). </a:t>
            </a:r>
          </a:p>
          <a:p>
            <a:pPr algn="just"/>
            <a:r>
              <a:rPr lang="en-US" dirty="0"/>
              <a:t>Age: The age of the individual in years. </a:t>
            </a:r>
          </a:p>
          <a:p>
            <a:pPr algn="just"/>
            <a:r>
              <a:rPr lang="en-US" dirty="0"/>
              <a:t>Hypertension: A binary variable indicating the presence (1) or absence (0) of hypertension. </a:t>
            </a:r>
          </a:p>
          <a:p>
            <a:pPr algn="just"/>
            <a:r>
              <a:rPr lang="en-US" dirty="0"/>
              <a:t>Heart Disease: A binary variable indicating the presence (1) or absence (0) of heart disease. </a:t>
            </a:r>
          </a:p>
          <a:p>
            <a:pPr algn="just"/>
            <a:r>
              <a:rPr lang="en-US" dirty="0"/>
              <a:t>Ever Married: A binary variable indicating whether the individual has ever been married (Yes or No). </a:t>
            </a:r>
          </a:p>
          <a:p>
            <a:pPr algn="just"/>
            <a:r>
              <a:rPr lang="en-US" dirty="0"/>
              <a:t>Work Type: The type of work the individual is engaged in (e.g., Private, Self-employed). </a:t>
            </a:r>
          </a:p>
          <a:p>
            <a:pPr algn="just"/>
            <a:r>
              <a:rPr lang="en-US" dirty="0"/>
              <a:t>Residence Type: The type of residence the individual lives in (e.g., Urban or Rural). </a:t>
            </a:r>
          </a:p>
          <a:p>
            <a:pPr algn="just"/>
            <a:r>
              <a:rPr lang="en-US" dirty="0"/>
              <a:t>Average Glucose Level: The average glucose level in the individual's blood. </a:t>
            </a:r>
          </a:p>
          <a:p>
            <a:pPr algn="just"/>
            <a:r>
              <a:rPr lang="en-US" dirty="0"/>
              <a:t>BMI: The Body Mass Index of the individual, representing their body weight in relation to height. </a:t>
            </a:r>
          </a:p>
          <a:p>
            <a:pPr algn="just"/>
            <a:r>
              <a:rPr lang="en-US" dirty="0"/>
              <a:t>Smoking Status: The smoking status of the individual (e.g., formerly smoked, never smoked, smokes).</a:t>
            </a:r>
          </a:p>
          <a:p>
            <a:pPr algn="just"/>
            <a:r>
              <a:rPr lang="en-US" dirty="0"/>
              <a:t>Stroke: A binary variable indicating the occurrence (1) or absence (0) of a stroke</a:t>
            </a:r>
            <a:endParaRPr lang="en-US" dirty="0">
              <a:solidFill>
                <a:srgbClr val="374151"/>
              </a:solidFill>
              <a:latin typeface="Söhne"/>
            </a:endParaRPr>
          </a:p>
          <a:p>
            <a:pPr algn="just"/>
            <a:endParaRPr lang="en-US" dirty="0">
              <a:solidFill>
                <a:srgbClr val="374151"/>
              </a:solidFill>
              <a:latin typeface="Söhne"/>
            </a:endParaRPr>
          </a:p>
          <a:p>
            <a:pPr algn="just"/>
            <a:endParaRPr lang="en-US" dirty="0">
              <a:solidFill>
                <a:srgbClr val="374151"/>
              </a:solidFill>
              <a:latin typeface="Söhne"/>
            </a:endParaRPr>
          </a:p>
          <a:p>
            <a:pPr algn="just"/>
            <a:endParaRPr lang="en-US" dirty="0">
              <a:solidFill>
                <a:srgbClr val="374151"/>
              </a:solidFill>
              <a:latin typeface="Söhne"/>
            </a:endParaRPr>
          </a:p>
          <a:p>
            <a:pPr algn="just"/>
            <a:endParaRPr lang="en-US" dirty="0">
              <a:solidFill>
                <a:srgbClr val="374151"/>
              </a:solidFill>
              <a:latin typeface="Söhne"/>
            </a:endParaRPr>
          </a:p>
        </p:txBody>
      </p:sp>
      <p:sp>
        <p:nvSpPr>
          <p:cNvPr id="4" name="Slide Number Placeholder 3">
            <a:extLst>
              <a:ext uri="{FF2B5EF4-FFF2-40B4-BE49-F238E27FC236}">
                <a16:creationId xmlns:a16="http://schemas.microsoft.com/office/drawing/2014/main" id="{98B18F20-4DC6-478C-AF04-34C60C34E582}"/>
              </a:ext>
            </a:extLst>
          </p:cNvPr>
          <p:cNvSpPr>
            <a:spLocks noGrp="1"/>
          </p:cNvSpPr>
          <p:nvPr>
            <p:ph type="sldNum" sz="quarter" idx="12"/>
          </p:nvPr>
        </p:nvSpPr>
        <p:spPr/>
        <p:txBody>
          <a:bodyPr/>
          <a:lstStyle/>
          <a:p>
            <a:fld id="{BE334D4C-0D2F-4F24-97D5-2986E8E70728}" type="slidenum">
              <a:rPr lang="en-US" smtClean="0"/>
              <a:t>20</a:t>
            </a:fld>
            <a:endParaRPr lang="en-US"/>
          </a:p>
        </p:txBody>
      </p:sp>
    </p:spTree>
    <p:extLst>
      <p:ext uri="{BB962C8B-B14F-4D97-AF65-F5344CB8AC3E}">
        <p14:creationId xmlns:p14="http://schemas.microsoft.com/office/powerpoint/2010/main" val="3151255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57AB-CD9D-4679-BA14-AE62A2A0D83D}"/>
              </a:ext>
            </a:extLst>
          </p:cNvPr>
          <p:cNvSpPr>
            <a:spLocks noGrp="1"/>
          </p:cNvSpPr>
          <p:nvPr>
            <p:ph type="title"/>
          </p:nvPr>
        </p:nvSpPr>
        <p:spPr/>
        <p:txBody>
          <a:bodyPr/>
          <a:lstStyle/>
          <a:p>
            <a:pPr algn="ctr"/>
            <a:r>
              <a:rPr lang="en-US" dirty="0"/>
              <a:t>Exploratory Data Analysis (EDA)</a:t>
            </a:r>
          </a:p>
        </p:txBody>
      </p:sp>
      <p:sp>
        <p:nvSpPr>
          <p:cNvPr id="3" name="Content Placeholder 2">
            <a:extLst>
              <a:ext uri="{FF2B5EF4-FFF2-40B4-BE49-F238E27FC236}">
                <a16:creationId xmlns:a16="http://schemas.microsoft.com/office/drawing/2014/main" id="{EB80B30D-E097-4E20-AFF0-59C593AC4692}"/>
              </a:ext>
            </a:extLst>
          </p:cNvPr>
          <p:cNvSpPr>
            <a:spLocks noGrp="1"/>
          </p:cNvSpPr>
          <p:nvPr>
            <p:ph idx="1"/>
          </p:nvPr>
        </p:nvSpPr>
        <p:spPr>
          <a:xfrm>
            <a:off x="741872" y="2294625"/>
            <a:ext cx="11154206" cy="4425351"/>
          </a:xfrm>
        </p:spPr>
        <p:txBody>
          <a:bodyPr>
            <a:normAutofit/>
          </a:bodyPr>
          <a:lstStyle/>
          <a:p>
            <a:pPr marL="0" indent="0" algn="just">
              <a:buNone/>
            </a:pPr>
            <a:r>
              <a:rPr lang="en-US" dirty="0"/>
              <a:t>Exploratory Data Analysis (EDA) is a crucial initial step in the data analysis process that involves summarizing, visualizing, and understanding the main characteristics of a dataset.</a:t>
            </a:r>
          </a:p>
          <a:p>
            <a:pPr marL="0" indent="0" algn="just">
              <a:buNone/>
            </a:pPr>
            <a:endParaRPr lang="en-US" dirty="0"/>
          </a:p>
        </p:txBody>
      </p:sp>
      <p:sp>
        <p:nvSpPr>
          <p:cNvPr id="4" name="Slide Number Placeholder 3">
            <a:extLst>
              <a:ext uri="{FF2B5EF4-FFF2-40B4-BE49-F238E27FC236}">
                <a16:creationId xmlns:a16="http://schemas.microsoft.com/office/drawing/2014/main" id="{55FFC49D-3E76-4365-B23F-D2587F734F6F}"/>
              </a:ext>
            </a:extLst>
          </p:cNvPr>
          <p:cNvSpPr>
            <a:spLocks noGrp="1"/>
          </p:cNvSpPr>
          <p:nvPr>
            <p:ph type="sldNum" sz="quarter" idx="12"/>
          </p:nvPr>
        </p:nvSpPr>
        <p:spPr/>
        <p:txBody>
          <a:bodyPr/>
          <a:lstStyle/>
          <a:p>
            <a:fld id="{BE334D4C-0D2F-4F24-97D5-2986E8E70728}" type="slidenum">
              <a:rPr lang="en-US" smtClean="0"/>
              <a:t>21</a:t>
            </a:fld>
            <a:endParaRPr lang="en-US"/>
          </a:p>
        </p:txBody>
      </p:sp>
    </p:spTree>
    <p:extLst>
      <p:ext uri="{BB962C8B-B14F-4D97-AF65-F5344CB8AC3E}">
        <p14:creationId xmlns:p14="http://schemas.microsoft.com/office/powerpoint/2010/main" val="863520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57AB-CD9D-4679-BA14-AE62A2A0D83D}"/>
              </a:ext>
            </a:extLst>
          </p:cNvPr>
          <p:cNvSpPr>
            <a:spLocks noGrp="1"/>
          </p:cNvSpPr>
          <p:nvPr>
            <p:ph type="title"/>
          </p:nvPr>
        </p:nvSpPr>
        <p:spPr>
          <a:xfrm>
            <a:off x="1715293" y="835645"/>
            <a:ext cx="8761413" cy="706964"/>
          </a:xfrm>
        </p:spPr>
        <p:txBody>
          <a:bodyPr/>
          <a:lstStyle/>
          <a:p>
            <a:pPr algn="ctr"/>
            <a:r>
              <a:rPr lang="en-US" dirty="0"/>
              <a:t>Exploratory Data Analysis (EDA)</a:t>
            </a:r>
          </a:p>
        </p:txBody>
      </p:sp>
      <p:pic>
        <p:nvPicPr>
          <p:cNvPr id="5" name="Content Placeholder 4">
            <a:extLst>
              <a:ext uri="{FF2B5EF4-FFF2-40B4-BE49-F238E27FC236}">
                <a16:creationId xmlns:a16="http://schemas.microsoft.com/office/drawing/2014/main" id="{006567B1-4EF8-4C43-9990-9B9B7F3937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406769"/>
            <a:ext cx="6247558" cy="3748535"/>
          </a:xfrm>
        </p:spPr>
      </p:pic>
      <p:sp>
        <p:nvSpPr>
          <p:cNvPr id="7" name="Content Placeholder 2">
            <a:extLst>
              <a:ext uri="{FF2B5EF4-FFF2-40B4-BE49-F238E27FC236}">
                <a16:creationId xmlns:a16="http://schemas.microsoft.com/office/drawing/2014/main" id="{335D1719-812E-4073-AF95-F321426EBD3F}"/>
              </a:ext>
            </a:extLst>
          </p:cNvPr>
          <p:cNvSpPr txBox="1">
            <a:spLocks/>
          </p:cNvSpPr>
          <p:nvPr/>
        </p:nvSpPr>
        <p:spPr>
          <a:xfrm>
            <a:off x="5993558" y="2660385"/>
            <a:ext cx="5420955" cy="39842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l">
              <a:buFont typeface="Wingdings" panose="05000000000000000000" pitchFamily="2" charset="2"/>
              <a:buChar char="Ø"/>
            </a:pPr>
            <a:r>
              <a:rPr lang="en-US" b="0" i="0" dirty="0">
                <a:solidFill>
                  <a:srgbClr val="374151"/>
                </a:solidFill>
                <a:effectLst/>
                <a:latin typeface="Söhne"/>
              </a:rPr>
              <a:t>Stroke incidence increases with age, peaking in individuals over 80 years old.</a:t>
            </a:r>
          </a:p>
          <a:p>
            <a:pPr algn="l">
              <a:buFont typeface="Wingdings" panose="05000000000000000000" pitchFamily="2" charset="2"/>
              <a:buChar char="Ø"/>
            </a:pPr>
            <a:r>
              <a:rPr lang="en-US" b="0" i="0" dirty="0">
                <a:solidFill>
                  <a:srgbClr val="374151"/>
                </a:solidFill>
                <a:effectLst/>
                <a:latin typeface="Söhne"/>
              </a:rPr>
              <a:t>Strokes can occur at any age, with a significant number occurring in people under 50.</a:t>
            </a:r>
          </a:p>
          <a:p>
            <a:pPr algn="l">
              <a:buFont typeface="Wingdings" panose="05000000000000000000" pitchFamily="2" charset="2"/>
              <a:buChar char="Ø"/>
            </a:pPr>
            <a:r>
              <a:rPr lang="en-US" b="0" i="0" dirty="0">
                <a:solidFill>
                  <a:srgbClr val="374151"/>
                </a:solidFill>
                <a:effectLst/>
                <a:latin typeface="Söhne"/>
              </a:rPr>
              <a:t>The distribution of strokes by age is not uniform, showing distinct peaks at around 55 and 80 years old.</a:t>
            </a:r>
          </a:p>
          <a:p>
            <a:pPr algn="l">
              <a:buFont typeface="Wingdings" panose="05000000000000000000" pitchFamily="2" charset="2"/>
              <a:buChar char="Ø"/>
            </a:pPr>
            <a:r>
              <a:rPr lang="en-US" b="0" i="0" dirty="0">
                <a:solidFill>
                  <a:srgbClr val="374151"/>
                </a:solidFill>
                <a:effectLst/>
                <a:latin typeface="Söhne"/>
              </a:rPr>
              <a:t>This suggests two different risk factors for strokes: one affecting younger individuals and another affecting older individuals.</a:t>
            </a:r>
          </a:p>
        </p:txBody>
      </p:sp>
      <p:sp>
        <p:nvSpPr>
          <p:cNvPr id="3" name="Slide Number Placeholder 2">
            <a:extLst>
              <a:ext uri="{FF2B5EF4-FFF2-40B4-BE49-F238E27FC236}">
                <a16:creationId xmlns:a16="http://schemas.microsoft.com/office/drawing/2014/main" id="{7E02E379-9524-4FF0-93BF-7B501E3FFF19}"/>
              </a:ext>
            </a:extLst>
          </p:cNvPr>
          <p:cNvSpPr>
            <a:spLocks noGrp="1"/>
          </p:cNvSpPr>
          <p:nvPr>
            <p:ph type="sldNum" sz="quarter" idx="12"/>
          </p:nvPr>
        </p:nvSpPr>
        <p:spPr/>
        <p:txBody>
          <a:bodyPr/>
          <a:lstStyle/>
          <a:p>
            <a:fld id="{BE334D4C-0D2F-4F24-97D5-2986E8E70728}" type="slidenum">
              <a:rPr lang="en-US" smtClean="0"/>
              <a:t>22</a:t>
            </a:fld>
            <a:endParaRPr lang="en-US"/>
          </a:p>
        </p:txBody>
      </p:sp>
    </p:spTree>
    <p:extLst>
      <p:ext uri="{BB962C8B-B14F-4D97-AF65-F5344CB8AC3E}">
        <p14:creationId xmlns:p14="http://schemas.microsoft.com/office/powerpoint/2010/main" val="2392645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57AB-CD9D-4679-BA14-AE62A2A0D83D}"/>
              </a:ext>
            </a:extLst>
          </p:cNvPr>
          <p:cNvSpPr>
            <a:spLocks noGrp="1"/>
          </p:cNvSpPr>
          <p:nvPr>
            <p:ph type="title"/>
          </p:nvPr>
        </p:nvSpPr>
        <p:spPr>
          <a:xfrm>
            <a:off x="1715293" y="835645"/>
            <a:ext cx="8761413" cy="706964"/>
          </a:xfrm>
        </p:spPr>
        <p:txBody>
          <a:bodyPr/>
          <a:lstStyle/>
          <a:p>
            <a:pPr algn="ctr"/>
            <a:r>
              <a:rPr lang="en-US" dirty="0"/>
              <a:t>Exploratory Data Analysis (EDA)</a:t>
            </a:r>
          </a:p>
        </p:txBody>
      </p:sp>
      <p:sp>
        <p:nvSpPr>
          <p:cNvPr id="6" name="Title 1">
            <a:extLst>
              <a:ext uri="{FF2B5EF4-FFF2-40B4-BE49-F238E27FC236}">
                <a16:creationId xmlns:a16="http://schemas.microsoft.com/office/drawing/2014/main" id="{AA7A3432-BBCF-4F9F-9D3F-07D3AD466C7B}"/>
              </a:ext>
            </a:extLst>
          </p:cNvPr>
          <p:cNvSpPr txBox="1">
            <a:spLocks/>
          </p:cNvSpPr>
          <p:nvPr/>
        </p:nvSpPr>
        <p:spPr bwMode="gray">
          <a:xfrm>
            <a:off x="6338657" y="2752109"/>
            <a:ext cx="5308846" cy="328028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endParaRPr lang="en-US" sz="1400" dirty="0">
              <a:solidFill>
                <a:schemeClr val="tx1"/>
              </a:solidFill>
            </a:endParaRPr>
          </a:p>
        </p:txBody>
      </p:sp>
      <p:pic>
        <p:nvPicPr>
          <p:cNvPr id="8" name="Content Placeholder 7">
            <a:extLst>
              <a:ext uri="{FF2B5EF4-FFF2-40B4-BE49-F238E27FC236}">
                <a16:creationId xmlns:a16="http://schemas.microsoft.com/office/drawing/2014/main" id="{64B4990F-179E-445F-84EF-8227B22DD0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310" y="2568941"/>
            <a:ext cx="5755690" cy="3453414"/>
          </a:xfrm>
        </p:spPr>
      </p:pic>
      <p:sp>
        <p:nvSpPr>
          <p:cNvPr id="5" name="Content Placeholder 2">
            <a:extLst>
              <a:ext uri="{FF2B5EF4-FFF2-40B4-BE49-F238E27FC236}">
                <a16:creationId xmlns:a16="http://schemas.microsoft.com/office/drawing/2014/main" id="{61DF1A0A-0637-41EB-A490-3501D5852501}"/>
              </a:ext>
            </a:extLst>
          </p:cNvPr>
          <p:cNvSpPr txBox="1">
            <a:spLocks/>
          </p:cNvSpPr>
          <p:nvPr/>
        </p:nvSpPr>
        <p:spPr>
          <a:xfrm>
            <a:off x="5680624" y="2303520"/>
            <a:ext cx="5881456" cy="30000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US" b="0" i="0" dirty="0">
              <a:solidFill>
                <a:srgbClr val="374151"/>
              </a:solidFill>
              <a:effectLst/>
              <a:latin typeface="Söhne"/>
            </a:endParaRPr>
          </a:p>
          <a:p>
            <a:pPr lvl="1"/>
            <a:r>
              <a:rPr lang="en-US" b="0" i="0" dirty="0">
                <a:solidFill>
                  <a:srgbClr val="374151"/>
                </a:solidFill>
                <a:effectLst/>
                <a:latin typeface="Söhne"/>
              </a:rPr>
              <a:t>Risk of stroke increases with age and hypertension.</a:t>
            </a:r>
          </a:p>
          <a:p>
            <a:pPr lvl="1"/>
            <a:r>
              <a:rPr lang="en-US" b="0" i="0" dirty="0">
                <a:solidFill>
                  <a:srgbClr val="374151"/>
                </a:solidFill>
                <a:effectLst/>
                <a:latin typeface="Söhne"/>
              </a:rPr>
              <a:t>Median age of stroke is around 65 years.</a:t>
            </a:r>
          </a:p>
          <a:p>
            <a:pPr lvl="1"/>
            <a:r>
              <a:rPr lang="en-US" b="0" i="0" dirty="0">
                <a:solidFill>
                  <a:srgbClr val="374151"/>
                </a:solidFill>
                <a:effectLst/>
                <a:latin typeface="Söhne"/>
              </a:rPr>
              <a:t>Higher risk in individuals with hypertension.</a:t>
            </a:r>
          </a:p>
          <a:p>
            <a:pPr lvl="1"/>
            <a:r>
              <a:rPr lang="en-US" b="0" i="0" dirty="0">
                <a:solidFill>
                  <a:srgbClr val="374151"/>
                </a:solidFill>
                <a:effectLst/>
                <a:latin typeface="Söhne"/>
              </a:rPr>
              <a:t>Distribution of strokes is right-skewed, indicating more strokes in older age and higher blood pressure.</a:t>
            </a:r>
          </a:p>
          <a:p>
            <a:pPr lvl="1"/>
            <a:r>
              <a:rPr lang="en-US" b="0" i="0" dirty="0">
                <a:solidFill>
                  <a:srgbClr val="374151"/>
                </a:solidFill>
                <a:effectLst/>
                <a:latin typeface="Söhne"/>
              </a:rPr>
              <a:t>Risk accumulates over time.</a:t>
            </a:r>
          </a:p>
          <a:p>
            <a:pPr lvl="1"/>
            <a:r>
              <a:rPr lang="en-US" b="0" i="0" dirty="0">
                <a:solidFill>
                  <a:srgbClr val="374151"/>
                </a:solidFill>
                <a:effectLst/>
                <a:latin typeface="Söhne"/>
              </a:rPr>
              <a:t>Hypertension is a significant stroke risk factor.</a:t>
            </a:r>
          </a:p>
        </p:txBody>
      </p:sp>
      <p:sp>
        <p:nvSpPr>
          <p:cNvPr id="3" name="Slide Number Placeholder 2">
            <a:extLst>
              <a:ext uri="{FF2B5EF4-FFF2-40B4-BE49-F238E27FC236}">
                <a16:creationId xmlns:a16="http://schemas.microsoft.com/office/drawing/2014/main" id="{A74FBDFE-E16A-4A28-8FBD-ACEBC67CD13E}"/>
              </a:ext>
            </a:extLst>
          </p:cNvPr>
          <p:cNvSpPr>
            <a:spLocks noGrp="1"/>
          </p:cNvSpPr>
          <p:nvPr>
            <p:ph type="sldNum" sz="quarter" idx="12"/>
          </p:nvPr>
        </p:nvSpPr>
        <p:spPr/>
        <p:txBody>
          <a:bodyPr/>
          <a:lstStyle/>
          <a:p>
            <a:fld id="{BE334D4C-0D2F-4F24-97D5-2986E8E70728}" type="slidenum">
              <a:rPr lang="en-US" smtClean="0"/>
              <a:t>23</a:t>
            </a:fld>
            <a:endParaRPr lang="en-US"/>
          </a:p>
        </p:txBody>
      </p:sp>
    </p:spTree>
    <p:extLst>
      <p:ext uri="{BB962C8B-B14F-4D97-AF65-F5344CB8AC3E}">
        <p14:creationId xmlns:p14="http://schemas.microsoft.com/office/powerpoint/2010/main" val="4133025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57AB-CD9D-4679-BA14-AE62A2A0D83D}"/>
              </a:ext>
            </a:extLst>
          </p:cNvPr>
          <p:cNvSpPr>
            <a:spLocks noGrp="1"/>
          </p:cNvSpPr>
          <p:nvPr>
            <p:ph type="title"/>
          </p:nvPr>
        </p:nvSpPr>
        <p:spPr>
          <a:xfrm>
            <a:off x="1715293" y="835645"/>
            <a:ext cx="8761413" cy="706964"/>
          </a:xfrm>
        </p:spPr>
        <p:txBody>
          <a:bodyPr/>
          <a:lstStyle/>
          <a:p>
            <a:pPr algn="ctr"/>
            <a:r>
              <a:rPr lang="en-US" dirty="0"/>
              <a:t>Exploratory Data Analysis (EDA)</a:t>
            </a:r>
          </a:p>
        </p:txBody>
      </p:sp>
      <p:sp>
        <p:nvSpPr>
          <p:cNvPr id="6" name="Title 1">
            <a:extLst>
              <a:ext uri="{FF2B5EF4-FFF2-40B4-BE49-F238E27FC236}">
                <a16:creationId xmlns:a16="http://schemas.microsoft.com/office/drawing/2014/main" id="{AA7A3432-BBCF-4F9F-9D3F-07D3AD466C7B}"/>
              </a:ext>
            </a:extLst>
          </p:cNvPr>
          <p:cNvSpPr txBox="1">
            <a:spLocks/>
          </p:cNvSpPr>
          <p:nvPr/>
        </p:nvSpPr>
        <p:spPr bwMode="gray">
          <a:xfrm>
            <a:off x="5615796" y="2543115"/>
            <a:ext cx="6031707" cy="3489278"/>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endParaRPr lang="en-US" sz="1200" dirty="0">
              <a:solidFill>
                <a:schemeClr val="tx1"/>
              </a:solidFill>
            </a:endParaRPr>
          </a:p>
        </p:txBody>
      </p:sp>
      <p:pic>
        <p:nvPicPr>
          <p:cNvPr id="7" name="Content Placeholder 6">
            <a:extLst>
              <a:ext uri="{FF2B5EF4-FFF2-40B4-BE49-F238E27FC236}">
                <a16:creationId xmlns:a16="http://schemas.microsoft.com/office/drawing/2014/main" id="{7D375FAC-FE26-4460-A548-D2F06A790B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9348" y="2543115"/>
            <a:ext cx="4555066" cy="3416300"/>
          </a:xfrm>
        </p:spPr>
      </p:pic>
      <p:sp>
        <p:nvSpPr>
          <p:cNvPr id="5" name="Content Placeholder 2">
            <a:extLst>
              <a:ext uri="{FF2B5EF4-FFF2-40B4-BE49-F238E27FC236}">
                <a16:creationId xmlns:a16="http://schemas.microsoft.com/office/drawing/2014/main" id="{F5B5BE5F-2441-4F01-AF81-B37C9358E1DE}"/>
              </a:ext>
            </a:extLst>
          </p:cNvPr>
          <p:cNvSpPr txBox="1">
            <a:spLocks/>
          </p:cNvSpPr>
          <p:nvPr/>
        </p:nvSpPr>
        <p:spPr>
          <a:xfrm>
            <a:off x="5615796" y="2303520"/>
            <a:ext cx="5881456" cy="41887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r>
              <a:rPr lang="en-US" b="0" i="0" dirty="0">
                <a:solidFill>
                  <a:srgbClr val="374151"/>
                </a:solidFill>
                <a:effectLst/>
                <a:latin typeface="Söhne"/>
              </a:rPr>
              <a:t>For individuals without heart disease (heart disease=0), the likelihood of stroke is generally low across all age groups, with the highest occurrence in the 61+ age group.</a:t>
            </a:r>
          </a:p>
          <a:p>
            <a:pPr algn="just"/>
            <a:r>
              <a:rPr lang="en-US" b="0" i="0" dirty="0">
                <a:solidFill>
                  <a:srgbClr val="374151"/>
                </a:solidFill>
                <a:effectLst/>
                <a:latin typeface="Söhne"/>
              </a:rPr>
              <a:t>Conversely, for individuals with heart disease (heart disease=1), the risk of stroke significantly increases across all age groups, reaching the highest incidence among those aged 61 and above.</a:t>
            </a:r>
          </a:p>
          <a:p>
            <a:pPr algn="just"/>
            <a:r>
              <a:rPr lang="en-US" b="0" i="0" dirty="0">
                <a:solidFill>
                  <a:srgbClr val="374151"/>
                </a:solidFill>
                <a:effectLst/>
                <a:latin typeface="Söhne"/>
              </a:rPr>
              <a:t>Older individuals, particularly those in the 61+ age group, are generally at a higher risk of stroke.</a:t>
            </a:r>
          </a:p>
          <a:p>
            <a:pPr algn="just"/>
            <a:r>
              <a:rPr lang="en-US" b="0" i="0" dirty="0">
                <a:solidFill>
                  <a:srgbClr val="374151"/>
                </a:solidFill>
                <a:effectLst/>
                <a:latin typeface="Söhne"/>
              </a:rPr>
              <a:t>The presence of heart disease amplifies the risk of stroke, especially among individuals in the 61+ age group.</a:t>
            </a:r>
          </a:p>
          <a:p>
            <a:pPr marL="0" indent="0" algn="just">
              <a:buNone/>
            </a:pPr>
            <a:endParaRPr lang="en-US" b="0" i="0" dirty="0">
              <a:solidFill>
                <a:srgbClr val="374151"/>
              </a:solidFill>
              <a:effectLst/>
              <a:latin typeface="Söhne"/>
            </a:endParaRPr>
          </a:p>
        </p:txBody>
      </p:sp>
      <p:sp>
        <p:nvSpPr>
          <p:cNvPr id="3" name="Slide Number Placeholder 2">
            <a:extLst>
              <a:ext uri="{FF2B5EF4-FFF2-40B4-BE49-F238E27FC236}">
                <a16:creationId xmlns:a16="http://schemas.microsoft.com/office/drawing/2014/main" id="{42EDB878-29F1-4317-A499-88F2AE7ED9CE}"/>
              </a:ext>
            </a:extLst>
          </p:cNvPr>
          <p:cNvSpPr>
            <a:spLocks noGrp="1"/>
          </p:cNvSpPr>
          <p:nvPr>
            <p:ph type="sldNum" sz="quarter" idx="12"/>
          </p:nvPr>
        </p:nvSpPr>
        <p:spPr/>
        <p:txBody>
          <a:bodyPr/>
          <a:lstStyle/>
          <a:p>
            <a:fld id="{BE334D4C-0D2F-4F24-97D5-2986E8E70728}" type="slidenum">
              <a:rPr lang="en-US" smtClean="0"/>
              <a:t>24</a:t>
            </a:fld>
            <a:endParaRPr lang="en-US"/>
          </a:p>
        </p:txBody>
      </p:sp>
    </p:spTree>
    <p:extLst>
      <p:ext uri="{BB962C8B-B14F-4D97-AF65-F5344CB8AC3E}">
        <p14:creationId xmlns:p14="http://schemas.microsoft.com/office/powerpoint/2010/main" val="2470743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57AB-CD9D-4679-BA14-AE62A2A0D83D}"/>
              </a:ext>
            </a:extLst>
          </p:cNvPr>
          <p:cNvSpPr>
            <a:spLocks noGrp="1"/>
          </p:cNvSpPr>
          <p:nvPr>
            <p:ph type="title"/>
          </p:nvPr>
        </p:nvSpPr>
        <p:spPr>
          <a:xfrm>
            <a:off x="1715293" y="835645"/>
            <a:ext cx="8761413" cy="706964"/>
          </a:xfrm>
        </p:spPr>
        <p:txBody>
          <a:bodyPr/>
          <a:lstStyle/>
          <a:p>
            <a:pPr algn="ctr"/>
            <a:r>
              <a:rPr lang="en-US" dirty="0"/>
              <a:t>Exploratory Data Analysis (EDA)</a:t>
            </a:r>
          </a:p>
        </p:txBody>
      </p:sp>
      <p:sp>
        <p:nvSpPr>
          <p:cNvPr id="6" name="Title 1">
            <a:extLst>
              <a:ext uri="{FF2B5EF4-FFF2-40B4-BE49-F238E27FC236}">
                <a16:creationId xmlns:a16="http://schemas.microsoft.com/office/drawing/2014/main" id="{AA7A3432-BBCF-4F9F-9D3F-07D3AD466C7B}"/>
              </a:ext>
            </a:extLst>
          </p:cNvPr>
          <p:cNvSpPr txBox="1">
            <a:spLocks/>
          </p:cNvSpPr>
          <p:nvPr/>
        </p:nvSpPr>
        <p:spPr bwMode="gray">
          <a:xfrm>
            <a:off x="5615796" y="2543115"/>
            <a:ext cx="6031707" cy="3489278"/>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endParaRPr lang="en-US" sz="1400" dirty="0">
              <a:solidFill>
                <a:schemeClr val="tx1"/>
              </a:solidFill>
            </a:endParaRPr>
          </a:p>
        </p:txBody>
      </p:sp>
      <p:pic>
        <p:nvPicPr>
          <p:cNvPr id="8" name="Content Placeholder 7">
            <a:extLst>
              <a:ext uri="{FF2B5EF4-FFF2-40B4-BE49-F238E27FC236}">
                <a16:creationId xmlns:a16="http://schemas.microsoft.com/office/drawing/2014/main" id="{508532B8-4CAF-405D-89FF-59741377E9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1565" y="2707016"/>
            <a:ext cx="4934231" cy="2960539"/>
          </a:xfrm>
        </p:spPr>
      </p:pic>
      <p:sp>
        <p:nvSpPr>
          <p:cNvPr id="7" name="Content Placeholder 2">
            <a:extLst>
              <a:ext uri="{FF2B5EF4-FFF2-40B4-BE49-F238E27FC236}">
                <a16:creationId xmlns:a16="http://schemas.microsoft.com/office/drawing/2014/main" id="{9F774DCE-FB8F-4FC2-A54E-F70D49F5B42D}"/>
              </a:ext>
            </a:extLst>
          </p:cNvPr>
          <p:cNvSpPr txBox="1">
            <a:spLocks/>
          </p:cNvSpPr>
          <p:nvPr/>
        </p:nvSpPr>
        <p:spPr>
          <a:xfrm>
            <a:off x="5615796" y="2303520"/>
            <a:ext cx="5881456" cy="418872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endParaRPr lang="en-US" b="0" i="0" dirty="0">
              <a:solidFill>
                <a:srgbClr val="374151"/>
              </a:solidFill>
              <a:effectLst/>
              <a:latin typeface="Söhne"/>
            </a:endParaRPr>
          </a:p>
          <a:p>
            <a:pPr lvl="1"/>
            <a:r>
              <a:rPr lang="en-US" b="0" i="0" dirty="0">
                <a:solidFill>
                  <a:srgbClr val="374151"/>
                </a:solidFill>
                <a:effectLst/>
                <a:latin typeface="Söhne"/>
              </a:rPr>
              <a:t>The heatmap indicates a correlation between increased risk of stroke and higher BMI (Body Mass Index) as well as advancing age.</a:t>
            </a:r>
          </a:p>
          <a:p>
            <a:pPr lvl="1"/>
            <a:r>
              <a:rPr lang="en-US" b="0" i="0" dirty="0">
                <a:solidFill>
                  <a:srgbClr val="374151"/>
                </a:solidFill>
                <a:effectLst/>
                <a:latin typeface="Söhne"/>
              </a:rPr>
              <a:t>Obesity is identified as a significant risk factor for stroke, with individuals carrying excess weight being more prone to other stroke-related risk factors such as high blood pressure, high cholesterol, and diabetes.</a:t>
            </a:r>
          </a:p>
          <a:p>
            <a:pPr lvl="1"/>
            <a:r>
              <a:rPr lang="en-US" b="0" i="0" dirty="0">
                <a:solidFill>
                  <a:srgbClr val="374151"/>
                </a:solidFill>
                <a:effectLst/>
                <a:latin typeface="Söhne"/>
              </a:rPr>
              <a:t>Advancing age contributes to an elevated risk of stroke due to the natural aging process causing arteries to narrow and harden, potentially leading to reduced blood flow to the brain.</a:t>
            </a:r>
          </a:p>
          <a:p>
            <a:pPr lvl="1"/>
            <a:r>
              <a:rPr lang="en-US" b="0" i="0" dirty="0">
                <a:solidFill>
                  <a:srgbClr val="374151"/>
                </a:solidFill>
                <a:effectLst/>
                <a:latin typeface="Söhne"/>
              </a:rPr>
              <a:t>The heatmap highlights that the highest risk of stroke is observed in individuals who are both in the obese overweight category and aged 61 or above.</a:t>
            </a:r>
          </a:p>
        </p:txBody>
      </p:sp>
      <p:sp>
        <p:nvSpPr>
          <p:cNvPr id="3" name="Slide Number Placeholder 2">
            <a:extLst>
              <a:ext uri="{FF2B5EF4-FFF2-40B4-BE49-F238E27FC236}">
                <a16:creationId xmlns:a16="http://schemas.microsoft.com/office/drawing/2014/main" id="{0197A1FD-2D61-4C9B-A4C0-09AA26DEAF75}"/>
              </a:ext>
            </a:extLst>
          </p:cNvPr>
          <p:cNvSpPr>
            <a:spLocks noGrp="1"/>
          </p:cNvSpPr>
          <p:nvPr>
            <p:ph type="sldNum" sz="quarter" idx="12"/>
          </p:nvPr>
        </p:nvSpPr>
        <p:spPr/>
        <p:txBody>
          <a:bodyPr/>
          <a:lstStyle/>
          <a:p>
            <a:fld id="{BE334D4C-0D2F-4F24-97D5-2986E8E70728}" type="slidenum">
              <a:rPr lang="en-US" smtClean="0"/>
              <a:t>25</a:t>
            </a:fld>
            <a:endParaRPr lang="en-US"/>
          </a:p>
        </p:txBody>
      </p:sp>
    </p:spTree>
    <p:extLst>
      <p:ext uri="{BB962C8B-B14F-4D97-AF65-F5344CB8AC3E}">
        <p14:creationId xmlns:p14="http://schemas.microsoft.com/office/powerpoint/2010/main" val="1508580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57AB-CD9D-4679-BA14-AE62A2A0D83D}"/>
              </a:ext>
            </a:extLst>
          </p:cNvPr>
          <p:cNvSpPr>
            <a:spLocks noGrp="1"/>
          </p:cNvSpPr>
          <p:nvPr>
            <p:ph type="title"/>
          </p:nvPr>
        </p:nvSpPr>
        <p:spPr>
          <a:xfrm>
            <a:off x="1715293" y="835645"/>
            <a:ext cx="8761413" cy="706964"/>
          </a:xfrm>
        </p:spPr>
        <p:txBody>
          <a:bodyPr/>
          <a:lstStyle/>
          <a:p>
            <a:pPr algn="ctr"/>
            <a:r>
              <a:rPr lang="en-US" dirty="0"/>
              <a:t>STROKE COUNTS &amp; SKEWNESS</a:t>
            </a:r>
          </a:p>
        </p:txBody>
      </p:sp>
      <p:graphicFrame>
        <p:nvGraphicFramePr>
          <p:cNvPr id="5" name="Content Placeholder 4">
            <a:extLst>
              <a:ext uri="{FF2B5EF4-FFF2-40B4-BE49-F238E27FC236}">
                <a16:creationId xmlns:a16="http://schemas.microsoft.com/office/drawing/2014/main" id="{FEED1D2A-6EAA-4377-9D00-36E1AD8B979D}"/>
              </a:ext>
            </a:extLst>
          </p:cNvPr>
          <p:cNvGraphicFramePr>
            <a:graphicFrameLocks noGrp="1"/>
          </p:cNvGraphicFramePr>
          <p:nvPr>
            <p:ph idx="1"/>
            <p:extLst>
              <p:ext uri="{D42A27DB-BD31-4B8C-83A1-F6EECF244321}">
                <p14:modId xmlns:p14="http://schemas.microsoft.com/office/powerpoint/2010/main" val="3669390983"/>
              </p:ext>
            </p:extLst>
          </p:nvPr>
        </p:nvGraphicFramePr>
        <p:xfrm>
          <a:off x="533480" y="5353957"/>
          <a:ext cx="3073835" cy="668395"/>
        </p:xfrm>
        <a:graphic>
          <a:graphicData uri="http://schemas.openxmlformats.org/drawingml/2006/table">
            <a:tbl>
              <a:tblPr firstRow="1" firstCol="1" bandRow="1">
                <a:tableStyleId>{5C22544A-7EE6-4342-B048-85BDC9FD1C3A}</a:tableStyleId>
              </a:tblPr>
              <a:tblGrid>
                <a:gridCol w="705081">
                  <a:extLst>
                    <a:ext uri="{9D8B030D-6E8A-4147-A177-3AD203B41FA5}">
                      <a16:colId xmlns:a16="http://schemas.microsoft.com/office/drawing/2014/main" val="3191929509"/>
                    </a:ext>
                  </a:extLst>
                </a:gridCol>
                <a:gridCol w="2368754">
                  <a:extLst>
                    <a:ext uri="{9D8B030D-6E8A-4147-A177-3AD203B41FA5}">
                      <a16:colId xmlns:a16="http://schemas.microsoft.com/office/drawing/2014/main" val="3098374979"/>
                    </a:ext>
                  </a:extLst>
                </a:gridCol>
              </a:tblGrid>
              <a:tr h="194123">
                <a:tc gridSpan="2">
                  <a:txBody>
                    <a:bodyPr/>
                    <a:lstStyle/>
                    <a:p>
                      <a:pPr marL="0" marR="0" algn="ctr">
                        <a:lnSpc>
                          <a:spcPct val="115000"/>
                        </a:lnSpc>
                        <a:spcBef>
                          <a:spcPts val="0"/>
                        </a:spcBef>
                        <a:spcAft>
                          <a:spcPts val="0"/>
                        </a:spcAft>
                      </a:pPr>
                      <a:r>
                        <a:rPr lang="en-US" sz="1100" dirty="0">
                          <a:effectLst/>
                        </a:rPr>
                        <a:t>Stroke Counts of Original data</a:t>
                      </a:r>
                      <a:endParaRPr lang="en-US" sz="1100" dirty="0">
                        <a:effectLst/>
                        <a:latin typeface="Arial" panose="020B0604020202020204" pitchFamily="34" charset="0"/>
                        <a:ea typeface="Arial" panose="020B0604020202020204" pitchFamily="34" charset="0"/>
                      </a:endParaRPr>
                    </a:p>
                  </a:txBody>
                  <a:tcPr marL="68580" marR="68580" marT="0" marB="0" anchor="b"/>
                </a:tc>
                <a:tc hMerge="1">
                  <a:txBody>
                    <a:bodyPr/>
                    <a:lstStyle/>
                    <a:p>
                      <a:endParaRPr lang="en-US"/>
                    </a:p>
                  </a:txBody>
                  <a:tcPr/>
                </a:tc>
                <a:extLst>
                  <a:ext uri="{0D108BD9-81ED-4DB2-BD59-A6C34878D82A}">
                    <a16:rowId xmlns:a16="http://schemas.microsoft.com/office/drawing/2014/main" val="895679906"/>
                  </a:ext>
                </a:extLst>
              </a:tr>
              <a:tr h="237136">
                <a:tc>
                  <a:txBody>
                    <a:bodyPr/>
                    <a:lstStyle/>
                    <a:p>
                      <a:pPr marL="0" marR="0" algn="ctr">
                        <a:lnSpc>
                          <a:spcPct val="115000"/>
                        </a:lnSpc>
                        <a:spcBef>
                          <a:spcPts val="0"/>
                        </a:spcBef>
                        <a:spcAft>
                          <a:spcPts val="0"/>
                        </a:spcAft>
                      </a:pPr>
                      <a:r>
                        <a:rPr lang="en-US" sz="1200" dirty="0">
                          <a:effectLst/>
                        </a:rPr>
                        <a:t>0</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dirty="0">
                          <a:effectLst/>
                        </a:rPr>
                        <a:t>4733 – 95%</a:t>
                      </a:r>
                      <a:endParaRPr lang="en-US" sz="1100"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476827420"/>
                  </a:ext>
                </a:extLst>
              </a:tr>
              <a:tr h="237136">
                <a:tc>
                  <a:txBody>
                    <a:bodyPr/>
                    <a:lstStyle/>
                    <a:p>
                      <a:pPr marL="0" marR="0" algn="ctr">
                        <a:lnSpc>
                          <a:spcPct val="115000"/>
                        </a:lnSpc>
                        <a:spcBef>
                          <a:spcPts val="0"/>
                        </a:spcBef>
                        <a:spcAft>
                          <a:spcPts val="0"/>
                        </a:spcAft>
                      </a:pPr>
                      <a:r>
                        <a:rPr lang="en-US" sz="1200">
                          <a:effectLst/>
                        </a:rPr>
                        <a:t>1</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dirty="0">
                          <a:effectLst/>
                        </a:rPr>
                        <a:t>248 – 5%</a:t>
                      </a:r>
                      <a:endParaRPr lang="en-US" sz="1100"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3271208582"/>
                  </a:ext>
                </a:extLst>
              </a:tr>
            </a:tbl>
          </a:graphicData>
        </a:graphic>
      </p:graphicFrame>
      <p:sp>
        <p:nvSpPr>
          <p:cNvPr id="3" name="Slide Number Placeholder 2">
            <a:extLst>
              <a:ext uri="{FF2B5EF4-FFF2-40B4-BE49-F238E27FC236}">
                <a16:creationId xmlns:a16="http://schemas.microsoft.com/office/drawing/2014/main" id="{808D4866-148D-437D-B4F5-287BE951FD51}"/>
              </a:ext>
            </a:extLst>
          </p:cNvPr>
          <p:cNvSpPr>
            <a:spLocks noGrp="1"/>
          </p:cNvSpPr>
          <p:nvPr>
            <p:ph type="sldNum" sz="quarter" idx="12"/>
          </p:nvPr>
        </p:nvSpPr>
        <p:spPr/>
        <p:txBody>
          <a:bodyPr/>
          <a:lstStyle/>
          <a:p>
            <a:fld id="{BE334D4C-0D2F-4F24-97D5-2986E8E70728}" type="slidenum">
              <a:rPr lang="en-US" smtClean="0"/>
              <a:t>26</a:t>
            </a:fld>
            <a:endParaRPr lang="en-US"/>
          </a:p>
        </p:txBody>
      </p:sp>
      <p:graphicFrame>
        <p:nvGraphicFramePr>
          <p:cNvPr id="7" name="Content Placeholder 6">
            <a:extLst>
              <a:ext uri="{FF2B5EF4-FFF2-40B4-BE49-F238E27FC236}">
                <a16:creationId xmlns:a16="http://schemas.microsoft.com/office/drawing/2014/main" id="{717A1FF3-60A8-48CB-AE25-10E4B763D942}"/>
              </a:ext>
            </a:extLst>
          </p:cNvPr>
          <p:cNvGraphicFramePr>
            <a:graphicFrameLocks/>
          </p:cNvGraphicFramePr>
          <p:nvPr>
            <p:extLst>
              <p:ext uri="{D42A27DB-BD31-4B8C-83A1-F6EECF244321}">
                <p14:modId xmlns:p14="http://schemas.microsoft.com/office/powerpoint/2010/main" val="2056891315"/>
              </p:ext>
            </p:extLst>
          </p:nvPr>
        </p:nvGraphicFramePr>
        <p:xfrm>
          <a:off x="3978351" y="5368611"/>
          <a:ext cx="3939233" cy="576771"/>
        </p:xfrm>
        <a:graphic>
          <a:graphicData uri="http://schemas.openxmlformats.org/drawingml/2006/table">
            <a:tbl>
              <a:tblPr firstRow="1" firstCol="1" bandRow="1">
                <a:tableStyleId>{5C22544A-7EE6-4342-B048-85BDC9FD1C3A}</a:tableStyleId>
              </a:tblPr>
              <a:tblGrid>
                <a:gridCol w="1103287">
                  <a:extLst>
                    <a:ext uri="{9D8B030D-6E8A-4147-A177-3AD203B41FA5}">
                      <a16:colId xmlns:a16="http://schemas.microsoft.com/office/drawing/2014/main" val="1762383109"/>
                    </a:ext>
                  </a:extLst>
                </a:gridCol>
                <a:gridCol w="2835946">
                  <a:extLst>
                    <a:ext uri="{9D8B030D-6E8A-4147-A177-3AD203B41FA5}">
                      <a16:colId xmlns:a16="http://schemas.microsoft.com/office/drawing/2014/main" val="1716041706"/>
                    </a:ext>
                  </a:extLst>
                </a:gridCol>
              </a:tblGrid>
              <a:tr h="0">
                <a:tc gridSpan="2">
                  <a:txBody>
                    <a:bodyPr/>
                    <a:lstStyle/>
                    <a:p>
                      <a:pPr marL="0" marR="0">
                        <a:lnSpc>
                          <a:spcPct val="115000"/>
                        </a:lnSpc>
                        <a:spcBef>
                          <a:spcPts val="0"/>
                        </a:spcBef>
                        <a:spcAft>
                          <a:spcPts val="0"/>
                        </a:spcAft>
                      </a:pPr>
                      <a:r>
                        <a:rPr lang="en-US" sz="1200">
                          <a:effectLst/>
                        </a:rPr>
                        <a:t>   Stroke Counts in the Age Group 65 and above</a:t>
                      </a:r>
                      <a:endParaRPr lang="en-US" sz="1100">
                        <a:effectLst/>
                        <a:latin typeface="Arial" panose="020B0604020202020204" pitchFamily="34" charset="0"/>
                        <a:ea typeface="Arial" panose="020B0604020202020204" pitchFamily="34" charset="0"/>
                      </a:endParaRPr>
                    </a:p>
                  </a:txBody>
                  <a:tcPr marL="68580" marR="68580" marT="0" marB="0" anchor="b"/>
                </a:tc>
                <a:tc hMerge="1">
                  <a:txBody>
                    <a:bodyPr/>
                    <a:lstStyle/>
                    <a:p>
                      <a:endParaRPr lang="en-US"/>
                    </a:p>
                  </a:txBody>
                  <a:tcPr/>
                </a:tc>
                <a:extLst>
                  <a:ext uri="{0D108BD9-81ED-4DB2-BD59-A6C34878D82A}">
                    <a16:rowId xmlns:a16="http://schemas.microsoft.com/office/drawing/2014/main" val="3941820539"/>
                  </a:ext>
                </a:extLst>
              </a:tr>
              <a:tr h="184150">
                <a:tc>
                  <a:txBody>
                    <a:bodyPr/>
                    <a:lstStyle/>
                    <a:p>
                      <a:pPr marL="0" marR="0" algn="ctr">
                        <a:lnSpc>
                          <a:spcPct val="115000"/>
                        </a:lnSpc>
                        <a:spcBef>
                          <a:spcPts val="0"/>
                        </a:spcBef>
                        <a:spcAft>
                          <a:spcPts val="0"/>
                        </a:spcAft>
                      </a:pPr>
                      <a:r>
                        <a:rPr lang="en-US" sz="1200">
                          <a:effectLst/>
                        </a:rPr>
                        <a:t>0</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dirty="0">
                          <a:effectLst/>
                        </a:rPr>
                        <a:t>861 – 84.4%</a:t>
                      </a:r>
                      <a:endParaRPr lang="en-US" sz="1100"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987374147"/>
                  </a:ext>
                </a:extLst>
              </a:tr>
              <a:tr h="184150">
                <a:tc>
                  <a:txBody>
                    <a:bodyPr/>
                    <a:lstStyle/>
                    <a:p>
                      <a:pPr marL="0" marR="0" algn="ctr">
                        <a:lnSpc>
                          <a:spcPct val="115000"/>
                        </a:lnSpc>
                        <a:spcBef>
                          <a:spcPts val="0"/>
                        </a:spcBef>
                        <a:spcAft>
                          <a:spcPts val="0"/>
                        </a:spcAft>
                      </a:pPr>
                      <a:r>
                        <a:rPr lang="en-US" sz="1200">
                          <a:effectLst/>
                        </a:rPr>
                        <a:t>1</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dirty="0">
                          <a:effectLst/>
                        </a:rPr>
                        <a:t>159 – 15.6%</a:t>
                      </a:r>
                      <a:endParaRPr lang="en-US" sz="1100"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429760062"/>
                  </a:ext>
                </a:extLst>
              </a:tr>
            </a:tbl>
          </a:graphicData>
        </a:graphic>
      </p:graphicFrame>
      <p:graphicFrame>
        <p:nvGraphicFramePr>
          <p:cNvPr id="8" name="Table 7">
            <a:extLst>
              <a:ext uri="{FF2B5EF4-FFF2-40B4-BE49-F238E27FC236}">
                <a16:creationId xmlns:a16="http://schemas.microsoft.com/office/drawing/2014/main" id="{74351F01-D83E-4981-B3AC-744EEBE821EB}"/>
              </a:ext>
            </a:extLst>
          </p:cNvPr>
          <p:cNvGraphicFramePr>
            <a:graphicFrameLocks noGrp="1"/>
          </p:cNvGraphicFramePr>
          <p:nvPr>
            <p:extLst>
              <p:ext uri="{D42A27DB-BD31-4B8C-83A1-F6EECF244321}">
                <p14:modId xmlns:p14="http://schemas.microsoft.com/office/powerpoint/2010/main" val="285970142"/>
              </p:ext>
            </p:extLst>
          </p:nvPr>
        </p:nvGraphicFramePr>
        <p:xfrm>
          <a:off x="8343820" y="5390580"/>
          <a:ext cx="3314700" cy="591986"/>
        </p:xfrm>
        <a:graphic>
          <a:graphicData uri="http://schemas.openxmlformats.org/drawingml/2006/table">
            <a:tbl>
              <a:tblPr firstRow="1" firstCol="1" bandRow="1">
                <a:tableStyleId>{5C22544A-7EE6-4342-B048-85BDC9FD1C3A}</a:tableStyleId>
              </a:tblPr>
              <a:tblGrid>
                <a:gridCol w="760095">
                  <a:extLst>
                    <a:ext uri="{9D8B030D-6E8A-4147-A177-3AD203B41FA5}">
                      <a16:colId xmlns:a16="http://schemas.microsoft.com/office/drawing/2014/main" val="1585054436"/>
                    </a:ext>
                  </a:extLst>
                </a:gridCol>
                <a:gridCol w="2554605">
                  <a:extLst>
                    <a:ext uri="{9D8B030D-6E8A-4147-A177-3AD203B41FA5}">
                      <a16:colId xmlns:a16="http://schemas.microsoft.com/office/drawing/2014/main" val="1973915130"/>
                    </a:ext>
                  </a:extLst>
                </a:gridCol>
              </a:tblGrid>
              <a:tr h="207430">
                <a:tc gridSpan="2">
                  <a:txBody>
                    <a:bodyPr/>
                    <a:lstStyle/>
                    <a:p>
                      <a:pPr marL="0" marR="0" algn="ctr">
                        <a:lnSpc>
                          <a:spcPct val="115000"/>
                        </a:lnSpc>
                        <a:spcBef>
                          <a:spcPts val="0"/>
                        </a:spcBef>
                        <a:spcAft>
                          <a:spcPts val="0"/>
                        </a:spcAft>
                      </a:pPr>
                      <a:r>
                        <a:rPr lang="en-US" sz="1200" dirty="0">
                          <a:effectLst/>
                        </a:rPr>
                        <a:t>Stroke Counts in the Age Group Below 65</a:t>
                      </a:r>
                      <a:endParaRPr lang="en-US" sz="1100" dirty="0">
                        <a:effectLst/>
                        <a:latin typeface="Arial" panose="020B0604020202020204" pitchFamily="34" charset="0"/>
                        <a:ea typeface="Arial" panose="020B0604020202020204" pitchFamily="34" charset="0"/>
                      </a:endParaRPr>
                    </a:p>
                  </a:txBody>
                  <a:tcPr marL="68580" marR="68580" marT="0" marB="0" anchor="b"/>
                </a:tc>
                <a:tc hMerge="1">
                  <a:txBody>
                    <a:bodyPr/>
                    <a:lstStyle/>
                    <a:p>
                      <a:endParaRPr lang="en-US"/>
                    </a:p>
                  </a:txBody>
                  <a:tcPr/>
                </a:tc>
                <a:extLst>
                  <a:ext uri="{0D108BD9-81ED-4DB2-BD59-A6C34878D82A}">
                    <a16:rowId xmlns:a16="http://schemas.microsoft.com/office/drawing/2014/main" val="3230017972"/>
                  </a:ext>
                </a:extLst>
              </a:tr>
              <a:tr h="184150">
                <a:tc>
                  <a:txBody>
                    <a:bodyPr/>
                    <a:lstStyle/>
                    <a:p>
                      <a:pPr marL="0" marR="0" algn="ctr">
                        <a:lnSpc>
                          <a:spcPct val="115000"/>
                        </a:lnSpc>
                        <a:spcBef>
                          <a:spcPts val="0"/>
                        </a:spcBef>
                        <a:spcAft>
                          <a:spcPts val="0"/>
                        </a:spcAft>
                      </a:pPr>
                      <a:r>
                        <a:rPr lang="en-US" sz="1200" dirty="0">
                          <a:effectLst/>
                        </a:rPr>
                        <a:t>0</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dirty="0">
                          <a:effectLst/>
                        </a:rPr>
                        <a:t>3872 – 97.7%</a:t>
                      </a:r>
                      <a:endParaRPr lang="en-US" sz="1100"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3859326056"/>
                  </a:ext>
                </a:extLst>
              </a:tr>
              <a:tr h="184150">
                <a:tc>
                  <a:txBody>
                    <a:bodyPr/>
                    <a:lstStyle/>
                    <a:p>
                      <a:pPr marL="0" marR="0" algn="ctr">
                        <a:lnSpc>
                          <a:spcPct val="115000"/>
                        </a:lnSpc>
                        <a:spcBef>
                          <a:spcPts val="0"/>
                        </a:spcBef>
                        <a:spcAft>
                          <a:spcPts val="0"/>
                        </a:spcAft>
                      </a:pPr>
                      <a:r>
                        <a:rPr lang="en-US" sz="1200">
                          <a:effectLst/>
                        </a:rPr>
                        <a:t>1</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dirty="0">
                          <a:effectLst/>
                        </a:rPr>
                        <a:t>89 – 2.3% </a:t>
                      </a:r>
                      <a:endParaRPr lang="en-US" sz="1100"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3954708174"/>
                  </a:ext>
                </a:extLst>
              </a:tr>
            </a:tbl>
          </a:graphicData>
        </a:graphic>
      </p:graphicFrame>
      <p:pic>
        <p:nvPicPr>
          <p:cNvPr id="6" name="Picture 5">
            <a:extLst>
              <a:ext uri="{FF2B5EF4-FFF2-40B4-BE49-F238E27FC236}">
                <a16:creationId xmlns:a16="http://schemas.microsoft.com/office/drawing/2014/main" id="{F8A12A48-1F59-4EDB-A9E2-AEC618BA4F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9460" y="2386898"/>
            <a:ext cx="8601327" cy="2657863"/>
          </a:xfrm>
          <a:prstGeom prst="rect">
            <a:avLst/>
          </a:prstGeom>
        </p:spPr>
      </p:pic>
      <p:graphicFrame>
        <p:nvGraphicFramePr>
          <p:cNvPr id="9" name="Content Placeholder 10">
            <a:extLst>
              <a:ext uri="{FF2B5EF4-FFF2-40B4-BE49-F238E27FC236}">
                <a16:creationId xmlns:a16="http://schemas.microsoft.com/office/drawing/2014/main" id="{F3EB4C53-7F26-4FDD-9172-39E4E6F3799A}"/>
              </a:ext>
            </a:extLst>
          </p:cNvPr>
          <p:cNvGraphicFramePr>
            <a:graphicFrameLocks/>
          </p:cNvGraphicFramePr>
          <p:nvPr>
            <p:extLst>
              <p:ext uri="{D42A27DB-BD31-4B8C-83A1-F6EECF244321}">
                <p14:modId xmlns:p14="http://schemas.microsoft.com/office/powerpoint/2010/main" val="2677048527"/>
              </p:ext>
            </p:extLst>
          </p:nvPr>
        </p:nvGraphicFramePr>
        <p:xfrm>
          <a:off x="655105" y="6215332"/>
          <a:ext cx="2830583" cy="492230"/>
        </p:xfrm>
        <a:graphic>
          <a:graphicData uri="http://schemas.openxmlformats.org/drawingml/2006/table">
            <a:tbl>
              <a:tblPr firstRow="1" firstCol="1" bandRow="1">
                <a:tableStyleId>{5C22544A-7EE6-4342-B048-85BDC9FD1C3A}</a:tableStyleId>
              </a:tblPr>
              <a:tblGrid>
                <a:gridCol w="1688866">
                  <a:extLst>
                    <a:ext uri="{9D8B030D-6E8A-4147-A177-3AD203B41FA5}">
                      <a16:colId xmlns:a16="http://schemas.microsoft.com/office/drawing/2014/main" val="3880010141"/>
                    </a:ext>
                  </a:extLst>
                </a:gridCol>
                <a:gridCol w="1141717">
                  <a:extLst>
                    <a:ext uri="{9D8B030D-6E8A-4147-A177-3AD203B41FA5}">
                      <a16:colId xmlns:a16="http://schemas.microsoft.com/office/drawing/2014/main" val="3337799764"/>
                    </a:ext>
                  </a:extLst>
                </a:gridCol>
              </a:tblGrid>
              <a:tr h="240801">
                <a:tc gridSpan="2">
                  <a:txBody>
                    <a:bodyPr/>
                    <a:lstStyle/>
                    <a:p>
                      <a:pPr marL="0" marR="0" algn="ctr">
                        <a:lnSpc>
                          <a:spcPct val="115000"/>
                        </a:lnSpc>
                        <a:spcBef>
                          <a:spcPts val="0"/>
                        </a:spcBef>
                        <a:spcAft>
                          <a:spcPts val="0"/>
                        </a:spcAft>
                      </a:pPr>
                      <a:r>
                        <a:rPr lang="en-US" sz="1100" dirty="0">
                          <a:effectLst/>
                        </a:rPr>
                        <a:t>Skewness of Original data</a:t>
                      </a:r>
                      <a:endParaRPr lang="en-US" sz="1100" dirty="0">
                        <a:effectLst/>
                        <a:latin typeface="Arial" panose="020B0604020202020204" pitchFamily="34" charset="0"/>
                        <a:ea typeface="Arial" panose="020B0604020202020204" pitchFamily="34" charset="0"/>
                      </a:endParaRPr>
                    </a:p>
                  </a:txBody>
                  <a:tcPr marL="68580" marR="68580" marT="0" marB="0" anchor="b"/>
                </a:tc>
                <a:tc hMerge="1">
                  <a:txBody>
                    <a:bodyPr/>
                    <a:lstStyle/>
                    <a:p>
                      <a:endParaRPr lang="en-US"/>
                    </a:p>
                  </a:txBody>
                  <a:tcPr/>
                </a:tc>
                <a:extLst>
                  <a:ext uri="{0D108BD9-81ED-4DB2-BD59-A6C34878D82A}">
                    <a16:rowId xmlns:a16="http://schemas.microsoft.com/office/drawing/2014/main" val="3314880931"/>
                  </a:ext>
                </a:extLst>
              </a:tr>
              <a:tr h="251429">
                <a:tc>
                  <a:txBody>
                    <a:bodyPr/>
                    <a:lstStyle/>
                    <a:p>
                      <a:pPr marL="0" marR="0" algn="ctr">
                        <a:lnSpc>
                          <a:spcPct val="115000"/>
                        </a:lnSpc>
                        <a:spcBef>
                          <a:spcPts val="0"/>
                        </a:spcBef>
                        <a:spcAft>
                          <a:spcPts val="0"/>
                        </a:spcAft>
                      </a:pPr>
                      <a:r>
                        <a:rPr lang="en-US" sz="1200" dirty="0">
                          <a:effectLst/>
                        </a:rPr>
                        <a:t>stroke           </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dirty="0">
                          <a:effectLst/>
                        </a:rPr>
                        <a:t>4.140942</a:t>
                      </a:r>
                      <a:endParaRPr lang="en-US" sz="1100"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069358978"/>
                  </a:ext>
                </a:extLst>
              </a:tr>
            </a:tbl>
          </a:graphicData>
        </a:graphic>
      </p:graphicFrame>
      <p:graphicFrame>
        <p:nvGraphicFramePr>
          <p:cNvPr id="10" name="Content Placeholder 4">
            <a:extLst>
              <a:ext uri="{FF2B5EF4-FFF2-40B4-BE49-F238E27FC236}">
                <a16:creationId xmlns:a16="http://schemas.microsoft.com/office/drawing/2014/main" id="{002AF792-880E-4F23-870F-25EF9E44A36F}"/>
              </a:ext>
            </a:extLst>
          </p:cNvPr>
          <p:cNvGraphicFramePr>
            <a:graphicFrameLocks/>
          </p:cNvGraphicFramePr>
          <p:nvPr>
            <p:extLst>
              <p:ext uri="{D42A27DB-BD31-4B8C-83A1-F6EECF244321}">
                <p14:modId xmlns:p14="http://schemas.microsoft.com/office/powerpoint/2010/main" val="3495136386"/>
              </p:ext>
            </p:extLst>
          </p:nvPr>
        </p:nvGraphicFramePr>
        <p:xfrm>
          <a:off x="3841757" y="6269200"/>
          <a:ext cx="4292600" cy="384493"/>
        </p:xfrm>
        <a:graphic>
          <a:graphicData uri="http://schemas.openxmlformats.org/drawingml/2006/table">
            <a:tbl>
              <a:tblPr firstRow="1" firstCol="1" bandRow="1">
                <a:tableStyleId>{5C22544A-7EE6-4342-B048-85BDC9FD1C3A}</a:tableStyleId>
              </a:tblPr>
              <a:tblGrid>
                <a:gridCol w="2561590">
                  <a:extLst>
                    <a:ext uri="{9D8B030D-6E8A-4147-A177-3AD203B41FA5}">
                      <a16:colId xmlns:a16="http://schemas.microsoft.com/office/drawing/2014/main" val="1583261718"/>
                    </a:ext>
                  </a:extLst>
                </a:gridCol>
                <a:gridCol w="1731010">
                  <a:extLst>
                    <a:ext uri="{9D8B030D-6E8A-4147-A177-3AD203B41FA5}">
                      <a16:colId xmlns:a16="http://schemas.microsoft.com/office/drawing/2014/main" val="470385596"/>
                    </a:ext>
                  </a:extLst>
                </a:gridCol>
              </a:tblGrid>
              <a:tr h="184150">
                <a:tc gridSpan="2">
                  <a:txBody>
                    <a:bodyPr/>
                    <a:lstStyle/>
                    <a:p>
                      <a:pPr marL="0" marR="0" algn="ctr">
                        <a:lnSpc>
                          <a:spcPct val="115000"/>
                        </a:lnSpc>
                        <a:spcBef>
                          <a:spcPts val="0"/>
                        </a:spcBef>
                        <a:spcAft>
                          <a:spcPts val="0"/>
                        </a:spcAft>
                      </a:pPr>
                      <a:r>
                        <a:rPr lang="en-US" sz="1200" dirty="0">
                          <a:effectLst/>
                        </a:rPr>
                        <a:t>Skewness in the Age Group of 65 and above</a:t>
                      </a:r>
                      <a:endParaRPr lang="en-US" sz="1100" dirty="0">
                        <a:effectLst/>
                        <a:latin typeface="Arial" panose="020B0604020202020204" pitchFamily="34" charset="0"/>
                        <a:ea typeface="Arial" panose="020B0604020202020204" pitchFamily="34" charset="0"/>
                      </a:endParaRPr>
                    </a:p>
                  </a:txBody>
                  <a:tcPr marL="68580" marR="68580" marT="0" marB="0" anchor="b"/>
                </a:tc>
                <a:tc hMerge="1">
                  <a:txBody>
                    <a:bodyPr/>
                    <a:lstStyle/>
                    <a:p>
                      <a:endParaRPr lang="en-US"/>
                    </a:p>
                  </a:txBody>
                  <a:tcPr/>
                </a:tc>
                <a:extLst>
                  <a:ext uri="{0D108BD9-81ED-4DB2-BD59-A6C34878D82A}">
                    <a16:rowId xmlns:a16="http://schemas.microsoft.com/office/drawing/2014/main" val="2537376296"/>
                  </a:ext>
                </a:extLst>
              </a:tr>
              <a:tr h="184150">
                <a:tc>
                  <a:txBody>
                    <a:bodyPr/>
                    <a:lstStyle/>
                    <a:p>
                      <a:pPr marL="0" marR="0" algn="ctr">
                        <a:lnSpc>
                          <a:spcPct val="115000"/>
                        </a:lnSpc>
                        <a:spcBef>
                          <a:spcPts val="0"/>
                        </a:spcBef>
                        <a:spcAft>
                          <a:spcPts val="0"/>
                        </a:spcAft>
                      </a:pPr>
                      <a:r>
                        <a:rPr lang="en-US" sz="1200">
                          <a:effectLst/>
                        </a:rPr>
                        <a:t>stroke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dirty="0">
                          <a:effectLst/>
                        </a:rPr>
                        <a:t>1.9001</a:t>
                      </a:r>
                      <a:endParaRPr lang="en-US" sz="1100"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214516592"/>
                  </a:ext>
                </a:extLst>
              </a:tr>
            </a:tbl>
          </a:graphicData>
        </a:graphic>
      </p:graphicFrame>
      <p:graphicFrame>
        <p:nvGraphicFramePr>
          <p:cNvPr id="11" name="Table 10">
            <a:extLst>
              <a:ext uri="{FF2B5EF4-FFF2-40B4-BE49-F238E27FC236}">
                <a16:creationId xmlns:a16="http://schemas.microsoft.com/office/drawing/2014/main" id="{3825AA31-82C3-40DC-8618-6DC67B5BD537}"/>
              </a:ext>
            </a:extLst>
          </p:cNvPr>
          <p:cNvGraphicFramePr>
            <a:graphicFrameLocks noGrp="1"/>
          </p:cNvGraphicFramePr>
          <p:nvPr>
            <p:extLst>
              <p:ext uri="{D42A27DB-BD31-4B8C-83A1-F6EECF244321}">
                <p14:modId xmlns:p14="http://schemas.microsoft.com/office/powerpoint/2010/main" val="3474118067"/>
              </p:ext>
            </p:extLst>
          </p:nvPr>
        </p:nvGraphicFramePr>
        <p:xfrm>
          <a:off x="8276933" y="6269200"/>
          <a:ext cx="3683000" cy="384493"/>
        </p:xfrm>
        <a:graphic>
          <a:graphicData uri="http://schemas.openxmlformats.org/drawingml/2006/table">
            <a:tbl>
              <a:tblPr firstRow="1" firstCol="1" bandRow="1">
                <a:tableStyleId>{5C22544A-7EE6-4342-B048-85BDC9FD1C3A}</a:tableStyleId>
              </a:tblPr>
              <a:tblGrid>
                <a:gridCol w="2197735">
                  <a:extLst>
                    <a:ext uri="{9D8B030D-6E8A-4147-A177-3AD203B41FA5}">
                      <a16:colId xmlns:a16="http://schemas.microsoft.com/office/drawing/2014/main" val="2544882621"/>
                    </a:ext>
                  </a:extLst>
                </a:gridCol>
                <a:gridCol w="1485265">
                  <a:extLst>
                    <a:ext uri="{9D8B030D-6E8A-4147-A177-3AD203B41FA5}">
                      <a16:colId xmlns:a16="http://schemas.microsoft.com/office/drawing/2014/main" val="742205860"/>
                    </a:ext>
                  </a:extLst>
                </a:gridCol>
              </a:tblGrid>
              <a:tr h="184150">
                <a:tc gridSpan="2">
                  <a:txBody>
                    <a:bodyPr/>
                    <a:lstStyle/>
                    <a:p>
                      <a:pPr marL="0" marR="0" algn="ctr">
                        <a:lnSpc>
                          <a:spcPct val="115000"/>
                        </a:lnSpc>
                        <a:spcBef>
                          <a:spcPts val="0"/>
                        </a:spcBef>
                        <a:spcAft>
                          <a:spcPts val="0"/>
                        </a:spcAft>
                      </a:pPr>
                      <a:r>
                        <a:rPr lang="en-US" sz="1200" dirty="0">
                          <a:effectLst/>
                        </a:rPr>
                        <a:t>Skewness in the Age Group Below 65</a:t>
                      </a:r>
                      <a:endParaRPr lang="en-US" sz="1100" dirty="0">
                        <a:effectLst/>
                        <a:latin typeface="Arial" panose="020B0604020202020204" pitchFamily="34" charset="0"/>
                        <a:ea typeface="Arial" panose="020B0604020202020204" pitchFamily="34" charset="0"/>
                      </a:endParaRPr>
                    </a:p>
                  </a:txBody>
                  <a:tcPr marL="68580" marR="68580" marT="0" marB="0" anchor="b"/>
                </a:tc>
                <a:tc hMerge="1">
                  <a:txBody>
                    <a:bodyPr/>
                    <a:lstStyle/>
                    <a:p>
                      <a:endParaRPr lang="en-US"/>
                    </a:p>
                  </a:txBody>
                  <a:tcPr/>
                </a:tc>
                <a:extLst>
                  <a:ext uri="{0D108BD9-81ED-4DB2-BD59-A6C34878D82A}">
                    <a16:rowId xmlns:a16="http://schemas.microsoft.com/office/drawing/2014/main" val="2233792744"/>
                  </a:ext>
                </a:extLst>
              </a:tr>
              <a:tr h="184150">
                <a:tc>
                  <a:txBody>
                    <a:bodyPr/>
                    <a:lstStyle/>
                    <a:p>
                      <a:pPr marL="0" marR="0" algn="ctr">
                        <a:lnSpc>
                          <a:spcPct val="115000"/>
                        </a:lnSpc>
                        <a:spcBef>
                          <a:spcPts val="0"/>
                        </a:spcBef>
                        <a:spcAft>
                          <a:spcPts val="0"/>
                        </a:spcAft>
                      </a:pPr>
                      <a:r>
                        <a:rPr lang="en-US" sz="1200" dirty="0">
                          <a:effectLst/>
                        </a:rPr>
                        <a:t>stroke           </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dirty="0">
                          <a:effectLst/>
                        </a:rPr>
                        <a:t>6.446711</a:t>
                      </a:r>
                      <a:endParaRPr lang="en-US" sz="1100"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460308923"/>
                  </a:ext>
                </a:extLst>
              </a:tr>
            </a:tbl>
          </a:graphicData>
        </a:graphic>
      </p:graphicFrame>
    </p:spTree>
    <p:extLst>
      <p:ext uri="{BB962C8B-B14F-4D97-AF65-F5344CB8AC3E}">
        <p14:creationId xmlns:p14="http://schemas.microsoft.com/office/powerpoint/2010/main" val="2174457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57AB-CD9D-4679-BA14-AE62A2A0D83D}"/>
              </a:ext>
            </a:extLst>
          </p:cNvPr>
          <p:cNvSpPr>
            <a:spLocks noGrp="1"/>
          </p:cNvSpPr>
          <p:nvPr>
            <p:ph type="title"/>
          </p:nvPr>
        </p:nvSpPr>
        <p:spPr>
          <a:xfrm>
            <a:off x="1715293" y="835645"/>
            <a:ext cx="8761413" cy="706964"/>
          </a:xfrm>
        </p:spPr>
        <p:txBody>
          <a:bodyPr/>
          <a:lstStyle/>
          <a:p>
            <a:pPr marL="0" marR="0" algn="ctr">
              <a:lnSpc>
                <a:spcPct val="115000"/>
              </a:lnSpc>
              <a:spcBef>
                <a:spcPts val="1800"/>
              </a:spcBef>
              <a:spcAft>
                <a:spcPts val="600"/>
              </a:spcAft>
            </a:pPr>
            <a:r>
              <a:rPr lang="en-US" sz="3400" b="1" dirty="0"/>
              <a:t>RESULTS AFTER OVERSAMPLING</a:t>
            </a:r>
          </a:p>
        </p:txBody>
      </p:sp>
      <p:sp>
        <p:nvSpPr>
          <p:cNvPr id="9" name="Title 1">
            <a:extLst>
              <a:ext uri="{FF2B5EF4-FFF2-40B4-BE49-F238E27FC236}">
                <a16:creationId xmlns:a16="http://schemas.microsoft.com/office/drawing/2014/main" id="{48304AC6-C2A3-4D0D-961E-3585ECD90AA2}"/>
              </a:ext>
            </a:extLst>
          </p:cNvPr>
          <p:cNvSpPr txBox="1">
            <a:spLocks/>
          </p:cNvSpPr>
          <p:nvPr/>
        </p:nvSpPr>
        <p:spPr bwMode="gray">
          <a:xfrm>
            <a:off x="5124090" y="4895285"/>
            <a:ext cx="6814867" cy="98341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algn="just">
              <a:spcBef>
                <a:spcPts val="0"/>
              </a:spcBef>
              <a:spcAft>
                <a:spcPts val="0"/>
              </a:spcAft>
            </a:pPr>
            <a:endParaRPr lang="en-US" sz="1400" dirty="0">
              <a:solidFill>
                <a:schemeClr val="tx1"/>
              </a:solidFill>
              <a:effectLst/>
              <a:latin typeface="Arial" panose="020B0604020202020204" pitchFamily="34" charset="0"/>
              <a:ea typeface="Arial" panose="020B0604020202020204" pitchFamily="34" charset="0"/>
            </a:endParaRPr>
          </a:p>
        </p:txBody>
      </p:sp>
      <p:graphicFrame>
        <p:nvGraphicFramePr>
          <p:cNvPr id="5" name="Content Placeholder 4">
            <a:extLst>
              <a:ext uri="{FF2B5EF4-FFF2-40B4-BE49-F238E27FC236}">
                <a16:creationId xmlns:a16="http://schemas.microsoft.com/office/drawing/2014/main" id="{FE806496-0241-4831-9D4E-2C62A306F116}"/>
              </a:ext>
            </a:extLst>
          </p:cNvPr>
          <p:cNvGraphicFramePr>
            <a:graphicFrameLocks noGrp="1"/>
          </p:cNvGraphicFramePr>
          <p:nvPr>
            <p:ph idx="1"/>
            <p:extLst>
              <p:ext uri="{D42A27DB-BD31-4B8C-83A1-F6EECF244321}">
                <p14:modId xmlns:p14="http://schemas.microsoft.com/office/powerpoint/2010/main" val="874013595"/>
              </p:ext>
            </p:extLst>
          </p:nvPr>
        </p:nvGraphicFramePr>
        <p:xfrm>
          <a:off x="1009305" y="5434042"/>
          <a:ext cx="2605163" cy="560705"/>
        </p:xfrm>
        <a:graphic>
          <a:graphicData uri="http://schemas.openxmlformats.org/drawingml/2006/table">
            <a:tbl>
              <a:tblPr firstRow="1" firstCol="1" bandRow="1">
                <a:tableStyleId>{5C22544A-7EE6-4342-B048-85BDC9FD1C3A}</a:tableStyleId>
              </a:tblPr>
              <a:tblGrid>
                <a:gridCol w="596893">
                  <a:extLst>
                    <a:ext uri="{9D8B030D-6E8A-4147-A177-3AD203B41FA5}">
                      <a16:colId xmlns:a16="http://schemas.microsoft.com/office/drawing/2014/main" val="3465482085"/>
                    </a:ext>
                  </a:extLst>
                </a:gridCol>
                <a:gridCol w="2008270">
                  <a:extLst>
                    <a:ext uri="{9D8B030D-6E8A-4147-A177-3AD203B41FA5}">
                      <a16:colId xmlns:a16="http://schemas.microsoft.com/office/drawing/2014/main" val="1572392463"/>
                    </a:ext>
                  </a:extLst>
                </a:gridCol>
              </a:tblGrid>
              <a:tr h="159385">
                <a:tc gridSpan="2">
                  <a:txBody>
                    <a:bodyPr/>
                    <a:lstStyle/>
                    <a:p>
                      <a:pPr marL="0" marR="0" algn="ctr">
                        <a:lnSpc>
                          <a:spcPct val="115000"/>
                        </a:lnSpc>
                        <a:spcBef>
                          <a:spcPts val="0"/>
                        </a:spcBef>
                        <a:spcAft>
                          <a:spcPts val="0"/>
                        </a:spcAft>
                      </a:pPr>
                      <a:r>
                        <a:rPr lang="en-US" sz="1100" dirty="0">
                          <a:effectLst/>
                        </a:rPr>
                        <a:t>Stroke Counts of Oversampled data</a:t>
                      </a:r>
                      <a:endParaRPr lang="en-US" sz="1100" dirty="0">
                        <a:effectLst/>
                        <a:latin typeface="Arial" panose="020B0604020202020204" pitchFamily="34" charset="0"/>
                        <a:ea typeface="Arial" panose="020B0604020202020204" pitchFamily="34" charset="0"/>
                      </a:endParaRPr>
                    </a:p>
                  </a:txBody>
                  <a:tcPr marL="68580" marR="68580" marT="0" marB="0" anchor="b"/>
                </a:tc>
                <a:tc hMerge="1">
                  <a:txBody>
                    <a:bodyPr/>
                    <a:lstStyle/>
                    <a:p>
                      <a:endParaRPr lang="en-US"/>
                    </a:p>
                  </a:txBody>
                  <a:tcPr/>
                </a:tc>
                <a:extLst>
                  <a:ext uri="{0D108BD9-81ED-4DB2-BD59-A6C34878D82A}">
                    <a16:rowId xmlns:a16="http://schemas.microsoft.com/office/drawing/2014/main" val="3115444006"/>
                  </a:ext>
                </a:extLst>
              </a:tr>
              <a:tr h="159385">
                <a:tc>
                  <a:txBody>
                    <a:bodyPr/>
                    <a:lstStyle/>
                    <a:p>
                      <a:pPr marL="0" marR="0" algn="ctr">
                        <a:lnSpc>
                          <a:spcPct val="115000"/>
                        </a:lnSpc>
                        <a:spcBef>
                          <a:spcPts val="0"/>
                        </a:spcBef>
                        <a:spcAft>
                          <a:spcPts val="0"/>
                        </a:spcAft>
                      </a:pPr>
                      <a:r>
                        <a:rPr lang="en-US" sz="1200">
                          <a:effectLst/>
                        </a:rPr>
                        <a:t>0</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dirty="0">
                          <a:effectLst/>
                        </a:rPr>
                        <a:t>4733</a:t>
                      </a:r>
                      <a:endParaRPr lang="en-US" sz="1100"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3313023393"/>
                  </a:ext>
                </a:extLst>
              </a:tr>
              <a:tr h="159385">
                <a:tc>
                  <a:txBody>
                    <a:bodyPr/>
                    <a:lstStyle/>
                    <a:p>
                      <a:pPr marL="0" marR="0" algn="ctr">
                        <a:lnSpc>
                          <a:spcPct val="115000"/>
                        </a:lnSpc>
                        <a:spcBef>
                          <a:spcPts val="0"/>
                        </a:spcBef>
                        <a:spcAft>
                          <a:spcPts val="0"/>
                        </a:spcAft>
                      </a:pPr>
                      <a:r>
                        <a:rPr lang="en-US" sz="1200">
                          <a:effectLst/>
                        </a:rPr>
                        <a:t>1</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dirty="0">
                          <a:effectLst/>
                        </a:rPr>
                        <a:t>4733</a:t>
                      </a:r>
                      <a:endParaRPr lang="en-US" sz="1100"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4258683996"/>
                  </a:ext>
                </a:extLst>
              </a:tr>
            </a:tbl>
          </a:graphicData>
        </a:graphic>
      </p:graphicFrame>
      <p:graphicFrame>
        <p:nvGraphicFramePr>
          <p:cNvPr id="10" name="Content Placeholder 6">
            <a:extLst>
              <a:ext uri="{FF2B5EF4-FFF2-40B4-BE49-F238E27FC236}">
                <a16:creationId xmlns:a16="http://schemas.microsoft.com/office/drawing/2014/main" id="{0AEBC1B1-B10C-43A8-84E5-A5B50E3D806E}"/>
              </a:ext>
            </a:extLst>
          </p:cNvPr>
          <p:cNvGraphicFramePr>
            <a:graphicFrameLocks/>
          </p:cNvGraphicFramePr>
          <p:nvPr>
            <p:extLst>
              <p:ext uri="{D42A27DB-BD31-4B8C-83A1-F6EECF244321}">
                <p14:modId xmlns:p14="http://schemas.microsoft.com/office/powerpoint/2010/main" val="3853651893"/>
              </p:ext>
            </p:extLst>
          </p:nvPr>
        </p:nvGraphicFramePr>
        <p:xfrm>
          <a:off x="966322" y="6183816"/>
          <a:ext cx="2691130" cy="386080"/>
        </p:xfrm>
        <a:graphic>
          <a:graphicData uri="http://schemas.openxmlformats.org/drawingml/2006/table">
            <a:tbl>
              <a:tblPr firstRow="1" firstCol="1" bandRow="1">
                <a:tableStyleId>{5C22544A-7EE6-4342-B048-85BDC9FD1C3A}</a:tableStyleId>
              </a:tblPr>
              <a:tblGrid>
                <a:gridCol w="1605280">
                  <a:extLst>
                    <a:ext uri="{9D8B030D-6E8A-4147-A177-3AD203B41FA5}">
                      <a16:colId xmlns:a16="http://schemas.microsoft.com/office/drawing/2014/main" val="3978296710"/>
                    </a:ext>
                  </a:extLst>
                </a:gridCol>
                <a:gridCol w="1085850">
                  <a:extLst>
                    <a:ext uri="{9D8B030D-6E8A-4147-A177-3AD203B41FA5}">
                      <a16:colId xmlns:a16="http://schemas.microsoft.com/office/drawing/2014/main" val="221352668"/>
                    </a:ext>
                  </a:extLst>
                </a:gridCol>
              </a:tblGrid>
              <a:tr h="193040">
                <a:tc gridSpan="2">
                  <a:txBody>
                    <a:bodyPr/>
                    <a:lstStyle/>
                    <a:p>
                      <a:pPr marL="0" marR="0" algn="ctr">
                        <a:lnSpc>
                          <a:spcPct val="115000"/>
                        </a:lnSpc>
                        <a:spcBef>
                          <a:spcPts val="0"/>
                        </a:spcBef>
                        <a:spcAft>
                          <a:spcPts val="0"/>
                        </a:spcAft>
                      </a:pPr>
                      <a:r>
                        <a:rPr lang="en-US" sz="1100" dirty="0">
                          <a:effectLst/>
                        </a:rPr>
                        <a:t>Skewness of Oversampled data</a:t>
                      </a:r>
                      <a:endParaRPr lang="en-US" sz="1100" dirty="0">
                        <a:effectLst/>
                        <a:latin typeface="Arial" panose="020B0604020202020204" pitchFamily="34" charset="0"/>
                        <a:ea typeface="Arial" panose="020B0604020202020204" pitchFamily="34" charset="0"/>
                      </a:endParaRPr>
                    </a:p>
                  </a:txBody>
                  <a:tcPr marL="68580" marR="68580" marT="0" marB="0" anchor="b"/>
                </a:tc>
                <a:tc hMerge="1">
                  <a:txBody>
                    <a:bodyPr/>
                    <a:lstStyle/>
                    <a:p>
                      <a:endParaRPr lang="en-US"/>
                    </a:p>
                  </a:txBody>
                  <a:tcPr/>
                </a:tc>
                <a:extLst>
                  <a:ext uri="{0D108BD9-81ED-4DB2-BD59-A6C34878D82A}">
                    <a16:rowId xmlns:a16="http://schemas.microsoft.com/office/drawing/2014/main" val="3439432134"/>
                  </a:ext>
                </a:extLst>
              </a:tr>
              <a:tr h="193040">
                <a:tc>
                  <a:txBody>
                    <a:bodyPr/>
                    <a:lstStyle/>
                    <a:p>
                      <a:pPr marL="0" marR="0" algn="ctr">
                        <a:lnSpc>
                          <a:spcPct val="115000"/>
                        </a:lnSpc>
                        <a:spcBef>
                          <a:spcPts val="0"/>
                        </a:spcBef>
                        <a:spcAft>
                          <a:spcPts val="0"/>
                        </a:spcAft>
                      </a:pPr>
                      <a:r>
                        <a:rPr lang="en-US" sz="1200">
                          <a:effectLst/>
                        </a:rPr>
                        <a:t>stroke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dirty="0">
                          <a:effectLst/>
                        </a:rPr>
                        <a:t>0</a:t>
                      </a:r>
                      <a:endParaRPr lang="en-US" sz="1100"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4038722600"/>
                  </a:ext>
                </a:extLst>
              </a:tr>
            </a:tbl>
          </a:graphicData>
        </a:graphic>
      </p:graphicFrame>
      <p:sp>
        <p:nvSpPr>
          <p:cNvPr id="3" name="Slide Number Placeholder 2">
            <a:extLst>
              <a:ext uri="{FF2B5EF4-FFF2-40B4-BE49-F238E27FC236}">
                <a16:creationId xmlns:a16="http://schemas.microsoft.com/office/drawing/2014/main" id="{2837C1A7-8343-48CC-879A-1BCD2A8B8166}"/>
              </a:ext>
            </a:extLst>
          </p:cNvPr>
          <p:cNvSpPr>
            <a:spLocks noGrp="1"/>
          </p:cNvSpPr>
          <p:nvPr>
            <p:ph type="sldNum" sz="quarter" idx="12"/>
          </p:nvPr>
        </p:nvSpPr>
        <p:spPr/>
        <p:txBody>
          <a:bodyPr/>
          <a:lstStyle/>
          <a:p>
            <a:fld id="{BE334D4C-0D2F-4F24-97D5-2986E8E70728}" type="slidenum">
              <a:rPr lang="en-US" smtClean="0"/>
              <a:t>27</a:t>
            </a:fld>
            <a:endParaRPr lang="en-US"/>
          </a:p>
        </p:txBody>
      </p:sp>
      <p:graphicFrame>
        <p:nvGraphicFramePr>
          <p:cNvPr id="11" name="Content Placeholder 10">
            <a:extLst>
              <a:ext uri="{FF2B5EF4-FFF2-40B4-BE49-F238E27FC236}">
                <a16:creationId xmlns:a16="http://schemas.microsoft.com/office/drawing/2014/main" id="{A50CBC47-EB61-48DF-B5B5-F37AB1A524F2}"/>
              </a:ext>
            </a:extLst>
          </p:cNvPr>
          <p:cNvGraphicFramePr>
            <a:graphicFrameLocks/>
          </p:cNvGraphicFramePr>
          <p:nvPr>
            <p:extLst>
              <p:ext uri="{D42A27DB-BD31-4B8C-83A1-F6EECF244321}">
                <p14:modId xmlns:p14="http://schemas.microsoft.com/office/powerpoint/2010/main" val="2839894699"/>
              </p:ext>
            </p:extLst>
          </p:nvPr>
        </p:nvGraphicFramePr>
        <p:xfrm>
          <a:off x="4155373" y="5453649"/>
          <a:ext cx="3314700" cy="568706"/>
        </p:xfrm>
        <a:graphic>
          <a:graphicData uri="http://schemas.openxmlformats.org/drawingml/2006/table">
            <a:tbl>
              <a:tblPr firstRow="1" firstCol="1" bandRow="1">
                <a:tableStyleId>{5C22544A-7EE6-4342-B048-85BDC9FD1C3A}</a:tableStyleId>
              </a:tblPr>
              <a:tblGrid>
                <a:gridCol w="928370">
                  <a:extLst>
                    <a:ext uri="{9D8B030D-6E8A-4147-A177-3AD203B41FA5}">
                      <a16:colId xmlns:a16="http://schemas.microsoft.com/office/drawing/2014/main" val="583870261"/>
                    </a:ext>
                  </a:extLst>
                </a:gridCol>
                <a:gridCol w="2386330">
                  <a:extLst>
                    <a:ext uri="{9D8B030D-6E8A-4147-A177-3AD203B41FA5}">
                      <a16:colId xmlns:a16="http://schemas.microsoft.com/office/drawing/2014/main" val="105451801"/>
                    </a:ext>
                  </a:extLst>
                </a:gridCol>
              </a:tblGrid>
              <a:tr h="184150">
                <a:tc gridSpan="2">
                  <a:txBody>
                    <a:bodyPr/>
                    <a:lstStyle/>
                    <a:p>
                      <a:pPr marL="0" marR="0" algn="ctr">
                        <a:lnSpc>
                          <a:spcPct val="115000"/>
                        </a:lnSpc>
                        <a:spcBef>
                          <a:spcPts val="0"/>
                        </a:spcBef>
                        <a:spcAft>
                          <a:spcPts val="0"/>
                        </a:spcAft>
                      </a:pPr>
                      <a:r>
                        <a:rPr lang="en-US" sz="1100" dirty="0">
                          <a:effectLst/>
                        </a:rPr>
                        <a:t>Stroke Counts of Oversampled data above 65</a:t>
                      </a:r>
                      <a:endParaRPr lang="en-US" sz="1100" dirty="0">
                        <a:effectLst/>
                        <a:latin typeface="Arial" panose="020B0604020202020204" pitchFamily="34" charset="0"/>
                        <a:ea typeface="Arial" panose="020B0604020202020204" pitchFamily="34" charset="0"/>
                      </a:endParaRPr>
                    </a:p>
                  </a:txBody>
                  <a:tcPr marL="68580" marR="68580" marT="0" marB="0" anchor="b"/>
                </a:tc>
                <a:tc hMerge="1">
                  <a:txBody>
                    <a:bodyPr/>
                    <a:lstStyle/>
                    <a:p>
                      <a:endParaRPr lang="en-US"/>
                    </a:p>
                  </a:txBody>
                  <a:tcPr/>
                </a:tc>
                <a:extLst>
                  <a:ext uri="{0D108BD9-81ED-4DB2-BD59-A6C34878D82A}">
                    <a16:rowId xmlns:a16="http://schemas.microsoft.com/office/drawing/2014/main" val="4113727621"/>
                  </a:ext>
                </a:extLst>
              </a:tr>
              <a:tr h="184150">
                <a:tc>
                  <a:txBody>
                    <a:bodyPr/>
                    <a:lstStyle/>
                    <a:p>
                      <a:pPr marL="0" marR="0" algn="ctr">
                        <a:lnSpc>
                          <a:spcPct val="115000"/>
                        </a:lnSpc>
                        <a:spcBef>
                          <a:spcPts val="0"/>
                        </a:spcBef>
                        <a:spcAft>
                          <a:spcPts val="0"/>
                        </a:spcAft>
                      </a:pPr>
                      <a:r>
                        <a:rPr lang="en-US" sz="1200">
                          <a:effectLst/>
                        </a:rPr>
                        <a:t>0</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a:effectLst/>
                        </a:rPr>
                        <a:t>861</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580016747"/>
                  </a:ext>
                </a:extLst>
              </a:tr>
              <a:tr h="184150">
                <a:tc>
                  <a:txBody>
                    <a:bodyPr/>
                    <a:lstStyle/>
                    <a:p>
                      <a:pPr marL="0" marR="0" algn="ctr">
                        <a:lnSpc>
                          <a:spcPct val="115000"/>
                        </a:lnSpc>
                        <a:spcBef>
                          <a:spcPts val="0"/>
                        </a:spcBef>
                        <a:spcAft>
                          <a:spcPts val="0"/>
                        </a:spcAft>
                      </a:pPr>
                      <a:r>
                        <a:rPr lang="en-US" sz="1200">
                          <a:effectLst/>
                        </a:rPr>
                        <a:t>1</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dirty="0">
                          <a:effectLst/>
                        </a:rPr>
                        <a:t>861</a:t>
                      </a:r>
                      <a:endParaRPr lang="en-US" sz="1100"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290055406"/>
                  </a:ext>
                </a:extLst>
              </a:tr>
            </a:tbl>
          </a:graphicData>
        </a:graphic>
      </p:graphicFrame>
      <p:graphicFrame>
        <p:nvGraphicFramePr>
          <p:cNvPr id="13" name="Table 12">
            <a:extLst>
              <a:ext uri="{FF2B5EF4-FFF2-40B4-BE49-F238E27FC236}">
                <a16:creationId xmlns:a16="http://schemas.microsoft.com/office/drawing/2014/main" id="{EB6A34BD-2EE1-4000-83BE-6EC990BEBF7B}"/>
              </a:ext>
            </a:extLst>
          </p:cNvPr>
          <p:cNvGraphicFramePr>
            <a:graphicFrameLocks noGrp="1"/>
          </p:cNvGraphicFramePr>
          <p:nvPr>
            <p:extLst>
              <p:ext uri="{D42A27DB-BD31-4B8C-83A1-F6EECF244321}">
                <p14:modId xmlns:p14="http://schemas.microsoft.com/office/powerpoint/2010/main" val="4070701089"/>
              </p:ext>
            </p:extLst>
          </p:nvPr>
        </p:nvGraphicFramePr>
        <p:xfrm>
          <a:off x="4221357" y="6198572"/>
          <a:ext cx="3210456" cy="407670"/>
        </p:xfrm>
        <a:graphic>
          <a:graphicData uri="http://schemas.openxmlformats.org/drawingml/2006/table">
            <a:tbl>
              <a:tblPr firstRow="1" firstCol="1" bandRow="1">
                <a:tableStyleId>{5C22544A-7EE6-4342-B048-85BDC9FD1C3A}</a:tableStyleId>
              </a:tblPr>
              <a:tblGrid>
                <a:gridCol w="1938745">
                  <a:extLst>
                    <a:ext uri="{9D8B030D-6E8A-4147-A177-3AD203B41FA5}">
                      <a16:colId xmlns:a16="http://schemas.microsoft.com/office/drawing/2014/main" val="2042362469"/>
                    </a:ext>
                  </a:extLst>
                </a:gridCol>
                <a:gridCol w="1271711">
                  <a:extLst>
                    <a:ext uri="{9D8B030D-6E8A-4147-A177-3AD203B41FA5}">
                      <a16:colId xmlns:a16="http://schemas.microsoft.com/office/drawing/2014/main" val="2117105996"/>
                    </a:ext>
                  </a:extLst>
                </a:gridCol>
              </a:tblGrid>
              <a:tr h="200660">
                <a:tc gridSpan="2">
                  <a:txBody>
                    <a:bodyPr/>
                    <a:lstStyle/>
                    <a:p>
                      <a:pPr marL="0" marR="0" algn="ctr">
                        <a:lnSpc>
                          <a:spcPct val="115000"/>
                        </a:lnSpc>
                        <a:spcBef>
                          <a:spcPts val="0"/>
                        </a:spcBef>
                        <a:spcAft>
                          <a:spcPts val="0"/>
                        </a:spcAft>
                      </a:pPr>
                      <a:r>
                        <a:rPr lang="en-US" sz="1100" dirty="0">
                          <a:effectLst/>
                        </a:rPr>
                        <a:t>Skewness of Oversampled data above 65</a:t>
                      </a:r>
                      <a:endParaRPr lang="en-US" sz="1100" dirty="0">
                        <a:effectLst/>
                        <a:latin typeface="Arial" panose="020B0604020202020204" pitchFamily="34" charset="0"/>
                        <a:ea typeface="Arial" panose="020B0604020202020204" pitchFamily="34" charset="0"/>
                      </a:endParaRPr>
                    </a:p>
                  </a:txBody>
                  <a:tcPr marL="68580" marR="68580" marT="0" marB="0" anchor="b"/>
                </a:tc>
                <a:tc hMerge="1">
                  <a:txBody>
                    <a:bodyPr/>
                    <a:lstStyle/>
                    <a:p>
                      <a:endParaRPr lang="en-US"/>
                    </a:p>
                  </a:txBody>
                  <a:tcPr/>
                </a:tc>
                <a:extLst>
                  <a:ext uri="{0D108BD9-81ED-4DB2-BD59-A6C34878D82A}">
                    <a16:rowId xmlns:a16="http://schemas.microsoft.com/office/drawing/2014/main" val="4010211664"/>
                  </a:ext>
                </a:extLst>
              </a:tr>
              <a:tr h="207010">
                <a:tc>
                  <a:txBody>
                    <a:bodyPr/>
                    <a:lstStyle/>
                    <a:p>
                      <a:pPr marL="0" marR="0" algn="ctr">
                        <a:lnSpc>
                          <a:spcPct val="115000"/>
                        </a:lnSpc>
                        <a:spcBef>
                          <a:spcPts val="0"/>
                        </a:spcBef>
                        <a:spcAft>
                          <a:spcPts val="0"/>
                        </a:spcAft>
                      </a:pPr>
                      <a:r>
                        <a:rPr lang="en-US" sz="1200">
                          <a:effectLst/>
                        </a:rPr>
                        <a:t>stroke           </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rPr>
                        <a:t>0</a:t>
                      </a:r>
                      <a:endParaRPr lang="en-US" sz="1100"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645940743"/>
                  </a:ext>
                </a:extLst>
              </a:tr>
            </a:tbl>
          </a:graphicData>
        </a:graphic>
      </p:graphicFrame>
      <p:graphicFrame>
        <p:nvGraphicFramePr>
          <p:cNvPr id="14" name="Content Placeholder 4">
            <a:extLst>
              <a:ext uri="{FF2B5EF4-FFF2-40B4-BE49-F238E27FC236}">
                <a16:creationId xmlns:a16="http://schemas.microsoft.com/office/drawing/2014/main" id="{A7398520-CB84-451B-B05E-043D96AF76A1}"/>
              </a:ext>
            </a:extLst>
          </p:cNvPr>
          <p:cNvGraphicFramePr>
            <a:graphicFrameLocks/>
          </p:cNvGraphicFramePr>
          <p:nvPr>
            <p:extLst>
              <p:ext uri="{D42A27DB-BD31-4B8C-83A1-F6EECF244321}">
                <p14:modId xmlns:p14="http://schemas.microsoft.com/office/powerpoint/2010/main" val="3680696585"/>
              </p:ext>
            </p:extLst>
          </p:nvPr>
        </p:nvGraphicFramePr>
        <p:xfrm>
          <a:off x="8013756" y="5453649"/>
          <a:ext cx="3314700" cy="568706"/>
        </p:xfrm>
        <a:graphic>
          <a:graphicData uri="http://schemas.openxmlformats.org/drawingml/2006/table">
            <a:tbl>
              <a:tblPr firstRow="1" firstCol="1" bandRow="1">
                <a:tableStyleId>{5C22544A-7EE6-4342-B048-85BDC9FD1C3A}</a:tableStyleId>
              </a:tblPr>
              <a:tblGrid>
                <a:gridCol w="760095">
                  <a:extLst>
                    <a:ext uri="{9D8B030D-6E8A-4147-A177-3AD203B41FA5}">
                      <a16:colId xmlns:a16="http://schemas.microsoft.com/office/drawing/2014/main" val="3932854865"/>
                    </a:ext>
                  </a:extLst>
                </a:gridCol>
                <a:gridCol w="2554605">
                  <a:extLst>
                    <a:ext uri="{9D8B030D-6E8A-4147-A177-3AD203B41FA5}">
                      <a16:colId xmlns:a16="http://schemas.microsoft.com/office/drawing/2014/main" val="3694740589"/>
                    </a:ext>
                  </a:extLst>
                </a:gridCol>
              </a:tblGrid>
              <a:tr h="184150">
                <a:tc gridSpan="2">
                  <a:txBody>
                    <a:bodyPr/>
                    <a:lstStyle/>
                    <a:p>
                      <a:pPr marL="0" marR="0" algn="ctr">
                        <a:lnSpc>
                          <a:spcPct val="115000"/>
                        </a:lnSpc>
                        <a:spcBef>
                          <a:spcPts val="0"/>
                        </a:spcBef>
                        <a:spcAft>
                          <a:spcPts val="0"/>
                        </a:spcAft>
                      </a:pPr>
                      <a:r>
                        <a:rPr lang="en-US" sz="1100">
                          <a:effectLst/>
                        </a:rPr>
                        <a:t>Stroke Counts of Oversampled data below 65</a:t>
                      </a:r>
                      <a:endParaRPr lang="en-US" sz="1100">
                        <a:effectLst/>
                        <a:latin typeface="Arial" panose="020B0604020202020204" pitchFamily="34" charset="0"/>
                        <a:ea typeface="Arial" panose="020B0604020202020204" pitchFamily="34" charset="0"/>
                      </a:endParaRPr>
                    </a:p>
                  </a:txBody>
                  <a:tcPr marL="68580" marR="68580" marT="0" marB="0" anchor="b"/>
                </a:tc>
                <a:tc hMerge="1">
                  <a:txBody>
                    <a:bodyPr/>
                    <a:lstStyle/>
                    <a:p>
                      <a:endParaRPr lang="en-US"/>
                    </a:p>
                  </a:txBody>
                  <a:tcPr/>
                </a:tc>
                <a:extLst>
                  <a:ext uri="{0D108BD9-81ED-4DB2-BD59-A6C34878D82A}">
                    <a16:rowId xmlns:a16="http://schemas.microsoft.com/office/drawing/2014/main" val="2728938514"/>
                  </a:ext>
                </a:extLst>
              </a:tr>
              <a:tr h="184150">
                <a:tc>
                  <a:txBody>
                    <a:bodyPr/>
                    <a:lstStyle/>
                    <a:p>
                      <a:pPr marL="0" marR="0" algn="ctr">
                        <a:lnSpc>
                          <a:spcPct val="115000"/>
                        </a:lnSpc>
                        <a:spcBef>
                          <a:spcPts val="0"/>
                        </a:spcBef>
                        <a:spcAft>
                          <a:spcPts val="0"/>
                        </a:spcAft>
                      </a:pPr>
                      <a:r>
                        <a:rPr lang="en-US" sz="1200">
                          <a:effectLst/>
                        </a:rPr>
                        <a:t>0</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a:effectLst/>
                        </a:rPr>
                        <a:t>3872</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3336201648"/>
                  </a:ext>
                </a:extLst>
              </a:tr>
              <a:tr h="184150">
                <a:tc>
                  <a:txBody>
                    <a:bodyPr/>
                    <a:lstStyle/>
                    <a:p>
                      <a:pPr marL="0" marR="0" algn="ctr">
                        <a:lnSpc>
                          <a:spcPct val="115000"/>
                        </a:lnSpc>
                        <a:spcBef>
                          <a:spcPts val="0"/>
                        </a:spcBef>
                        <a:spcAft>
                          <a:spcPts val="0"/>
                        </a:spcAft>
                      </a:pPr>
                      <a:r>
                        <a:rPr lang="en-US" sz="1200" dirty="0">
                          <a:effectLst/>
                        </a:rPr>
                        <a:t>1</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dirty="0">
                          <a:effectLst/>
                        </a:rPr>
                        <a:t>3872</a:t>
                      </a:r>
                      <a:endParaRPr lang="en-US" sz="1100"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655700652"/>
                  </a:ext>
                </a:extLst>
              </a:tr>
            </a:tbl>
          </a:graphicData>
        </a:graphic>
      </p:graphicFrame>
      <p:graphicFrame>
        <p:nvGraphicFramePr>
          <p:cNvPr id="15" name="Table 14">
            <a:extLst>
              <a:ext uri="{FF2B5EF4-FFF2-40B4-BE49-F238E27FC236}">
                <a16:creationId xmlns:a16="http://schemas.microsoft.com/office/drawing/2014/main" id="{68D46DC3-B423-48B3-9FB5-E08FD964E884}"/>
              </a:ext>
            </a:extLst>
          </p:cNvPr>
          <p:cNvGraphicFramePr>
            <a:graphicFrameLocks noGrp="1"/>
          </p:cNvGraphicFramePr>
          <p:nvPr>
            <p:extLst>
              <p:ext uri="{D42A27DB-BD31-4B8C-83A1-F6EECF244321}">
                <p14:modId xmlns:p14="http://schemas.microsoft.com/office/powerpoint/2010/main" val="2958972967"/>
              </p:ext>
            </p:extLst>
          </p:nvPr>
        </p:nvGraphicFramePr>
        <p:xfrm>
          <a:off x="8065697" y="6198572"/>
          <a:ext cx="3210819" cy="407670"/>
        </p:xfrm>
        <a:graphic>
          <a:graphicData uri="http://schemas.openxmlformats.org/drawingml/2006/table">
            <a:tbl>
              <a:tblPr firstRow="1" firstCol="1" bandRow="1">
                <a:tableStyleId>{5C22544A-7EE6-4342-B048-85BDC9FD1C3A}</a:tableStyleId>
              </a:tblPr>
              <a:tblGrid>
                <a:gridCol w="1939388">
                  <a:extLst>
                    <a:ext uri="{9D8B030D-6E8A-4147-A177-3AD203B41FA5}">
                      <a16:colId xmlns:a16="http://schemas.microsoft.com/office/drawing/2014/main" val="3416250018"/>
                    </a:ext>
                  </a:extLst>
                </a:gridCol>
                <a:gridCol w="1271431">
                  <a:extLst>
                    <a:ext uri="{9D8B030D-6E8A-4147-A177-3AD203B41FA5}">
                      <a16:colId xmlns:a16="http://schemas.microsoft.com/office/drawing/2014/main" val="2803768295"/>
                    </a:ext>
                  </a:extLst>
                </a:gridCol>
              </a:tblGrid>
              <a:tr h="200660">
                <a:tc gridSpan="2">
                  <a:txBody>
                    <a:bodyPr/>
                    <a:lstStyle/>
                    <a:p>
                      <a:pPr marL="0" marR="0" algn="ctr">
                        <a:lnSpc>
                          <a:spcPct val="115000"/>
                        </a:lnSpc>
                        <a:spcBef>
                          <a:spcPts val="0"/>
                        </a:spcBef>
                        <a:spcAft>
                          <a:spcPts val="0"/>
                        </a:spcAft>
                      </a:pPr>
                      <a:r>
                        <a:rPr lang="en-US" sz="1100" dirty="0">
                          <a:effectLst/>
                        </a:rPr>
                        <a:t>Skewness of Oversampled data below 65</a:t>
                      </a:r>
                      <a:endParaRPr lang="en-US" sz="1100" dirty="0">
                        <a:effectLst/>
                        <a:latin typeface="Arial" panose="020B0604020202020204" pitchFamily="34" charset="0"/>
                        <a:ea typeface="Arial" panose="020B0604020202020204" pitchFamily="34" charset="0"/>
                      </a:endParaRPr>
                    </a:p>
                  </a:txBody>
                  <a:tcPr marL="68580" marR="68580" marT="0" marB="0" anchor="b"/>
                </a:tc>
                <a:tc hMerge="1">
                  <a:txBody>
                    <a:bodyPr/>
                    <a:lstStyle/>
                    <a:p>
                      <a:endParaRPr lang="en-US"/>
                    </a:p>
                  </a:txBody>
                  <a:tcPr/>
                </a:tc>
                <a:extLst>
                  <a:ext uri="{0D108BD9-81ED-4DB2-BD59-A6C34878D82A}">
                    <a16:rowId xmlns:a16="http://schemas.microsoft.com/office/drawing/2014/main" val="2742964895"/>
                  </a:ext>
                </a:extLst>
              </a:tr>
              <a:tr h="207010">
                <a:tc>
                  <a:txBody>
                    <a:bodyPr/>
                    <a:lstStyle/>
                    <a:p>
                      <a:pPr marL="0" marR="0" algn="ctr">
                        <a:lnSpc>
                          <a:spcPct val="115000"/>
                        </a:lnSpc>
                        <a:spcBef>
                          <a:spcPts val="0"/>
                        </a:spcBef>
                        <a:spcAft>
                          <a:spcPts val="0"/>
                        </a:spcAft>
                      </a:pPr>
                      <a:r>
                        <a:rPr lang="en-US" sz="1200">
                          <a:effectLst/>
                        </a:rPr>
                        <a:t>stroke           </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rPr>
                        <a:t>0</a:t>
                      </a:r>
                      <a:endParaRPr lang="en-US" sz="1100"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3536969162"/>
                  </a:ext>
                </a:extLst>
              </a:tr>
            </a:tbl>
          </a:graphicData>
        </a:graphic>
      </p:graphicFrame>
      <p:pic>
        <p:nvPicPr>
          <p:cNvPr id="6" name="Picture 5">
            <a:extLst>
              <a:ext uri="{FF2B5EF4-FFF2-40B4-BE49-F238E27FC236}">
                <a16:creationId xmlns:a16="http://schemas.microsoft.com/office/drawing/2014/main" id="{2B0F963A-7124-4C29-B442-0D134D7639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6618" y="2553226"/>
            <a:ext cx="8858762" cy="2833764"/>
          </a:xfrm>
          <a:prstGeom prst="rect">
            <a:avLst/>
          </a:prstGeom>
        </p:spPr>
      </p:pic>
    </p:spTree>
    <p:extLst>
      <p:ext uri="{BB962C8B-B14F-4D97-AF65-F5344CB8AC3E}">
        <p14:creationId xmlns:p14="http://schemas.microsoft.com/office/powerpoint/2010/main" val="1728385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57AB-CD9D-4679-BA14-AE62A2A0D83D}"/>
              </a:ext>
            </a:extLst>
          </p:cNvPr>
          <p:cNvSpPr>
            <a:spLocks noGrp="1"/>
          </p:cNvSpPr>
          <p:nvPr>
            <p:ph type="title"/>
          </p:nvPr>
        </p:nvSpPr>
        <p:spPr>
          <a:xfrm>
            <a:off x="1715293" y="835645"/>
            <a:ext cx="8761413" cy="706964"/>
          </a:xfrm>
        </p:spPr>
        <p:txBody>
          <a:bodyPr/>
          <a:lstStyle/>
          <a:p>
            <a:pPr marL="0" marR="0" algn="ctr">
              <a:lnSpc>
                <a:spcPct val="115000"/>
              </a:lnSpc>
              <a:spcBef>
                <a:spcPts val="1800"/>
              </a:spcBef>
              <a:spcAft>
                <a:spcPts val="600"/>
              </a:spcAft>
            </a:pPr>
            <a:r>
              <a:rPr lang="en-US" sz="3400" b="1" dirty="0"/>
              <a:t>UNEVEN ANOVA TEST RESULTS</a:t>
            </a:r>
          </a:p>
        </p:txBody>
      </p:sp>
      <p:sp>
        <p:nvSpPr>
          <p:cNvPr id="9" name="Title 1">
            <a:extLst>
              <a:ext uri="{FF2B5EF4-FFF2-40B4-BE49-F238E27FC236}">
                <a16:creationId xmlns:a16="http://schemas.microsoft.com/office/drawing/2014/main" id="{48304AC6-C2A3-4D0D-961E-3585ECD90AA2}"/>
              </a:ext>
            </a:extLst>
          </p:cNvPr>
          <p:cNvSpPr txBox="1">
            <a:spLocks/>
          </p:cNvSpPr>
          <p:nvPr/>
        </p:nvSpPr>
        <p:spPr bwMode="gray">
          <a:xfrm>
            <a:off x="5124347" y="4861781"/>
            <a:ext cx="6814867" cy="98341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algn="just">
              <a:spcBef>
                <a:spcPts val="0"/>
              </a:spcBef>
              <a:spcAft>
                <a:spcPts val="0"/>
              </a:spcAft>
            </a:pPr>
            <a:endParaRPr lang="en-US" sz="1400" dirty="0">
              <a:solidFill>
                <a:schemeClr val="tx1"/>
              </a:solidFill>
              <a:effectLst/>
              <a:latin typeface="Arial" panose="020B0604020202020204" pitchFamily="34" charset="0"/>
              <a:ea typeface="Arial" panose="020B0604020202020204" pitchFamily="34" charset="0"/>
            </a:endParaRPr>
          </a:p>
        </p:txBody>
      </p:sp>
      <p:sp>
        <p:nvSpPr>
          <p:cNvPr id="3" name="Slide Number Placeholder 2">
            <a:extLst>
              <a:ext uri="{FF2B5EF4-FFF2-40B4-BE49-F238E27FC236}">
                <a16:creationId xmlns:a16="http://schemas.microsoft.com/office/drawing/2014/main" id="{F0D53DB8-B99E-437F-BF8D-652B664014D0}"/>
              </a:ext>
            </a:extLst>
          </p:cNvPr>
          <p:cNvSpPr>
            <a:spLocks noGrp="1"/>
          </p:cNvSpPr>
          <p:nvPr>
            <p:ph type="sldNum" sz="quarter" idx="12"/>
          </p:nvPr>
        </p:nvSpPr>
        <p:spPr/>
        <p:txBody>
          <a:bodyPr/>
          <a:lstStyle/>
          <a:p>
            <a:fld id="{BE334D4C-0D2F-4F24-97D5-2986E8E70728}" type="slidenum">
              <a:rPr lang="en-US" smtClean="0"/>
              <a:t>28</a:t>
            </a:fld>
            <a:endParaRPr lang="en-US"/>
          </a:p>
        </p:txBody>
      </p:sp>
      <p:sp>
        <p:nvSpPr>
          <p:cNvPr id="22" name="TextBox 21">
            <a:extLst>
              <a:ext uri="{FF2B5EF4-FFF2-40B4-BE49-F238E27FC236}">
                <a16:creationId xmlns:a16="http://schemas.microsoft.com/office/drawing/2014/main" id="{0EF231B9-97F9-4683-A13F-0FE843D3ACA4}"/>
              </a:ext>
            </a:extLst>
          </p:cNvPr>
          <p:cNvSpPr txBox="1"/>
          <p:nvPr/>
        </p:nvSpPr>
        <p:spPr>
          <a:xfrm>
            <a:off x="395346" y="2255139"/>
            <a:ext cx="4113092" cy="738664"/>
          </a:xfrm>
          <a:prstGeom prst="rect">
            <a:avLst/>
          </a:prstGeom>
          <a:noFill/>
        </p:spPr>
        <p:txBody>
          <a:bodyPr wrap="square">
            <a:spAutoFit/>
          </a:bodyPr>
          <a:lstStyle/>
          <a:p>
            <a:pPr marL="0" marR="0">
              <a:spcBef>
                <a:spcPts val="0"/>
              </a:spcBef>
              <a:spcAft>
                <a:spcPts val="0"/>
              </a:spcAft>
            </a:pPr>
            <a:r>
              <a:rPr lang="en-US" sz="1400" dirty="0">
                <a:latin typeface="Times New Roman" panose="02020603050405020304" pitchFamily="18" charset="0"/>
                <a:ea typeface="Arial" panose="020B0604020202020204" pitchFamily="34" charset="0"/>
              </a:rPr>
              <a:t>Group 1 = Overall data with all age groups </a:t>
            </a:r>
          </a:p>
          <a:p>
            <a:pPr marL="0" marR="0">
              <a:spcBef>
                <a:spcPts val="0"/>
              </a:spcBef>
              <a:spcAft>
                <a:spcPts val="0"/>
              </a:spcAft>
            </a:pPr>
            <a:r>
              <a:rPr lang="en-US" sz="1400" dirty="0">
                <a:effectLst/>
                <a:latin typeface="Times New Roman" panose="02020603050405020304" pitchFamily="18" charset="0"/>
                <a:ea typeface="Arial" panose="020B0604020202020204" pitchFamily="34" charset="0"/>
              </a:rPr>
              <a:t>Group 2 = Age above 65</a:t>
            </a:r>
          </a:p>
          <a:p>
            <a:pPr marL="0" marR="0">
              <a:spcBef>
                <a:spcPts val="0"/>
              </a:spcBef>
              <a:spcAft>
                <a:spcPts val="0"/>
              </a:spcAft>
            </a:pPr>
            <a:r>
              <a:rPr lang="en-US" sz="1400" dirty="0">
                <a:latin typeface="Times New Roman" panose="02020603050405020304" pitchFamily="18" charset="0"/>
                <a:ea typeface="Arial" panose="020B0604020202020204" pitchFamily="34" charset="0"/>
              </a:rPr>
              <a:t>Group 3 = Age below 65</a:t>
            </a:r>
            <a:endParaRPr lang="en-US" sz="1400" dirty="0">
              <a:effectLst/>
              <a:latin typeface="Arial" panose="020B0604020202020204" pitchFamily="34" charset="0"/>
              <a:ea typeface="Arial" panose="020B0604020202020204" pitchFamily="34" charset="0"/>
            </a:endParaRPr>
          </a:p>
        </p:txBody>
      </p:sp>
      <p:sp>
        <p:nvSpPr>
          <p:cNvPr id="5" name="TextBox 4">
            <a:extLst>
              <a:ext uri="{FF2B5EF4-FFF2-40B4-BE49-F238E27FC236}">
                <a16:creationId xmlns:a16="http://schemas.microsoft.com/office/drawing/2014/main" id="{2D0EE66D-A0AF-4EC5-8C58-E5992020C87E}"/>
              </a:ext>
            </a:extLst>
          </p:cNvPr>
          <p:cNvSpPr txBox="1"/>
          <p:nvPr/>
        </p:nvSpPr>
        <p:spPr>
          <a:xfrm>
            <a:off x="1715293" y="3035987"/>
            <a:ext cx="1319592" cy="369332"/>
          </a:xfrm>
          <a:prstGeom prst="rect">
            <a:avLst/>
          </a:prstGeom>
          <a:noFill/>
        </p:spPr>
        <p:txBody>
          <a:bodyPr wrap="none" rtlCol="0">
            <a:spAutoFit/>
          </a:bodyPr>
          <a:lstStyle/>
          <a:p>
            <a:r>
              <a:rPr lang="en-US" b="1" dirty="0"/>
              <a:t>BMI group</a:t>
            </a:r>
          </a:p>
        </p:txBody>
      </p:sp>
      <p:sp>
        <p:nvSpPr>
          <p:cNvPr id="24" name="TextBox 23">
            <a:extLst>
              <a:ext uri="{FF2B5EF4-FFF2-40B4-BE49-F238E27FC236}">
                <a16:creationId xmlns:a16="http://schemas.microsoft.com/office/drawing/2014/main" id="{FA2C968E-E593-44AC-8F76-078656D92A30}"/>
              </a:ext>
            </a:extLst>
          </p:cNvPr>
          <p:cNvSpPr txBox="1"/>
          <p:nvPr/>
        </p:nvSpPr>
        <p:spPr>
          <a:xfrm>
            <a:off x="734671" y="4501543"/>
            <a:ext cx="3483646" cy="369332"/>
          </a:xfrm>
          <a:prstGeom prst="rect">
            <a:avLst/>
          </a:prstGeom>
          <a:noFill/>
        </p:spPr>
        <p:txBody>
          <a:bodyPr wrap="none" rtlCol="0">
            <a:spAutoFit/>
          </a:bodyPr>
          <a:lstStyle/>
          <a:p>
            <a:r>
              <a:rPr lang="en-US" b="1" dirty="0"/>
              <a:t>Average Glucose level group</a:t>
            </a:r>
          </a:p>
        </p:txBody>
      </p:sp>
      <p:graphicFrame>
        <p:nvGraphicFramePr>
          <p:cNvPr id="16" name="Table 15">
            <a:extLst>
              <a:ext uri="{FF2B5EF4-FFF2-40B4-BE49-F238E27FC236}">
                <a16:creationId xmlns:a16="http://schemas.microsoft.com/office/drawing/2014/main" id="{27B5C316-F4C4-44E4-8606-D11C838BAA68}"/>
              </a:ext>
            </a:extLst>
          </p:cNvPr>
          <p:cNvGraphicFramePr>
            <a:graphicFrameLocks noGrp="1"/>
          </p:cNvGraphicFramePr>
          <p:nvPr>
            <p:extLst>
              <p:ext uri="{D42A27DB-BD31-4B8C-83A1-F6EECF244321}">
                <p14:modId xmlns:p14="http://schemas.microsoft.com/office/powerpoint/2010/main" val="4262442071"/>
              </p:ext>
            </p:extLst>
          </p:nvPr>
        </p:nvGraphicFramePr>
        <p:xfrm>
          <a:off x="546340" y="3394871"/>
          <a:ext cx="3671977" cy="890270"/>
        </p:xfrm>
        <a:graphic>
          <a:graphicData uri="http://schemas.openxmlformats.org/drawingml/2006/table">
            <a:tbl>
              <a:tblPr>
                <a:tableStyleId>{5DA37D80-6434-44D0-A028-1B22A696006F}</a:tableStyleId>
              </a:tblPr>
              <a:tblGrid>
                <a:gridCol w="3671977">
                  <a:extLst>
                    <a:ext uri="{9D8B030D-6E8A-4147-A177-3AD203B41FA5}">
                      <a16:colId xmlns:a16="http://schemas.microsoft.com/office/drawing/2014/main" val="2288431222"/>
                    </a:ext>
                  </a:extLst>
                </a:gridCol>
              </a:tblGrid>
              <a:tr h="228600">
                <a:tc>
                  <a:txBody>
                    <a:bodyPr/>
                    <a:lstStyle/>
                    <a:p>
                      <a:pPr algn="ctr" rtl="0" fontAlgn="ctr"/>
                      <a:r>
                        <a:rPr lang="en-US" sz="1400" u="none" strike="noStrike" dirty="0">
                          <a:effectLst/>
                        </a:rPr>
                        <a:t>F-Statistic: 131.4319176446027</a:t>
                      </a:r>
                      <a:endParaRPr lang="en-US" sz="1400" b="0" i="0" u="none" strike="noStrike" dirty="0">
                        <a:solidFill>
                          <a:srgbClr val="000000"/>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val="4003747591"/>
                  </a:ext>
                </a:extLst>
              </a:tr>
              <a:tr h="228600">
                <a:tc>
                  <a:txBody>
                    <a:bodyPr/>
                    <a:lstStyle/>
                    <a:p>
                      <a:pPr algn="ctr" rtl="0" fontAlgn="ctr"/>
                      <a:r>
                        <a:rPr lang="en-US" sz="1400" u="none" strike="noStrike">
                          <a:effectLst/>
                        </a:rPr>
                        <a:t>P-Value: 4.9917105867046106e-57</a:t>
                      </a:r>
                      <a:endParaRPr lang="en-US" sz="1400" b="0" i="0" u="none" strike="noStrike">
                        <a:solidFill>
                          <a:srgbClr val="000000"/>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val="2466195143"/>
                  </a:ext>
                </a:extLst>
              </a:tr>
              <a:tr h="228600">
                <a:tc>
                  <a:txBody>
                    <a:bodyPr/>
                    <a:lstStyle/>
                    <a:p>
                      <a:pPr algn="ctr" rtl="0" fontAlgn="ctr"/>
                      <a:r>
                        <a:rPr lang="en-US" sz="1400" u="none" strike="noStrike" dirty="0">
                          <a:effectLst/>
                        </a:rPr>
                        <a:t>Reject the null hypothesis: There are significant differences between groups.</a:t>
                      </a:r>
                      <a:endParaRPr lang="en-US" sz="1400" b="0" i="0" u="none" strike="noStrike" dirty="0">
                        <a:solidFill>
                          <a:srgbClr val="000000"/>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val="407652683"/>
                  </a:ext>
                </a:extLst>
              </a:tr>
            </a:tbl>
          </a:graphicData>
        </a:graphic>
      </p:graphicFrame>
      <p:graphicFrame>
        <p:nvGraphicFramePr>
          <p:cNvPr id="28" name="Table 27">
            <a:extLst>
              <a:ext uri="{FF2B5EF4-FFF2-40B4-BE49-F238E27FC236}">
                <a16:creationId xmlns:a16="http://schemas.microsoft.com/office/drawing/2014/main" id="{D5B102A2-00E9-4852-A62D-C5D05C6BED87}"/>
              </a:ext>
            </a:extLst>
          </p:cNvPr>
          <p:cNvGraphicFramePr>
            <a:graphicFrameLocks noGrp="1"/>
          </p:cNvGraphicFramePr>
          <p:nvPr>
            <p:extLst>
              <p:ext uri="{D42A27DB-BD31-4B8C-83A1-F6EECF244321}">
                <p14:modId xmlns:p14="http://schemas.microsoft.com/office/powerpoint/2010/main" val="2662379268"/>
              </p:ext>
            </p:extLst>
          </p:nvPr>
        </p:nvGraphicFramePr>
        <p:xfrm>
          <a:off x="546340" y="4908351"/>
          <a:ext cx="3671977" cy="890270"/>
        </p:xfrm>
        <a:graphic>
          <a:graphicData uri="http://schemas.openxmlformats.org/drawingml/2006/table">
            <a:tbl>
              <a:tblPr>
                <a:tableStyleId>{5DA37D80-6434-44D0-A028-1B22A696006F}</a:tableStyleId>
              </a:tblPr>
              <a:tblGrid>
                <a:gridCol w="3671977">
                  <a:extLst>
                    <a:ext uri="{9D8B030D-6E8A-4147-A177-3AD203B41FA5}">
                      <a16:colId xmlns:a16="http://schemas.microsoft.com/office/drawing/2014/main" val="2320899894"/>
                    </a:ext>
                  </a:extLst>
                </a:gridCol>
              </a:tblGrid>
              <a:tr h="228600">
                <a:tc>
                  <a:txBody>
                    <a:bodyPr/>
                    <a:lstStyle/>
                    <a:p>
                      <a:pPr algn="ctr" rtl="0" fontAlgn="ctr"/>
                      <a:r>
                        <a:rPr lang="en-US" sz="1400" u="none" strike="noStrike" dirty="0">
                          <a:effectLst/>
                        </a:rPr>
                        <a:t>F-Statistic: 22.25982386306607</a:t>
                      </a:r>
                      <a:endParaRPr lang="en-US" sz="1400" b="0" i="0" u="none" strike="noStrike" dirty="0">
                        <a:solidFill>
                          <a:srgbClr val="000000"/>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val="974893115"/>
                  </a:ext>
                </a:extLst>
              </a:tr>
              <a:tr h="228600">
                <a:tc>
                  <a:txBody>
                    <a:bodyPr/>
                    <a:lstStyle/>
                    <a:p>
                      <a:pPr algn="ctr" rtl="0" fontAlgn="ctr"/>
                      <a:r>
                        <a:rPr lang="en-US" sz="1400" u="none" strike="noStrike" dirty="0">
                          <a:effectLst/>
                        </a:rPr>
                        <a:t>P-Value: 2.2664737765469657e-10</a:t>
                      </a:r>
                      <a:endParaRPr lang="en-US" sz="1400" b="0" i="0" u="none" strike="noStrike" dirty="0">
                        <a:solidFill>
                          <a:srgbClr val="000000"/>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val="1217783487"/>
                  </a:ext>
                </a:extLst>
              </a:tr>
              <a:tr h="228600">
                <a:tc>
                  <a:txBody>
                    <a:bodyPr/>
                    <a:lstStyle/>
                    <a:p>
                      <a:pPr algn="ctr" rtl="0" fontAlgn="ctr"/>
                      <a:r>
                        <a:rPr lang="en-US" sz="1400" u="none" strike="noStrike" dirty="0">
                          <a:effectLst/>
                        </a:rPr>
                        <a:t>Reject the null hypothesis: There are significant differences between groups.</a:t>
                      </a:r>
                      <a:endParaRPr lang="en-US" sz="1400" b="0" i="0" u="none" strike="noStrike" dirty="0">
                        <a:solidFill>
                          <a:srgbClr val="000000"/>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val="9730584"/>
                  </a:ext>
                </a:extLst>
              </a:tr>
            </a:tbl>
          </a:graphicData>
        </a:graphic>
      </p:graphicFrame>
      <p:pic>
        <p:nvPicPr>
          <p:cNvPr id="30" name="Picture 29">
            <a:extLst>
              <a:ext uri="{FF2B5EF4-FFF2-40B4-BE49-F238E27FC236}">
                <a16:creationId xmlns:a16="http://schemas.microsoft.com/office/drawing/2014/main" id="{BF5B9632-9277-490C-AA8D-C6C41AADA2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4281" y="2219318"/>
            <a:ext cx="4183581" cy="3137686"/>
          </a:xfrm>
          <a:prstGeom prst="rect">
            <a:avLst/>
          </a:prstGeom>
        </p:spPr>
      </p:pic>
      <p:pic>
        <p:nvPicPr>
          <p:cNvPr id="34" name="Picture 33">
            <a:extLst>
              <a:ext uri="{FF2B5EF4-FFF2-40B4-BE49-F238E27FC236}">
                <a16:creationId xmlns:a16="http://schemas.microsoft.com/office/drawing/2014/main" id="{F0C6F0A7-B224-4F4A-BFE7-2839B3A157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8125" y="3901324"/>
            <a:ext cx="3923875" cy="2942907"/>
          </a:xfrm>
          <a:prstGeom prst="rect">
            <a:avLst/>
          </a:prstGeom>
        </p:spPr>
      </p:pic>
    </p:spTree>
    <p:extLst>
      <p:ext uri="{BB962C8B-B14F-4D97-AF65-F5344CB8AC3E}">
        <p14:creationId xmlns:p14="http://schemas.microsoft.com/office/powerpoint/2010/main" val="418343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57AB-CD9D-4679-BA14-AE62A2A0D83D}"/>
              </a:ext>
            </a:extLst>
          </p:cNvPr>
          <p:cNvSpPr>
            <a:spLocks noGrp="1"/>
          </p:cNvSpPr>
          <p:nvPr>
            <p:ph type="title"/>
          </p:nvPr>
        </p:nvSpPr>
        <p:spPr>
          <a:xfrm>
            <a:off x="1715293" y="835645"/>
            <a:ext cx="8761413" cy="706964"/>
          </a:xfrm>
        </p:spPr>
        <p:txBody>
          <a:bodyPr/>
          <a:lstStyle/>
          <a:p>
            <a:pPr marL="0" marR="0" algn="ctr">
              <a:lnSpc>
                <a:spcPct val="115000"/>
              </a:lnSpc>
              <a:spcBef>
                <a:spcPts val="1800"/>
              </a:spcBef>
              <a:spcAft>
                <a:spcPts val="600"/>
              </a:spcAft>
            </a:pPr>
            <a:r>
              <a:rPr lang="en-US" sz="3400" b="1" dirty="0"/>
              <a:t>UNEVEN ANOVA TEST RESULTS</a:t>
            </a:r>
          </a:p>
        </p:txBody>
      </p:sp>
      <p:sp>
        <p:nvSpPr>
          <p:cNvPr id="3" name="Slide Number Placeholder 2">
            <a:extLst>
              <a:ext uri="{FF2B5EF4-FFF2-40B4-BE49-F238E27FC236}">
                <a16:creationId xmlns:a16="http://schemas.microsoft.com/office/drawing/2014/main" id="{F8D1DB09-03B6-4528-A4A9-588A369D0649}"/>
              </a:ext>
            </a:extLst>
          </p:cNvPr>
          <p:cNvSpPr>
            <a:spLocks noGrp="1"/>
          </p:cNvSpPr>
          <p:nvPr>
            <p:ph type="sldNum" sz="quarter" idx="12"/>
          </p:nvPr>
        </p:nvSpPr>
        <p:spPr/>
        <p:txBody>
          <a:bodyPr/>
          <a:lstStyle/>
          <a:p>
            <a:fld id="{BE334D4C-0D2F-4F24-97D5-2986E8E70728}" type="slidenum">
              <a:rPr lang="en-US" smtClean="0"/>
              <a:t>29</a:t>
            </a:fld>
            <a:endParaRPr lang="en-US"/>
          </a:p>
        </p:txBody>
      </p:sp>
      <p:sp>
        <p:nvSpPr>
          <p:cNvPr id="6" name="TextBox 5">
            <a:extLst>
              <a:ext uri="{FF2B5EF4-FFF2-40B4-BE49-F238E27FC236}">
                <a16:creationId xmlns:a16="http://schemas.microsoft.com/office/drawing/2014/main" id="{A732B12B-2ABA-41C1-AC5F-A17A0BFE816B}"/>
              </a:ext>
            </a:extLst>
          </p:cNvPr>
          <p:cNvSpPr txBox="1"/>
          <p:nvPr/>
        </p:nvSpPr>
        <p:spPr>
          <a:xfrm>
            <a:off x="465826" y="2757282"/>
            <a:ext cx="11084944" cy="1200329"/>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rPr>
              <a:t>With a small p-value and a high F-statistic, we reject the null hypothesis. </a:t>
            </a:r>
          </a:p>
          <a:p>
            <a:pPr marL="285750" indent="-285750">
              <a:buFont typeface="Arial" panose="020B0604020202020204" pitchFamily="34" charset="0"/>
              <a:buChar char="•"/>
            </a:pPr>
            <a:endParaRPr lang="en-US" dirty="0">
              <a:latin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rPr>
              <a:t>Therefore, there is statistical evidence to suggest that there are significant differences in the 'BMI’ and ‘avg glucose level’ values among the three age groups (age &lt; 65, age &gt;= 65, and the overall group with stroke).</a:t>
            </a:r>
          </a:p>
        </p:txBody>
      </p:sp>
    </p:spTree>
    <p:extLst>
      <p:ext uri="{BB962C8B-B14F-4D97-AF65-F5344CB8AC3E}">
        <p14:creationId xmlns:p14="http://schemas.microsoft.com/office/powerpoint/2010/main" val="4001323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57AB-CD9D-4679-BA14-AE62A2A0D83D}"/>
              </a:ext>
            </a:extLst>
          </p:cNvPr>
          <p:cNvSpPr>
            <a:spLocks noGrp="1"/>
          </p:cNvSpPr>
          <p:nvPr>
            <p:ph type="title"/>
          </p:nvPr>
        </p:nvSpPr>
        <p:spPr>
          <a:xfrm>
            <a:off x="1715293" y="760604"/>
            <a:ext cx="8761413" cy="706964"/>
          </a:xfrm>
        </p:spPr>
        <p:txBody>
          <a:bodyPr/>
          <a:lstStyle/>
          <a:p>
            <a:pPr algn="ctr"/>
            <a:r>
              <a:rPr lang="en-US" dirty="0"/>
              <a:t>ELDERLY POPULATION</a:t>
            </a:r>
          </a:p>
        </p:txBody>
      </p:sp>
      <p:sp>
        <p:nvSpPr>
          <p:cNvPr id="3" name="Content Placeholder 2">
            <a:extLst>
              <a:ext uri="{FF2B5EF4-FFF2-40B4-BE49-F238E27FC236}">
                <a16:creationId xmlns:a16="http://schemas.microsoft.com/office/drawing/2014/main" id="{EB80B30D-E097-4E20-AFF0-59C593AC4692}"/>
              </a:ext>
            </a:extLst>
          </p:cNvPr>
          <p:cNvSpPr>
            <a:spLocks noGrp="1"/>
          </p:cNvSpPr>
          <p:nvPr>
            <p:ph idx="1"/>
          </p:nvPr>
        </p:nvSpPr>
        <p:spPr>
          <a:xfrm>
            <a:off x="741872" y="2294625"/>
            <a:ext cx="5836481" cy="4425351"/>
          </a:xfrm>
        </p:spPr>
        <p:txBody>
          <a:bodyPr>
            <a:normAutofit lnSpcReduction="10000"/>
          </a:bodyPr>
          <a:lstStyle/>
          <a:p>
            <a:r>
              <a:rPr lang="en-US" b="1" i="0" dirty="0">
                <a:solidFill>
                  <a:srgbClr val="374151"/>
                </a:solidFill>
                <a:effectLst/>
                <a:latin typeface="Söhne"/>
              </a:rPr>
              <a:t>Definition of Elderly Population:</a:t>
            </a:r>
            <a:endParaRPr lang="en-US" b="0" i="0" dirty="0">
              <a:solidFill>
                <a:srgbClr val="374151"/>
              </a:solidFill>
              <a:effectLst/>
              <a:latin typeface="Söhne"/>
            </a:endParaRPr>
          </a:p>
          <a:p>
            <a:pPr lvl="1"/>
            <a:r>
              <a:rPr lang="en-US" b="0" i="0" dirty="0">
                <a:solidFill>
                  <a:srgbClr val="374151"/>
                </a:solidFill>
                <a:effectLst/>
                <a:latin typeface="Söhne"/>
              </a:rPr>
              <a:t>Individuals aged 65 and older.</a:t>
            </a:r>
          </a:p>
          <a:p>
            <a:pPr lvl="1"/>
            <a:r>
              <a:rPr lang="en-US" b="0" i="0" dirty="0">
                <a:solidFill>
                  <a:srgbClr val="374151"/>
                </a:solidFill>
                <a:effectLst/>
                <a:latin typeface="Söhne"/>
              </a:rPr>
              <a:t>In 1987, the U.S. had over 30 million elderly individuals, constituting 12% of the total population.</a:t>
            </a:r>
          </a:p>
          <a:p>
            <a:r>
              <a:rPr lang="en-US" b="1" i="0" dirty="0">
                <a:solidFill>
                  <a:srgbClr val="374151"/>
                </a:solidFill>
                <a:effectLst/>
                <a:latin typeface="Söhne"/>
              </a:rPr>
              <a:t>Impact on Healthcare:</a:t>
            </a:r>
            <a:endParaRPr lang="en-US" b="0" i="0" dirty="0">
              <a:solidFill>
                <a:srgbClr val="374151"/>
              </a:solidFill>
              <a:effectLst/>
              <a:latin typeface="Söhne"/>
            </a:endParaRPr>
          </a:p>
          <a:p>
            <a:pPr lvl="1"/>
            <a:r>
              <a:rPr lang="en-US" b="0" i="0" dirty="0">
                <a:solidFill>
                  <a:srgbClr val="374151"/>
                </a:solidFill>
                <a:effectLst/>
                <a:latin typeface="Söhne"/>
              </a:rPr>
              <a:t>Almost 96% of Medicare recipients belong to the elderly population.</a:t>
            </a:r>
          </a:p>
          <a:p>
            <a:pPr lvl="1"/>
            <a:r>
              <a:rPr lang="en-US" b="0" i="0" dirty="0">
                <a:solidFill>
                  <a:srgbClr val="374151"/>
                </a:solidFill>
                <a:effectLst/>
                <a:latin typeface="Söhne"/>
              </a:rPr>
              <a:t>Significant implications for healthcare considerations due to its substantial impact.</a:t>
            </a:r>
          </a:p>
          <a:p>
            <a:r>
              <a:rPr lang="en-US" b="1" i="0" dirty="0">
                <a:solidFill>
                  <a:srgbClr val="374151"/>
                </a:solidFill>
                <a:effectLst/>
                <a:latin typeface="Söhne"/>
              </a:rPr>
              <a:t>The Graying of America:</a:t>
            </a:r>
            <a:endParaRPr lang="en-US" b="0" i="0" dirty="0">
              <a:solidFill>
                <a:srgbClr val="374151"/>
              </a:solidFill>
              <a:effectLst/>
              <a:latin typeface="Söhne"/>
            </a:endParaRPr>
          </a:p>
          <a:p>
            <a:pPr lvl="1"/>
            <a:r>
              <a:rPr lang="en-US" b="0" i="0" dirty="0">
                <a:solidFill>
                  <a:srgbClr val="374151"/>
                </a:solidFill>
                <a:effectLst/>
                <a:latin typeface="Söhne"/>
              </a:rPr>
              <a:t>Between 1960 and 1986, a 75% increase in the elderly population (65 and older).</a:t>
            </a:r>
          </a:p>
          <a:p>
            <a:pPr lvl="1"/>
            <a:r>
              <a:rPr lang="en-US" b="0" i="0" dirty="0">
                <a:solidFill>
                  <a:srgbClr val="374151"/>
                </a:solidFill>
                <a:effectLst/>
                <a:latin typeface="Söhne"/>
              </a:rPr>
              <a:t>Contrastingly, the population under 65 increased by only 30% during the same period.</a:t>
            </a:r>
          </a:p>
          <a:p>
            <a:endParaRPr lang="en-US" dirty="0"/>
          </a:p>
        </p:txBody>
      </p:sp>
      <p:sp>
        <p:nvSpPr>
          <p:cNvPr id="4" name="Content Placeholder 2">
            <a:extLst>
              <a:ext uri="{FF2B5EF4-FFF2-40B4-BE49-F238E27FC236}">
                <a16:creationId xmlns:a16="http://schemas.microsoft.com/office/drawing/2014/main" id="{79F58253-3E7B-4693-89F1-5F6D5E0E93EB}"/>
              </a:ext>
            </a:extLst>
          </p:cNvPr>
          <p:cNvSpPr txBox="1">
            <a:spLocks/>
          </p:cNvSpPr>
          <p:nvPr/>
        </p:nvSpPr>
        <p:spPr>
          <a:xfrm>
            <a:off x="6773662" y="2294625"/>
            <a:ext cx="5308848" cy="456337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b="1" i="0" dirty="0">
                <a:solidFill>
                  <a:srgbClr val="374151"/>
                </a:solidFill>
                <a:effectLst/>
                <a:latin typeface="Söhne"/>
              </a:rPr>
              <a:t>Age Group Distribution (1986):</a:t>
            </a:r>
            <a:endParaRPr lang="en-US" b="0" i="0" dirty="0">
              <a:solidFill>
                <a:srgbClr val="374151"/>
              </a:solidFill>
              <a:effectLst/>
              <a:latin typeface="Söhne"/>
            </a:endParaRPr>
          </a:p>
          <a:p>
            <a:pPr lvl="1"/>
            <a:r>
              <a:rPr lang="en-US" b="0" i="0" dirty="0">
                <a:solidFill>
                  <a:srgbClr val="374151"/>
                </a:solidFill>
                <a:effectLst/>
                <a:latin typeface="Söhne"/>
              </a:rPr>
              <a:t>65 to 74 age group: Three-fifths of the elderly population.</a:t>
            </a:r>
          </a:p>
          <a:p>
            <a:pPr lvl="1"/>
            <a:r>
              <a:rPr lang="en-US" b="0" i="0" dirty="0">
                <a:solidFill>
                  <a:srgbClr val="374151"/>
                </a:solidFill>
                <a:effectLst/>
                <a:latin typeface="Söhne"/>
              </a:rPr>
              <a:t>75 to 84 age group: One-third of the elderly population.</a:t>
            </a:r>
          </a:p>
          <a:p>
            <a:pPr lvl="1"/>
            <a:r>
              <a:rPr lang="en-US" b="0" i="0" dirty="0">
                <a:solidFill>
                  <a:srgbClr val="374151"/>
                </a:solidFill>
                <a:effectLst/>
                <a:latin typeface="Söhne"/>
              </a:rPr>
              <a:t>85 and older: One-tenth of the elderly population.</a:t>
            </a:r>
          </a:p>
          <a:p>
            <a:r>
              <a:rPr lang="en-US" b="1" i="0" dirty="0">
                <a:solidFill>
                  <a:srgbClr val="374151"/>
                </a:solidFill>
                <a:effectLst/>
                <a:latin typeface="Söhne"/>
              </a:rPr>
              <a:t>Future Projections (1987 to 2030):</a:t>
            </a:r>
            <a:endParaRPr lang="en-US" b="0" i="0" dirty="0">
              <a:solidFill>
                <a:srgbClr val="374151"/>
              </a:solidFill>
              <a:effectLst/>
              <a:latin typeface="Söhne"/>
            </a:endParaRPr>
          </a:p>
          <a:p>
            <a:pPr lvl="1"/>
            <a:r>
              <a:rPr lang="en-US" b="0" i="0" dirty="0">
                <a:solidFill>
                  <a:srgbClr val="374151"/>
                </a:solidFill>
                <a:effectLst/>
                <a:latin typeface="Söhne"/>
              </a:rPr>
              <a:t>Total U.S. population expected to increase by 26% (reaching 317 million).</a:t>
            </a:r>
          </a:p>
          <a:p>
            <a:pPr lvl="1"/>
            <a:r>
              <a:rPr lang="en-US" b="0" i="0" dirty="0">
                <a:solidFill>
                  <a:srgbClr val="374151"/>
                </a:solidFill>
                <a:effectLst/>
                <a:latin typeface="Söhne"/>
              </a:rPr>
              <a:t>Elderly population projected to increase by more than 100%.</a:t>
            </a:r>
          </a:p>
          <a:p>
            <a:pPr lvl="1"/>
            <a:r>
              <a:rPr lang="en-US" b="0" i="0" dirty="0">
                <a:solidFill>
                  <a:srgbClr val="374151"/>
                </a:solidFill>
                <a:effectLst/>
                <a:latin typeface="Söhne"/>
              </a:rPr>
              <a:t>Proportion of elderly population to rise from 12% to nearly 21% by 2030 (67 million individuals).</a:t>
            </a:r>
          </a:p>
        </p:txBody>
      </p:sp>
      <p:sp>
        <p:nvSpPr>
          <p:cNvPr id="5" name="Slide Number Placeholder 4">
            <a:extLst>
              <a:ext uri="{FF2B5EF4-FFF2-40B4-BE49-F238E27FC236}">
                <a16:creationId xmlns:a16="http://schemas.microsoft.com/office/drawing/2014/main" id="{893D5CDA-29A5-4BA7-A946-670C60EA18FA}"/>
              </a:ext>
            </a:extLst>
          </p:cNvPr>
          <p:cNvSpPr>
            <a:spLocks noGrp="1"/>
          </p:cNvSpPr>
          <p:nvPr>
            <p:ph type="sldNum" sz="quarter" idx="12"/>
          </p:nvPr>
        </p:nvSpPr>
        <p:spPr/>
        <p:txBody>
          <a:bodyPr/>
          <a:lstStyle/>
          <a:p>
            <a:fld id="{BE334D4C-0D2F-4F24-97D5-2986E8E70728}" type="slidenum">
              <a:rPr lang="en-US" smtClean="0"/>
              <a:t>3</a:t>
            </a:fld>
            <a:endParaRPr lang="en-US"/>
          </a:p>
        </p:txBody>
      </p:sp>
    </p:spTree>
    <p:extLst>
      <p:ext uri="{BB962C8B-B14F-4D97-AF65-F5344CB8AC3E}">
        <p14:creationId xmlns:p14="http://schemas.microsoft.com/office/powerpoint/2010/main" val="20836934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57AB-CD9D-4679-BA14-AE62A2A0D83D}"/>
              </a:ext>
            </a:extLst>
          </p:cNvPr>
          <p:cNvSpPr>
            <a:spLocks noGrp="1"/>
          </p:cNvSpPr>
          <p:nvPr>
            <p:ph type="title"/>
          </p:nvPr>
        </p:nvSpPr>
        <p:spPr>
          <a:xfrm>
            <a:off x="1715293" y="835645"/>
            <a:ext cx="8761413" cy="706964"/>
          </a:xfrm>
        </p:spPr>
        <p:txBody>
          <a:bodyPr/>
          <a:lstStyle/>
          <a:p>
            <a:pPr marL="0" marR="0" algn="ctr">
              <a:lnSpc>
                <a:spcPct val="115000"/>
              </a:lnSpc>
              <a:spcBef>
                <a:spcPts val="1800"/>
              </a:spcBef>
              <a:spcAft>
                <a:spcPts val="600"/>
              </a:spcAft>
            </a:pPr>
            <a:r>
              <a:rPr lang="en-US" sz="3400" b="1" dirty="0"/>
              <a:t>CHI-SQUARE TEST RESULTS</a:t>
            </a:r>
          </a:p>
        </p:txBody>
      </p:sp>
      <p:sp>
        <p:nvSpPr>
          <p:cNvPr id="9" name="Title 1">
            <a:extLst>
              <a:ext uri="{FF2B5EF4-FFF2-40B4-BE49-F238E27FC236}">
                <a16:creationId xmlns:a16="http://schemas.microsoft.com/office/drawing/2014/main" id="{48304AC6-C2A3-4D0D-961E-3585ECD90AA2}"/>
              </a:ext>
            </a:extLst>
          </p:cNvPr>
          <p:cNvSpPr txBox="1">
            <a:spLocks/>
          </p:cNvSpPr>
          <p:nvPr/>
        </p:nvSpPr>
        <p:spPr bwMode="gray">
          <a:xfrm>
            <a:off x="5124347" y="4861781"/>
            <a:ext cx="6814867" cy="98341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algn="just">
              <a:spcBef>
                <a:spcPts val="0"/>
              </a:spcBef>
              <a:spcAft>
                <a:spcPts val="0"/>
              </a:spcAft>
            </a:pPr>
            <a:endParaRPr lang="en-US" sz="1400" dirty="0">
              <a:solidFill>
                <a:schemeClr val="tx1"/>
              </a:solidFill>
              <a:effectLst/>
              <a:latin typeface="Arial" panose="020B0604020202020204" pitchFamily="34" charset="0"/>
              <a:ea typeface="Arial" panose="020B0604020202020204" pitchFamily="34" charset="0"/>
            </a:endParaRPr>
          </a:p>
        </p:txBody>
      </p:sp>
      <p:graphicFrame>
        <p:nvGraphicFramePr>
          <p:cNvPr id="11" name="Table 10">
            <a:extLst>
              <a:ext uri="{FF2B5EF4-FFF2-40B4-BE49-F238E27FC236}">
                <a16:creationId xmlns:a16="http://schemas.microsoft.com/office/drawing/2014/main" id="{281EAE9B-C1CF-4C17-B616-D2D9014821FA}"/>
              </a:ext>
            </a:extLst>
          </p:cNvPr>
          <p:cNvGraphicFramePr>
            <a:graphicFrameLocks noGrp="1"/>
          </p:cNvGraphicFramePr>
          <p:nvPr/>
        </p:nvGraphicFramePr>
        <p:xfrm>
          <a:off x="613196" y="3219113"/>
          <a:ext cx="4267157" cy="548640"/>
        </p:xfrm>
        <a:graphic>
          <a:graphicData uri="http://schemas.openxmlformats.org/drawingml/2006/table">
            <a:tbl>
              <a:tblPr firstRow="1" firstCol="1" bandRow="1">
                <a:tableStyleId>{5C22544A-7EE6-4342-B048-85BDC9FD1C3A}</a:tableStyleId>
              </a:tblPr>
              <a:tblGrid>
                <a:gridCol w="4267157">
                  <a:extLst>
                    <a:ext uri="{9D8B030D-6E8A-4147-A177-3AD203B41FA5}">
                      <a16:colId xmlns:a16="http://schemas.microsoft.com/office/drawing/2014/main" val="4055901299"/>
                    </a:ext>
                  </a:extLst>
                </a:gridCol>
              </a:tblGrid>
              <a:tr h="182880">
                <a:tc>
                  <a:txBody>
                    <a:bodyPr/>
                    <a:lstStyle/>
                    <a:p>
                      <a:pPr marL="0" marR="0" algn="ctr">
                        <a:spcBef>
                          <a:spcPts val="0"/>
                        </a:spcBef>
                        <a:spcAft>
                          <a:spcPts val="0"/>
                        </a:spcAft>
                      </a:pPr>
                      <a:r>
                        <a:rPr lang="en-US" sz="1200">
                          <a:effectLst/>
                        </a:rPr>
                        <a:t>Chi-Square Statistic: 368.18285276527376</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623609034"/>
                  </a:ext>
                </a:extLst>
              </a:tr>
              <a:tr h="182880">
                <a:tc>
                  <a:txBody>
                    <a:bodyPr/>
                    <a:lstStyle/>
                    <a:p>
                      <a:pPr marL="0" marR="0" algn="ctr">
                        <a:spcBef>
                          <a:spcPts val="0"/>
                        </a:spcBef>
                        <a:spcAft>
                          <a:spcPts val="0"/>
                        </a:spcAft>
                      </a:pPr>
                      <a:r>
                        <a:rPr lang="en-US" sz="1200">
                          <a:effectLst/>
                        </a:rPr>
                        <a:t>p-value: 1.7228838126093866e-79</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923776533"/>
                  </a:ext>
                </a:extLst>
              </a:tr>
              <a:tr h="182880">
                <a:tc>
                  <a:txBody>
                    <a:bodyPr/>
                    <a:lstStyle/>
                    <a:p>
                      <a:pPr marL="0" marR="0" algn="ctr">
                        <a:spcBef>
                          <a:spcPts val="0"/>
                        </a:spcBef>
                        <a:spcAft>
                          <a:spcPts val="0"/>
                        </a:spcAft>
                      </a:pPr>
                      <a:r>
                        <a:rPr lang="en-US" sz="1200" dirty="0">
                          <a:effectLst/>
                        </a:rPr>
                        <a:t>Degrees of Freedom: 3</a:t>
                      </a:r>
                      <a:endParaRPr lang="en-US"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601657445"/>
                  </a:ext>
                </a:extLst>
              </a:tr>
            </a:tbl>
          </a:graphicData>
        </a:graphic>
      </p:graphicFrame>
      <p:sp>
        <p:nvSpPr>
          <p:cNvPr id="15" name="TextBox 14">
            <a:extLst>
              <a:ext uri="{FF2B5EF4-FFF2-40B4-BE49-F238E27FC236}">
                <a16:creationId xmlns:a16="http://schemas.microsoft.com/office/drawing/2014/main" id="{2FEE89EC-0710-45F2-85ED-2679554ED1D8}"/>
              </a:ext>
            </a:extLst>
          </p:cNvPr>
          <p:cNvSpPr txBox="1"/>
          <p:nvPr/>
        </p:nvSpPr>
        <p:spPr>
          <a:xfrm>
            <a:off x="541307" y="2794685"/>
            <a:ext cx="6094562" cy="369332"/>
          </a:xfrm>
          <a:prstGeom prst="rect">
            <a:avLst/>
          </a:prstGeom>
          <a:noFill/>
        </p:spPr>
        <p:txBody>
          <a:bodyPr wrap="square">
            <a:spAutoFit/>
          </a:bodyPr>
          <a:lstStyle/>
          <a:p>
            <a:pPr marL="0" marR="0" algn="just">
              <a:spcBef>
                <a:spcPts val="0"/>
              </a:spcBef>
              <a:spcAft>
                <a:spcPts val="0"/>
              </a:spcAft>
            </a:pPr>
            <a:r>
              <a:rPr lang="en-US" sz="1800" dirty="0">
                <a:effectLst/>
                <a:latin typeface="Times New Roman" panose="02020603050405020304" pitchFamily="18" charset="0"/>
                <a:ea typeface="Arial" panose="020B0604020202020204" pitchFamily="34" charset="0"/>
              </a:rPr>
              <a:t>1. smoking status vs. stroke:</a:t>
            </a:r>
            <a:endParaRPr lang="en-US" sz="1600" dirty="0">
              <a:effectLst/>
              <a:latin typeface="Arial" panose="020B0604020202020204" pitchFamily="34" charset="0"/>
              <a:ea typeface="Arial" panose="020B0604020202020204" pitchFamily="34" charset="0"/>
            </a:endParaRPr>
          </a:p>
        </p:txBody>
      </p:sp>
      <p:sp>
        <p:nvSpPr>
          <p:cNvPr id="3" name="Slide Number Placeholder 2">
            <a:extLst>
              <a:ext uri="{FF2B5EF4-FFF2-40B4-BE49-F238E27FC236}">
                <a16:creationId xmlns:a16="http://schemas.microsoft.com/office/drawing/2014/main" id="{F0D53DB8-B99E-437F-BF8D-652B664014D0}"/>
              </a:ext>
            </a:extLst>
          </p:cNvPr>
          <p:cNvSpPr>
            <a:spLocks noGrp="1"/>
          </p:cNvSpPr>
          <p:nvPr>
            <p:ph type="sldNum" sz="quarter" idx="12"/>
          </p:nvPr>
        </p:nvSpPr>
        <p:spPr/>
        <p:txBody>
          <a:bodyPr/>
          <a:lstStyle/>
          <a:p>
            <a:fld id="{BE334D4C-0D2F-4F24-97D5-2986E8E70728}" type="slidenum">
              <a:rPr lang="en-US" smtClean="0"/>
              <a:t>30</a:t>
            </a:fld>
            <a:endParaRPr lang="en-US"/>
          </a:p>
        </p:txBody>
      </p:sp>
      <p:graphicFrame>
        <p:nvGraphicFramePr>
          <p:cNvPr id="8" name="Table 7">
            <a:extLst>
              <a:ext uri="{FF2B5EF4-FFF2-40B4-BE49-F238E27FC236}">
                <a16:creationId xmlns:a16="http://schemas.microsoft.com/office/drawing/2014/main" id="{AE65C774-8B06-40DC-A87F-B9F09F331CA2}"/>
              </a:ext>
            </a:extLst>
          </p:cNvPr>
          <p:cNvGraphicFramePr>
            <a:graphicFrameLocks noGrp="1"/>
          </p:cNvGraphicFramePr>
          <p:nvPr/>
        </p:nvGraphicFramePr>
        <p:xfrm>
          <a:off x="5092829" y="3220688"/>
          <a:ext cx="3438696" cy="548640"/>
        </p:xfrm>
        <a:graphic>
          <a:graphicData uri="http://schemas.openxmlformats.org/drawingml/2006/table">
            <a:tbl>
              <a:tblPr firstRow="1" firstCol="1" bandRow="1">
                <a:tableStyleId>{5C22544A-7EE6-4342-B048-85BDC9FD1C3A}</a:tableStyleId>
              </a:tblPr>
              <a:tblGrid>
                <a:gridCol w="3438696">
                  <a:extLst>
                    <a:ext uri="{9D8B030D-6E8A-4147-A177-3AD203B41FA5}">
                      <a16:colId xmlns:a16="http://schemas.microsoft.com/office/drawing/2014/main" val="1443249180"/>
                    </a:ext>
                  </a:extLst>
                </a:gridCol>
              </a:tblGrid>
              <a:tr h="160655">
                <a:tc>
                  <a:txBody>
                    <a:bodyPr/>
                    <a:lstStyle/>
                    <a:p>
                      <a:pPr marL="0" marR="0" algn="ctr">
                        <a:spcBef>
                          <a:spcPts val="0"/>
                        </a:spcBef>
                        <a:spcAft>
                          <a:spcPts val="0"/>
                        </a:spcAft>
                      </a:pPr>
                      <a:r>
                        <a:rPr lang="en-US" sz="1200" dirty="0">
                          <a:effectLst/>
                        </a:rPr>
                        <a:t>Chi-Square Statistic: 13.930142446555461</a:t>
                      </a:r>
                      <a:endParaRPr lang="en-US"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52231916"/>
                  </a:ext>
                </a:extLst>
              </a:tr>
              <a:tr h="154940">
                <a:tc>
                  <a:txBody>
                    <a:bodyPr/>
                    <a:lstStyle/>
                    <a:p>
                      <a:pPr marL="0" marR="0" algn="ctr">
                        <a:spcBef>
                          <a:spcPts val="0"/>
                        </a:spcBef>
                        <a:spcAft>
                          <a:spcPts val="0"/>
                        </a:spcAft>
                      </a:pPr>
                      <a:r>
                        <a:rPr lang="en-US" sz="1200" dirty="0">
                          <a:effectLst/>
                        </a:rPr>
                        <a:t>p-value: 0.00018973134459050997</a:t>
                      </a:r>
                      <a:endParaRPr lang="en-US"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013010874"/>
                  </a:ext>
                </a:extLst>
              </a:tr>
              <a:tr h="160655">
                <a:tc>
                  <a:txBody>
                    <a:bodyPr/>
                    <a:lstStyle/>
                    <a:p>
                      <a:pPr marL="0" marR="0" algn="ctr">
                        <a:spcBef>
                          <a:spcPts val="0"/>
                        </a:spcBef>
                        <a:spcAft>
                          <a:spcPts val="0"/>
                        </a:spcAft>
                      </a:pPr>
                      <a:r>
                        <a:rPr lang="en-US" sz="1200" dirty="0">
                          <a:effectLst/>
                        </a:rPr>
                        <a:t>Degrees of Freedom: 1</a:t>
                      </a:r>
                      <a:endParaRPr lang="en-US"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753562894"/>
                  </a:ext>
                </a:extLst>
              </a:tr>
            </a:tbl>
          </a:graphicData>
        </a:graphic>
      </p:graphicFrame>
      <p:sp>
        <p:nvSpPr>
          <p:cNvPr id="10" name="TextBox 9">
            <a:extLst>
              <a:ext uri="{FF2B5EF4-FFF2-40B4-BE49-F238E27FC236}">
                <a16:creationId xmlns:a16="http://schemas.microsoft.com/office/drawing/2014/main" id="{52586708-9ACC-459D-9826-1B6A25753B84}"/>
              </a:ext>
            </a:extLst>
          </p:cNvPr>
          <p:cNvSpPr txBox="1"/>
          <p:nvPr/>
        </p:nvSpPr>
        <p:spPr>
          <a:xfrm>
            <a:off x="5021843" y="2849615"/>
            <a:ext cx="6094562" cy="369332"/>
          </a:xfrm>
          <a:prstGeom prst="rect">
            <a:avLst/>
          </a:prstGeom>
          <a:noFill/>
        </p:spPr>
        <p:txBody>
          <a:bodyPr wrap="square">
            <a:spAutoFit/>
          </a:bodyPr>
          <a:lstStyle/>
          <a:p>
            <a:pPr marL="0" marR="0" algn="just">
              <a:spcBef>
                <a:spcPts val="0"/>
              </a:spcBef>
              <a:spcAft>
                <a:spcPts val="0"/>
              </a:spcAft>
            </a:pPr>
            <a:r>
              <a:rPr lang="en-US" sz="1800" dirty="0">
                <a:effectLst/>
                <a:latin typeface="Times New Roman" panose="02020603050405020304" pitchFamily="18" charset="0"/>
                <a:ea typeface="Arial" panose="020B0604020202020204" pitchFamily="34" charset="0"/>
              </a:rPr>
              <a:t>2. gender vs. stroke:</a:t>
            </a:r>
            <a:endParaRPr lang="en-US" sz="1600" dirty="0">
              <a:effectLst/>
              <a:latin typeface="Arial" panose="020B0604020202020204" pitchFamily="34" charset="0"/>
              <a:ea typeface="Arial" panose="020B0604020202020204" pitchFamily="34" charset="0"/>
            </a:endParaRPr>
          </a:p>
        </p:txBody>
      </p:sp>
      <p:sp>
        <p:nvSpPr>
          <p:cNvPr id="12" name="TextBox 11">
            <a:extLst>
              <a:ext uri="{FF2B5EF4-FFF2-40B4-BE49-F238E27FC236}">
                <a16:creationId xmlns:a16="http://schemas.microsoft.com/office/drawing/2014/main" id="{EB297FA5-470A-4CF9-BA56-A41B2FE06BF8}"/>
              </a:ext>
            </a:extLst>
          </p:cNvPr>
          <p:cNvSpPr txBox="1"/>
          <p:nvPr/>
        </p:nvSpPr>
        <p:spPr>
          <a:xfrm>
            <a:off x="541307" y="4017280"/>
            <a:ext cx="6094562" cy="369332"/>
          </a:xfrm>
          <a:prstGeom prst="rect">
            <a:avLst/>
          </a:prstGeom>
          <a:noFill/>
        </p:spPr>
        <p:txBody>
          <a:bodyPr wrap="square">
            <a:spAutoFit/>
          </a:bodyPr>
          <a:lstStyle/>
          <a:p>
            <a:pPr marL="0" marR="0" algn="just">
              <a:spcBef>
                <a:spcPts val="0"/>
              </a:spcBef>
              <a:spcAft>
                <a:spcPts val="0"/>
              </a:spcAft>
            </a:pPr>
            <a:r>
              <a:rPr lang="en-US" dirty="0">
                <a:latin typeface="Times New Roman" panose="02020603050405020304" pitchFamily="18" charset="0"/>
                <a:ea typeface="Arial" panose="020B0604020202020204" pitchFamily="34" charset="0"/>
              </a:rPr>
              <a:t>3</a:t>
            </a:r>
            <a:r>
              <a:rPr lang="en-US" sz="1800" dirty="0">
                <a:effectLst/>
                <a:latin typeface="Times New Roman" panose="02020603050405020304" pitchFamily="18" charset="0"/>
                <a:ea typeface="Arial" panose="020B0604020202020204" pitchFamily="34" charset="0"/>
              </a:rPr>
              <a:t>. hypertension vs. stroke:</a:t>
            </a:r>
            <a:endParaRPr lang="en-US" sz="1800" dirty="0">
              <a:effectLst/>
              <a:latin typeface="Arial" panose="020B0604020202020204" pitchFamily="34" charset="0"/>
              <a:ea typeface="Arial" panose="020B0604020202020204" pitchFamily="34" charset="0"/>
            </a:endParaRPr>
          </a:p>
        </p:txBody>
      </p:sp>
      <p:sp>
        <p:nvSpPr>
          <p:cNvPr id="13" name="TextBox 12">
            <a:extLst>
              <a:ext uri="{FF2B5EF4-FFF2-40B4-BE49-F238E27FC236}">
                <a16:creationId xmlns:a16="http://schemas.microsoft.com/office/drawing/2014/main" id="{178ECBF5-ACF6-42E2-8CCC-AC68565C879C}"/>
              </a:ext>
            </a:extLst>
          </p:cNvPr>
          <p:cNvSpPr txBox="1"/>
          <p:nvPr/>
        </p:nvSpPr>
        <p:spPr>
          <a:xfrm>
            <a:off x="541307" y="5437514"/>
            <a:ext cx="6094562" cy="369332"/>
          </a:xfrm>
          <a:prstGeom prst="rect">
            <a:avLst/>
          </a:prstGeom>
          <a:noFill/>
        </p:spPr>
        <p:txBody>
          <a:bodyPr wrap="square">
            <a:spAutoFit/>
          </a:bodyPr>
          <a:lstStyle/>
          <a:p>
            <a:pPr marL="0" marR="0" algn="just">
              <a:spcBef>
                <a:spcPts val="0"/>
              </a:spcBef>
              <a:spcAft>
                <a:spcPts val="0"/>
              </a:spcAft>
            </a:pPr>
            <a:r>
              <a:rPr lang="en-US" sz="1800" dirty="0">
                <a:effectLst/>
                <a:latin typeface="Times New Roman" panose="02020603050405020304" pitchFamily="18" charset="0"/>
                <a:ea typeface="Arial" panose="020B0604020202020204" pitchFamily="34" charset="0"/>
              </a:rPr>
              <a:t>5. heart disease vs. stroke:</a:t>
            </a:r>
            <a:endParaRPr lang="en-US" sz="1800" dirty="0">
              <a:effectLst/>
              <a:latin typeface="Arial" panose="020B0604020202020204" pitchFamily="34" charset="0"/>
              <a:ea typeface="Arial" panose="020B0604020202020204" pitchFamily="34" charset="0"/>
            </a:endParaRPr>
          </a:p>
        </p:txBody>
      </p:sp>
      <p:graphicFrame>
        <p:nvGraphicFramePr>
          <p:cNvPr id="14" name="Table 13">
            <a:extLst>
              <a:ext uri="{FF2B5EF4-FFF2-40B4-BE49-F238E27FC236}">
                <a16:creationId xmlns:a16="http://schemas.microsoft.com/office/drawing/2014/main" id="{99465C4A-AC0D-426B-B205-EAE16B3D15A6}"/>
              </a:ext>
            </a:extLst>
          </p:cNvPr>
          <p:cNvGraphicFramePr>
            <a:graphicFrameLocks noGrp="1"/>
          </p:cNvGraphicFramePr>
          <p:nvPr/>
        </p:nvGraphicFramePr>
        <p:xfrm>
          <a:off x="613196" y="4491877"/>
          <a:ext cx="3711051" cy="548640"/>
        </p:xfrm>
        <a:graphic>
          <a:graphicData uri="http://schemas.openxmlformats.org/drawingml/2006/table">
            <a:tbl>
              <a:tblPr firstRow="1" firstCol="1" bandRow="1">
                <a:tableStyleId>{5C22544A-7EE6-4342-B048-85BDC9FD1C3A}</a:tableStyleId>
              </a:tblPr>
              <a:tblGrid>
                <a:gridCol w="3711051">
                  <a:extLst>
                    <a:ext uri="{9D8B030D-6E8A-4147-A177-3AD203B41FA5}">
                      <a16:colId xmlns:a16="http://schemas.microsoft.com/office/drawing/2014/main" val="48472462"/>
                    </a:ext>
                  </a:extLst>
                </a:gridCol>
              </a:tblGrid>
              <a:tr h="160655">
                <a:tc>
                  <a:txBody>
                    <a:bodyPr/>
                    <a:lstStyle/>
                    <a:p>
                      <a:pPr marL="0" marR="0" algn="ctr">
                        <a:spcBef>
                          <a:spcPts val="0"/>
                        </a:spcBef>
                        <a:spcAft>
                          <a:spcPts val="0"/>
                        </a:spcAft>
                      </a:pPr>
                      <a:r>
                        <a:rPr lang="en-US" sz="1200" dirty="0">
                          <a:effectLst/>
                        </a:rPr>
                        <a:t>Chi-Square Statistic: 559.5086395195382</a:t>
                      </a:r>
                      <a:endParaRPr lang="en-US"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961357447"/>
                  </a:ext>
                </a:extLst>
              </a:tr>
              <a:tr h="154940">
                <a:tc>
                  <a:txBody>
                    <a:bodyPr/>
                    <a:lstStyle/>
                    <a:p>
                      <a:pPr marL="0" marR="0" algn="ctr">
                        <a:spcBef>
                          <a:spcPts val="0"/>
                        </a:spcBef>
                        <a:spcAft>
                          <a:spcPts val="0"/>
                        </a:spcAft>
                      </a:pPr>
                      <a:r>
                        <a:rPr lang="en-US" sz="1200">
                          <a:effectLst/>
                        </a:rPr>
                        <a:t>p-value: 1.0752427770582282e-123</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93371803"/>
                  </a:ext>
                </a:extLst>
              </a:tr>
              <a:tr h="160655">
                <a:tc>
                  <a:txBody>
                    <a:bodyPr/>
                    <a:lstStyle/>
                    <a:p>
                      <a:pPr marL="0" marR="0" algn="ctr">
                        <a:spcBef>
                          <a:spcPts val="0"/>
                        </a:spcBef>
                        <a:spcAft>
                          <a:spcPts val="0"/>
                        </a:spcAft>
                      </a:pPr>
                      <a:r>
                        <a:rPr lang="en-US" sz="1200" dirty="0">
                          <a:effectLst/>
                        </a:rPr>
                        <a:t>Degrees of Freedom: 1</a:t>
                      </a:r>
                      <a:endParaRPr lang="en-US"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999670764"/>
                  </a:ext>
                </a:extLst>
              </a:tr>
            </a:tbl>
          </a:graphicData>
        </a:graphic>
      </p:graphicFrame>
      <p:graphicFrame>
        <p:nvGraphicFramePr>
          <p:cNvPr id="17" name="Table 16">
            <a:extLst>
              <a:ext uri="{FF2B5EF4-FFF2-40B4-BE49-F238E27FC236}">
                <a16:creationId xmlns:a16="http://schemas.microsoft.com/office/drawing/2014/main" id="{AC363625-9BD3-4270-BA29-00C07AF14F69}"/>
              </a:ext>
            </a:extLst>
          </p:cNvPr>
          <p:cNvGraphicFramePr>
            <a:graphicFrameLocks noGrp="1"/>
          </p:cNvGraphicFramePr>
          <p:nvPr/>
        </p:nvGraphicFramePr>
        <p:xfrm>
          <a:off x="613196" y="5800080"/>
          <a:ext cx="3348316" cy="548640"/>
        </p:xfrm>
        <a:graphic>
          <a:graphicData uri="http://schemas.openxmlformats.org/drawingml/2006/table">
            <a:tbl>
              <a:tblPr firstRow="1" firstCol="1" bandRow="1">
                <a:tableStyleId>{5C22544A-7EE6-4342-B048-85BDC9FD1C3A}</a:tableStyleId>
              </a:tblPr>
              <a:tblGrid>
                <a:gridCol w="3348316">
                  <a:extLst>
                    <a:ext uri="{9D8B030D-6E8A-4147-A177-3AD203B41FA5}">
                      <a16:colId xmlns:a16="http://schemas.microsoft.com/office/drawing/2014/main" val="866334598"/>
                    </a:ext>
                  </a:extLst>
                </a:gridCol>
              </a:tblGrid>
              <a:tr h="160861">
                <a:tc>
                  <a:txBody>
                    <a:bodyPr/>
                    <a:lstStyle/>
                    <a:p>
                      <a:pPr marL="0" marR="0" algn="ctr">
                        <a:spcBef>
                          <a:spcPts val="0"/>
                        </a:spcBef>
                        <a:spcAft>
                          <a:spcPts val="0"/>
                        </a:spcAft>
                      </a:pPr>
                      <a:r>
                        <a:rPr lang="en-US" sz="1200">
                          <a:effectLst/>
                        </a:rPr>
                        <a:t>Chi-Square Statistic: 448.13922485713545</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797267766"/>
                  </a:ext>
                </a:extLst>
              </a:tr>
              <a:tr h="154940">
                <a:tc>
                  <a:txBody>
                    <a:bodyPr/>
                    <a:lstStyle/>
                    <a:p>
                      <a:pPr marL="0" marR="0" algn="ctr">
                        <a:spcBef>
                          <a:spcPts val="0"/>
                        </a:spcBef>
                        <a:spcAft>
                          <a:spcPts val="0"/>
                        </a:spcAft>
                      </a:pPr>
                      <a:r>
                        <a:rPr lang="en-US" sz="1200">
                          <a:effectLst/>
                        </a:rPr>
                        <a:t>p-value: 1.8326249030545215e-99</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72375452"/>
                  </a:ext>
                </a:extLst>
              </a:tr>
              <a:tr h="160655">
                <a:tc>
                  <a:txBody>
                    <a:bodyPr/>
                    <a:lstStyle/>
                    <a:p>
                      <a:pPr marL="0" marR="0" algn="ctr">
                        <a:spcBef>
                          <a:spcPts val="0"/>
                        </a:spcBef>
                        <a:spcAft>
                          <a:spcPts val="0"/>
                        </a:spcAft>
                      </a:pPr>
                      <a:r>
                        <a:rPr lang="en-US" sz="1200" dirty="0">
                          <a:effectLst/>
                        </a:rPr>
                        <a:t>Degrees of Freedom: 1</a:t>
                      </a:r>
                      <a:endParaRPr lang="en-US"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102124699"/>
                  </a:ext>
                </a:extLst>
              </a:tr>
            </a:tbl>
          </a:graphicData>
        </a:graphic>
      </p:graphicFrame>
      <p:sp>
        <p:nvSpPr>
          <p:cNvPr id="18" name="TextBox 17">
            <a:extLst>
              <a:ext uri="{FF2B5EF4-FFF2-40B4-BE49-F238E27FC236}">
                <a16:creationId xmlns:a16="http://schemas.microsoft.com/office/drawing/2014/main" id="{A219CF18-0215-426D-9856-A6D43A878B0F}"/>
              </a:ext>
            </a:extLst>
          </p:cNvPr>
          <p:cNvSpPr txBox="1"/>
          <p:nvPr/>
        </p:nvSpPr>
        <p:spPr>
          <a:xfrm>
            <a:off x="5021843" y="4197673"/>
            <a:ext cx="6094562" cy="369332"/>
          </a:xfrm>
          <a:prstGeom prst="rect">
            <a:avLst/>
          </a:prstGeom>
          <a:noFill/>
        </p:spPr>
        <p:txBody>
          <a:bodyPr wrap="square">
            <a:spAutoFit/>
          </a:bodyPr>
          <a:lstStyle/>
          <a:p>
            <a:pPr marL="0" marR="0" algn="just">
              <a:spcBef>
                <a:spcPts val="0"/>
              </a:spcBef>
              <a:spcAft>
                <a:spcPts val="0"/>
              </a:spcAft>
            </a:pPr>
            <a:r>
              <a:rPr lang="en-US" dirty="0">
                <a:latin typeface="Times New Roman" panose="02020603050405020304" pitchFamily="18" charset="0"/>
                <a:ea typeface="Arial" panose="020B0604020202020204" pitchFamily="34" charset="0"/>
              </a:rPr>
              <a:t>4</a:t>
            </a:r>
            <a:r>
              <a:rPr lang="en-US" sz="1800" dirty="0">
                <a:effectLst/>
                <a:latin typeface="Times New Roman" panose="02020603050405020304" pitchFamily="18" charset="0"/>
                <a:ea typeface="Arial" panose="020B0604020202020204" pitchFamily="34" charset="0"/>
              </a:rPr>
              <a:t>. ever married vs. stroke:</a:t>
            </a:r>
            <a:endParaRPr lang="en-US" sz="1800" dirty="0">
              <a:effectLst/>
              <a:latin typeface="Arial" panose="020B0604020202020204" pitchFamily="34" charset="0"/>
              <a:ea typeface="Arial" panose="020B0604020202020204" pitchFamily="34" charset="0"/>
            </a:endParaRPr>
          </a:p>
        </p:txBody>
      </p:sp>
      <p:sp>
        <p:nvSpPr>
          <p:cNvPr id="19" name="TextBox 18">
            <a:extLst>
              <a:ext uri="{FF2B5EF4-FFF2-40B4-BE49-F238E27FC236}">
                <a16:creationId xmlns:a16="http://schemas.microsoft.com/office/drawing/2014/main" id="{C8A03365-FB11-49BC-9999-E7551018730A}"/>
              </a:ext>
            </a:extLst>
          </p:cNvPr>
          <p:cNvSpPr txBox="1"/>
          <p:nvPr/>
        </p:nvSpPr>
        <p:spPr>
          <a:xfrm>
            <a:off x="5021843" y="5471175"/>
            <a:ext cx="6094562" cy="369332"/>
          </a:xfrm>
          <a:prstGeom prst="rect">
            <a:avLst/>
          </a:prstGeom>
          <a:noFill/>
        </p:spPr>
        <p:txBody>
          <a:bodyPr wrap="square">
            <a:spAutoFit/>
          </a:bodyPr>
          <a:lstStyle/>
          <a:p>
            <a:pPr marL="0" marR="0" algn="just">
              <a:spcBef>
                <a:spcPts val="0"/>
              </a:spcBef>
              <a:spcAft>
                <a:spcPts val="0"/>
              </a:spcAft>
            </a:pPr>
            <a:r>
              <a:rPr lang="en-US" dirty="0">
                <a:latin typeface="Times New Roman" panose="02020603050405020304" pitchFamily="18" charset="0"/>
                <a:ea typeface="Arial" panose="020B0604020202020204" pitchFamily="34" charset="0"/>
              </a:rPr>
              <a:t>6</a:t>
            </a:r>
            <a:r>
              <a:rPr lang="en-US" sz="1800" dirty="0">
                <a:effectLst/>
                <a:latin typeface="Times New Roman" panose="02020603050405020304" pitchFamily="18" charset="0"/>
                <a:ea typeface="Arial" panose="020B0604020202020204" pitchFamily="34" charset="0"/>
              </a:rPr>
              <a:t>. work type vs. stroke:</a:t>
            </a:r>
            <a:endParaRPr lang="en-US" sz="1800" dirty="0">
              <a:effectLst/>
              <a:latin typeface="Arial" panose="020B0604020202020204" pitchFamily="34" charset="0"/>
              <a:ea typeface="Arial" panose="020B0604020202020204" pitchFamily="34" charset="0"/>
            </a:endParaRPr>
          </a:p>
        </p:txBody>
      </p:sp>
      <p:graphicFrame>
        <p:nvGraphicFramePr>
          <p:cNvPr id="20" name="Table 19">
            <a:extLst>
              <a:ext uri="{FF2B5EF4-FFF2-40B4-BE49-F238E27FC236}">
                <a16:creationId xmlns:a16="http://schemas.microsoft.com/office/drawing/2014/main" id="{5CF86CB4-3780-483F-B991-10BFAA48CBFC}"/>
              </a:ext>
            </a:extLst>
          </p:cNvPr>
          <p:cNvGraphicFramePr>
            <a:graphicFrameLocks noGrp="1"/>
          </p:cNvGraphicFramePr>
          <p:nvPr/>
        </p:nvGraphicFramePr>
        <p:xfrm>
          <a:off x="5092829" y="5802323"/>
          <a:ext cx="3348316" cy="548640"/>
        </p:xfrm>
        <a:graphic>
          <a:graphicData uri="http://schemas.openxmlformats.org/drawingml/2006/table">
            <a:tbl>
              <a:tblPr firstRow="1" firstCol="1" bandRow="1">
                <a:tableStyleId>{5C22544A-7EE6-4342-B048-85BDC9FD1C3A}</a:tableStyleId>
              </a:tblPr>
              <a:tblGrid>
                <a:gridCol w="3348316">
                  <a:extLst>
                    <a:ext uri="{9D8B030D-6E8A-4147-A177-3AD203B41FA5}">
                      <a16:colId xmlns:a16="http://schemas.microsoft.com/office/drawing/2014/main" val="866334598"/>
                    </a:ext>
                  </a:extLst>
                </a:gridCol>
              </a:tblGrid>
              <a:tr h="160861">
                <a:tc>
                  <a:txBody>
                    <a:bodyPr/>
                    <a:lstStyle/>
                    <a:p>
                      <a:pPr marL="0" marR="0" algn="ctr">
                        <a:spcBef>
                          <a:spcPts val="0"/>
                        </a:spcBef>
                        <a:spcAft>
                          <a:spcPts val="0"/>
                        </a:spcAft>
                      </a:pPr>
                      <a:r>
                        <a:rPr lang="en-US" sz="1200">
                          <a:effectLst/>
                        </a:rPr>
                        <a:t>Chi-Square Statistic: 448.13922485713545</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797267766"/>
                  </a:ext>
                </a:extLst>
              </a:tr>
              <a:tr h="154940">
                <a:tc>
                  <a:txBody>
                    <a:bodyPr/>
                    <a:lstStyle/>
                    <a:p>
                      <a:pPr marL="0" marR="0" algn="ctr">
                        <a:spcBef>
                          <a:spcPts val="0"/>
                        </a:spcBef>
                        <a:spcAft>
                          <a:spcPts val="0"/>
                        </a:spcAft>
                      </a:pPr>
                      <a:r>
                        <a:rPr lang="en-US" sz="1200" dirty="0">
                          <a:effectLst/>
                        </a:rPr>
                        <a:t>p-value: 1.8326249030545215e-99</a:t>
                      </a:r>
                      <a:endParaRPr lang="en-US"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72375452"/>
                  </a:ext>
                </a:extLst>
              </a:tr>
              <a:tr h="160655">
                <a:tc>
                  <a:txBody>
                    <a:bodyPr/>
                    <a:lstStyle/>
                    <a:p>
                      <a:pPr marL="0" marR="0" algn="ctr">
                        <a:spcBef>
                          <a:spcPts val="0"/>
                        </a:spcBef>
                        <a:spcAft>
                          <a:spcPts val="0"/>
                        </a:spcAft>
                      </a:pPr>
                      <a:r>
                        <a:rPr lang="en-US" sz="1200" dirty="0">
                          <a:effectLst/>
                        </a:rPr>
                        <a:t>Degrees of Freedom: 1</a:t>
                      </a:r>
                      <a:endParaRPr lang="en-US"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102124699"/>
                  </a:ext>
                </a:extLst>
              </a:tr>
            </a:tbl>
          </a:graphicData>
        </a:graphic>
      </p:graphicFrame>
      <p:graphicFrame>
        <p:nvGraphicFramePr>
          <p:cNvPr id="21" name="Table 20">
            <a:extLst>
              <a:ext uri="{FF2B5EF4-FFF2-40B4-BE49-F238E27FC236}">
                <a16:creationId xmlns:a16="http://schemas.microsoft.com/office/drawing/2014/main" id="{06459A09-E7BA-41CB-B0C2-9E166911A063}"/>
              </a:ext>
            </a:extLst>
          </p:cNvPr>
          <p:cNvGraphicFramePr>
            <a:graphicFrameLocks noGrp="1"/>
          </p:cNvGraphicFramePr>
          <p:nvPr/>
        </p:nvGraphicFramePr>
        <p:xfrm>
          <a:off x="5092829" y="4643520"/>
          <a:ext cx="3409950" cy="548640"/>
        </p:xfrm>
        <a:graphic>
          <a:graphicData uri="http://schemas.openxmlformats.org/drawingml/2006/table">
            <a:tbl>
              <a:tblPr firstRow="1" firstCol="1" bandRow="1">
                <a:tableStyleId>{5C22544A-7EE6-4342-B048-85BDC9FD1C3A}</a:tableStyleId>
              </a:tblPr>
              <a:tblGrid>
                <a:gridCol w="3409950">
                  <a:extLst>
                    <a:ext uri="{9D8B030D-6E8A-4147-A177-3AD203B41FA5}">
                      <a16:colId xmlns:a16="http://schemas.microsoft.com/office/drawing/2014/main" val="2602881555"/>
                    </a:ext>
                  </a:extLst>
                </a:gridCol>
              </a:tblGrid>
              <a:tr h="160655">
                <a:tc>
                  <a:txBody>
                    <a:bodyPr/>
                    <a:lstStyle/>
                    <a:p>
                      <a:pPr marL="228600" marR="0" algn="ctr">
                        <a:spcBef>
                          <a:spcPts val="0"/>
                        </a:spcBef>
                        <a:spcAft>
                          <a:spcPts val="0"/>
                        </a:spcAft>
                      </a:pPr>
                      <a:r>
                        <a:rPr lang="en-US" sz="1200">
                          <a:effectLst/>
                        </a:rPr>
                        <a:t>Chi-Square Statistic: 767.2662824558239</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837665454"/>
                  </a:ext>
                </a:extLst>
              </a:tr>
              <a:tr h="154940">
                <a:tc>
                  <a:txBody>
                    <a:bodyPr/>
                    <a:lstStyle/>
                    <a:p>
                      <a:pPr marL="228600" marR="0" algn="ctr">
                        <a:spcBef>
                          <a:spcPts val="0"/>
                        </a:spcBef>
                        <a:spcAft>
                          <a:spcPts val="0"/>
                        </a:spcAft>
                      </a:pPr>
                      <a:r>
                        <a:rPr lang="en-US" sz="1200">
                          <a:effectLst/>
                        </a:rPr>
                        <a:t>p-value: 7.065558530604687e-169</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304228053"/>
                  </a:ext>
                </a:extLst>
              </a:tr>
              <a:tr h="160655">
                <a:tc>
                  <a:txBody>
                    <a:bodyPr/>
                    <a:lstStyle/>
                    <a:p>
                      <a:pPr marL="228600" marR="0" algn="ctr">
                        <a:spcBef>
                          <a:spcPts val="0"/>
                        </a:spcBef>
                        <a:spcAft>
                          <a:spcPts val="0"/>
                        </a:spcAft>
                      </a:pPr>
                      <a:r>
                        <a:rPr lang="en-US" sz="1200" dirty="0">
                          <a:effectLst/>
                        </a:rPr>
                        <a:t>Degrees of Freedom: 1</a:t>
                      </a:r>
                      <a:endParaRPr lang="en-US"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802089119"/>
                  </a:ext>
                </a:extLst>
              </a:tr>
            </a:tbl>
          </a:graphicData>
        </a:graphic>
      </p:graphicFrame>
      <p:sp>
        <p:nvSpPr>
          <p:cNvPr id="26" name="TextBox 25">
            <a:extLst>
              <a:ext uri="{FF2B5EF4-FFF2-40B4-BE49-F238E27FC236}">
                <a16:creationId xmlns:a16="http://schemas.microsoft.com/office/drawing/2014/main" id="{15EC4E92-FDF7-44DF-A3B7-6D448CE9BCEA}"/>
              </a:ext>
            </a:extLst>
          </p:cNvPr>
          <p:cNvSpPr txBox="1"/>
          <p:nvPr/>
        </p:nvSpPr>
        <p:spPr>
          <a:xfrm>
            <a:off x="8747542" y="2849615"/>
            <a:ext cx="6094562" cy="369332"/>
          </a:xfrm>
          <a:prstGeom prst="rect">
            <a:avLst/>
          </a:prstGeom>
          <a:noFill/>
        </p:spPr>
        <p:txBody>
          <a:bodyPr wrap="square">
            <a:spAutoFit/>
          </a:bodyPr>
          <a:lstStyle/>
          <a:p>
            <a:pPr marL="0" marR="0" algn="just">
              <a:spcBef>
                <a:spcPts val="0"/>
              </a:spcBef>
              <a:spcAft>
                <a:spcPts val="0"/>
              </a:spcAft>
            </a:pPr>
            <a:r>
              <a:rPr lang="en-US" dirty="0">
                <a:latin typeface="Times New Roman" panose="02020603050405020304" pitchFamily="18" charset="0"/>
                <a:ea typeface="Arial" panose="020B0604020202020204" pitchFamily="34" charset="0"/>
              </a:rPr>
              <a:t>7</a:t>
            </a:r>
            <a:r>
              <a:rPr lang="en-US" sz="1800" dirty="0">
                <a:effectLst/>
                <a:latin typeface="Times New Roman" panose="02020603050405020304" pitchFamily="18" charset="0"/>
                <a:ea typeface="Arial" panose="020B0604020202020204" pitchFamily="34" charset="0"/>
              </a:rPr>
              <a:t>. Residence type vs. stroke:</a:t>
            </a:r>
            <a:endParaRPr lang="en-US" sz="1800" dirty="0">
              <a:effectLst/>
              <a:latin typeface="Arial" panose="020B0604020202020204" pitchFamily="34" charset="0"/>
              <a:ea typeface="Arial" panose="020B0604020202020204" pitchFamily="34" charset="0"/>
            </a:endParaRPr>
          </a:p>
        </p:txBody>
      </p:sp>
      <p:graphicFrame>
        <p:nvGraphicFramePr>
          <p:cNvPr id="27" name="Table 26">
            <a:extLst>
              <a:ext uri="{FF2B5EF4-FFF2-40B4-BE49-F238E27FC236}">
                <a16:creationId xmlns:a16="http://schemas.microsoft.com/office/drawing/2014/main" id="{3D17DD7A-C82D-4AB5-AA20-EB0374F28B39}"/>
              </a:ext>
            </a:extLst>
          </p:cNvPr>
          <p:cNvGraphicFramePr>
            <a:graphicFrameLocks noGrp="1"/>
          </p:cNvGraphicFramePr>
          <p:nvPr/>
        </p:nvGraphicFramePr>
        <p:xfrm>
          <a:off x="8744001" y="3217404"/>
          <a:ext cx="3348316" cy="548640"/>
        </p:xfrm>
        <a:graphic>
          <a:graphicData uri="http://schemas.openxmlformats.org/drawingml/2006/table">
            <a:tbl>
              <a:tblPr firstRow="1" firstCol="1" bandRow="1">
                <a:tableStyleId>{5C22544A-7EE6-4342-B048-85BDC9FD1C3A}</a:tableStyleId>
              </a:tblPr>
              <a:tblGrid>
                <a:gridCol w="3348316">
                  <a:extLst>
                    <a:ext uri="{9D8B030D-6E8A-4147-A177-3AD203B41FA5}">
                      <a16:colId xmlns:a16="http://schemas.microsoft.com/office/drawing/2014/main" val="4109709434"/>
                    </a:ext>
                  </a:extLst>
                </a:gridCol>
              </a:tblGrid>
              <a:tr h="160655">
                <a:tc>
                  <a:txBody>
                    <a:bodyPr/>
                    <a:lstStyle/>
                    <a:p>
                      <a:pPr marL="0" marR="0" algn="ctr">
                        <a:spcBef>
                          <a:spcPts val="0"/>
                        </a:spcBef>
                        <a:spcAft>
                          <a:spcPts val="0"/>
                        </a:spcAft>
                      </a:pPr>
                      <a:r>
                        <a:rPr lang="en-US" sz="1200" dirty="0">
                          <a:effectLst/>
                        </a:rPr>
                        <a:t>Chi-Square Statistic: 16.785037662368367</a:t>
                      </a:r>
                      <a:endParaRPr lang="en-US"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867207807"/>
                  </a:ext>
                </a:extLst>
              </a:tr>
              <a:tr h="154940">
                <a:tc>
                  <a:txBody>
                    <a:bodyPr/>
                    <a:lstStyle/>
                    <a:p>
                      <a:pPr marL="0" marR="0" algn="ctr">
                        <a:spcBef>
                          <a:spcPts val="0"/>
                        </a:spcBef>
                        <a:spcAft>
                          <a:spcPts val="0"/>
                        </a:spcAft>
                      </a:pPr>
                      <a:r>
                        <a:rPr lang="en-US" sz="1200">
                          <a:effectLst/>
                        </a:rPr>
                        <a:t>p-value: 4.186208151516114e-05</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081849342"/>
                  </a:ext>
                </a:extLst>
              </a:tr>
              <a:tr h="160655">
                <a:tc>
                  <a:txBody>
                    <a:bodyPr/>
                    <a:lstStyle/>
                    <a:p>
                      <a:pPr marL="0" marR="0" algn="ctr">
                        <a:spcBef>
                          <a:spcPts val="0"/>
                        </a:spcBef>
                        <a:spcAft>
                          <a:spcPts val="0"/>
                        </a:spcAft>
                      </a:pPr>
                      <a:r>
                        <a:rPr lang="en-US" sz="1200" dirty="0">
                          <a:effectLst/>
                        </a:rPr>
                        <a:t>Degrees of Freedom: 1</a:t>
                      </a:r>
                      <a:endParaRPr lang="en-US"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344098133"/>
                  </a:ext>
                </a:extLst>
              </a:tr>
            </a:tbl>
          </a:graphicData>
        </a:graphic>
      </p:graphicFrame>
    </p:spTree>
    <p:extLst>
      <p:ext uri="{BB962C8B-B14F-4D97-AF65-F5344CB8AC3E}">
        <p14:creationId xmlns:p14="http://schemas.microsoft.com/office/powerpoint/2010/main" val="1093957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57AB-CD9D-4679-BA14-AE62A2A0D83D}"/>
              </a:ext>
            </a:extLst>
          </p:cNvPr>
          <p:cNvSpPr>
            <a:spLocks noGrp="1"/>
          </p:cNvSpPr>
          <p:nvPr>
            <p:ph type="title"/>
          </p:nvPr>
        </p:nvSpPr>
        <p:spPr>
          <a:xfrm>
            <a:off x="1715293" y="835645"/>
            <a:ext cx="8761413" cy="706964"/>
          </a:xfrm>
        </p:spPr>
        <p:txBody>
          <a:bodyPr/>
          <a:lstStyle/>
          <a:p>
            <a:pPr marL="0" marR="0" algn="ctr">
              <a:lnSpc>
                <a:spcPct val="115000"/>
              </a:lnSpc>
              <a:spcBef>
                <a:spcPts val="1800"/>
              </a:spcBef>
              <a:spcAft>
                <a:spcPts val="600"/>
              </a:spcAft>
            </a:pPr>
            <a:r>
              <a:rPr lang="en-US" sz="3400" b="1" dirty="0"/>
              <a:t>CHI-SQUARE TEST RESULTS</a:t>
            </a:r>
          </a:p>
        </p:txBody>
      </p:sp>
      <p:sp>
        <p:nvSpPr>
          <p:cNvPr id="9" name="Title 1">
            <a:extLst>
              <a:ext uri="{FF2B5EF4-FFF2-40B4-BE49-F238E27FC236}">
                <a16:creationId xmlns:a16="http://schemas.microsoft.com/office/drawing/2014/main" id="{48304AC6-C2A3-4D0D-961E-3585ECD90AA2}"/>
              </a:ext>
            </a:extLst>
          </p:cNvPr>
          <p:cNvSpPr txBox="1">
            <a:spLocks/>
          </p:cNvSpPr>
          <p:nvPr/>
        </p:nvSpPr>
        <p:spPr bwMode="gray">
          <a:xfrm>
            <a:off x="5124090" y="4895285"/>
            <a:ext cx="6814867" cy="98341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algn="just">
              <a:spcBef>
                <a:spcPts val="0"/>
              </a:spcBef>
              <a:spcAft>
                <a:spcPts val="0"/>
              </a:spcAft>
            </a:pPr>
            <a:endParaRPr lang="en-US" sz="1400" dirty="0">
              <a:solidFill>
                <a:schemeClr val="tx1"/>
              </a:solidFill>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DDACE40B-D8AA-424A-9CDE-1F473067E91F}"/>
              </a:ext>
            </a:extLst>
          </p:cNvPr>
          <p:cNvSpPr txBox="1"/>
          <p:nvPr/>
        </p:nvSpPr>
        <p:spPr>
          <a:xfrm>
            <a:off x="795338" y="2642235"/>
            <a:ext cx="10601324" cy="923330"/>
          </a:xfrm>
          <a:prstGeom prst="rect">
            <a:avLst/>
          </a:prstGeom>
          <a:noFill/>
        </p:spPr>
        <p:txBody>
          <a:bodyPr wrap="square">
            <a:spAutoFit/>
          </a:bodyPr>
          <a:lstStyle/>
          <a:p>
            <a:pPr marL="0" marR="0" algn="ctr">
              <a:spcBef>
                <a:spcPts val="0"/>
              </a:spcBef>
              <a:spcAft>
                <a:spcPts val="0"/>
              </a:spcAft>
            </a:pPr>
            <a:r>
              <a:rPr lang="en-US" sz="1800" dirty="0">
                <a:effectLst/>
                <a:latin typeface="Times New Roman" panose="02020603050405020304" pitchFamily="18" charset="0"/>
                <a:ea typeface="Arial" panose="020B0604020202020204" pitchFamily="34" charset="0"/>
              </a:rPr>
              <a:t>In summary, all of these chi-square tests provide evidence that these categorical variables are significantly associated with the likelihood of having a stroke. The low p-values indicate that these factors are important predictors of stroke in the dataset.</a:t>
            </a:r>
            <a:endParaRPr lang="en-US" sz="1600" dirty="0">
              <a:effectLst/>
              <a:latin typeface="Arial" panose="020B0604020202020204" pitchFamily="34" charset="0"/>
              <a:ea typeface="Arial" panose="020B0604020202020204" pitchFamily="34" charset="0"/>
            </a:endParaRPr>
          </a:p>
        </p:txBody>
      </p:sp>
      <p:sp>
        <p:nvSpPr>
          <p:cNvPr id="3" name="Slide Number Placeholder 2">
            <a:extLst>
              <a:ext uri="{FF2B5EF4-FFF2-40B4-BE49-F238E27FC236}">
                <a16:creationId xmlns:a16="http://schemas.microsoft.com/office/drawing/2014/main" id="{F8D1DB09-03B6-4528-A4A9-588A369D0649}"/>
              </a:ext>
            </a:extLst>
          </p:cNvPr>
          <p:cNvSpPr>
            <a:spLocks noGrp="1"/>
          </p:cNvSpPr>
          <p:nvPr>
            <p:ph type="sldNum" sz="quarter" idx="12"/>
          </p:nvPr>
        </p:nvSpPr>
        <p:spPr/>
        <p:txBody>
          <a:bodyPr/>
          <a:lstStyle/>
          <a:p>
            <a:fld id="{BE334D4C-0D2F-4F24-97D5-2986E8E70728}" type="slidenum">
              <a:rPr lang="en-US" smtClean="0"/>
              <a:t>31</a:t>
            </a:fld>
            <a:endParaRPr lang="en-US"/>
          </a:p>
        </p:txBody>
      </p:sp>
    </p:spTree>
    <p:extLst>
      <p:ext uri="{BB962C8B-B14F-4D97-AF65-F5344CB8AC3E}">
        <p14:creationId xmlns:p14="http://schemas.microsoft.com/office/powerpoint/2010/main" val="25126993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57AB-CD9D-4679-BA14-AE62A2A0D83D}"/>
              </a:ext>
            </a:extLst>
          </p:cNvPr>
          <p:cNvSpPr>
            <a:spLocks noGrp="1"/>
          </p:cNvSpPr>
          <p:nvPr>
            <p:ph type="title"/>
          </p:nvPr>
        </p:nvSpPr>
        <p:spPr>
          <a:xfrm>
            <a:off x="1396116" y="896030"/>
            <a:ext cx="8761413" cy="706964"/>
          </a:xfrm>
        </p:spPr>
        <p:txBody>
          <a:bodyPr/>
          <a:lstStyle/>
          <a:p>
            <a:pPr marL="0" marR="0" algn="ctr">
              <a:lnSpc>
                <a:spcPct val="115000"/>
              </a:lnSpc>
              <a:spcBef>
                <a:spcPts val="1800"/>
              </a:spcBef>
              <a:spcAft>
                <a:spcPts val="600"/>
              </a:spcAft>
            </a:pPr>
            <a:r>
              <a:rPr lang="en-US" sz="3000" b="1" dirty="0"/>
              <a:t>MACHINE LEARNING RESULTS – INITIAL DATA</a:t>
            </a:r>
          </a:p>
        </p:txBody>
      </p:sp>
      <p:sp>
        <p:nvSpPr>
          <p:cNvPr id="10" name="TextBox 9">
            <a:extLst>
              <a:ext uri="{FF2B5EF4-FFF2-40B4-BE49-F238E27FC236}">
                <a16:creationId xmlns:a16="http://schemas.microsoft.com/office/drawing/2014/main" id="{41AFCEFF-CE4B-443A-8E9C-06A67A7903C8}"/>
              </a:ext>
            </a:extLst>
          </p:cNvPr>
          <p:cNvSpPr txBox="1"/>
          <p:nvPr/>
        </p:nvSpPr>
        <p:spPr>
          <a:xfrm>
            <a:off x="4617289" y="1577673"/>
            <a:ext cx="2646153" cy="385042"/>
          </a:xfrm>
          <a:prstGeom prst="rect">
            <a:avLst/>
          </a:prstGeom>
          <a:noFill/>
        </p:spPr>
        <p:txBody>
          <a:bodyPr wrap="square">
            <a:spAutoFit/>
          </a:bodyPr>
          <a:lstStyle/>
          <a:p>
            <a:pPr marL="0" marR="0">
              <a:lnSpc>
                <a:spcPct val="115000"/>
              </a:lnSpc>
              <a:spcBef>
                <a:spcPts val="1400"/>
              </a:spcBef>
              <a:spcAft>
                <a:spcPts val="400"/>
              </a:spcAft>
            </a:pPr>
            <a:r>
              <a:rPr lang="en-US" sz="1800" b="1" dirty="0">
                <a:solidFill>
                  <a:schemeClr val="bg1"/>
                </a:solidFill>
                <a:effectLst/>
                <a:latin typeface="Times New Roman" panose="02020603050405020304" pitchFamily="18" charset="0"/>
              </a:rPr>
              <a:t>Cross-Validation Results</a:t>
            </a:r>
            <a:endParaRPr lang="en-US" sz="1800" b="1" dirty="0">
              <a:solidFill>
                <a:schemeClr val="bg1"/>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95DF7489-F181-4C13-AEB9-661765B80834}"/>
              </a:ext>
            </a:extLst>
          </p:cNvPr>
          <p:cNvSpPr>
            <a:spLocks noGrp="1"/>
          </p:cNvSpPr>
          <p:nvPr>
            <p:ph type="sldNum" sz="quarter" idx="12"/>
          </p:nvPr>
        </p:nvSpPr>
        <p:spPr/>
        <p:txBody>
          <a:bodyPr/>
          <a:lstStyle/>
          <a:p>
            <a:fld id="{BE334D4C-0D2F-4F24-97D5-2986E8E70728}" type="slidenum">
              <a:rPr lang="en-US" smtClean="0"/>
              <a:t>32</a:t>
            </a:fld>
            <a:endParaRPr lang="en-US"/>
          </a:p>
        </p:txBody>
      </p:sp>
      <p:graphicFrame>
        <p:nvGraphicFramePr>
          <p:cNvPr id="5" name="Table 4">
            <a:extLst>
              <a:ext uri="{FF2B5EF4-FFF2-40B4-BE49-F238E27FC236}">
                <a16:creationId xmlns:a16="http://schemas.microsoft.com/office/drawing/2014/main" id="{16E827B6-FEC8-4219-B45B-10CA0446F1D5}"/>
              </a:ext>
            </a:extLst>
          </p:cNvPr>
          <p:cNvGraphicFramePr>
            <a:graphicFrameLocks noGrp="1"/>
          </p:cNvGraphicFramePr>
          <p:nvPr>
            <p:extLst>
              <p:ext uri="{D42A27DB-BD31-4B8C-83A1-F6EECF244321}">
                <p14:modId xmlns:p14="http://schemas.microsoft.com/office/powerpoint/2010/main" val="1766259495"/>
              </p:ext>
            </p:extLst>
          </p:nvPr>
        </p:nvGraphicFramePr>
        <p:xfrm>
          <a:off x="3638550" y="3079750"/>
          <a:ext cx="5353050" cy="2343450"/>
        </p:xfrm>
        <a:graphic>
          <a:graphicData uri="http://schemas.openxmlformats.org/drawingml/2006/table">
            <a:tbl>
              <a:tblPr firstRow="1">
                <a:tableStyleId>{5DA37D80-6434-44D0-A028-1B22A696006F}</a:tableStyleId>
              </a:tblPr>
              <a:tblGrid>
                <a:gridCol w="3734686">
                  <a:extLst>
                    <a:ext uri="{9D8B030D-6E8A-4147-A177-3AD203B41FA5}">
                      <a16:colId xmlns:a16="http://schemas.microsoft.com/office/drawing/2014/main" val="1626807050"/>
                    </a:ext>
                  </a:extLst>
                </a:gridCol>
                <a:gridCol w="1618364">
                  <a:extLst>
                    <a:ext uri="{9D8B030D-6E8A-4147-A177-3AD203B41FA5}">
                      <a16:colId xmlns:a16="http://schemas.microsoft.com/office/drawing/2014/main" val="571552632"/>
                    </a:ext>
                  </a:extLst>
                </a:gridCol>
              </a:tblGrid>
              <a:tr h="468690">
                <a:tc>
                  <a:txBody>
                    <a:bodyPr/>
                    <a:lstStyle/>
                    <a:p>
                      <a:pPr algn="ctr" fontAlgn="b"/>
                      <a:r>
                        <a:rPr lang="en-US" sz="1200" u="none" strike="noStrike" dirty="0">
                          <a:effectLst/>
                        </a:rPr>
                        <a:t>Mean Cross-Validation Score</a:t>
                      </a:r>
                      <a:endParaRPr lang="en-US" sz="1200" b="0" i="0" u="none" strike="noStrike" dirty="0">
                        <a:solidFill>
                          <a:srgbClr val="FF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b"/>
                      <a:r>
                        <a:rPr lang="en-US" sz="1200" u="none" strike="noStrike" dirty="0">
                          <a:effectLst/>
                        </a:rPr>
                        <a:t>Accuracy</a:t>
                      </a:r>
                      <a:endParaRPr lang="en-US" sz="1200" b="0" i="0" u="none" strike="noStrike" dirty="0">
                        <a:solidFill>
                          <a:srgbClr val="FF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774345184"/>
                  </a:ext>
                </a:extLst>
              </a:tr>
              <a:tr h="468690">
                <a:tc>
                  <a:txBody>
                    <a:bodyPr/>
                    <a:lstStyle/>
                    <a:p>
                      <a:pPr algn="ctr" fontAlgn="b"/>
                      <a:r>
                        <a:rPr lang="en-US" sz="1200" u="none" strike="noStrike" dirty="0">
                          <a:effectLst/>
                        </a:rPr>
                        <a:t>Logistic</a:t>
                      </a:r>
                      <a:endParaRPr lang="en-US" sz="1200" b="0" i="0" u="none" strike="noStrike" dirty="0">
                        <a:solidFill>
                          <a:srgbClr val="000000"/>
                        </a:solidFill>
                        <a:effectLst/>
                        <a:latin typeface="Calibri" panose="020F0502020204030204" pitchFamily="34" charset="0"/>
                      </a:endParaRPr>
                    </a:p>
                  </a:txBody>
                  <a:tcPr marL="6350" marR="6350" marT="6350" marB="0" anchor="ctr">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0.950411677</a:t>
                      </a:r>
                      <a:endParaRPr lang="en-US" sz="1200" b="0" i="0" u="none" strike="noStrike">
                        <a:solidFill>
                          <a:srgbClr val="000000"/>
                        </a:solidFill>
                        <a:effectLst/>
                        <a:latin typeface="Calibri" panose="020F0502020204030204" pitchFamily="34" charset="0"/>
                      </a:endParaRPr>
                    </a:p>
                  </a:txBody>
                  <a:tcPr marL="6350" marR="6350" marT="635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429671549"/>
                  </a:ext>
                </a:extLst>
              </a:tr>
              <a:tr h="468690">
                <a:tc>
                  <a:txBody>
                    <a:bodyPr/>
                    <a:lstStyle/>
                    <a:p>
                      <a:pPr algn="ctr" fontAlgn="b"/>
                      <a:r>
                        <a:rPr lang="en-US" sz="1200" u="none" strike="noStrike" dirty="0">
                          <a:effectLst/>
                        </a:rPr>
                        <a:t>Decision</a:t>
                      </a:r>
                      <a:endParaRPr lang="en-US"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200" u="none" strike="noStrike" dirty="0">
                          <a:effectLst/>
                        </a:rPr>
                        <a:t>0.949046992</a:t>
                      </a:r>
                      <a:endParaRPr lang="en-US" sz="1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287817513"/>
                  </a:ext>
                </a:extLst>
              </a:tr>
              <a:tr h="468690">
                <a:tc>
                  <a:txBody>
                    <a:bodyPr/>
                    <a:lstStyle/>
                    <a:p>
                      <a:pPr algn="ctr" fontAlgn="b"/>
                      <a:r>
                        <a:rPr lang="en-US" sz="1200" u="none" strike="noStrike" dirty="0">
                          <a:effectLst/>
                        </a:rPr>
                        <a:t>DNN</a:t>
                      </a:r>
                      <a:endParaRPr lang="en-US"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200" u="none" strike="noStrike" dirty="0">
                          <a:effectLst/>
                        </a:rPr>
                        <a:t>0.950211</a:t>
                      </a:r>
                      <a:endParaRPr lang="en-US" sz="1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080873329"/>
                  </a:ext>
                </a:extLst>
              </a:tr>
              <a:tr h="468690">
                <a:tc>
                  <a:txBody>
                    <a:bodyPr/>
                    <a:lstStyle/>
                    <a:p>
                      <a:pPr algn="ctr" fontAlgn="b"/>
                      <a:r>
                        <a:rPr lang="en-US" sz="1200" u="none" strike="noStrike">
                          <a:effectLst/>
                        </a:rPr>
                        <a:t>Random</a:t>
                      </a:r>
                      <a:endParaRPr lang="en-US"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200" u="none" strike="noStrike" dirty="0">
                          <a:effectLst/>
                        </a:rPr>
                        <a:t>0.9462</a:t>
                      </a:r>
                      <a:endParaRPr lang="en-US" sz="1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286015092"/>
                  </a:ext>
                </a:extLst>
              </a:tr>
            </a:tbl>
          </a:graphicData>
        </a:graphic>
      </p:graphicFrame>
    </p:spTree>
    <p:extLst>
      <p:ext uri="{BB962C8B-B14F-4D97-AF65-F5344CB8AC3E}">
        <p14:creationId xmlns:p14="http://schemas.microsoft.com/office/powerpoint/2010/main" val="3244803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57AB-CD9D-4679-BA14-AE62A2A0D83D}"/>
              </a:ext>
            </a:extLst>
          </p:cNvPr>
          <p:cNvSpPr>
            <a:spLocks noGrp="1"/>
          </p:cNvSpPr>
          <p:nvPr>
            <p:ph type="title"/>
          </p:nvPr>
        </p:nvSpPr>
        <p:spPr>
          <a:xfrm>
            <a:off x="1396116" y="896030"/>
            <a:ext cx="8761413" cy="706964"/>
          </a:xfrm>
        </p:spPr>
        <p:txBody>
          <a:bodyPr/>
          <a:lstStyle/>
          <a:p>
            <a:pPr marL="0" marR="0" algn="ctr">
              <a:lnSpc>
                <a:spcPct val="115000"/>
              </a:lnSpc>
              <a:spcBef>
                <a:spcPts val="1800"/>
              </a:spcBef>
              <a:spcAft>
                <a:spcPts val="600"/>
              </a:spcAft>
            </a:pPr>
            <a:r>
              <a:rPr lang="en-US" sz="3000" b="1" dirty="0"/>
              <a:t>MACHINE LEARNING RESULTS – INITIAL DATA</a:t>
            </a:r>
          </a:p>
        </p:txBody>
      </p:sp>
      <p:sp>
        <p:nvSpPr>
          <p:cNvPr id="9" name="Title 1">
            <a:extLst>
              <a:ext uri="{FF2B5EF4-FFF2-40B4-BE49-F238E27FC236}">
                <a16:creationId xmlns:a16="http://schemas.microsoft.com/office/drawing/2014/main" id="{48304AC6-C2A3-4D0D-961E-3585ECD90AA2}"/>
              </a:ext>
            </a:extLst>
          </p:cNvPr>
          <p:cNvSpPr txBox="1">
            <a:spLocks/>
          </p:cNvSpPr>
          <p:nvPr/>
        </p:nvSpPr>
        <p:spPr bwMode="gray">
          <a:xfrm>
            <a:off x="5124090" y="4895285"/>
            <a:ext cx="6814867" cy="98341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algn="just">
              <a:spcBef>
                <a:spcPts val="0"/>
              </a:spcBef>
              <a:spcAft>
                <a:spcPts val="0"/>
              </a:spcAft>
            </a:pPr>
            <a:endParaRPr lang="en-US" sz="1400" dirty="0">
              <a:solidFill>
                <a:schemeClr val="tx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41AFCEFF-CE4B-443A-8E9C-06A67A7903C8}"/>
              </a:ext>
            </a:extLst>
          </p:cNvPr>
          <p:cNvSpPr txBox="1"/>
          <p:nvPr/>
        </p:nvSpPr>
        <p:spPr>
          <a:xfrm>
            <a:off x="4617289" y="1577673"/>
            <a:ext cx="2646153" cy="385042"/>
          </a:xfrm>
          <a:prstGeom prst="rect">
            <a:avLst/>
          </a:prstGeom>
          <a:noFill/>
        </p:spPr>
        <p:txBody>
          <a:bodyPr wrap="square">
            <a:spAutoFit/>
          </a:bodyPr>
          <a:lstStyle/>
          <a:p>
            <a:pPr marL="0" marR="0">
              <a:lnSpc>
                <a:spcPct val="115000"/>
              </a:lnSpc>
              <a:spcBef>
                <a:spcPts val="1400"/>
              </a:spcBef>
              <a:spcAft>
                <a:spcPts val="400"/>
              </a:spcAft>
            </a:pPr>
            <a:r>
              <a:rPr lang="en-US" sz="1800" b="1" dirty="0">
                <a:solidFill>
                  <a:schemeClr val="bg1"/>
                </a:solidFill>
                <a:effectLst/>
                <a:latin typeface="Times New Roman" panose="02020603050405020304" pitchFamily="18" charset="0"/>
              </a:rPr>
              <a:t>Cross-Validation Results</a:t>
            </a:r>
            <a:endParaRPr lang="en-US" sz="1800" b="1" dirty="0">
              <a:solidFill>
                <a:schemeClr val="bg1"/>
              </a:solidFill>
              <a:effectLst/>
              <a:latin typeface="Arial" panose="020B0604020202020204" pitchFamily="34" charset="0"/>
            </a:endParaRPr>
          </a:p>
        </p:txBody>
      </p:sp>
      <p:sp>
        <p:nvSpPr>
          <p:cNvPr id="6" name="Content Placeholder 2">
            <a:extLst>
              <a:ext uri="{FF2B5EF4-FFF2-40B4-BE49-F238E27FC236}">
                <a16:creationId xmlns:a16="http://schemas.microsoft.com/office/drawing/2014/main" id="{AAE42D97-A7EE-442C-A36E-C5E29D8BB6AF}"/>
              </a:ext>
            </a:extLst>
          </p:cNvPr>
          <p:cNvSpPr>
            <a:spLocks noGrp="1"/>
          </p:cNvSpPr>
          <p:nvPr>
            <p:ph idx="1"/>
          </p:nvPr>
        </p:nvSpPr>
        <p:spPr>
          <a:xfrm>
            <a:off x="253042" y="2639013"/>
            <a:ext cx="6127437" cy="3629707"/>
          </a:xfrm>
        </p:spPr>
        <p:txBody>
          <a:bodyPr>
            <a:normAutofit fontScale="92500" lnSpcReduction="20000"/>
          </a:bodyPr>
          <a:lstStyle/>
          <a:p>
            <a:r>
              <a:rPr lang="en-US" b="1" i="0" dirty="0">
                <a:solidFill>
                  <a:srgbClr val="374151"/>
                </a:solidFill>
                <a:effectLst/>
                <a:latin typeface="Söhne"/>
              </a:rPr>
              <a:t>Logistic Regression:</a:t>
            </a:r>
            <a:endParaRPr lang="en-US" b="0" i="0" dirty="0">
              <a:solidFill>
                <a:srgbClr val="374151"/>
              </a:solidFill>
              <a:effectLst/>
              <a:latin typeface="Söhne"/>
            </a:endParaRPr>
          </a:p>
          <a:p>
            <a:pPr lvl="1"/>
            <a:r>
              <a:rPr lang="en-US" b="0" i="0" dirty="0">
                <a:solidFill>
                  <a:srgbClr val="374151"/>
                </a:solidFill>
                <a:effectLst/>
                <a:latin typeface="Söhne"/>
              </a:rPr>
              <a:t>Strong performance with an average accuracy of approximately 95%.</a:t>
            </a:r>
          </a:p>
          <a:p>
            <a:pPr lvl="1"/>
            <a:r>
              <a:rPr lang="en-US" b="0" i="0" dirty="0">
                <a:solidFill>
                  <a:srgbClr val="374151"/>
                </a:solidFill>
                <a:effectLst/>
                <a:latin typeface="Söhne"/>
              </a:rPr>
              <a:t>Demonstrated robust predictive capabilities in five-fold cross-validation.</a:t>
            </a:r>
          </a:p>
          <a:p>
            <a:pPr lvl="1"/>
            <a:r>
              <a:rPr lang="en-US" b="0" i="0" dirty="0">
                <a:solidFill>
                  <a:srgbClr val="374151"/>
                </a:solidFill>
                <a:effectLst/>
                <a:latin typeface="Söhne"/>
              </a:rPr>
              <a:t>Challenges due to class imbalance, especially in predicting strokes.</a:t>
            </a:r>
          </a:p>
          <a:p>
            <a:pPr lvl="1"/>
            <a:r>
              <a:rPr lang="en-US" b="0" i="0" dirty="0">
                <a:solidFill>
                  <a:srgbClr val="374151"/>
                </a:solidFill>
                <a:effectLst/>
                <a:latin typeface="Söhne"/>
              </a:rPr>
              <a:t>High precision and recall for the majority class (no stroke), but lower metrics for the minority class (stroke).</a:t>
            </a:r>
          </a:p>
          <a:p>
            <a:r>
              <a:rPr lang="en-US" b="1" i="0" dirty="0">
                <a:solidFill>
                  <a:srgbClr val="374151"/>
                </a:solidFill>
                <a:effectLst/>
                <a:latin typeface="Söhne"/>
              </a:rPr>
              <a:t>Decision Tree:</a:t>
            </a:r>
            <a:endParaRPr lang="en-US" b="0" i="0" dirty="0">
              <a:solidFill>
                <a:srgbClr val="374151"/>
              </a:solidFill>
              <a:effectLst/>
              <a:latin typeface="Söhne"/>
            </a:endParaRPr>
          </a:p>
          <a:p>
            <a:pPr lvl="1"/>
            <a:r>
              <a:rPr lang="en-US" b="0" i="0" dirty="0">
                <a:solidFill>
                  <a:srgbClr val="374151"/>
                </a:solidFill>
                <a:effectLst/>
                <a:latin typeface="Söhne"/>
              </a:rPr>
              <a:t>Stable performance with a mean cross-validation score of around 94.9%.</a:t>
            </a:r>
          </a:p>
          <a:p>
            <a:pPr lvl="1"/>
            <a:r>
              <a:rPr lang="en-US" b="0" i="0" dirty="0">
                <a:solidFill>
                  <a:srgbClr val="374151"/>
                </a:solidFill>
                <a:effectLst/>
                <a:latin typeface="Söhne"/>
              </a:rPr>
              <a:t>Consistently demonstrated consistent and reliable predictive capabilities.</a:t>
            </a:r>
          </a:p>
          <a:p>
            <a:pPr algn="l"/>
            <a:endParaRPr lang="en-US" sz="1300" b="1" dirty="0">
              <a:solidFill>
                <a:srgbClr val="374151"/>
              </a:solidFill>
              <a:latin typeface="Söhne"/>
            </a:endParaRPr>
          </a:p>
        </p:txBody>
      </p:sp>
      <p:sp>
        <p:nvSpPr>
          <p:cNvPr id="7" name="Content Placeholder 2">
            <a:extLst>
              <a:ext uri="{FF2B5EF4-FFF2-40B4-BE49-F238E27FC236}">
                <a16:creationId xmlns:a16="http://schemas.microsoft.com/office/drawing/2014/main" id="{EED50526-2742-4889-885F-015955AFD8C2}"/>
              </a:ext>
            </a:extLst>
          </p:cNvPr>
          <p:cNvSpPr txBox="1">
            <a:spLocks/>
          </p:cNvSpPr>
          <p:nvPr/>
        </p:nvSpPr>
        <p:spPr>
          <a:xfrm>
            <a:off x="6562402" y="2639013"/>
            <a:ext cx="5629598" cy="36297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b="1" i="0" dirty="0">
                <a:solidFill>
                  <a:srgbClr val="374151"/>
                </a:solidFill>
                <a:effectLst/>
                <a:latin typeface="Söhne"/>
              </a:rPr>
              <a:t>Deep Neural Network (DNN):</a:t>
            </a:r>
            <a:endParaRPr lang="en-US" b="0" i="0" dirty="0">
              <a:solidFill>
                <a:srgbClr val="374151"/>
              </a:solidFill>
              <a:effectLst/>
              <a:latin typeface="Söhne"/>
            </a:endParaRPr>
          </a:p>
          <a:p>
            <a:pPr lvl="1"/>
            <a:r>
              <a:rPr lang="en-US" b="0" i="0" dirty="0">
                <a:solidFill>
                  <a:srgbClr val="374151"/>
                </a:solidFill>
                <a:effectLst/>
                <a:latin typeface="Söhne"/>
              </a:rPr>
              <a:t>Achieved impressive accuracy levels of about 95% consistently.</a:t>
            </a:r>
          </a:p>
          <a:p>
            <a:pPr lvl="1"/>
            <a:r>
              <a:rPr lang="en-US" b="0" i="0" dirty="0">
                <a:solidFill>
                  <a:srgbClr val="374151"/>
                </a:solidFill>
                <a:effectLst/>
                <a:latin typeface="Söhne"/>
              </a:rPr>
              <a:t>Reliable ability to classify instances accurately.</a:t>
            </a:r>
          </a:p>
          <a:p>
            <a:pPr lvl="1"/>
            <a:r>
              <a:rPr lang="en-US" b="0" i="0" dirty="0">
                <a:solidFill>
                  <a:srgbClr val="374151"/>
                </a:solidFill>
                <a:effectLst/>
                <a:latin typeface="Söhne"/>
              </a:rPr>
              <a:t>No specific mention of addressing class imbalance.</a:t>
            </a:r>
          </a:p>
          <a:p>
            <a:r>
              <a:rPr lang="en-US" b="1" i="0" dirty="0">
                <a:solidFill>
                  <a:srgbClr val="374151"/>
                </a:solidFill>
                <a:effectLst/>
                <a:latin typeface="Söhne"/>
              </a:rPr>
              <a:t>Random Forest:</a:t>
            </a:r>
            <a:endParaRPr lang="en-US" b="0" i="0" dirty="0">
              <a:solidFill>
                <a:srgbClr val="374151"/>
              </a:solidFill>
              <a:effectLst/>
              <a:latin typeface="Söhne"/>
            </a:endParaRPr>
          </a:p>
          <a:p>
            <a:pPr lvl="1"/>
            <a:r>
              <a:rPr lang="en-US" b="0" i="0" dirty="0">
                <a:solidFill>
                  <a:srgbClr val="374151"/>
                </a:solidFill>
                <a:effectLst/>
                <a:latin typeface="Söhne"/>
              </a:rPr>
              <a:t>Demonstrated generalization capability.</a:t>
            </a:r>
          </a:p>
          <a:p>
            <a:pPr lvl="1"/>
            <a:r>
              <a:rPr lang="en-US" b="0" i="0" dirty="0">
                <a:solidFill>
                  <a:srgbClr val="374151"/>
                </a:solidFill>
                <a:effectLst/>
                <a:latin typeface="Söhne"/>
              </a:rPr>
              <a:t>Consistently achieved accuracy levels above 94% across five folds.</a:t>
            </a:r>
          </a:p>
          <a:p>
            <a:pPr lvl="1"/>
            <a:r>
              <a:rPr lang="en-US" b="0" i="0" dirty="0">
                <a:solidFill>
                  <a:srgbClr val="374151"/>
                </a:solidFill>
                <a:effectLst/>
                <a:latin typeface="Söhne"/>
              </a:rPr>
              <a:t>Reinforces confidence in its predictive power.</a:t>
            </a:r>
          </a:p>
        </p:txBody>
      </p:sp>
      <p:sp>
        <p:nvSpPr>
          <p:cNvPr id="3" name="Slide Number Placeholder 2">
            <a:extLst>
              <a:ext uri="{FF2B5EF4-FFF2-40B4-BE49-F238E27FC236}">
                <a16:creationId xmlns:a16="http://schemas.microsoft.com/office/drawing/2014/main" id="{4E2564E1-77F0-4C0F-A77B-E9DCFE2FFCE7}"/>
              </a:ext>
            </a:extLst>
          </p:cNvPr>
          <p:cNvSpPr>
            <a:spLocks noGrp="1"/>
          </p:cNvSpPr>
          <p:nvPr>
            <p:ph type="sldNum" sz="quarter" idx="12"/>
          </p:nvPr>
        </p:nvSpPr>
        <p:spPr/>
        <p:txBody>
          <a:bodyPr/>
          <a:lstStyle/>
          <a:p>
            <a:fld id="{BE334D4C-0D2F-4F24-97D5-2986E8E70728}" type="slidenum">
              <a:rPr lang="en-US" smtClean="0"/>
              <a:t>33</a:t>
            </a:fld>
            <a:endParaRPr lang="en-US"/>
          </a:p>
        </p:txBody>
      </p:sp>
    </p:spTree>
    <p:extLst>
      <p:ext uri="{BB962C8B-B14F-4D97-AF65-F5344CB8AC3E}">
        <p14:creationId xmlns:p14="http://schemas.microsoft.com/office/powerpoint/2010/main" val="4041193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57AB-CD9D-4679-BA14-AE62A2A0D83D}"/>
              </a:ext>
            </a:extLst>
          </p:cNvPr>
          <p:cNvSpPr>
            <a:spLocks noGrp="1"/>
          </p:cNvSpPr>
          <p:nvPr>
            <p:ph type="title"/>
          </p:nvPr>
        </p:nvSpPr>
        <p:spPr>
          <a:xfrm>
            <a:off x="1396116" y="896030"/>
            <a:ext cx="8761413" cy="706964"/>
          </a:xfrm>
        </p:spPr>
        <p:txBody>
          <a:bodyPr/>
          <a:lstStyle/>
          <a:p>
            <a:pPr marL="0" marR="0" algn="ctr">
              <a:lnSpc>
                <a:spcPct val="115000"/>
              </a:lnSpc>
              <a:spcBef>
                <a:spcPts val="1800"/>
              </a:spcBef>
              <a:spcAft>
                <a:spcPts val="600"/>
              </a:spcAft>
            </a:pPr>
            <a:r>
              <a:rPr lang="en-US" sz="3000" b="1" dirty="0"/>
              <a:t>MACHINE LEARNING RESULTS – INITIAL DATA</a:t>
            </a:r>
          </a:p>
        </p:txBody>
      </p:sp>
      <p:sp>
        <p:nvSpPr>
          <p:cNvPr id="9" name="Title 1">
            <a:extLst>
              <a:ext uri="{FF2B5EF4-FFF2-40B4-BE49-F238E27FC236}">
                <a16:creationId xmlns:a16="http://schemas.microsoft.com/office/drawing/2014/main" id="{48304AC6-C2A3-4D0D-961E-3585ECD90AA2}"/>
              </a:ext>
            </a:extLst>
          </p:cNvPr>
          <p:cNvSpPr txBox="1">
            <a:spLocks/>
          </p:cNvSpPr>
          <p:nvPr/>
        </p:nvSpPr>
        <p:spPr bwMode="gray">
          <a:xfrm>
            <a:off x="5124090" y="4895285"/>
            <a:ext cx="6814867" cy="98341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algn="just">
              <a:spcBef>
                <a:spcPts val="0"/>
              </a:spcBef>
              <a:spcAft>
                <a:spcPts val="0"/>
              </a:spcAft>
            </a:pPr>
            <a:endParaRPr lang="en-US" sz="1400" dirty="0">
              <a:solidFill>
                <a:schemeClr val="tx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41AFCEFF-CE4B-443A-8E9C-06A67A7903C8}"/>
              </a:ext>
            </a:extLst>
          </p:cNvPr>
          <p:cNvSpPr txBox="1"/>
          <p:nvPr/>
        </p:nvSpPr>
        <p:spPr>
          <a:xfrm>
            <a:off x="4617289" y="1577673"/>
            <a:ext cx="3577805" cy="385042"/>
          </a:xfrm>
          <a:prstGeom prst="rect">
            <a:avLst/>
          </a:prstGeom>
          <a:noFill/>
        </p:spPr>
        <p:txBody>
          <a:bodyPr wrap="square">
            <a:spAutoFit/>
          </a:bodyPr>
          <a:lstStyle/>
          <a:p>
            <a:pPr marL="0" marR="0">
              <a:lnSpc>
                <a:spcPct val="115000"/>
              </a:lnSpc>
              <a:spcBef>
                <a:spcPts val="1400"/>
              </a:spcBef>
              <a:spcAft>
                <a:spcPts val="400"/>
              </a:spcAft>
            </a:pPr>
            <a:r>
              <a:rPr lang="en-US" b="1" dirty="0">
                <a:solidFill>
                  <a:schemeClr val="bg1"/>
                </a:solidFill>
                <a:latin typeface="Times New Roman" panose="02020603050405020304" pitchFamily="18" charset="0"/>
              </a:rPr>
              <a:t>Classification Report – Best two</a:t>
            </a:r>
            <a:endParaRPr lang="en-US" sz="1800" b="1" dirty="0">
              <a:solidFill>
                <a:schemeClr val="bg1"/>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D7F2A8AA-28C1-4EE7-91DD-9CF8005E646E}"/>
              </a:ext>
            </a:extLst>
          </p:cNvPr>
          <p:cNvGraphicFramePr>
            <a:graphicFrameLocks noGrp="1"/>
          </p:cNvGraphicFramePr>
          <p:nvPr>
            <p:extLst>
              <p:ext uri="{D42A27DB-BD31-4B8C-83A1-F6EECF244321}">
                <p14:modId xmlns:p14="http://schemas.microsoft.com/office/powerpoint/2010/main" val="414037072"/>
              </p:ext>
            </p:extLst>
          </p:nvPr>
        </p:nvGraphicFramePr>
        <p:xfrm>
          <a:off x="3333561" y="2338871"/>
          <a:ext cx="5716905" cy="1939419"/>
        </p:xfrm>
        <a:graphic>
          <a:graphicData uri="http://schemas.openxmlformats.org/drawingml/2006/table">
            <a:tbl>
              <a:tblPr firstRow="1" firstCol="1" bandRow="1">
                <a:tableStyleId>{5C22544A-7EE6-4342-B048-85BDC9FD1C3A}</a:tableStyleId>
              </a:tblPr>
              <a:tblGrid>
                <a:gridCol w="963295">
                  <a:extLst>
                    <a:ext uri="{9D8B030D-6E8A-4147-A177-3AD203B41FA5}">
                      <a16:colId xmlns:a16="http://schemas.microsoft.com/office/drawing/2014/main" val="1985995879"/>
                    </a:ext>
                  </a:extLst>
                </a:gridCol>
                <a:gridCol w="1107440">
                  <a:extLst>
                    <a:ext uri="{9D8B030D-6E8A-4147-A177-3AD203B41FA5}">
                      <a16:colId xmlns:a16="http://schemas.microsoft.com/office/drawing/2014/main" val="2000517684"/>
                    </a:ext>
                  </a:extLst>
                </a:gridCol>
                <a:gridCol w="1107440">
                  <a:extLst>
                    <a:ext uri="{9D8B030D-6E8A-4147-A177-3AD203B41FA5}">
                      <a16:colId xmlns:a16="http://schemas.microsoft.com/office/drawing/2014/main" val="59034776"/>
                    </a:ext>
                  </a:extLst>
                </a:gridCol>
                <a:gridCol w="798830">
                  <a:extLst>
                    <a:ext uri="{9D8B030D-6E8A-4147-A177-3AD203B41FA5}">
                      <a16:colId xmlns:a16="http://schemas.microsoft.com/office/drawing/2014/main" val="1405886578"/>
                    </a:ext>
                  </a:extLst>
                </a:gridCol>
                <a:gridCol w="765175">
                  <a:extLst>
                    <a:ext uri="{9D8B030D-6E8A-4147-A177-3AD203B41FA5}">
                      <a16:colId xmlns:a16="http://schemas.microsoft.com/office/drawing/2014/main" val="176793424"/>
                    </a:ext>
                  </a:extLst>
                </a:gridCol>
                <a:gridCol w="974725">
                  <a:extLst>
                    <a:ext uri="{9D8B030D-6E8A-4147-A177-3AD203B41FA5}">
                      <a16:colId xmlns:a16="http://schemas.microsoft.com/office/drawing/2014/main" val="3373775343"/>
                    </a:ext>
                  </a:extLst>
                </a:gridCol>
              </a:tblGrid>
              <a:tr h="165100">
                <a:tc>
                  <a:txBody>
                    <a:bodyPr/>
                    <a:lstStyle/>
                    <a:p>
                      <a:pPr marL="0" marR="0" algn="ctr">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Class</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Precision</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Recall</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F1-Score</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Support</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740035244"/>
                  </a:ext>
                </a:extLst>
              </a:tr>
              <a:tr h="199390">
                <a:tc>
                  <a:txBody>
                    <a:bodyPr/>
                    <a:lstStyle/>
                    <a:p>
                      <a:pPr marL="0" marR="0" algn="ctr">
                        <a:lnSpc>
                          <a:spcPct val="115000"/>
                        </a:lnSpc>
                        <a:spcBef>
                          <a:spcPts val="0"/>
                        </a:spcBef>
                        <a:spcAft>
                          <a:spcPts val="0"/>
                        </a:spcAft>
                      </a:pPr>
                      <a:r>
                        <a:rPr lang="en-US" sz="1000">
                          <a:effectLst/>
                        </a:rPr>
                        <a:t>Logistic</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0</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0.95</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1</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0.97</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943</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157484307"/>
                  </a:ext>
                </a:extLst>
              </a:tr>
              <a:tr h="199390">
                <a:tc>
                  <a:txBody>
                    <a:bodyPr/>
                    <a:lstStyle/>
                    <a:p>
                      <a:pPr marL="0" marR="0" algn="ctr">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1</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0</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0</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0</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54</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163409589"/>
                  </a:ext>
                </a:extLst>
              </a:tr>
              <a:tr h="90805">
                <a:tc>
                  <a:txBody>
                    <a:bodyPr/>
                    <a:lstStyle/>
                    <a:p>
                      <a:pPr marL="0" marR="0" algn="ctr">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Accuracy</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0.95</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997</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111036389"/>
                  </a:ext>
                </a:extLst>
              </a:tr>
              <a:tr h="165100">
                <a:tc>
                  <a:txBody>
                    <a:bodyPr/>
                    <a:lstStyle/>
                    <a:p>
                      <a:pPr marL="0" marR="0" algn="ctr">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Macro Avg</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0.47</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0.5</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0.49</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997</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3235686659"/>
                  </a:ext>
                </a:extLst>
              </a:tr>
              <a:tr h="170815">
                <a:tc>
                  <a:txBody>
                    <a:bodyPr/>
                    <a:lstStyle/>
                    <a:p>
                      <a:pPr marL="0" marR="0" algn="ctr">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Weighted Avg</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0.89</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0.95</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0.92</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997</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4179643992"/>
                  </a:ext>
                </a:extLst>
              </a:tr>
              <a:tr h="199390">
                <a:tc>
                  <a:txBody>
                    <a:bodyPr/>
                    <a:lstStyle/>
                    <a:p>
                      <a:pPr marL="0" marR="0" algn="ctr">
                        <a:lnSpc>
                          <a:spcPct val="115000"/>
                        </a:lnSpc>
                        <a:spcBef>
                          <a:spcPts val="0"/>
                        </a:spcBef>
                        <a:spcAft>
                          <a:spcPts val="0"/>
                        </a:spcAft>
                      </a:pPr>
                      <a:r>
                        <a:rPr lang="en-US" sz="1000">
                          <a:effectLst/>
                        </a:rPr>
                        <a:t>Random</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0</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0.95</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1</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0.97</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943</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79114085"/>
                  </a:ext>
                </a:extLst>
              </a:tr>
              <a:tr h="199390">
                <a:tc>
                  <a:txBody>
                    <a:bodyPr/>
                    <a:lstStyle/>
                    <a:p>
                      <a:pPr marL="0" marR="0" algn="ctr">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1</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0</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0</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0</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54</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287646051"/>
                  </a:ext>
                </a:extLst>
              </a:tr>
              <a:tr h="35560">
                <a:tc>
                  <a:txBody>
                    <a:bodyPr/>
                    <a:lstStyle/>
                    <a:p>
                      <a:pPr marL="0" marR="0" algn="ctr">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Accuracy</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0.94</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997</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775847734"/>
                  </a:ext>
                </a:extLst>
              </a:tr>
              <a:tr h="50800">
                <a:tc>
                  <a:txBody>
                    <a:bodyPr/>
                    <a:lstStyle/>
                    <a:p>
                      <a:pPr marL="0" marR="0" algn="ctr">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Macro Avg</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0.47</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0.5</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0.49</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997</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440760565"/>
                  </a:ext>
                </a:extLst>
              </a:tr>
              <a:tr h="79375">
                <a:tc>
                  <a:txBody>
                    <a:bodyPr/>
                    <a:lstStyle/>
                    <a:p>
                      <a:pPr marL="0" marR="0" algn="ctr">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Weighted Avg</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0.89</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0.94</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0.92</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dirty="0">
                          <a:effectLst/>
                        </a:rPr>
                        <a:t>997</a:t>
                      </a:r>
                      <a:endParaRPr lang="en-US" sz="1100"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84022215"/>
                  </a:ext>
                </a:extLst>
              </a:tr>
            </a:tbl>
          </a:graphicData>
        </a:graphic>
      </p:graphicFrame>
      <p:sp>
        <p:nvSpPr>
          <p:cNvPr id="7" name="Content Placeholder 2">
            <a:extLst>
              <a:ext uri="{FF2B5EF4-FFF2-40B4-BE49-F238E27FC236}">
                <a16:creationId xmlns:a16="http://schemas.microsoft.com/office/drawing/2014/main" id="{80224A04-2BEC-4BF0-9546-CFD89DC02B89}"/>
              </a:ext>
            </a:extLst>
          </p:cNvPr>
          <p:cNvSpPr>
            <a:spLocks noGrp="1"/>
          </p:cNvSpPr>
          <p:nvPr>
            <p:ph idx="1"/>
          </p:nvPr>
        </p:nvSpPr>
        <p:spPr>
          <a:xfrm>
            <a:off x="1444678" y="4511615"/>
            <a:ext cx="9302644" cy="2078966"/>
          </a:xfrm>
        </p:spPr>
        <p:txBody>
          <a:bodyPr>
            <a:normAutofit/>
          </a:bodyPr>
          <a:lstStyle/>
          <a:p>
            <a:r>
              <a:rPr lang="en-US" sz="1400" b="0" i="0" dirty="0">
                <a:solidFill>
                  <a:srgbClr val="374151"/>
                </a:solidFill>
                <a:effectLst/>
                <a:latin typeface="Söhne"/>
              </a:rPr>
              <a:t>Logistic Regression model achieves 95% accuracy across five folds.</a:t>
            </a:r>
          </a:p>
          <a:p>
            <a:r>
              <a:rPr lang="en-US" sz="1400" b="0" i="0" dirty="0">
                <a:solidFill>
                  <a:srgbClr val="374151"/>
                </a:solidFill>
                <a:effectLst/>
                <a:latin typeface="Söhne"/>
              </a:rPr>
              <a:t>Strong performance metrics for class 0 (no stroke), but limited success in identifying instances of stroke (class 1).</a:t>
            </a:r>
          </a:p>
          <a:p>
            <a:r>
              <a:rPr lang="en-US" sz="1400" b="0" i="0" dirty="0">
                <a:solidFill>
                  <a:srgbClr val="374151"/>
                </a:solidFill>
                <a:effectLst/>
                <a:latin typeface="Söhne"/>
              </a:rPr>
              <a:t>Random Forest model demonstrates approximately 94% overall accuracy but faces challenges in classifying individuals at risk of stroke.</a:t>
            </a:r>
          </a:p>
          <a:p>
            <a:r>
              <a:rPr lang="en-US" sz="1400" b="0" i="0" dirty="0">
                <a:solidFill>
                  <a:srgbClr val="374151"/>
                </a:solidFill>
                <a:effectLst/>
                <a:latin typeface="Söhne"/>
              </a:rPr>
              <a:t>Consistent low precision and recall for class 1 in both models indicate issues with identifying stroke occurrences.</a:t>
            </a:r>
          </a:p>
        </p:txBody>
      </p:sp>
      <p:sp>
        <p:nvSpPr>
          <p:cNvPr id="4" name="Slide Number Placeholder 3">
            <a:extLst>
              <a:ext uri="{FF2B5EF4-FFF2-40B4-BE49-F238E27FC236}">
                <a16:creationId xmlns:a16="http://schemas.microsoft.com/office/drawing/2014/main" id="{477381D2-272F-4A90-BF15-7A91F9DF8CD5}"/>
              </a:ext>
            </a:extLst>
          </p:cNvPr>
          <p:cNvSpPr>
            <a:spLocks noGrp="1"/>
          </p:cNvSpPr>
          <p:nvPr>
            <p:ph type="sldNum" sz="quarter" idx="12"/>
          </p:nvPr>
        </p:nvSpPr>
        <p:spPr/>
        <p:txBody>
          <a:bodyPr/>
          <a:lstStyle/>
          <a:p>
            <a:fld id="{BE334D4C-0D2F-4F24-97D5-2986E8E70728}" type="slidenum">
              <a:rPr lang="en-US" smtClean="0"/>
              <a:t>34</a:t>
            </a:fld>
            <a:endParaRPr lang="en-US"/>
          </a:p>
        </p:txBody>
      </p:sp>
    </p:spTree>
    <p:extLst>
      <p:ext uri="{BB962C8B-B14F-4D97-AF65-F5344CB8AC3E}">
        <p14:creationId xmlns:p14="http://schemas.microsoft.com/office/powerpoint/2010/main" val="13471252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57AB-CD9D-4679-BA14-AE62A2A0D83D}"/>
              </a:ext>
            </a:extLst>
          </p:cNvPr>
          <p:cNvSpPr>
            <a:spLocks noGrp="1"/>
          </p:cNvSpPr>
          <p:nvPr>
            <p:ph type="title"/>
          </p:nvPr>
        </p:nvSpPr>
        <p:spPr>
          <a:xfrm>
            <a:off x="1396116" y="896030"/>
            <a:ext cx="8761413" cy="706964"/>
          </a:xfrm>
        </p:spPr>
        <p:txBody>
          <a:bodyPr/>
          <a:lstStyle/>
          <a:p>
            <a:pPr marL="0" marR="0" algn="ctr">
              <a:lnSpc>
                <a:spcPct val="115000"/>
              </a:lnSpc>
              <a:spcBef>
                <a:spcPts val="1800"/>
              </a:spcBef>
              <a:spcAft>
                <a:spcPts val="600"/>
              </a:spcAft>
            </a:pPr>
            <a:r>
              <a:rPr lang="en-US" sz="3000" b="1" dirty="0"/>
              <a:t>MACHINE LEARNING RESULTS – INITIAL DATA</a:t>
            </a:r>
          </a:p>
        </p:txBody>
      </p:sp>
      <p:sp>
        <p:nvSpPr>
          <p:cNvPr id="9" name="Title 1">
            <a:extLst>
              <a:ext uri="{FF2B5EF4-FFF2-40B4-BE49-F238E27FC236}">
                <a16:creationId xmlns:a16="http://schemas.microsoft.com/office/drawing/2014/main" id="{48304AC6-C2A3-4D0D-961E-3585ECD90AA2}"/>
              </a:ext>
            </a:extLst>
          </p:cNvPr>
          <p:cNvSpPr txBox="1">
            <a:spLocks/>
          </p:cNvSpPr>
          <p:nvPr/>
        </p:nvSpPr>
        <p:spPr bwMode="gray">
          <a:xfrm>
            <a:off x="5124090" y="4895285"/>
            <a:ext cx="6814867" cy="98341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algn="just">
              <a:spcBef>
                <a:spcPts val="0"/>
              </a:spcBef>
              <a:spcAft>
                <a:spcPts val="0"/>
              </a:spcAft>
            </a:pPr>
            <a:endParaRPr lang="en-US" sz="1400" dirty="0">
              <a:solidFill>
                <a:schemeClr val="tx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41AFCEFF-CE4B-443A-8E9C-06A67A7903C8}"/>
              </a:ext>
            </a:extLst>
          </p:cNvPr>
          <p:cNvSpPr txBox="1"/>
          <p:nvPr/>
        </p:nvSpPr>
        <p:spPr>
          <a:xfrm>
            <a:off x="4617289" y="1577673"/>
            <a:ext cx="3940115" cy="385042"/>
          </a:xfrm>
          <a:prstGeom prst="rect">
            <a:avLst/>
          </a:prstGeom>
          <a:noFill/>
        </p:spPr>
        <p:txBody>
          <a:bodyPr wrap="square">
            <a:spAutoFit/>
          </a:bodyPr>
          <a:lstStyle/>
          <a:p>
            <a:pPr marL="0" marR="0">
              <a:lnSpc>
                <a:spcPct val="115000"/>
              </a:lnSpc>
              <a:spcBef>
                <a:spcPts val="1400"/>
              </a:spcBef>
              <a:spcAft>
                <a:spcPts val="400"/>
              </a:spcAft>
            </a:pPr>
            <a:r>
              <a:rPr lang="en-US" b="1" dirty="0">
                <a:solidFill>
                  <a:schemeClr val="bg1"/>
                </a:solidFill>
                <a:latin typeface="Times New Roman" panose="02020603050405020304" pitchFamily="18" charset="0"/>
              </a:rPr>
              <a:t>Feature Importance plot– Best two</a:t>
            </a:r>
            <a:endParaRPr lang="en-US" sz="1800" b="1" dirty="0">
              <a:solidFill>
                <a:schemeClr val="bg1"/>
              </a:solidFill>
              <a:effectLst/>
              <a:latin typeface="Arial" panose="020B0604020202020204" pitchFamily="34" charset="0"/>
            </a:endParaRPr>
          </a:p>
        </p:txBody>
      </p:sp>
      <p:pic>
        <p:nvPicPr>
          <p:cNvPr id="8" name="Picture 7">
            <a:extLst>
              <a:ext uri="{FF2B5EF4-FFF2-40B4-BE49-F238E27FC236}">
                <a16:creationId xmlns:a16="http://schemas.microsoft.com/office/drawing/2014/main" id="{89157CD0-595A-4F1A-A933-CB763B1D4F5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13446" y="2487313"/>
            <a:ext cx="5582553" cy="3223374"/>
          </a:xfrm>
          <a:prstGeom prst="rect">
            <a:avLst/>
          </a:prstGeom>
          <a:noFill/>
          <a:ln>
            <a:noFill/>
          </a:ln>
        </p:spPr>
      </p:pic>
      <p:pic>
        <p:nvPicPr>
          <p:cNvPr id="11" name="Picture 10">
            <a:extLst>
              <a:ext uri="{FF2B5EF4-FFF2-40B4-BE49-F238E27FC236}">
                <a16:creationId xmlns:a16="http://schemas.microsoft.com/office/drawing/2014/main" id="{F199FF37-AD97-4C0B-A9DF-1823F9504F7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9580" y="2399279"/>
            <a:ext cx="5615795" cy="3223374"/>
          </a:xfrm>
          <a:prstGeom prst="rect">
            <a:avLst/>
          </a:prstGeom>
          <a:noFill/>
          <a:ln>
            <a:noFill/>
          </a:ln>
        </p:spPr>
      </p:pic>
      <p:sp>
        <p:nvSpPr>
          <p:cNvPr id="3" name="Slide Number Placeholder 2">
            <a:extLst>
              <a:ext uri="{FF2B5EF4-FFF2-40B4-BE49-F238E27FC236}">
                <a16:creationId xmlns:a16="http://schemas.microsoft.com/office/drawing/2014/main" id="{8CC8965F-2E95-4AC6-8A04-AE342ED41D5D}"/>
              </a:ext>
            </a:extLst>
          </p:cNvPr>
          <p:cNvSpPr>
            <a:spLocks noGrp="1"/>
          </p:cNvSpPr>
          <p:nvPr>
            <p:ph type="sldNum" sz="quarter" idx="12"/>
          </p:nvPr>
        </p:nvSpPr>
        <p:spPr/>
        <p:txBody>
          <a:bodyPr/>
          <a:lstStyle/>
          <a:p>
            <a:fld id="{BE334D4C-0D2F-4F24-97D5-2986E8E70728}" type="slidenum">
              <a:rPr lang="en-US" smtClean="0"/>
              <a:t>35</a:t>
            </a:fld>
            <a:endParaRPr lang="en-US"/>
          </a:p>
        </p:txBody>
      </p:sp>
    </p:spTree>
    <p:extLst>
      <p:ext uri="{BB962C8B-B14F-4D97-AF65-F5344CB8AC3E}">
        <p14:creationId xmlns:p14="http://schemas.microsoft.com/office/powerpoint/2010/main" val="42655511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57AB-CD9D-4679-BA14-AE62A2A0D83D}"/>
              </a:ext>
            </a:extLst>
          </p:cNvPr>
          <p:cNvSpPr>
            <a:spLocks noGrp="1"/>
          </p:cNvSpPr>
          <p:nvPr>
            <p:ph type="title"/>
          </p:nvPr>
        </p:nvSpPr>
        <p:spPr>
          <a:xfrm>
            <a:off x="1396116" y="896030"/>
            <a:ext cx="8761413" cy="706964"/>
          </a:xfrm>
        </p:spPr>
        <p:txBody>
          <a:bodyPr/>
          <a:lstStyle/>
          <a:p>
            <a:pPr marL="0" marR="0" algn="ctr">
              <a:lnSpc>
                <a:spcPct val="115000"/>
              </a:lnSpc>
              <a:spcBef>
                <a:spcPts val="1800"/>
              </a:spcBef>
              <a:spcAft>
                <a:spcPts val="600"/>
              </a:spcAft>
            </a:pPr>
            <a:r>
              <a:rPr lang="en-US" sz="3000" b="1" dirty="0"/>
              <a:t>MACHINE LEARNING RESULTS – INITIAL DATA</a:t>
            </a:r>
          </a:p>
        </p:txBody>
      </p:sp>
      <p:sp>
        <p:nvSpPr>
          <p:cNvPr id="9" name="Title 1">
            <a:extLst>
              <a:ext uri="{FF2B5EF4-FFF2-40B4-BE49-F238E27FC236}">
                <a16:creationId xmlns:a16="http://schemas.microsoft.com/office/drawing/2014/main" id="{48304AC6-C2A3-4D0D-961E-3585ECD90AA2}"/>
              </a:ext>
            </a:extLst>
          </p:cNvPr>
          <p:cNvSpPr txBox="1">
            <a:spLocks/>
          </p:cNvSpPr>
          <p:nvPr/>
        </p:nvSpPr>
        <p:spPr bwMode="gray">
          <a:xfrm>
            <a:off x="5124090" y="4895285"/>
            <a:ext cx="6814867" cy="98341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algn="just">
              <a:spcBef>
                <a:spcPts val="0"/>
              </a:spcBef>
              <a:spcAft>
                <a:spcPts val="0"/>
              </a:spcAft>
            </a:pPr>
            <a:endParaRPr lang="en-US" sz="1400" dirty="0">
              <a:solidFill>
                <a:schemeClr val="tx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41AFCEFF-CE4B-443A-8E9C-06A67A7903C8}"/>
              </a:ext>
            </a:extLst>
          </p:cNvPr>
          <p:cNvSpPr txBox="1"/>
          <p:nvPr/>
        </p:nvSpPr>
        <p:spPr>
          <a:xfrm>
            <a:off x="4617289" y="1577673"/>
            <a:ext cx="3940115" cy="385042"/>
          </a:xfrm>
          <a:prstGeom prst="rect">
            <a:avLst/>
          </a:prstGeom>
          <a:noFill/>
        </p:spPr>
        <p:txBody>
          <a:bodyPr wrap="square">
            <a:spAutoFit/>
          </a:bodyPr>
          <a:lstStyle/>
          <a:p>
            <a:pPr marL="0" marR="0">
              <a:lnSpc>
                <a:spcPct val="115000"/>
              </a:lnSpc>
              <a:spcBef>
                <a:spcPts val="1400"/>
              </a:spcBef>
              <a:spcAft>
                <a:spcPts val="400"/>
              </a:spcAft>
            </a:pPr>
            <a:r>
              <a:rPr lang="en-US" b="1" dirty="0">
                <a:solidFill>
                  <a:schemeClr val="bg1"/>
                </a:solidFill>
                <a:latin typeface="Times New Roman" panose="02020603050405020304" pitchFamily="18" charset="0"/>
              </a:rPr>
              <a:t>Feature Importance plot– Best two</a:t>
            </a:r>
            <a:endParaRPr lang="en-US" sz="1800" b="1" dirty="0">
              <a:solidFill>
                <a:schemeClr val="bg1"/>
              </a:solidFill>
              <a:effectLst/>
              <a:latin typeface="Arial" panose="020B0604020202020204" pitchFamily="34" charset="0"/>
            </a:endParaRPr>
          </a:p>
        </p:txBody>
      </p:sp>
      <p:sp>
        <p:nvSpPr>
          <p:cNvPr id="13" name="Content Placeholder 2">
            <a:extLst>
              <a:ext uri="{FF2B5EF4-FFF2-40B4-BE49-F238E27FC236}">
                <a16:creationId xmlns:a16="http://schemas.microsoft.com/office/drawing/2014/main" id="{AA4EB0F3-F49A-4D7C-AA34-FF085DE7E051}"/>
              </a:ext>
            </a:extLst>
          </p:cNvPr>
          <p:cNvSpPr>
            <a:spLocks noGrp="1"/>
          </p:cNvSpPr>
          <p:nvPr>
            <p:ph idx="1"/>
          </p:nvPr>
        </p:nvSpPr>
        <p:spPr>
          <a:xfrm>
            <a:off x="586350" y="3059517"/>
            <a:ext cx="4537740" cy="2078966"/>
          </a:xfrm>
        </p:spPr>
        <p:txBody>
          <a:bodyPr>
            <a:normAutofit lnSpcReduction="10000"/>
          </a:bodyPr>
          <a:lstStyle/>
          <a:p>
            <a:pPr algn="l"/>
            <a:r>
              <a:rPr lang="en-US" sz="1300" b="1" dirty="0">
                <a:solidFill>
                  <a:srgbClr val="374151"/>
                </a:solidFill>
                <a:latin typeface="Söhne"/>
              </a:rPr>
              <a:t>Logistic Model</a:t>
            </a:r>
          </a:p>
          <a:p>
            <a:pPr algn="l"/>
            <a:r>
              <a:rPr lang="en-US" sz="1400" b="0" i="0" dirty="0">
                <a:solidFill>
                  <a:srgbClr val="374151"/>
                </a:solidFill>
                <a:effectLst/>
                <a:latin typeface="Söhne"/>
              </a:rPr>
              <a:t>"ever married" emerged as the most critical predictor for stroke risk.</a:t>
            </a:r>
          </a:p>
          <a:p>
            <a:pPr algn="l"/>
            <a:r>
              <a:rPr lang="en-US" sz="1400" b="0" i="0" dirty="0">
                <a:solidFill>
                  <a:srgbClr val="374151"/>
                </a:solidFill>
                <a:effectLst/>
                <a:latin typeface="Söhne"/>
              </a:rPr>
              <a:t>"Hypertension" and "heart disease" followed as significant contributors, aligning with medical literature.</a:t>
            </a:r>
          </a:p>
          <a:p>
            <a:pPr algn="l"/>
            <a:r>
              <a:rPr lang="en-US" sz="1400" b="0" i="0" dirty="0">
                <a:solidFill>
                  <a:srgbClr val="374151"/>
                </a:solidFill>
                <a:effectLst/>
                <a:latin typeface="Söhne"/>
              </a:rPr>
              <a:t>Features like "work type" and "residence type" also showed notable importance in predicting strokes.</a:t>
            </a:r>
          </a:p>
          <a:p>
            <a:endParaRPr lang="en-US" sz="1400" b="0" i="0" dirty="0">
              <a:solidFill>
                <a:srgbClr val="374151"/>
              </a:solidFill>
              <a:effectLst/>
              <a:latin typeface="Söhne"/>
            </a:endParaRPr>
          </a:p>
        </p:txBody>
      </p:sp>
      <p:sp>
        <p:nvSpPr>
          <p:cNvPr id="14" name="Content Placeholder 2">
            <a:extLst>
              <a:ext uri="{FF2B5EF4-FFF2-40B4-BE49-F238E27FC236}">
                <a16:creationId xmlns:a16="http://schemas.microsoft.com/office/drawing/2014/main" id="{93007C6F-A7CB-4770-A5E1-65DF2F80E255}"/>
              </a:ext>
            </a:extLst>
          </p:cNvPr>
          <p:cNvSpPr txBox="1">
            <a:spLocks/>
          </p:cNvSpPr>
          <p:nvPr/>
        </p:nvSpPr>
        <p:spPr>
          <a:xfrm>
            <a:off x="6367979" y="3059517"/>
            <a:ext cx="5351253" cy="207896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1400" b="1" i="0" dirty="0">
                <a:solidFill>
                  <a:srgbClr val="374151"/>
                </a:solidFill>
                <a:effectLst/>
                <a:latin typeface="Söhne"/>
              </a:rPr>
              <a:t>Random Forest Model:</a:t>
            </a:r>
            <a:endParaRPr lang="en-US" sz="1400" b="0" i="0" dirty="0">
              <a:solidFill>
                <a:srgbClr val="374151"/>
              </a:solidFill>
              <a:effectLst/>
              <a:latin typeface="Söhne"/>
            </a:endParaRPr>
          </a:p>
          <a:p>
            <a:r>
              <a:rPr lang="en-US" sz="1400" b="0" i="0" dirty="0">
                <a:solidFill>
                  <a:srgbClr val="374151"/>
                </a:solidFill>
                <a:effectLst/>
                <a:latin typeface="Söhne"/>
              </a:rPr>
              <a:t>Variable importance analysis revealed "bmi" and "avg glucose level" as the most influential factors.</a:t>
            </a:r>
          </a:p>
          <a:p>
            <a:r>
              <a:rPr lang="en-US" sz="1400" b="0" i="0" dirty="0">
                <a:solidFill>
                  <a:srgbClr val="374151"/>
                </a:solidFill>
                <a:effectLst/>
                <a:latin typeface="Söhne"/>
              </a:rPr>
              <a:t>These findings align with established medical knowledge on the link between obesity, glucose levels, and cardiovascular health.</a:t>
            </a:r>
          </a:p>
          <a:p>
            <a:r>
              <a:rPr lang="en-US" sz="1400" b="0" i="0" dirty="0">
                <a:solidFill>
                  <a:srgbClr val="374151"/>
                </a:solidFill>
                <a:effectLst/>
                <a:latin typeface="Söhne"/>
              </a:rPr>
              <a:t>Lifestyle factors such as "smoking status" and "work type" also played a substantial role in predicting stroke risk.</a:t>
            </a:r>
          </a:p>
          <a:p>
            <a:endParaRPr lang="en-US" sz="1400" dirty="0">
              <a:solidFill>
                <a:srgbClr val="374151"/>
              </a:solidFill>
              <a:latin typeface="Söhne"/>
            </a:endParaRPr>
          </a:p>
        </p:txBody>
      </p:sp>
      <p:sp>
        <p:nvSpPr>
          <p:cNvPr id="3" name="Slide Number Placeholder 2">
            <a:extLst>
              <a:ext uri="{FF2B5EF4-FFF2-40B4-BE49-F238E27FC236}">
                <a16:creationId xmlns:a16="http://schemas.microsoft.com/office/drawing/2014/main" id="{F6475182-BAB3-4433-A9F4-4A141F202CF2}"/>
              </a:ext>
            </a:extLst>
          </p:cNvPr>
          <p:cNvSpPr>
            <a:spLocks noGrp="1"/>
          </p:cNvSpPr>
          <p:nvPr>
            <p:ph type="sldNum" sz="quarter" idx="12"/>
          </p:nvPr>
        </p:nvSpPr>
        <p:spPr/>
        <p:txBody>
          <a:bodyPr/>
          <a:lstStyle/>
          <a:p>
            <a:fld id="{BE334D4C-0D2F-4F24-97D5-2986E8E70728}" type="slidenum">
              <a:rPr lang="en-US" smtClean="0"/>
              <a:t>36</a:t>
            </a:fld>
            <a:endParaRPr lang="en-US"/>
          </a:p>
        </p:txBody>
      </p:sp>
    </p:spTree>
    <p:extLst>
      <p:ext uri="{BB962C8B-B14F-4D97-AF65-F5344CB8AC3E}">
        <p14:creationId xmlns:p14="http://schemas.microsoft.com/office/powerpoint/2010/main" val="197220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57AB-CD9D-4679-BA14-AE62A2A0D83D}"/>
              </a:ext>
            </a:extLst>
          </p:cNvPr>
          <p:cNvSpPr>
            <a:spLocks noGrp="1"/>
          </p:cNvSpPr>
          <p:nvPr>
            <p:ph type="title"/>
          </p:nvPr>
        </p:nvSpPr>
        <p:spPr>
          <a:xfrm>
            <a:off x="1396116" y="896030"/>
            <a:ext cx="8761413" cy="706964"/>
          </a:xfrm>
        </p:spPr>
        <p:txBody>
          <a:bodyPr/>
          <a:lstStyle/>
          <a:p>
            <a:pPr marL="0" marR="0" algn="ctr">
              <a:lnSpc>
                <a:spcPct val="115000"/>
              </a:lnSpc>
              <a:spcBef>
                <a:spcPts val="1800"/>
              </a:spcBef>
              <a:spcAft>
                <a:spcPts val="600"/>
              </a:spcAft>
            </a:pPr>
            <a:r>
              <a:rPr lang="en-US" sz="2500" b="1" dirty="0"/>
              <a:t>MACHINE LEARNING RESULTS – OVERSAMPLED DATA</a:t>
            </a:r>
          </a:p>
        </p:txBody>
      </p:sp>
      <p:sp>
        <p:nvSpPr>
          <p:cNvPr id="9" name="Title 1">
            <a:extLst>
              <a:ext uri="{FF2B5EF4-FFF2-40B4-BE49-F238E27FC236}">
                <a16:creationId xmlns:a16="http://schemas.microsoft.com/office/drawing/2014/main" id="{48304AC6-C2A3-4D0D-961E-3585ECD90AA2}"/>
              </a:ext>
            </a:extLst>
          </p:cNvPr>
          <p:cNvSpPr txBox="1">
            <a:spLocks/>
          </p:cNvSpPr>
          <p:nvPr/>
        </p:nvSpPr>
        <p:spPr bwMode="gray">
          <a:xfrm>
            <a:off x="5124090" y="4895285"/>
            <a:ext cx="6814867" cy="98341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algn="just">
              <a:spcBef>
                <a:spcPts val="0"/>
              </a:spcBef>
              <a:spcAft>
                <a:spcPts val="0"/>
              </a:spcAft>
            </a:pPr>
            <a:endParaRPr lang="en-US" sz="1400" dirty="0">
              <a:solidFill>
                <a:schemeClr val="tx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41AFCEFF-CE4B-443A-8E9C-06A67A7903C8}"/>
              </a:ext>
            </a:extLst>
          </p:cNvPr>
          <p:cNvSpPr txBox="1"/>
          <p:nvPr/>
        </p:nvSpPr>
        <p:spPr>
          <a:xfrm>
            <a:off x="4617289" y="1577673"/>
            <a:ext cx="2646153" cy="385042"/>
          </a:xfrm>
          <a:prstGeom prst="rect">
            <a:avLst/>
          </a:prstGeom>
          <a:noFill/>
        </p:spPr>
        <p:txBody>
          <a:bodyPr wrap="square">
            <a:spAutoFit/>
          </a:bodyPr>
          <a:lstStyle/>
          <a:p>
            <a:pPr marL="0" marR="0">
              <a:lnSpc>
                <a:spcPct val="115000"/>
              </a:lnSpc>
              <a:spcBef>
                <a:spcPts val="1400"/>
              </a:spcBef>
              <a:spcAft>
                <a:spcPts val="400"/>
              </a:spcAft>
            </a:pPr>
            <a:r>
              <a:rPr lang="en-US" sz="1800" b="1" dirty="0">
                <a:solidFill>
                  <a:schemeClr val="bg1"/>
                </a:solidFill>
                <a:effectLst/>
                <a:latin typeface="Times New Roman" panose="02020603050405020304" pitchFamily="18" charset="0"/>
              </a:rPr>
              <a:t>Cross-Validation Results</a:t>
            </a:r>
            <a:endParaRPr lang="en-US" sz="1800" b="1" dirty="0">
              <a:solidFill>
                <a:schemeClr val="bg1"/>
              </a:solidFill>
              <a:effectLst/>
              <a:latin typeface="Arial" panose="020B0604020202020204" pitchFamily="34" charset="0"/>
            </a:endParaRPr>
          </a:p>
        </p:txBody>
      </p:sp>
      <p:sp>
        <p:nvSpPr>
          <p:cNvPr id="3" name="Slide Number Placeholder 2">
            <a:extLst>
              <a:ext uri="{FF2B5EF4-FFF2-40B4-BE49-F238E27FC236}">
                <a16:creationId xmlns:a16="http://schemas.microsoft.com/office/drawing/2014/main" id="{AE506613-EFB5-4046-9D6C-04A0CD656A11}"/>
              </a:ext>
            </a:extLst>
          </p:cNvPr>
          <p:cNvSpPr>
            <a:spLocks noGrp="1"/>
          </p:cNvSpPr>
          <p:nvPr>
            <p:ph type="sldNum" sz="quarter" idx="12"/>
          </p:nvPr>
        </p:nvSpPr>
        <p:spPr/>
        <p:txBody>
          <a:bodyPr/>
          <a:lstStyle/>
          <a:p>
            <a:fld id="{BE334D4C-0D2F-4F24-97D5-2986E8E70728}" type="slidenum">
              <a:rPr lang="en-US" smtClean="0"/>
              <a:t>37</a:t>
            </a:fld>
            <a:endParaRPr lang="en-US"/>
          </a:p>
        </p:txBody>
      </p:sp>
      <p:graphicFrame>
        <p:nvGraphicFramePr>
          <p:cNvPr id="4" name="Table 3">
            <a:extLst>
              <a:ext uri="{FF2B5EF4-FFF2-40B4-BE49-F238E27FC236}">
                <a16:creationId xmlns:a16="http://schemas.microsoft.com/office/drawing/2014/main" id="{7A0C2A03-7106-4292-A436-AB389A9968CC}"/>
              </a:ext>
            </a:extLst>
          </p:cNvPr>
          <p:cNvGraphicFramePr>
            <a:graphicFrameLocks noGrp="1"/>
          </p:cNvGraphicFramePr>
          <p:nvPr>
            <p:extLst>
              <p:ext uri="{D42A27DB-BD31-4B8C-83A1-F6EECF244321}">
                <p14:modId xmlns:p14="http://schemas.microsoft.com/office/powerpoint/2010/main" val="3333751597"/>
              </p:ext>
            </p:extLst>
          </p:nvPr>
        </p:nvGraphicFramePr>
        <p:xfrm>
          <a:off x="3179642" y="3243525"/>
          <a:ext cx="5194360" cy="2143465"/>
        </p:xfrm>
        <a:graphic>
          <a:graphicData uri="http://schemas.openxmlformats.org/drawingml/2006/table">
            <a:tbl>
              <a:tblPr firstRow="1">
                <a:tableStyleId>{BC89EF96-8CEA-46FF-86C4-4CE0E7609802}</a:tableStyleId>
              </a:tblPr>
              <a:tblGrid>
                <a:gridCol w="3623972">
                  <a:extLst>
                    <a:ext uri="{9D8B030D-6E8A-4147-A177-3AD203B41FA5}">
                      <a16:colId xmlns:a16="http://schemas.microsoft.com/office/drawing/2014/main" val="1698369043"/>
                    </a:ext>
                  </a:extLst>
                </a:gridCol>
                <a:gridCol w="1570388">
                  <a:extLst>
                    <a:ext uri="{9D8B030D-6E8A-4147-A177-3AD203B41FA5}">
                      <a16:colId xmlns:a16="http://schemas.microsoft.com/office/drawing/2014/main" val="1801302329"/>
                    </a:ext>
                  </a:extLst>
                </a:gridCol>
              </a:tblGrid>
              <a:tr h="428693">
                <a:tc>
                  <a:txBody>
                    <a:bodyPr/>
                    <a:lstStyle/>
                    <a:p>
                      <a:pPr algn="ctr" fontAlgn="b"/>
                      <a:r>
                        <a:rPr lang="en-US" sz="1200" u="none" strike="noStrike" dirty="0">
                          <a:effectLst/>
                        </a:rPr>
                        <a:t>Mean Cross-Validation Score</a:t>
                      </a:r>
                      <a:endParaRPr lang="en-US" sz="1200" b="0" i="0" u="none" strike="noStrike" dirty="0">
                        <a:solidFill>
                          <a:srgbClr val="FF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b"/>
                      <a:r>
                        <a:rPr lang="en-US" sz="1200" u="none" strike="noStrike" dirty="0">
                          <a:effectLst/>
                        </a:rPr>
                        <a:t>Accuracy</a:t>
                      </a:r>
                      <a:endParaRPr lang="en-US" sz="1200" b="0" i="0" u="none" strike="noStrike" dirty="0">
                        <a:solidFill>
                          <a:srgbClr val="FF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362487303"/>
                  </a:ext>
                </a:extLst>
              </a:tr>
              <a:tr h="428693">
                <a:tc>
                  <a:txBody>
                    <a:bodyPr/>
                    <a:lstStyle/>
                    <a:p>
                      <a:pPr algn="ctr" fontAlgn="b"/>
                      <a:r>
                        <a:rPr lang="en-US" sz="1200" u="none" strike="noStrike" dirty="0">
                          <a:effectLst/>
                        </a:rPr>
                        <a:t>Logistic</a:t>
                      </a:r>
                      <a:endParaRPr lang="en-US" sz="1200" b="0" i="0" u="none" strike="noStrike" dirty="0">
                        <a:solidFill>
                          <a:srgbClr val="000000"/>
                        </a:solidFill>
                        <a:effectLst/>
                        <a:latin typeface="Calibri" panose="020F0502020204030204" pitchFamily="34" charset="0"/>
                      </a:endParaRPr>
                    </a:p>
                  </a:txBody>
                  <a:tcPr marL="6350" marR="6350" marT="6350" marB="0" anchor="ctr">
                    <a:lnT w="12700" cap="flat" cmpd="sng" algn="ctr">
                      <a:solidFill>
                        <a:schemeClr val="tx1"/>
                      </a:solidFill>
                      <a:prstDash val="solid"/>
                      <a:round/>
                      <a:headEnd type="none" w="med" len="med"/>
                      <a:tailEnd type="none" w="med" len="med"/>
                    </a:lnT>
                  </a:tcPr>
                </a:tc>
                <a:tc>
                  <a:txBody>
                    <a:bodyPr/>
                    <a:lstStyle/>
                    <a:p>
                      <a:pPr algn="ctr" fontAlgn="b"/>
                      <a:r>
                        <a:rPr lang="en-US" sz="1200" u="none" strike="noStrike" dirty="0">
                          <a:effectLst/>
                        </a:rPr>
                        <a:t>0.6865</a:t>
                      </a:r>
                      <a:endParaRPr lang="en-US" sz="1200" b="0" i="0" u="none" strike="noStrike" dirty="0">
                        <a:solidFill>
                          <a:srgbClr val="000000"/>
                        </a:solidFill>
                        <a:effectLst/>
                        <a:latin typeface="Calibri" panose="020F0502020204030204" pitchFamily="34" charset="0"/>
                      </a:endParaRPr>
                    </a:p>
                  </a:txBody>
                  <a:tcPr marL="6350" marR="6350" marT="635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59838720"/>
                  </a:ext>
                </a:extLst>
              </a:tr>
              <a:tr h="428693">
                <a:tc>
                  <a:txBody>
                    <a:bodyPr/>
                    <a:lstStyle/>
                    <a:p>
                      <a:pPr algn="ctr" fontAlgn="b"/>
                      <a:r>
                        <a:rPr lang="en-US" sz="1200" u="none" strike="noStrike" dirty="0">
                          <a:effectLst/>
                        </a:rPr>
                        <a:t>Decision</a:t>
                      </a:r>
                      <a:endParaRPr lang="en-US"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200" b="0" u="none" strike="noStrike" dirty="0">
                          <a:solidFill>
                            <a:srgbClr val="000000"/>
                          </a:solidFill>
                          <a:effectLst/>
                        </a:rPr>
                        <a:t>0.7050</a:t>
                      </a:r>
                      <a:endParaRPr lang="en-US" sz="1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147747068"/>
                  </a:ext>
                </a:extLst>
              </a:tr>
              <a:tr h="428693">
                <a:tc>
                  <a:txBody>
                    <a:bodyPr/>
                    <a:lstStyle/>
                    <a:p>
                      <a:pPr algn="ctr" fontAlgn="b"/>
                      <a:r>
                        <a:rPr lang="en-US" sz="1200" u="none" strike="noStrike">
                          <a:effectLst/>
                        </a:rPr>
                        <a:t>DNN</a:t>
                      </a:r>
                      <a:endParaRPr lang="en-US"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200" u="none" strike="noStrike" dirty="0">
                          <a:effectLst/>
                        </a:rPr>
                        <a:t>0.7104</a:t>
                      </a:r>
                      <a:endParaRPr lang="en-US" sz="1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897201666"/>
                  </a:ext>
                </a:extLst>
              </a:tr>
              <a:tr h="428693">
                <a:tc>
                  <a:txBody>
                    <a:bodyPr/>
                    <a:lstStyle/>
                    <a:p>
                      <a:pPr algn="ctr" fontAlgn="b"/>
                      <a:r>
                        <a:rPr lang="en-US" sz="1200" u="none" strike="noStrike">
                          <a:effectLst/>
                        </a:rPr>
                        <a:t>Random</a:t>
                      </a:r>
                      <a:endParaRPr lang="en-US"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200" u="none" strike="noStrike" dirty="0">
                          <a:effectLst/>
                        </a:rPr>
                        <a:t>0.9875</a:t>
                      </a:r>
                      <a:endParaRPr lang="en-US" sz="1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871194413"/>
                  </a:ext>
                </a:extLst>
              </a:tr>
            </a:tbl>
          </a:graphicData>
        </a:graphic>
      </p:graphicFrame>
    </p:spTree>
    <p:extLst>
      <p:ext uri="{BB962C8B-B14F-4D97-AF65-F5344CB8AC3E}">
        <p14:creationId xmlns:p14="http://schemas.microsoft.com/office/powerpoint/2010/main" val="13320747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57AB-CD9D-4679-BA14-AE62A2A0D83D}"/>
              </a:ext>
            </a:extLst>
          </p:cNvPr>
          <p:cNvSpPr>
            <a:spLocks noGrp="1"/>
          </p:cNvSpPr>
          <p:nvPr>
            <p:ph type="title"/>
          </p:nvPr>
        </p:nvSpPr>
        <p:spPr>
          <a:xfrm>
            <a:off x="1396116" y="896030"/>
            <a:ext cx="8761413" cy="706964"/>
          </a:xfrm>
        </p:spPr>
        <p:txBody>
          <a:bodyPr/>
          <a:lstStyle/>
          <a:p>
            <a:pPr marL="0" marR="0" algn="ctr">
              <a:lnSpc>
                <a:spcPct val="115000"/>
              </a:lnSpc>
              <a:spcBef>
                <a:spcPts val="1800"/>
              </a:spcBef>
              <a:spcAft>
                <a:spcPts val="600"/>
              </a:spcAft>
            </a:pPr>
            <a:r>
              <a:rPr lang="en-US" sz="2500" b="1" dirty="0"/>
              <a:t>MACHINE LEARNING RESULTS – OVERSAMPLED DATA</a:t>
            </a:r>
          </a:p>
        </p:txBody>
      </p:sp>
      <p:sp>
        <p:nvSpPr>
          <p:cNvPr id="9" name="Title 1">
            <a:extLst>
              <a:ext uri="{FF2B5EF4-FFF2-40B4-BE49-F238E27FC236}">
                <a16:creationId xmlns:a16="http://schemas.microsoft.com/office/drawing/2014/main" id="{48304AC6-C2A3-4D0D-961E-3585ECD90AA2}"/>
              </a:ext>
            </a:extLst>
          </p:cNvPr>
          <p:cNvSpPr txBox="1">
            <a:spLocks/>
          </p:cNvSpPr>
          <p:nvPr/>
        </p:nvSpPr>
        <p:spPr bwMode="gray">
          <a:xfrm>
            <a:off x="5124090" y="4895285"/>
            <a:ext cx="6814867" cy="98341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algn="just">
              <a:spcBef>
                <a:spcPts val="0"/>
              </a:spcBef>
              <a:spcAft>
                <a:spcPts val="0"/>
              </a:spcAft>
            </a:pPr>
            <a:endParaRPr lang="en-US" sz="1400" dirty="0">
              <a:solidFill>
                <a:schemeClr val="tx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41AFCEFF-CE4B-443A-8E9C-06A67A7903C8}"/>
              </a:ext>
            </a:extLst>
          </p:cNvPr>
          <p:cNvSpPr txBox="1"/>
          <p:nvPr/>
        </p:nvSpPr>
        <p:spPr>
          <a:xfrm>
            <a:off x="4617289" y="1577673"/>
            <a:ext cx="2646153" cy="385042"/>
          </a:xfrm>
          <a:prstGeom prst="rect">
            <a:avLst/>
          </a:prstGeom>
          <a:noFill/>
        </p:spPr>
        <p:txBody>
          <a:bodyPr wrap="square">
            <a:spAutoFit/>
          </a:bodyPr>
          <a:lstStyle/>
          <a:p>
            <a:pPr marL="0" marR="0">
              <a:lnSpc>
                <a:spcPct val="115000"/>
              </a:lnSpc>
              <a:spcBef>
                <a:spcPts val="1400"/>
              </a:spcBef>
              <a:spcAft>
                <a:spcPts val="400"/>
              </a:spcAft>
            </a:pPr>
            <a:r>
              <a:rPr lang="en-US" sz="1800" b="1" dirty="0">
                <a:solidFill>
                  <a:schemeClr val="bg1"/>
                </a:solidFill>
                <a:effectLst/>
                <a:latin typeface="Times New Roman" panose="02020603050405020304" pitchFamily="18" charset="0"/>
              </a:rPr>
              <a:t>Cross-Validation Results</a:t>
            </a:r>
            <a:endParaRPr lang="en-US" sz="1800" b="1" dirty="0">
              <a:solidFill>
                <a:schemeClr val="bg1"/>
              </a:solidFill>
              <a:effectLst/>
              <a:latin typeface="Arial" panose="020B0604020202020204" pitchFamily="34" charset="0"/>
            </a:endParaRPr>
          </a:p>
        </p:txBody>
      </p:sp>
      <p:sp>
        <p:nvSpPr>
          <p:cNvPr id="6" name="Content Placeholder 2">
            <a:extLst>
              <a:ext uri="{FF2B5EF4-FFF2-40B4-BE49-F238E27FC236}">
                <a16:creationId xmlns:a16="http://schemas.microsoft.com/office/drawing/2014/main" id="{EA83A828-ED48-4F69-BDBD-15EB906E53BD}"/>
              </a:ext>
            </a:extLst>
          </p:cNvPr>
          <p:cNvSpPr>
            <a:spLocks noGrp="1"/>
          </p:cNvSpPr>
          <p:nvPr>
            <p:ph idx="1"/>
          </p:nvPr>
        </p:nvSpPr>
        <p:spPr>
          <a:xfrm>
            <a:off x="747130" y="2439597"/>
            <a:ext cx="10697740" cy="4159609"/>
          </a:xfrm>
        </p:spPr>
        <p:txBody>
          <a:bodyPr>
            <a:normAutofit fontScale="85000" lnSpcReduction="20000"/>
          </a:bodyPr>
          <a:lstStyle/>
          <a:p>
            <a:r>
              <a:rPr lang="en-US" b="0" i="0" dirty="0">
                <a:solidFill>
                  <a:srgbClr val="374151"/>
                </a:solidFill>
                <a:effectLst/>
                <a:latin typeface="Söhne"/>
              </a:rPr>
              <a:t>Logistic regression model: Average accuracy of 68% across five-fold cross-validation.</a:t>
            </a:r>
          </a:p>
          <a:p>
            <a:pPr lvl="1"/>
            <a:r>
              <a:rPr lang="en-US" b="0" i="0" dirty="0">
                <a:solidFill>
                  <a:srgbClr val="374151"/>
                </a:solidFill>
                <a:effectLst/>
                <a:latin typeface="Söhne"/>
              </a:rPr>
              <a:t>Balanced precision, recall, and F1-score for both classes (0 and 1).</a:t>
            </a:r>
          </a:p>
          <a:p>
            <a:pPr lvl="1"/>
            <a:r>
              <a:rPr lang="en-US" b="0" i="0" dirty="0">
                <a:solidFill>
                  <a:srgbClr val="374151"/>
                </a:solidFill>
                <a:effectLst/>
                <a:latin typeface="Söhne"/>
              </a:rPr>
              <a:t>Slightly higher accuracy in predicting class 0, indicating a need to improve sensitivity for cardiovascular disease risk.</a:t>
            </a:r>
          </a:p>
          <a:p>
            <a:r>
              <a:rPr lang="en-US" b="0" i="0" dirty="0">
                <a:solidFill>
                  <a:srgbClr val="374151"/>
                </a:solidFill>
                <a:effectLst/>
                <a:latin typeface="Söhne"/>
              </a:rPr>
              <a:t>Decision tree model: Cross-validation scores ranged from approximately 69.77% to 71.93%.</a:t>
            </a:r>
          </a:p>
          <a:p>
            <a:pPr lvl="1"/>
            <a:r>
              <a:rPr lang="en-US" b="0" i="0" dirty="0">
                <a:solidFill>
                  <a:srgbClr val="374151"/>
                </a:solidFill>
                <a:effectLst/>
                <a:latin typeface="Söhne"/>
              </a:rPr>
              <a:t>Mean cross-validation score of 70.51% indicates consistent and stable performance.</a:t>
            </a:r>
          </a:p>
          <a:p>
            <a:pPr lvl="1"/>
            <a:r>
              <a:rPr lang="en-US" b="0" i="0" dirty="0">
                <a:solidFill>
                  <a:srgbClr val="374151"/>
                </a:solidFill>
                <a:effectLst/>
                <a:latin typeface="Söhne"/>
              </a:rPr>
              <a:t>Reliable predictions on oversampled data, showcasing generalization capabilities.</a:t>
            </a:r>
          </a:p>
          <a:p>
            <a:r>
              <a:rPr lang="en-US" b="0" i="0" dirty="0">
                <a:solidFill>
                  <a:srgbClr val="374151"/>
                </a:solidFill>
                <a:effectLst/>
                <a:latin typeface="Söhne"/>
              </a:rPr>
              <a:t>DNN model: Consistent performance with accuracy ranging from approximately 69.68% to 73.48%.</a:t>
            </a:r>
          </a:p>
          <a:p>
            <a:pPr lvl="1"/>
            <a:r>
              <a:rPr lang="en-US" b="0" i="0" dirty="0">
                <a:solidFill>
                  <a:srgbClr val="374151"/>
                </a:solidFill>
                <a:effectLst/>
                <a:latin typeface="Söhne"/>
              </a:rPr>
              <a:t>F1-score ranging from 69.62% to 74.10%, suggesting effective pattern capture and reliable stroke risk predictions.</a:t>
            </a:r>
          </a:p>
          <a:p>
            <a:r>
              <a:rPr lang="en-US" b="0" i="0" dirty="0">
                <a:solidFill>
                  <a:srgbClr val="374151"/>
                </a:solidFill>
                <a:effectLst/>
                <a:latin typeface="Söhne"/>
              </a:rPr>
              <a:t>Random Forest model: Exceptional average accuracy exceeding 98.75% across five folds.</a:t>
            </a:r>
          </a:p>
          <a:p>
            <a:pPr lvl="1"/>
            <a:r>
              <a:rPr lang="en-US" b="0" i="0" dirty="0">
                <a:solidFill>
                  <a:srgbClr val="374151"/>
                </a:solidFill>
                <a:effectLst/>
                <a:latin typeface="Söhne"/>
              </a:rPr>
              <a:t>Demonstrates robust generalization to unseen data, indicating high performance and reliability.</a:t>
            </a:r>
          </a:p>
          <a:p>
            <a:r>
              <a:rPr lang="en-US" b="0" i="0" dirty="0">
                <a:solidFill>
                  <a:srgbClr val="374151"/>
                </a:solidFill>
                <a:effectLst/>
                <a:latin typeface="Söhne"/>
              </a:rPr>
              <a:t>Overall: Random Forest and DNN models showcase strong predictive capabilities on oversampled data.</a:t>
            </a:r>
          </a:p>
          <a:p>
            <a:pPr lvl="1"/>
            <a:r>
              <a:rPr lang="en-US" b="0" i="0" dirty="0">
                <a:solidFill>
                  <a:srgbClr val="374151"/>
                </a:solidFill>
                <a:effectLst/>
                <a:latin typeface="Söhne"/>
              </a:rPr>
              <a:t>Random Forest excels in exceptionally high accuracy, while DNN demonstrates consistent and reliable performance.</a:t>
            </a:r>
          </a:p>
          <a:p>
            <a:pPr lvl="1"/>
            <a:r>
              <a:rPr lang="en-US" b="0" i="0" dirty="0">
                <a:solidFill>
                  <a:srgbClr val="374151"/>
                </a:solidFill>
                <a:effectLst/>
                <a:latin typeface="Söhne"/>
              </a:rPr>
              <a:t>The choice between the two may depend on considerations such as interpretability, computational efficiency, or specific application requirements.</a:t>
            </a:r>
            <a:endParaRPr lang="en-US" dirty="0">
              <a:solidFill>
                <a:srgbClr val="374151"/>
              </a:solidFill>
              <a:latin typeface="Söhne"/>
            </a:endParaRPr>
          </a:p>
        </p:txBody>
      </p:sp>
      <p:sp>
        <p:nvSpPr>
          <p:cNvPr id="3" name="Slide Number Placeholder 2">
            <a:extLst>
              <a:ext uri="{FF2B5EF4-FFF2-40B4-BE49-F238E27FC236}">
                <a16:creationId xmlns:a16="http://schemas.microsoft.com/office/drawing/2014/main" id="{AAF1CB79-4FF8-402B-8BE7-6F77E7196D51}"/>
              </a:ext>
            </a:extLst>
          </p:cNvPr>
          <p:cNvSpPr>
            <a:spLocks noGrp="1"/>
          </p:cNvSpPr>
          <p:nvPr>
            <p:ph type="sldNum" sz="quarter" idx="12"/>
          </p:nvPr>
        </p:nvSpPr>
        <p:spPr/>
        <p:txBody>
          <a:bodyPr/>
          <a:lstStyle/>
          <a:p>
            <a:fld id="{BE334D4C-0D2F-4F24-97D5-2986E8E70728}" type="slidenum">
              <a:rPr lang="en-US" smtClean="0"/>
              <a:t>38</a:t>
            </a:fld>
            <a:endParaRPr lang="en-US"/>
          </a:p>
        </p:txBody>
      </p:sp>
    </p:spTree>
    <p:extLst>
      <p:ext uri="{BB962C8B-B14F-4D97-AF65-F5344CB8AC3E}">
        <p14:creationId xmlns:p14="http://schemas.microsoft.com/office/powerpoint/2010/main" val="40288207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57AB-CD9D-4679-BA14-AE62A2A0D83D}"/>
              </a:ext>
            </a:extLst>
          </p:cNvPr>
          <p:cNvSpPr>
            <a:spLocks noGrp="1"/>
          </p:cNvSpPr>
          <p:nvPr>
            <p:ph type="title"/>
          </p:nvPr>
        </p:nvSpPr>
        <p:spPr>
          <a:xfrm>
            <a:off x="1396116" y="896030"/>
            <a:ext cx="8761413" cy="706964"/>
          </a:xfrm>
        </p:spPr>
        <p:txBody>
          <a:bodyPr/>
          <a:lstStyle/>
          <a:p>
            <a:pPr marL="0" marR="0" algn="ctr">
              <a:lnSpc>
                <a:spcPct val="115000"/>
              </a:lnSpc>
              <a:spcBef>
                <a:spcPts val="1800"/>
              </a:spcBef>
              <a:spcAft>
                <a:spcPts val="600"/>
              </a:spcAft>
            </a:pPr>
            <a:r>
              <a:rPr lang="en-US" sz="2500" b="1" dirty="0"/>
              <a:t>MACHINE LEARNING RESULTS – OVERSAMPLED DATA</a:t>
            </a:r>
          </a:p>
        </p:txBody>
      </p:sp>
      <p:sp>
        <p:nvSpPr>
          <p:cNvPr id="9" name="Title 1">
            <a:extLst>
              <a:ext uri="{FF2B5EF4-FFF2-40B4-BE49-F238E27FC236}">
                <a16:creationId xmlns:a16="http://schemas.microsoft.com/office/drawing/2014/main" id="{48304AC6-C2A3-4D0D-961E-3585ECD90AA2}"/>
              </a:ext>
            </a:extLst>
          </p:cNvPr>
          <p:cNvSpPr txBox="1">
            <a:spLocks/>
          </p:cNvSpPr>
          <p:nvPr/>
        </p:nvSpPr>
        <p:spPr bwMode="gray">
          <a:xfrm>
            <a:off x="5124090" y="4895285"/>
            <a:ext cx="6814867" cy="98341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algn="just">
              <a:spcBef>
                <a:spcPts val="0"/>
              </a:spcBef>
              <a:spcAft>
                <a:spcPts val="0"/>
              </a:spcAft>
            </a:pPr>
            <a:endParaRPr lang="en-US" sz="1400" dirty="0">
              <a:solidFill>
                <a:schemeClr val="tx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41AFCEFF-CE4B-443A-8E9C-06A67A7903C8}"/>
              </a:ext>
            </a:extLst>
          </p:cNvPr>
          <p:cNvSpPr txBox="1"/>
          <p:nvPr/>
        </p:nvSpPr>
        <p:spPr>
          <a:xfrm>
            <a:off x="4617289" y="1577673"/>
            <a:ext cx="3577805" cy="385042"/>
          </a:xfrm>
          <a:prstGeom prst="rect">
            <a:avLst/>
          </a:prstGeom>
          <a:noFill/>
        </p:spPr>
        <p:txBody>
          <a:bodyPr wrap="square">
            <a:spAutoFit/>
          </a:bodyPr>
          <a:lstStyle/>
          <a:p>
            <a:pPr marL="0" marR="0">
              <a:lnSpc>
                <a:spcPct val="115000"/>
              </a:lnSpc>
              <a:spcBef>
                <a:spcPts val="1400"/>
              </a:spcBef>
              <a:spcAft>
                <a:spcPts val="400"/>
              </a:spcAft>
            </a:pPr>
            <a:r>
              <a:rPr lang="en-US" b="1" dirty="0">
                <a:solidFill>
                  <a:schemeClr val="bg1"/>
                </a:solidFill>
                <a:latin typeface="Times New Roman" panose="02020603050405020304" pitchFamily="18" charset="0"/>
              </a:rPr>
              <a:t>Classification Report – Best two</a:t>
            </a:r>
            <a:endParaRPr lang="en-US" sz="1800" b="1" dirty="0">
              <a:solidFill>
                <a:schemeClr val="bg1"/>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80224A04-2BEC-4BF0-9546-CFD89DC02B89}"/>
              </a:ext>
            </a:extLst>
          </p:cNvPr>
          <p:cNvSpPr>
            <a:spLocks noGrp="1"/>
          </p:cNvSpPr>
          <p:nvPr>
            <p:ph idx="1"/>
          </p:nvPr>
        </p:nvSpPr>
        <p:spPr>
          <a:xfrm>
            <a:off x="7231535" y="2803668"/>
            <a:ext cx="4069739" cy="2160398"/>
          </a:xfrm>
        </p:spPr>
        <p:txBody>
          <a:bodyPr>
            <a:noAutofit/>
          </a:bodyPr>
          <a:lstStyle/>
          <a:p>
            <a:r>
              <a:rPr lang="en-US" sz="1200" b="1" i="0" dirty="0">
                <a:solidFill>
                  <a:srgbClr val="374151"/>
                </a:solidFill>
                <a:effectLst/>
                <a:latin typeface="Söhne"/>
              </a:rPr>
              <a:t>Random Forest Model:</a:t>
            </a:r>
            <a:endParaRPr lang="en-US" sz="1200" b="0" i="0" dirty="0">
              <a:solidFill>
                <a:srgbClr val="374151"/>
              </a:solidFill>
              <a:effectLst/>
              <a:latin typeface="Söhne"/>
            </a:endParaRPr>
          </a:p>
          <a:p>
            <a:pPr lvl="1"/>
            <a:r>
              <a:rPr lang="en-US" sz="1200" b="0" i="0" dirty="0">
                <a:solidFill>
                  <a:srgbClr val="374151"/>
                </a:solidFill>
                <a:effectLst/>
                <a:latin typeface="Söhne"/>
              </a:rPr>
              <a:t>Accuracy: 98.79%</a:t>
            </a:r>
          </a:p>
          <a:p>
            <a:pPr lvl="1"/>
            <a:r>
              <a:rPr lang="en-US" sz="1200" b="0" i="0" dirty="0">
                <a:solidFill>
                  <a:srgbClr val="374151"/>
                </a:solidFill>
                <a:effectLst/>
                <a:latin typeface="Söhne"/>
              </a:rPr>
              <a:t>Precision, recall, and F1-scores for both classes (0 and 1) are high.</a:t>
            </a:r>
          </a:p>
          <a:p>
            <a:pPr lvl="1"/>
            <a:r>
              <a:rPr lang="en-US" sz="1200" b="0" i="0" dirty="0">
                <a:solidFill>
                  <a:srgbClr val="374151"/>
                </a:solidFill>
                <a:effectLst/>
                <a:latin typeface="Söhne"/>
              </a:rPr>
              <a:t>Excellent balance in identifying both positive and negative cases, with precision-recall approaching 99%.</a:t>
            </a:r>
          </a:p>
          <a:p>
            <a:r>
              <a:rPr lang="en-US" sz="1200" b="1" i="0" dirty="0">
                <a:solidFill>
                  <a:srgbClr val="374151"/>
                </a:solidFill>
                <a:effectLst/>
                <a:latin typeface="Söhne"/>
              </a:rPr>
              <a:t>Deep Neural Network (DNN) Model:</a:t>
            </a:r>
            <a:endParaRPr lang="en-US" sz="1200" b="0" i="0" dirty="0">
              <a:solidFill>
                <a:srgbClr val="374151"/>
              </a:solidFill>
              <a:effectLst/>
              <a:latin typeface="Söhne"/>
            </a:endParaRPr>
          </a:p>
          <a:p>
            <a:pPr lvl="1"/>
            <a:r>
              <a:rPr lang="en-US" sz="1200" b="0" i="0" dirty="0">
                <a:solidFill>
                  <a:srgbClr val="374151"/>
                </a:solidFill>
                <a:effectLst/>
                <a:latin typeface="Söhne"/>
              </a:rPr>
              <a:t>Balanced performance with equal precision, recall, and F1-score values of 0.71 for both classes.</a:t>
            </a:r>
          </a:p>
          <a:p>
            <a:pPr lvl="1"/>
            <a:r>
              <a:rPr lang="en-US" sz="1200" b="0" i="0" dirty="0">
                <a:solidFill>
                  <a:srgbClr val="374151"/>
                </a:solidFill>
                <a:effectLst/>
                <a:latin typeface="Söhne"/>
              </a:rPr>
              <a:t>Overall accuracy: 71%.</a:t>
            </a:r>
          </a:p>
          <a:p>
            <a:pPr lvl="1"/>
            <a:r>
              <a:rPr lang="en-US" sz="1200" b="0" i="0" dirty="0">
                <a:solidFill>
                  <a:srgbClr val="374151"/>
                </a:solidFill>
                <a:effectLst/>
                <a:latin typeface="Söhne"/>
              </a:rPr>
              <a:t>Macro average and weighted average metrics support balanced performance, all values aligning at 0.71.</a:t>
            </a:r>
          </a:p>
        </p:txBody>
      </p:sp>
      <p:graphicFrame>
        <p:nvGraphicFramePr>
          <p:cNvPr id="4" name="Table 3">
            <a:extLst>
              <a:ext uri="{FF2B5EF4-FFF2-40B4-BE49-F238E27FC236}">
                <a16:creationId xmlns:a16="http://schemas.microsoft.com/office/drawing/2014/main" id="{9D0CA7BC-2E50-42E7-BAC7-576B9F124FEA}"/>
              </a:ext>
            </a:extLst>
          </p:cNvPr>
          <p:cNvGraphicFramePr>
            <a:graphicFrameLocks noGrp="1"/>
          </p:cNvGraphicFramePr>
          <p:nvPr>
            <p:extLst>
              <p:ext uri="{D42A27DB-BD31-4B8C-83A1-F6EECF244321}">
                <p14:modId xmlns:p14="http://schemas.microsoft.com/office/powerpoint/2010/main" val="2107992222"/>
              </p:ext>
            </p:extLst>
          </p:nvPr>
        </p:nvGraphicFramePr>
        <p:xfrm>
          <a:off x="398191" y="3119930"/>
          <a:ext cx="6477388" cy="2160397"/>
        </p:xfrm>
        <a:graphic>
          <a:graphicData uri="http://schemas.openxmlformats.org/drawingml/2006/table">
            <a:tbl>
              <a:tblPr firstRow="1" firstCol="1" bandRow="1">
                <a:tableStyleId>{5C22544A-7EE6-4342-B048-85BDC9FD1C3A}</a:tableStyleId>
              </a:tblPr>
              <a:tblGrid>
                <a:gridCol w="691102">
                  <a:extLst>
                    <a:ext uri="{9D8B030D-6E8A-4147-A177-3AD203B41FA5}">
                      <a16:colId xmlns:a16="http://schemas.microsoft.com/office/drawing/2014/main" val="2739902320"/>
                    </a:ext>
                  </a:extLst>
                </a:gridCol>
                <a:gridCol w="1358113">
                  <a:extLst>
                    <a:ext uri="{9D8B030D-6E8A-4147-A177-3AD203B41FA5}">
                      <a16:colId xmlns:a16="http://schemas.microsoft.com/office/drawing/2014/main" val="225475442"/>
                    </a:ext>
                  </a:extLst>
                </a:gridCol>
                <a:gridCol w="1374676">
                  <a:extLst>
                    <a:ext uri="{9D8B030D-6E8A-4147-A177-3AD203B41FA5}">
                      <a16:colId xmlns:a16="http://schemas.microsoft.com/office/drawing/2014/main" val="2462599724"/>
                    </a:ext>
                  </a:extLst>
                </a:gridCol>
                <a:gridCol w="942549">
                  <a:extLst>
                    <a:ext uri="{9D8B030D-6E8A-4147-A177-3AD203B41FA5}">
                      <a16:colId xmlns:a16="http://schemas.microsoft.com/office/drawing/2014/main" val="2436517617"/>
                    </a:ext>
                  </a:extLst>
                </a:gridCol>
                <a:gridCol w="895120">
                  <a:extLst>
                    <a:ext uri="{9D8B030D-6E8A-4147-A177-3AD203B41FA5}">
                      <a16:colId xmlns:a16="http://schemas.microsoft.com/office/drawing/2014/main" val="4105259298"/>
                    </a:ext>
                  </a:extLst>
                </a:gridCol>
                <a:gridCol w="1215828">
                  <a:extLst>
                    <a:ext uri="{9D8B030D-6E8A-4147-A177-3AD203B41FA5}">
                      <a16:colId xmlns:a16="http://schemas.microsoft.com/office/drawing/2014/main" val="1074568227"/>
                    </a:ext>
                  </a:extLst>
                </a:gridCol>
              </a:tblGrid>
              <a:tr h="198755">
                <a:tc>
                  <a:txBody>
                    <a:bodyPr/>
                    <a:lstStyle/>
                    <a:p>
                      <a:pPr marL="0" marR="0" algn="ctr">
                        <a:lnSpc>
                          <a:spcPct val="115000"/>
                        </a:lnSpc>
                        <a:spcBef>
                          <a:spcPts val="0"/>
                        </a:spcBef>
                        <a:spcAft>
                          <a:spcPts val="0"/>
                        </a:spcAft>
                      </a:pPr>
                      <a:r>
                        <a:rPr lang="en-US" sz="10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dirty="0">
                          <a:effectLst/>
                        </a:rPr>
                        <a:t>Metric</a:t>
                      </a:r>
                      <a:endParaRPr lang="en-US" sz="1100" dirty="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precision</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recall</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f1-score</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support</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1142966696"/>
                  </a:ext>
                </a:extLst>
              </a:tr>
              <a:tr h="102870">
                <a:tc>
                  <a:txBody>
                    <a:bodyPr/>
                    <a:lstStyle/>
                    <a:p>
                      <a:pPr marL="0" marR="0" algn="ctr">
                        <a:lnSpc>
                          <a:spcPct val="115000"/>
                        </a:lnSpc>
                        <a:spcBef>
                          <a:spcPts val="0"/>
                        </a:spcBef>
                        <a:spcAft>
                          <a:spcPts val="0"/>
                        </a:spcAft>
                      </a:pPr>
                      <a:r>
                        <a:rPr lang="en-US" sz="1000">
                          <a:effectLst/>
                        </a:rPr>
                        <a:t>Random</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dirty="0">
                          <a:effectLst/>
                        </a:rPr>
                        <a:t>0</a:t>
                      </a:r>
                      <a:endParaRPr lang="en-US" sz="1100" dirty="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0.98</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0.99</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979</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1825153620"/>
                  </a:ext>
                </a:extLst>
              </a:tr>
              <a:tr h="102870">
                <a:tc>
                  <a:txBody>
                    <a:bodyPr/>
                    <a:lstStyle/>
                    <a:p>
                      <a:pPr marL="0" marR="0" algn="ctr">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a:effectLst/>
                        </a:rPr>
                        <a:t>1</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0.98</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0.99</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915</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2908043197"/>
                  </a:ext>
                </a:extLst>
              </a:tr>
              <a:tr h="198755">
                <a:tc>
                  <a:txBody>
                    <a:bodyPr/>
                    <a:lstStyle/>
                    <a:p>
                      <a:pPr marL="0" marR="0" algn="ctr">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a:effectLst/>
                        </a:rPr>
                        <a:t>accuracy</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 </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 </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0.99</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1894</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1967927844"/>
                  </a:ext>
                </a:extLst>
              </a:tr>
              <a:tr h="198755">
                <a:tc>
                  <a:txBody>
                    <a:bodyPr/>
                    <a:lstStyle/>
                    <a:p>
                      <a:pPr marL="0" marR="0" algn="ctr">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a:effectLst/>
                        </a:rPr>
                        <a:t>macro avg</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0.99</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0.99</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0.99</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1894</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1191099920"/>
                  </a:ext>
                </a:extLst>
              </a:tr>
              <a:tr h="198755">
                <a:tc>
                  <a:txBody>
                    <a:bodyPr/>
                    <a:lstStyle/>
                    <a:p>
                      <a:pPr marL="0" marR="0" algn="ctr">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a:effectLst/>
                        </a:rPr>
                        <a:t>weighted avg</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rPr>
                        <a:t>0.99</a:t>
                      </a:r>
                      <a:endParaRPr lang="en-US" sz="1100" dirty="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0.99</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0.99</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1894</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287049043"/>
                  </a:ext>
                </a:extLst>
              </a:tr>
              <a:tr h="99060">
                <a:tc>
                  <a:txBody>
                    <a:bodyPr/>
                    <a:lstStyle/>
                    <a:p>
                      <a:pPr marL="0" marR="0" algn="ctr">
                        <a:lnSpc>
                          <a:spcPct val="115000"/>
                        </a:lnSpc>
                        <a:spcBef>
                          <a:spcPts val="0"/>
                        </a:spcBef>
                        <a:spcAft>
                          <a:spcPts val="0"/>
                        </a:spcAft>
                      </a:pPr>
                      <a:r>
                        <a:rPr lang="en-US" sz="1000">
                          <a:effectLst/>
                        </a:rPr>
                        <a:t>DNN</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a:effectLst/>
                        </a:rPr>
                        <a:t>0</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000">
                          <a:effectLst/>
                        </a:rPr>
                        <a:t>0.71</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0.71</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0.71</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4733</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531293307"/>
                  </a:ext>
                </a:extLst>
              </a:tr>
              <a:tr h="99060">
                <a:tc>
                  <a:txBody>
                    <a:bodyPr/>
                    <a:lstStyle/>
                    <a:p>
                      <a:pPr marL="0" marR="0" algn="ctr">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a:effectLst/>
                        </a:rPr>
                        <a:t>1</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000">
                          <a:effectLst/>
                        </a:rPr>
                        <a:t>0.71</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0.71</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0.71</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4733</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036114873"/>
                  </a:ext>
                </a:extLst>
              </a:tr>
              <a:tr h="198755">
                <a:tc>
                  <a:txBody>
                    <a:bodyPr/>
                    <a:lstStyle/>
                    <a:p>
                      <a:pPr marL="0" marR="0" algn="ctr">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a:effectLst/>
                        </a:rPr>
                        <a:t>accuracy</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0.71</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9466</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692018292"/>
                  </a:ext>
                </a:extLst>
              </a:tr>
              <a:tr h="198755">
                <a:tc>
                  <a:txBody>
                    <a:bodyPr/>
                    <a:lstStyle/>
                    <a:p>
                      <a:pPr marL="0" marR="0" algn="ctr">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a:effectLst/>
                        </a:rPr>
                        <a:t>macro avg</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000">
                          <a:effectLst/>
                        </a:rPr>
                        <a:t>0.71</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0.71</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0.71</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9466</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435183991"/>
                  </a:ext>
                </a:extLst>
              </a:tr>
              <a:tr h="198755">
                <a:tc>
                  <a:txBody>
                    <a:bodyPr/>
                    <a:lstStyle/>
                    <a:p>
                      <a:pPr marL="0" marR="0" algn="ctr">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a:effectLst/>
                        </a:rPr>
                        <a:t>weighted avg</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000">
                          <a:effectLst/>
                        </a:rPr>
                        <a:t>0.71</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0.71</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0.71</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dirty="0">
                          <a:effectLst/>
                        </a:rPr>
                        <a:t>9466</a:t>
                      </a:r>
                      <a:endParaRPr lang="en-US" sz="1100"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549785059"/>
                  </a:ext>
                </a:extLst>
              </a:tr>
            </a:tbl>
          </a:graphicData>
        </a:graphic>
      </p:graphicFrame>
      <p:sp>
        <p:nvSpPr>
          <p:cNvPr id="3" name="Slide Number Placeholder 2">
            <a:extLst>
              <a:ext uri="{FF2B5EF4-FFF2-40B4-BE49-F238E27FC236}">
                <a16:creationId xmlns:a16="http://schemas.microsoft.com/office/drawing/2014/main" id="{A3FF6368-A4CF-4BAD-9949-20F312E78BA7}"/>
              </a:ext>
            </a:extLst>
          </p:cNvPr>
          <p:cNvSpPr>
            <a:spLocks noGrp="1"/>
          </p:cNvSpPr>
          <p:nvPr>
            <p:ph type="sldNum" sz="quarter" idx="12"/>
          </p:nvPr>
        </p:nvSpPr>
        <p:spPr/>
        <p:txBody>
          <a:bodyPr/>
          <a:lstStyle/>
          <a:p>
            <a:fld id="{BE334D4C-0D2F-4F24-97D5-2986E8E70728}" type="slidenum">
              <a:rPr lang="en-US" smtClean="0"/>
              <a:t>39</a:t>
            </a:fld>
            <a:endParaRPr lang="en-US"/>
          </a:p>
        </p:txBody>
      </p:sp>
    </p:spTree>
    <p:extLst>
      <p:ext uri="{BB962C8B-B14F-4D97-AF65-F5344CB8AC3E}">
        <p14:creationId xmlns:p14="http://schemas.microsoft.com/office/powerpoint/2010/main" val="3044512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7726-24F5-456E-97FF-8A199C464A46}"/>
              </a:ext>
            </a:extLst>
          </p:cNvPr>
          <p:cNvSpPr>
            <a:spLocks noGrp="1"/>
          </p:cNvSpPr>
          <p:nvPr>
            <p:ph type="title"/>
          </p:nvPr>
        </p:nvSpPr>
        <p:spPr/>
        <p:txBody>
          <a:bodyPr/>
          <a:lstStyle/>
          <a:p>
            <a:pPr algn="ctr"/>
            <a:r>
              <a:rPr lang="en-US" dirty="0"/>
              <a:t>CHALLENGES AND URGENCY</a:t>
            </a:r>
          </a:p>
        </p:txBody>
      </p:sp>
      <p:sp>
        <p:nvSpPr>
          <p:cNvPr id="3" name="Content Placeholder 2">
            <a:extLst>
              <a:ext uri="{FF2B5EF4-FFF2-40B4-BE49-F238E27FC236}">
                <a16:creationId xmlns:a16="http://schemas.microsoft.com/office/drawing/2014/main" id="{D90D8514-8A49-433D-A653-98CCF46C3185}"/>
              </a:ext>
            </a:extLst>
          </p:cNvPr>
          <p:cNvSpPr>
            <a:spLocks noGrp="1"/>
          </p:cNvSpPr>
          <p:nvPr>
            <p:ph idx="1"/>
          </p:nvPr>
        </p:nvSpPr>
        <p:spPr/>
        <p:txBody>
          <a:bodyPr/>
          <a:lstStyle/>
          <a:p>
            <a:pPr algn="just"/>
            <a:r>
              <a:rPr lang="en-US" dirty="0">
                <a:solidFill>
                  <a:srgbClr val="374151"/>
                </a:solidFill>
                <a:latin typeface="Söhne"/>
              </a:rPr>
              <a:t>A</a:t>
            </a:r>
            <a:r>
              <a:rPr lang="en-US" b="0" i="0" dirty="0">
                <a:solidFill>
                  <a:srgbClr val="374151"/>
                </a:solidFill>
                <a:effectLst/>
                <a:latin typeface="Söhne"/>
              </a:rPr>
              <a:t>ging population faces an escalating threat due to the complex interplay of aging, cardiovascular health, and risk factors.</a:t>
            </a:r>
          </a:p>
          <a:p>
            <a:pPr algn="just"/>
            <a:r>
              <a:rPr lang="en-US" b="0" i="0" dirty="0">
                <a:solidFill>
                  <a:srgbClr val="374151"/>
                </a:solidFill>
                <a:effectLst/>
                <a:latin typeface="Söhne"/>
              </a:rPr>
              <a:t>Prevalence of behavioral risk factors intensifies the urgency, leading to physiological markers associated with an elevated risk of heart-related complications.</a:t>
            </a:r>
          </a:p>
          <a:p>
            <a:pPr algn="just"/>
            <a:endParaRPr lang="en-US" dirty="0"/>
          </a:p>
        </p:txBody>
      </p:sp>
      <p:sp>
        <p:nvSpPr>
          <p:cNvPr id="4" name="Slide Number Placeholder 3">
            <a:extLst>
              <a:ext uri="{FF2B5EF4-FFF2-40B4-BE49-F238E27FC236}">
                <a16:creationId xmlns:a16="http://schemas.microsoft.com/office/drawing/2014/main" id="{4B7346ED-2777-4AA0-93C9-63006D8C8047}"/>
              </a:ext>
            </a:extLst>
          </p:cNvPr>
          <p:cNvSpPr>
            <a:spLocks noGrp="1"/>
          </p:cNvSpPr>
          <p:nvPr>
            <p:ph type="sldNum" sz="quarter" idx="12"/>
          </p:nvPr>
        </p:nvSpPr>
        <p:spPr/>
        <p:txBody>
          <a:bodyPr/>
          <a:lstStyle/>
          <a:p>
            <a:fld id="{BE334D4C-0D2F-4F24-97D5-2986E8E70728}" type="slidenum">
              <a:rPr lang="en-US" smtClean="0"/>
              <a:t>4</a:t>
            </a:fld>
            <a:endParaRPr lang="en-US"/>
          </a:p>
        </p:txBody>
      </p:sp>
    </p:spTree>
    <p:extLst>
      <p:ext uri="{BB962C8B-B14F-4D97-AF65-F5344CB8AC3E}">
        <p14:creationId xmlns:p14="http://schemas.microsoft.com/office/powerpoint/2010/main" val="13140320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57AB-CD9D-4679-BA14-AE62A2A0D83D}"/>
              </a:ext>
            </a:extLst>
          </p:cNvPr>
          <p:cNvSpPr>
            <a:spLocks noGrp="1"/>
          </p:cNvSpPr>
          <p:nvPr>
            <p:ph type="title"/>
          </p:nvPr>
        </p:nvSpPr>
        <p:spPr>
          <a:xfrm>
            <a:off x="1396116" y="896030"/>
            <a:ext cx="8761413" cy="706964"/>
          </a:xfrm>
        </p:spPr>
        <p:txBody>
          <a:bodyPr/>
          <a:lstStyle/>
          <a:p>
            <a:pPr marL="0" marR="0" algn="ctr">
              <a:lnSpc>
                <a:spcPct val="115000"/>
              </a:lnSpc>
              <a:spcBef>
                <a:spcPts val="1800"/>
              </a:spcBef>
              <a:spcAft>
                <a:spcPts val="600"/>
              </a:spcAft>
            </a:pPr>
            <a:r>
              <a:rPr lang="en-US" sz="2500" b="1" dirty="0"/>
              <a:t>MACHINE LEARNING RESULTS – OVERSAMPLED DATA</a:t>
            </a:r>
          </a:p>
        </p:txBody>
      </p:sp>
      <p:sp>
        <p:nvSpPr>
          <p:cNvPr id="9" name="Title 1">
            <a:extLst>
              <a:ext uri="{FF2B5EF4-FFF2-40B4-BE49-F238E27FC236}">
                <a16:creationId xmlns:a16="http://schemas.microsoft.com/office/drawing/2014/main" id="{48304AC6-C2A3-4D0D-961E-3585ECD90AA2}"/>
              </a:ext>
            </a:extLst>
          </p:cNvPr>
          <p:cNvSpPr txBox="1">
            <a:spLocks/>
          </p:cNvSpPr>
          <p:nvPr/>
        </p:nvSpPr>
        <p:spPr bwMode="gray">
          <a:xfrm>
            <a:off x="5124090" y="4895285"/>
            <a:ext cx="6814867" cy="98341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algn="just">
              <a:spcBef>
                <a:spcPts val="0"/>
              </a:spcBef>
              <a:spcAft>
                <a:spcPts val="0"/>
              </a:spcAft>
            </a:pPr>
            <a:endParaRPr lang="en-US" sz="1400" dirty="0">
              <a:solidFill>
                <a:schemeClr val="tx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41AFCEFF-CE4B-443A-8E9C-06A67A7903C8}"/>
              </a:ext>
            </a:extLst>
          </p:cNvPr>
          <p:cNvSpPr txBox="1"/>
          <p:nvPr/>
        </p:nvSpPr>
        <p:spPr>
          <a:xfrm>
            <a:off x="4617289" y="1577673"/>
            <a:ext cx="3940115" cy="385042"/>
          </a:xfrm>
          <a:prstGeom prst="rect">
            <a:avLst/>
          </a:prstGeom>
          <a:noFill/>
        </p:spPr>
        <p:txBody>
          <a:bodyPr wrap="square">
            <a:spAutoFit/>
          </a:bodyPr>
          <a:lstStyle/>
          <a:p>
            <a:pPr marL="0" marR="0">
              <a:lnSpc>
                <a:spcPct val="115000"/>
              </a:lnSpc>
              <a:spcBef>
                <a:spcPts val="1400"/>
              </a:spcBef>
              <a:spcAft>
                <a:spcPts val="400"/>
              </a:spcAft>
            </a:pPr>
            <a:r>
              <a:rPr lang="en-US" b="1" dirty="0">
                <a:solidFill>
                  <a:schemeClr val="bg1"/>
                </a:solidFill>
                <a:latin typeface="Times New Roman" panose="02020603050405020304" pitchFamily="18" charset="0"/>
              </a:rPr>
              <a:t>Feature Importance plot– Best two</a:t>
            </a:r>
            <a:endParaRPr lang="en-US" sz="1800" b="1" dirty="0">
              <a:solidFill>
                <a:schemeClr val="bg1"/>
              </a:solidFill>
              <a:effectLst/>
              <a:latin typeface="Arial" panose="020B0604020202020204" pitchFamily="34" charset="0"/>
            </a:endParaRPr>
          </a:p>
        </p:txBody>
      </p:sp>
      <p:pic>
        <p:nvPicPr>
          <p:cNvPr id="7" name="Picture 6">
            <a:extLst>
              <a:ext uri="{FF2B5EF4-FFF2-40B4-BE49-F238E27FC236}">
                <a16:creationId xmlns:a16="http://schemas.microsoft.com/office/drawing/2014/main" id="{CA2ED8FF-03F2-422F-88CC-7703FDC0081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2470" y="2827325"/>
            <a:ext cx="5567110" cy="2795327"/>
          </a:xfrm>
          <a:prstGeom prst="rect">
            <a:avLst/>
          </a:prstGeom>
          <a:noFill/>
          <a:ln>
            <a:noFill/>
          </a:ln>
        </p:spPr>
      </p:pic>
      <p:pic>
        <p:nvPicPr>
          <p:cNvPr id="12" name="Picture 11">
            <a:extLst>
              <a:ext uri="{FF2B5EF4-FFF2-40B4-BE49-F238E27FC236}">
                <a16:creationId xmlns:a16="http://schemas.microsoft.com/office/drawing/2014/main" id="{386E00F6-19FB-4C6A-B256-AA53E73A639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2469" y="2715593"/>
            <a:ext cx="5943600" cy="3018790"/>
          </a:xfrm>
          <a:prstGeom prst="rect">
            <a:avLst/>
          </a:prstGeom>
          <a:noFill/>
          <a:ln>
            <a:noFill/>
          </a:ln>
        </p:spPr>
      </p:pic>
      <p:sp>
        <p:nvSpPr>
          <p:cNvPr id="3" name="Slide Number Placeholder 2">
            <a:extLst>
              <a:ext uri="{FF2B5EF4-FFF2-40B4-BE49-F238E27FC236}">
                <a16:creationId xmlns:a16="http://schemas.microsoft.com/office/drawing/2014/main" id="{6F1492B2-8E4A-4383-BE33-0D2E87A2AD63}"/>
              </a:ext>
            </a:extLst>
          </p:cNvPr>
          <p:cNvSpPr>
            <a:spLocks noGrp="1"/>
          </p:cNvSpPr>
          <p:nvPr>
            <p:ph type="sldNum" sz="quarter" idx="12"/>
          </p:nvPr>
        </p:nvSpPr>
        <p:spPr/>
        <p:txBody>
          <a:bodyPr/>
          <a:lstStyle/>
          <a:p>
            <a:fld id="{BE334D4C-0D2F-4F24-97D5-2986E8E70728}" type="slidenum">
              <a:rPr lang="en-US" smtClean="0"/>
              <a:t>40</a:t>
            </a:fld>
            <a:endParaRPr lang="en-US"/>
          </a:p>
        </p:txBody>
      </p:sp>
    </p:spTree>
    <p:extLst>
      <p:ext uri="{BB962C8B-B14F-4D97-AF65-F5344CB8AC3E}">
        <p14:creationId xmlns:p14="http://schemas.microsoft.com/office/powerpoint/2010/main" val="1003901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57AB-CD9D-4679-BA14-AE62A2A0D83D}"/>
              </a:ext>
            </a:extLst>
          </p:cNvPr>
          <p:cNvSpPr>
            <a:spLocks noGrp="1"/>
          </p:cNvSpPr>
          <p:nvPr>
            <p:ph type="title"/>
          </p:nvPr>
        </p:nvSpPr>
        <p:spPr>
          <a:xfrm>
            <a:off x="1396116" y="896030"/>
            <a:ext cx="8761413" cy="706964"/>
          </a:xfrm>
        </p:spPr>
        <p:txBody>
          <a:bodyPr/>
          <a:lstStyle/>
          <a:p>
            <a:pPr marL="0" marR="0" algn="ctr">
              <a:lnSpc>
                <a:spcPct val="115000"/>
              </a:lnSpc>
              <a:spcBef>
                <a:spcPts val="1800"/>
              </a:spcBef>
              <a:spcAft>
                <a:spcPts val="600"/>
              </a:spcAft>
            </a:pPr>
            <a:r>
              <a:rPr lang="en-US" sz="2500" b="1" dirty="0"/>
              <a:t>MACHINE LEARNING RESULTS – OVERSAMPLED DATA</a:t>
            </a:r>
          </a:p>
        </p:txBody>
      </p:sp>
      <p:sp>
        <p:nvSpPr>
          <p:cNvPr id="9" name="Title 1">
            <a:extLst>
              <a:ext uri="{FF2B5EF4-FFF2-40B4-BE49-F238E27FC236}">
                <a16:creationId xmlns:a16="http://schemas.microsoft.com/office/drawing/2014/main" id="{48304AC6-C2A3-4D0D-961E-3585ECD90AA2}"/>
              </a:ext>
            </a:extLst>
          </p:cNvPr>
          <p:cNvSpPr txBox="1">
            <a:spLocks/>
          </p:cNvSpPr>
          <p:nvPr/>
        </p:nvSpPr>
        <p:spPr bwMode="gray">
          <a:xfrm>
            <a:off x="5124090" y="4895285"/>
            <a:ext cx="6814867" cy="98341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algn="just">
              <a:spcBef>
                <a:spcPts val="0"/>
              </a:spcBef>
              <a:spcAft>
                <a:spcPts val="0"/>
              </a:spcAft>
            </a:pPr>
            <a:endParaRPr lang="en-US" sz="1400" dirty="0">
              <a:solidFill>
                <a:schemeClr val="tx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41AFCEFF-CE4B-443A-8E9C-06A67A7903C8}"/>
              </a:ext>
            </a:extLst>
          </p:cNvPr>
          <p:cNvSpPr txBox="1"/>
          <p:nvPr/>
        </p:nvSpPr>
        <p:spPr>
          <a:xfrm>
            <a:off x="4617289" y="1577673"/>
            <a:ext cx="3940115" cy="385042"/>
          </a:xfrm>
          <a:prstGeom prst="rect">
            <a:avLst/>
          </a:prstGeom>
          <a:noFill/>
        </p:spPr>
        <p:txBody>
          <a:bodyPr wrap="square">
            <a:spAutoFit/>
          </a:bodyPr>
          <a:lstStyle/>
          <a:p>
            <a:pPr marL="0" marR="0">
              <a:lnSpc>
                <a:spcPct val="115000"/>
              </a:lnSpc>
              <a:spcBef>
                <a:spcPts val="1400"/>
              </a:spcBef>
              <a:spcAft>
                <a:spcPts val="400"/>
              </a:spcAft>
            </a:pPr>
            <a:r>
              <a:rPr lang="en-US" b="1" dirty="0">
                <a:solidFill>
                  <a:schemeClr val="bg1"/>
                </a:solidFill>
                <a:latin typeface="Times New Roman" panose="02020603050405020304" pitchFamily="18" charset="0"/>
              </a:rPr>
              <a:t>Feature Importance plot– Best two</a:t>
            </a:r>
            <a:endParaRPr lang="en-US" sz="1800" b="1" dirty="0">
              <a:solidFill>
                <a:schemeClr val="bg1"/>
              </a:solidFill>
              <a:effectLst/>
              <a:latin typeface="Arial" panose="020B0604020202020204" pitchFamily="34" charset="0"/>
            </a:endParaRPr>
          </a:p>
        </p:txBody>
      </p:sp>
      <p:sp>
        <p:nvSpPr>
          <p:cNvPr id="13" name="Content Placeholder 2">
            <a:extLst>
              <a:ext uri="{FF2B5EF4-FFF2-40B4-BE49-F238E27FC236}">
                <a16:creationId xmlns:a16="http://schemas.microsoft.com/office/drawing/2014/main" id="{AA4EB0F3-F49A-4D7C-AA34-FF085DE7E051}"/>
              </a:ext>
            </a:extLst>
          </p:cNvPr>
          <p:cNvSpPr>
            <a:spLocks noGrp="1"/>
          </p:cNvSpPr>
          <p:nvPr>
            <p:ph idx="1"/>
          </p:nvPr>
        </p:nvSpPr>
        <p:spPr>
          <a:xfrm>
            <a:off x="586350" y="3048030"/>
            <a:ext cx="4537740" cy="2078966"/>
          </a:xfrm>
        </p:spPr>
        <p:txBody>
          <a:bodyPr>
            <a:noAutofit/>
          </a:bodyPr>
          <a:lstStyle/>
          <a:p>
            <a:r>
              <a:rPr lang="en-US" sz="1400" b="1" i="0" dirty="0">
                <a:solidFill>
                  <a:srgbClr val="374151"/>
                </a:solidFill>
                <a:effectLst/>
                <a:latin typeface="Söhne"/>
              </a:rPr>
              <a:t>DNN Model Variable Importance:</a:t>
            </a:r>
            <a:endParaRPr lang="en-US" sz="1400" b="0" i="0" dirty="0">
              <a:solidFill>
                <a:srgbClr val="374151"/>
              </a:solidFill>
              <a:effectLst/>
              <a:latin typeface="Söhne"/>
            </a:endParaRPr>
          </a:p>
          <a:p>
            <a:r>
              <a:rPr lang="en-US" sz="1400" b="0" i="0" dirty="0">
                <a:solidFill>
                  <a:srgbClr val="374151"/>
                </a:solidFill>
                <a:effectLst/>
                <a:latin typeface="Söhne"/>
              </a:rPr>
              <a:t>Key features influencing the DNN model include "Hypertension" (21.16%) and "Ever Married" (19.20%).</a:t>
            </a:r>
          </a:p>
          <a:p>
            <a:r>
              <a:rPr lang="en-US" sz="1400" b="0" i="0" dirty="0">
                <a:solidFill>
                  <a:srgbClr val="374151"/>
                </a:solidFill>
                <a:effectLst/>
                <a:latin typeface="Söhne"/>
              </a:rPr>
              <a:t>Other notable contributors are "Heart Disease," "Avg Glucose Level," and "Residence Type."</a:t>
            </a:r>
          </a:p>
          <a:p>
            <a:endParaRPr lang="en-US" sz="1400" b="0" i="0" dirty="0">
              <a:solidFill>
                <a:srgbClr val="374151"/>
              </a:solidFill>
              <a:effectLst/>
              <a:latin typeface="Söhne"/>
            </a:endParaRPr>
          </a:p>
        </p:txBody>
      </p:sp>
      <p:sp>
        <p:nvSpPr>
          <p:cNvPr id="14" name="Content Placeholder 2">
            <a:extLst>
              <a:ext uri="{FF2B5EF4-FFF2-40B4-BE49-F238E27FC236}">
                <a16:creationId xmlns:a16="http://schemas.microsoft.com/office/drawing/2014/main" id="{93007C6F-A7CB-4770-A5E1-65DF2F80E255}"/>
              </a:ext>
            </a:extLst>
          </p:cNvPr>
          <p:cNvSpPr txBox="1">
            <a:spLocks/>
          </p:cNvSpPr>
          <p:nvPr/>
        </p:nvSpPr>
        <p:spPr>
          <a:xfrm>
            <a:off x="6367979" y="3059517"/>
            <a:ext cx="5351253" cy="207896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1400" b="1" i="0" dirty="0">
                <a:solidFill>
                  <a:srgbClr val="374151"/>
                </a:solidFill>
                <a:effectLst/>
                <a:latin typeface="Söhne"/>
              </a:rPr>
              <a:t>Random Forest Model Variable Importance:</a:t>
            </a:r>
            <a:endParaRPr lang="en-US" sz="1400" b="0" i="0" dirty="0">
              <a:solidFill>
                <a:srgbClr val="374151"/>
              </a:solidFill>
              <a:effectLst/>
              <a:latin typeface="Söhne"/>
            </a:endParaRPr>
          </a:p>
          <a:p>
            <a:r>
              <a:rPr lang="en-US" sz="1400" b="0" i="0" dirty="0">
                <a:solidFill>
                  <a:srgbClr val="374151"/>
                </a:solidFill>
                <a:effectLst/>
                <a:latin typeface="Söhne"/>
              </a:rPr>
              <a:t>In the Random Forest model, "Avg Glucose Level" and "BMI" emerge as the most influential predictors.</a:t>
            </a:r>
          </a:p>
          <a:p>
            <a:r>
              <a:rPr lang="en-US" sz="1400" b="0" i="0" dirty="0">
                <a:solidFill>
                  <a:srgbClr val="374151"/>
                </a:solidFill>
                <a:effectLst/>
                <a:latin typeface="Söhne"/>
              </a:rPr>
              <a:t>"Hypertension" and "Heart Disease" show substantial importance, aligning with established medical knowledge.</a:t>
            </a:r>
          </a:p>
          <a:p>
            <a:r>
              <a:rPr lang="en-US" sz="1400" b="0" i="0" dirty="0">
                <a:solidFill>
                  <a:srgbClr val="374151"/>
                </a:solidFill>
                <a:effectLst/>
                <a:latin typeface="Söhne"/>
              </a:rPr>
              <a:t>Specific attributes such as "Smoking Status," "Work Type," "Gender," and "Residence Type" contribute to stroke prediction.</a:t>
            </a:r>
          </a:p>
        </p:txBody>
      </p:sp>
      <p:sp>
        <p:nvSpPr>
          <p:cNvPr id="3" name="Slide Number Placeholder 2">
            <a:extLst>
              <a:ext uri="{FF2B5EF4-FFF2-40B4-BE49-F238E27FC236}">
                <a16:creationId xmlns:a16="http://schemas.microsoft.com/office/drawing/2014/main" id="{E431025F-387E-4F52-A14B-2FC604610595}"/>
              </a:ext>
            </a:extLst>
          </p:cNvPr>
          <p:cNvSpPr>
            <a:spLocks noGrp="1"/>
          </p:cNvSpPr>
          <p:nvPr>
            <p:ph type="sldNum" sz="quarter" idx="12"/>
          </p:nvPr>
        </p:nvSpPr>
        <p:spPr/>
        <p:txBody>
          <a:bodyPr/>
          <a:lstStyle/>
          <a:p>
            <a:fld id="{BE334D4C-0D2F-4F24-97D5-2986E8E70728}" type="slidenum">
              <a:rPr lang="en-US" smtClean="0"/>
              <a:t>41</a:t>
            </a:fld>
            <a:endParaRPr lang="en-US"/>
          </a:p>
        </p:txBody>
      </p:sp>
    </p:spTree>
    <p:extLst>
      <p:ext uri="{BB962C8B-B14F-4D97-AF65-F5344CB8AC3E}">
        <p14:creationId xmlns:p14="http://schemas.microsoft.com/office/powerpoint/2010/main" val="29719306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57AB-CD9D-4679-BA14-AE62A2A0D83D}"/>
              </a:ext>
            </a:extLst>
          </p:cNvPr>
          <p:cNvSpPr>
            <a:spLocks noGrp="1"/>
          </p:cNvSpPr>
          <p:nvPr>
            <p:ph type="title"/>
          </p:nvPr>
        </p:nvSpPr>
        <p:spPr>
          <a:xfrm>
            <a:off x="1396116" y="896030"/>
            <a:ext cx="8761413" cy="706964"/>
          </a:xfrm>
        </p:spPr>
        <p:txBody>
          <a:bodyPr/>
          <a:lstStyle/>
          <a:p>
            <a:pPr marL="0" marR="0" algn="ctr">
              <a:lnSpc>
                <a:spcPct val="115000"/>
              </a:lnSpc>
              <a:spcBef>
                <a:spcPts val="1800"/>
              </a:spcBef>
              <a:spcAft>
                <a:spcPts val="600"/>
              </a:spcAft>
            </a:pPr>
            <a:r>
              <a:rPr lang="en-US" sz="2500" b="1" dirty="0"/>
              <a:t>MACHINE LEARNING RESULTS – ABOVE 65</a:t>
            </a:r>
          </a:p>
        </p:txBody>
      </p:sp>
      <p:sp>
        <p:nvSpPr>
          <p:cNvPr id="9" name="Title 1">
            <a:extLst>
              <a:ext uri="{FF2B5EF4-FFF2-40B4-BE49-F238E27FC236}">
                <a16:creationId xmlns:a16="http://schemas.microsoft.com/office/drawing/2014/main" id="{48304AC6-C2A3-4D0D-961E-3585ECD90AA2}"/>
              </a:ext>
            </a:extLst>
          </p:cNvPr>
          <p:cNvSpPr txBox="1">
            <a:spLocks/>
          </p:cNvSpPr>
          <p:nvPr/>
        </p:nvSpPr>
        <p:spPr bwMode="gray">
          <a:xfrm>
            <a:off x="5124090" y="4895285"/>
            <a:ext cx="6814867" cy="98341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algn="just">
              <a:spcBef>
                <a:spcPts val="0"/>
              </a:spcBef>
              <a:spcAft>
                <a:spcPts val="0"/>
              </a:spcAft>
            </a:pPr>
            <a:endParaRPr lang="en-US" sz="1400" dirty="0">
              <a:solidFill>
                <a:schemeClr val="tx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41AFCEFF-CE4B-443A-8E9C-06A67A7903C8}"/>
              </a:ext>
            </a:extLst>
          </p:cNvPr>
          <p:cNvSpPr txBox="1"/>
          <p:nvPr/>
        </p:nvSpPr>
        <p:spPr>
          <a:xfrm>
            <a:off x="4617289" y="1577673"/>
            <a:ext cx="2646153" cy="385042"/>
          </a:xfrm>
          <a:prstGeom prst="rect">
            <a:avLst/>
          </a:prstGeom>
          <a:noFill/>
        </p:spPr>
        <p:txBody>
          <a:bodyPr wrap="square">
            <a:spAutoFit/>
          </a:bodyPr>
          <a:lstStyle/>
          <a:p>
            <a:pPr marL="0" marR="0">
              <a:lnSpc>
                <a:spcPct val="115000"/>
              </a:lnSpc>
              <a:spcBef>
                <a:spcPts val="1400"/>
              </a:spcBef>
              <a:spcAft>
                <a:spcPts val="400"/>
              </a:spcAft>
            </a:pPr>
            <a:r>
              <a:rPr lang="en-US" sz="1800" b="1" dirty="0">
                <a:solidFill>
                  <a:schemeClr val="bg1"/>
                </a:solidFill>
                <a:effectLst/>
                <a:latin typeface="Times New Roman" panose="02020603050405020304" pitchFamily="18" charset="0"/>
              </a:rPr>
              <a:t>Cross-Validation Results</a:t>
            </a:r>
            <a:endParaRPr lang="en-US" sz="1800" b="1" dirty="0">
              <a:solidFill>
                <a:schemeClr val="bg1"/>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57DDEE1F-BFF6-43B2-A25D-600BFBDA7DCB}"/>
              </a:ext>
            </a:extLst>
          </p:cNvPr>
          <p:cNvSpPr>
            <a:spLocks noGrp="1"/>
          </p:cNvSpPr>
          <p:nvPr>
            <p:ph type="sldNum" sz="quarter" idx="12"/>
          </p:nvPr>
        </p:nvSpPr>
        <p:spPr/>
        <p:txBody>
          <a:bodyPr/>
          <a:lstStyle/>
          <a:p>
            <a:fld id="{BE334D4C-0D2F-4F24-97D5-2986E8E70728}" type="slidenum">
              <a:rPr lang="en-US" smtClean="0"/>
              <a:t>42</a:t>
            </a:fld>
            <a:endParaRPr lang="en-US"/>
          </a:p>
        </p:txBody>
      </p:sp>
      <p:graphicFrame>
        <p:nvGraphicFramePr>
          <p:cNvPr id="14" name="Table 13">
            <a:extLst>
              <a:ext uri="{FF2B5EF4-FFF2-40B4-BE49-F238E27FC236}">
                <a16:creationId xmlns:a16="http://schemas.microsoft.com/office/drawing/2014/main" id="{99CFFDBD-733C-4049-950A-EE27A554E03A}"/>
              </a:ext>
            </a:extLst>
          </p:cNvPr>
          <p:cNvGraphicFramePr>
            <a:graphicFrameLocks noGrp="1"/>
          </p:cNvGraphicFramePr>
          <p:nvPr>
            <p:extLst>
              <p:ext uri="{D42A27DB-BD31-4B8C-83A1-F6EECF244321}">
                <p14:modId xmlns:p14="http://schemas.microsoft.com/office/powerpoint/2010/main" val="352608944"/>
              </p:ext>
            </p:extLst>
          </p:nvPr>
        </p:nvGraphicFramePr>
        <p:xfrm>
          <a:off x="3498820" y="3429000"/>
          <a:ext cx="5194360" cy="2143465"/>
        </p:xfrm>
        <a:graphic>
          <a:graphicData uri="http://schemas.openxmlformats.org/drawingml/2006/table">
            <a:tbl>
              <a:tblPr firstRow="1">
                <a:tableStyleId>{BC89EF96-8CEA-46FF-86C4-4CE0E7609802}</a:tableStyleId>
              </a:tblPr>
              <a:tblGrid>
                <a:gridCol w="3623972">
                  <a:extLst>
                    <a:ext uri="{9D8B030D-6E8A-4147-A177-3AD203B41FA5}">
                      <a16:colId xmlns:a16="http://schemas.microsoft.com/office/drawing/2014/main" val="1698369043"/>
                    </a:ext>
                  </a:extLst>
                </a:gridCol>
                <a:gridCol w="1570388">
                  <a:extLst>
                    <a:ext uri="{9D8B030D-6E8A-4147-A177-3AD203B41FA5}">
                      <a16:colId xmlns:a16="http://schemas.microsoft.com/office/drawing/2014/main" val="1801302329"/>
                    </a:ext>
                  </a:extLst>
                </a:gridCol>
              </a:tblGrid>
              <a:tr h="428693">
                <a:tc>
                  <a:txBody>
                    <a:bodyPr/>
                    <a:lstStyle/>
                    <a:p>
                      <a:pPr algn="ctr" fontAlgn="b"/>
                      <a:r>
                        <a:rPr lang="en-US" sz="1200" u="none" strike="noStrike" dirty="0">
                          <a:effectLst/>
                        </a:rPr>
                        <a:t>Mean Cross-Validation Score</a:t>
                      </a:r>
                      <a:endParaRPr lang="en-US" sz="1200" b="0" i="0" u="none" strike="noStrike" dirty="0">
                        <a:solidFill>
                          <a:srgbClr val="FF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b"/>
                      <a:r>
                        <a:rPr lang="en-US" sz="1200" u="none" strike="noStrike" dirty="0">
                          <a:effectLst/>
                        </a:rPr>
                        <a:t>Accuracy</a:t>
                      </a:r>
                      <a:endParaRPr lang="en-US" sz="1200" b="0" i="0" u="none" strike="noStrike" dirty="0">
                        <a:solidFill>
                          <a:srgbClr val="FF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362487303"/>
                  </a:ext>
                </a:extLst>
              </a:tr>
              <a:tr h="428693">
                <a:tc>
                  <a:txBody>
                    <a:bodyPr/>
                    <a:lstStyle/>
                    <a:p>
                      <a:pPr algn="ctr" fontAlgn="b"/>
                      <a:r>
                        <a:rPr lang="en-US" sz="1200" u="none" strike="noStrike" dirty="0">
                          <a:effectLst/>
                        </a:rPr>
                        <a:t>Logistic</a:t>
                      </a:r>
                      <a:endParaRPr lang="en-US" sz="1200" b="0" i="0" u="none" strike="noStrike" dirty="0">
                        <a:solidFill>
                          <a:srgbClr val="000000"/>
                        </a:solidFill>
                        <a:effectLst/>
                        <a:latin typeface="Calibri" panose="020F0502020204030204" pitchFamily="34" charset="0"/>
                      </a:endParaRPr>
                    </a:p>
                  </a:txBody>
                  <a:tcPr marL="6350" marR="6350" marT="6350" marB="0" anchor="ctr">
                    <a:lnT w="12700" cap="flat" cmpd="sng" algn="ctr">
                      <a:solidFill>
                        <a:schemeClr val="tx1"/>
                      </a:solidFill>
                      <a:prstDash val="solid"/>
                      <a:round/>
                      <a:headEnd type="none" w="med" len="med"/>
                      <a:tailEnd type="none" w="med" len="med"/>
                    </a:lnT>
                  </a:tcPr>
                </a:tc>
                <a:tc>
                  <a:txBody>
                    <a:bodyPr/>
                    <a:lstStyle/>
                    <a:p>
                      <a:pPr marL="0" algn="ctr" defTabSz="457200" rtl="0" eaLnBrk="1" fontAlgn="b" latinLnBrk="0" hangingPunct="1"/>
                      <a:r>
                        <a:rPr lang="en-US" sz="1200" b="0" u="none" strike="noStrike" kern="1200" dirty="0">
                          <a:solidFill>
                            <a:srgbClr val="000000"/>
                          </a:solidFill>
                          <a:effectLst/>
                          <a:latin typeface="+mn-lt"/>
                          <a:ea typeface="+mn-ea"/>
                          <a:cs typeface="+mn-cs"/>
                        </a:rPr>
                        <a:t>0.57</a:t>
                      </a:r>
                    </a:p>
                  </a:txBody>
                  <a:tcPr marL="6350" marR="6350" marT="635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59838720"/>
                  </a:ext>
                </a:extLst>
              </a:tr>
              <a:tr h="428693">
                <a:tc>
                  <a:txBody>
                    <a:bodyPr/>
                    <a:lstStyle/>
                    <a:p>
                      <a:pPr algn="ctr" fontAlgn="b"/>
                      <a:r>
                        <a:rPr lang="en-US" sz="1200" u="none" strike="noStrike" dirty="0">
                          <a:effectLst/>
                        </a:rPr>
                        <a:t>Decision</a:t>
                      </a:r>
                      <a:endParaRPr lang="en-US"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200" dirty="0">
                          <a:effectLst/>
                        </a:rPr>
                        <a:t>0.6041</a:t>
                      </a:r>
                      <a:endParaRPr lang="en-US" sz="1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147747068"/>
                  </a:ext>
                </a:extLst>
              </a:tr>
              <a:tr h="428693">
                <a:tc>
                  <a:txBody>
                    <a:bodyPr/>
                    <a:lstStyle/>
                    <a:p>
                      <a:pPr algn="ctr" fontAlgn="b"/>
                      <a:r>
                        <a:rPr lang="en-US" sz="1200" u="none" strike="noStrike">
                          <a:effectLst/>
                        </a:rPr>
                        <a:t>DNN</a:t>
                      </a:r>
                      <a:endParaRPr lang="en-US"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200" u="none" strike="noStrike" dirty="0">
                          <a:effectLst/>
                        </a:rPr>
                        <a:t>0.6167</a:t>
                      </a:r>
                      <a:endParaRPr lang="en-US" sz="1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897201666"/>
                  </a:ext>
                </a:extLst>
              </a:tr>
              <a:tr h="428693">
                <a:tc>
                  <a:txBody>
                    <a:bodyPr/>
                    <a:lstStyle/>
                    <a:p>
                      <a:pPr algn="ctr" fontAlgn="b"/>
                      <a:r>
                        <a:rPr lang="en-US" sz="1200" u="none" strike="noStrike">
                          <a:effectLst/>
                        </a:rPr>
                        <a:t>Random</a:t>
                      </a:r>
                      <a:endParaRPr lang="en-US"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200" u="none" strike="noStrike" dirty="0">
                          <a:effectLst/>
                        </a:rPr>
                        <a:t>0.9442</a:t>
                      </a:r>
                      <a:endParaRPr lang="en-US" sz="1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871194413"/>
                  </a:ext>
                </a:extLst>
              </a:tr>
            </a:tbl>
          </a:graphicData>
        </a:graphic>
      </p:graphicFrame>
    </p:spTree>
    <p:extLst>
      <p:ext uri="{BB962C8B-B14F-4D97-AF65-F5344CB8AC3E}">
        <p14:creationId xmlns:p14="http://schemas.microsoft.com/office/powerpoint/2010/main" val="16647541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57AB-CD9D-4679-BA14-AE62A2A0D83D}"/>
              </a:ext>
            </a:extLst>
          </p:cNvPr>
          <p:cNvSpPr>
            <a:spLocks noGrp="1"/>
          </p:cNvSpPr>
          <p:nvPr>
            <p:ph type="title"/>
          </p:nvPr>
        </p:nvSpPr>
        <p:spPr>
          <a:xfrm>
            <a:off x="1396116" y="896030"/>
            <a:ext cx="8761413" cy="706964"/>
          </a:xfrm>
        </p:spPr>
        <p:txBody>
          <a:bodyPr/>
          <a:lstStyle/>
          <a:p>
            <a:pPr marL="0" marR="0" algn="ctr">
              <a:lnSpc>
                <a:spcPct val="115000"/>
              </a:lnSpc>
              <a:spcBef>
                <a:spcPts val="1800"/>
              </a:spcBef>
              <a:spcAft>
                <a:spcPts val="600"/>
              </a:spcAft>
            </a:pPr>
            <a:r>
              <a:rPr lang="en-US" sz="2500" b="1" dirty="0"/>
              <a:t>MACHINE LEARNING RESULTS – ABOVE 65</a:t>
            </a:r>
          </a:p>
        </p:txBody>
      </p:sp>
      <p:sp>
        <p:nvSpPr>
          <p:cNvPr id="9" name="Title 1">
            <a:extLst>
              <a:ext uri="{FF2B5EF4-FFF2-40B4-BE49-F238E27FC236}">
                <a16:creationId xmlns:a16="http://schemas.microsoft.com/office/drawing/2014/main" id="{48304AC6-C2A3-4D0D-961E-3585ECD90AA2}"/>
              </a:ext>
            </a:extLst>
          </p:cNvPr>
          <p:cNvSpPr txBox="1">
            <a:spLocks/>
          </p:cNvSpPr>
          <p:nvPr/>
        </p:nvSpPr>
        <p:spPr bwMode="gray">
          <a:xfrm>
            <a:off x="5124090" y="4895285"/>
            <a:ext cx="6814867" cy="98341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algn="just">
              <a:spcBef>
                <a:spcPts val="0"/>
              </a:spcBef>
              <a:spcAft>
                <a:spcPts val="0"/>
              </a:spcAft>
            </a:pPr>
            <a:endParaRPr lang="en-US" sz="1400" dirty="0">
              <a:solidFill>
                <a:schemeClr val="tx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41AFCEFF-CE4B-443A-8E9C-06A67A7903C8}"/>
              </a:ext>
            </a:extLst>
          </p:cNvPr>
          <p:cNvSpPr txBox="1"/>
          <p:nvPr/>
        </p:nvSpPr>
        <p:spPr>
          <a:xfrm>
            <a:off x="4617289" y="1577673"/>
            <a:ext cx="2646153" cy="385042"/>
          </a:xfrm>
          <a:prstGeom prst="rect">
            <a:avLst/>
          </a:prstGeom>
          <a:noFill/>
        </p:spPr>
        <p:txBody>
          <a:bodyPr wrap="square">
            <a:spAutoFit/>
          </a:bodyPr>
          <a:lstStyle/>
          <a:p>
            <a:pPr marL="0" marR="0">
              <a:lnSpc>
                <a:spcPct val="115000"/>
              </a:lnSpc>
              <a:spcBef>
                <a:spcPts val="1400"/>
              </a:spcBef>
              <a:spcAft>
                <a:spcPts val="400"/>
              </a:spcAft>
            </a:pPr>
            <a:r>
              <a:rPr lang="en-US" sz="1800" b="1" dirty="0">
                <a:solidFill>
                  <a:schemeClr val="bg1"/>
                </a:solidFill>
                <a:effectLst/>
                <a:latin typeface="Times New Roman" panose="02020603050405020304" pitchFamily="18" charset="0"/>
              </a:rPr>
              <a:t>Cross-Validation Results</a:t>
            </a:r>
            <a:endParaRPr lang="en-US" sz="1800" b="1" dirty="0">
              <a:solidFill>
                <a:schemeClr val="bg1"/>
              </a:solidFill>
              <a:effectLst/>
              <a:latin typeface="Arial" panose="020B0604020202020204" pitchFamily="34" charset="0"/>
            </a:endParaRPr>
          </a:p>
        </p:txBody>
      </p:sp>
      <p:sp>
        <p:nvSpPr>
          <p:cNvPr id="6" name="Content Placeholder 2">
            <a:extLst>
              <a:ext uri="{FF2B5EF4-FFF2-40B4-BE49-F238E27FC236}">
                <a16:creationId xmlns:a16="http://schemas.microsoft.com/office/drawing/2014/main" id="{EA83A828-ED48-4F69-BDBD-15EB906E53BD}"/>
              </a:ext>
            </a:extLst>
          </p:cNvPr>
          <p:cNvSpPr>
            <a:spLocks noGrp="1"/>
          </p:cNvSpPr>
          <p:nvPr>
            <p:ph idx="1"/>
          </p:nvPr>
        </p:nvSpPr>
        <p:spPr>
          <a:xfrm>
            <a:off x="747130" y="2439597"/>
            <a:ext cx="10697740" cy="4159609"/>
          </a:xfrm>
        </p:spPr>
        <p:txBody>
          <a:bodyPr>
            <a:normAutofit/>
          </a:bodyPr>
          <a:lstStyle/>
          <a:p>
            <a:r>
              <a:rPr lang="en-US" b="0" i="0" dirty="0">
                <a:solidFill>
                  <a:srgbClr val="374151"/>
                </a:solidFill>
                <a:effectLst/>
                <a:latin typeface="Söhne"/>
              </a:rPr>
              <a:t>Logistic regression model exhibited varying but moderate performance (53.8% to 60.3%) across five folds, indicating a balanced ability to predict both classes.</a:t>
            </a:r>
          </a:p>
          <a:p>
            <a:r>
              <a:rPr lang="en-US" b="0" i="0" dirty="0">
                <a:solidFill>
                  <a:srgbClr val="374151"/>
                </a:solidFill>
                <a:effectLst/>
                <a:latin typeface="Söhne"/>
              </a:rPr>
              <a:t>Decision tree model showed reasonable consistency (mean cross-validation score of about 60%) but displayed sensitivity to data partitioning, suggesting potential for improvement through hyperparameter tuning.</a:t>
            </a:r>
          </a:p>
          <a:p>
            <a:r>
              <a:rPr lang="en-US" b="0" i="0" dirty="0">
                <a:solidFill>
                  <a:srgbClr val="374151"/>
                </a:solidFill>
                <a:effectLst/>
                <a:latin typeface="Söhne"/>
              </a:rPr>
              <a:t>DNN model demonstrated consistent but moderate predictive capabilities (60% to 62.9% accuracy,) across different folds, highlighting the need for robust evaluation and understanding of generalization.</a:t>
            </a:r>
          </a:p>
          <a:p>
            <a:r>
              <a:rPr lang="en-US" b="0" i="0" dirty="0">
                <a:solidFill>
                  <a:srgbClr val="374151"/>
                </a:solidFill>
                <a:effectLst/>
                <a:latin typeface="Söhne"/>
              </a:rPr>
              <a:t>Random Forest model proved reliable with an average accuracy of approximately 94.4% across five folds, indicating strong generalization capabilities and making it a robust choice for predicting stroke occurrence in individuals above 65.</a:t>
            </a:r>
          </a:p>
          <a:p>
            <a:r>
              <a:rPr lang="en-US" b="0" i="0" dirty="0">
                <a:solidFill>
                  <a:srgbClr val="374151"/>
                </a:solidFill>
                <a:effectLst/>
                <a:latin typeface="Söhne"/>
              </a:rPr>
              <a:t>Logistic regression model's evaluation on oversampled data for individuals above 65 revealed varying but moderate predictive capabilities, emphasizing a balanced ability to predict both classes.</a:t>
            </a:r>
          </a:p>
        </p:txBody>
      </p:sp>
      <p:sp>
        <p:nvSpPr>
          <p:cNvPr id="3" name="Slide Number Placeholder 2">
            <a:extLst>
              <a:ext uri="{FF2B5EF4-FFF2-40B4-BE49-F238E27FC236}">
                <a16:creationId xmlns:a16="http://schemas.microsoft.com/office/drawing/2014/main" id="{0E37B0F9-F9BB-421E-89E3-9E44EDD2EDC7}"/>
              </a:ext>
            </a:extLst>
          </p:cNvPr>
          <p:cNvSpPr>
            <a:spLocks noGrp="1"/>
          </p:cNvSpPr>
          <p:nvPr>
            <p:ph type="sldNum" sz="quarter" idx="12"/>
          </p:nvPr>
        </p:nvSpPr>
        <p:spPr/>
        <p:txBody>
          <a:bodyPr/>
          <a:lstStyle/>
          <a:p>
            <a:fld id="{BE334D4C-0D2F-4F24-97D5-2986E8E70728}" type="slidenum">
              <a:rPr lang="en-US" smtClean="0"/>
              <a:t>43</a:t>
            </a:fld>
            <a:endParaRPr lang="en-US"/>
          </a:p>
        </p:txBody>
      </p:sp>
    </p:spTree>
    <p:extLst>
      <p:ext uri="{BB962C8B-B14F-4D97-AF65-F5344CB8AC3E}">
        <p14:creationId xmlns:p14="http://schemas.microsoft.com/office/powerpoint/2010/main" val="38145241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57AB-CD9D-4679-BA14-AE62A2A0D83D}"/>
              </a:ext>
            </a:extLst>
          </p:cNvPr>
          <p:cNvSpPr>
            <a:spLocks noGrp="1"/>
          </p:cNvSpPr>
          <p:nvPr>
            <p:ph type="title"/>
          </p:nvPr>
        </p:nvSpPr>
        <p:spPr>
          <a:xfrm>
            <a:off x="1396116" y="896030"/>
            <a:ext cx="8761413" cy="706964"/>
          </a:xfrm>
        </p:spPr>
        <p:txBody>
          <a:bodyPr/>
          <a:lstStyle/>
          <a:p>
            <a:pPr marL="0" marR="0" algn="ctr">
              <a:lnSpc>
                <a:spcPct val="115000"/>
              </a:lnSpc>
              <a:spcBef>
                <a:spcPts val="1800"/>
              </a:spcBef>
              <a:spcAft>
                <a:spcPts val="600"/>
              </a:spcAft>
            </a:pPr>
            <a:r>
              <a:rPr lang="en-US" sz="2500" b="1" dirty="0"/>
              <a:t>MACHINE LEARNING RESULTS – ABOVE 65</a:t>
            </a:r>
          </a:p>
        </p:txBody>
      </p:sp>
      <p:sp>
        <p:nvSpPr>
          <p:cNvPr id="9" name="Title 1">
            <a:extLst>
              <a:ext uri="{FF2B5EF4-FFF2-40B4-BE49-F238E27FC236}">
                <a16:creationId xmlns:a16="http://schemas.microsoft.com/office/drawing/2014/main" id="{48304AC6-C2A3-4D0D-961E-3585ECD90AA2}"/>
              </a:ext>
            </a:extLst>
          </p:cNvPr>
          <p:cNvSpPr txBox="1">
            <a:spLocks/>
          </p:cNvSpPr>
          <p:nvPr/>
        </p:nvSpPr>
        <p:spPr bwMode="gray">
          <a:xfrm>
            <a:off x="5124090" y="4895285"/>
            <a:ext cx="6814867" cy="98341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algn="just">
              <a:spcBef>
                <a:spcPts val="0"/>
              </a:spcBef>
              <a:spcAft>
                <a:spcPts val="0"/>
              </a:spcAft>
            </a:pPr>
            <a:endParaRPr lang="en-US" sz="1400" dirty="0">
              <a:solidFill>
                <a:schemeClr val="tx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41AFCEFF-CE4B-443A-8E9C-06A67A7903C8}"/>
              </a:ext>
            </a:extLst>
          </p:cNvPr>
          <p:cNvSpPr txBox="1"/>
          <p:nvPr/>
        </p:nvSpPr>
        <p:spPr>
          <a:xfrm>
            <a:off x="4617289" y="1577673"/>
            <a:ext cx="3577805" cy="385042"/>
          </a:xfrm>
          <a:prstGeom prst="rect">
            <a:avLst/>
          </a:prstGeom>
          <a:noFill/>
        </p:spPr>
        <p:txBody>
          <a:bodyPr wrap="square">
            <a:spAutoFit/>
          </a:bodyPr>
          <a:lstStyle/>
          <a:p>
            <a:pPr marL="0" marR="0">
              <a:lnSpc>
                <a:spcPct val="115000"/>
              </a:lnSpc>
              <a:spcBef>
                <a:spcPts val="1400"/>
              </a:spcBef>
              <a:spcAft>
                <a:spcPts val="400"/>
              </a:spcAft>
            </a:pPr>
            <a:r>
              <a:rPr lang="en-US" b="1" dirty="0">
                <a:solidFill>
                  <a:schemeClr val="bg1"/>
                </a:solidFill>
                <a:latin typeface="Times New Roman" panose="02020603050405020304" pitchFamily="18" charset="0"/>
              </a:rPr>
              <a:t>Classification Report – Best two</a:t>
            </a:r>
            <a:endParaRPr lang="en-US" sz="1800" b="1" dirty="0">
              <a:solidFill>
                <a:schemeClr val="bg1"/>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80224A04-2BEC-4BF0-9546-CFD89DC02B89}"/>
              </a:ext>
            </a:extLst>
          </p:cNvPr>
          <p:cNvSpPr>
            <a:spLocks noGrp="1"/>
          </p:cNvSpPr>
          <p:nvPr>
            <p:ph idx="1"/>
          </p:nvPr>
        </p:nvSpPr>
        <p:spPr>
          <a:xfrm>
            <a:off x="7231535" y="2803668"/>
            <a:ext cx="4069739" cy="3717902"/>
          </a:xfrm>
        </p:spPr>
        <p:txBody>
          <a:bodyPr>
            <a:noAutofit/>
          </a:bodyPr>
          <a:lstStyle/>
          <a:p>
            <a:pPr algn="just"/>
            <a:r>
              <a:rPr lang="en-US" sz="1000" b="1" i="0" dirty="0">
                <a:solidFill>
                  <a:srgbClr val="374151"/>
                </a:solidFill>
                <a:effectLst/>
                <a:latin typeface="Söhne"/>
              </a:rPr>
              <a:t>Deep Neural Network (DNN) Model:</a:t>
            </a:r>
            <a:endParaRPr lang="en-US" sz="1000" b="0" i="0" dirty="0">
              <a:solidFill>
                <a:srgbClr val="374151"/>
              </a:solidFill>
              <a:effectLst/>
              <a:latin typeface="Söhne"/>
            </a:endParaRPr>
          </a:p>
          <a:p>
            <a:pPr lvl="1" algn="just"/>
            <a:r>
              <a:rPr lang="en-US" sz="1000" b="0" i="0" dirty="0">
                <a:solidFill>
                  <a:srgbClr val="374151"/>
                </a:solidFill>
                <a:effectLst/>
                <a:latin typeface="Söhne"/>
              </a:rPr>
              <a:t>Precision, recall, and F1-score for both classes (0 and 1) are balanced at approximately 0.62, indicating fair classification ability.</a:t>
            </a:r>
          </a:p>
          <a:p>
            <a:pPr lvl="1" algn="just"/>
            <a:r>
              <a:rPr lang="en-US" sz="1000" b="0" i="0" dirty="0">
                <a:solidFill>
                  <a:srgbClr val="374151"/>
                </a:solidFill>
                <a:effectLst/>
                <a:latin typeface="Söhne"/>
              </a:rPr>
              <a:t>Macro and weighted averages support consistent performance, yielding an overall accuracy of 62%.</a:t>
            </a:r>
          </a:p>
          <a:p>
            <a:pPr algn="just"/>
            <a:r>
              <a:rPr lang="en-US" sz="1000" b="1" i="0" dirty="0">
                <a:solidFill>
                  <a:srgbClr val="374151"/>
                </a:solidFill>
                <a:effectLst/>
                <a:latin typeface="Söhne"/>
              </a:rPr>
              <a:t>Random Forest Model:</a:t>
            </a:r>
            <a:endParaRPr lang="en-US" sz="1000" b="0" i="0" dirty="0">
              <a:solidFill>
                <a:srgbClr val="374151"/>
              </a:solidFill>
              <a:effectLst/>
              <a:latin typeface="Söhne"/>
            </a:endParaRPr>
          </a:p>
          <a:p>
            <a:pPr lvl="1" algn="just"/>
            <a:r>
              <a:rPr lang="en-US" sz="1000" b="0" i="0" dirty="0">
                <a:solidFill>
                  <a:srgbClr val="374151"/>
                </a:solidFill>
                <a:effectLst/>
                <a:latin typeface="Söhne"/>
              </a:rPr>
              <a:t>Achieves high accuracy of 92%, demonstrating a robust ability to distinguish between classes.</a:t>
            </a:r>
          </a:p>
          <a:p>
            <a:pPr lvl="1" algn="just"/>
            <a:r>
              <a:rPr lang="en-US" sz="1000" b="0" i="0" dirty="0">
                <a:solidFill>
                  <a:srgbClr val="374151"/>
                </a:solidFill>
                <a:effectLst/>
                <a:latin typeface="Söhne"/>
              </a:rPr>
              <a:t>Class 0 (no stroke) displays notably high precision at 96%, with a respectable recall of 90% and an F1-score of 93%.</a:t>
            </a:r>
          </a:p>
          <a:p>
            <a:pPr lvl="1" algn="just"/>
            <a:r>
              <a:rPr lang="en-US" sz="1000" b="0" i="0" dirty="0">
                <a:solidFill>
                  <a:srgbClr val="374151"/>
                </a:solidFill>
                <a:effectLst/>
                <a:latin typeface="Söhne"/>
              </a:rPr>
              <a:t>Class 1 (stroke) also exhibits strong performance with precision, recall, and F1-score values exceeding 0.89.</a:t>
            </a:r>
          </a:p>
          <a:p>
            <a:pPr lvl="1" algn="just"/>
            <a:r>
              <a:rPr lang="en-US" sz="1000" b="0" i="0" dirty="0">
                <a:solidFill>
                  <a:srgbClr val="374151"/>
                </a:solidFill>
                <a:effectLst/>
                <a:latin typeface="Söhne"/>
              </a:rPr>
              <a:t>Macro and weighted averages emphasize overall efficacy, surpassing the DNN model with a weighted average accuracy of 92%.</a:t>
            </a:r>
          </a:p>
          <a:p>
            <a:pPr marL="457200" lvl="1" indent="0" algn="just">
              <a:buNone/>
            </a:pPr>
            <a:br>
              <a:rPr lang="en-US" sz="1000" b="0" i="0" dirty="0">
                <a:solidFill>
                  <a:srgbClr val="374151"/>
                </a:solidFill>
                <a:effectLst/>
                <a:latin typeface="Söhne"/>
              </a:rPr>
            </a:br>
            <a:endParaRPr lang="en-US" sz="1000" b="1" i="0" dirty="0">
              <a:effectLst/>
              <a:latin typeface="Söhne"/>
            </a:endParaRPr>
          </a:p>
        </p:txBody>
      </p:sp>
      <p:graphicFrame>
        <p:nvGraphicFramePr>
          <p:cNvPr id="3" name="Table 2">
            <a:extLst>
              <a:ext uri="{FF2B5EF4-FFF2-40B4-BE49-F238E27FC236}">
                <a16:creationId xmlns:a16="http://schemas.microsoft.com/office/drawing/2014/main" id="{C751CCC9-898B-4EF1-BC04-7EDE4CC7C530}"/>
              </a:ext>
            </a:extLst>
          </p:cNvPr>
          <p:cNvGraphicFramePr>
            <a:graphicFrameLocks noGrp="1"/>
          </p:cNvGraphicFramePr>
          <p:nvPr>
            <p:extLst>
              <p:ext uri="{D42A27DB-BD31-4B8C-83A1-F6EECF244321}">
                <p14:modId xmlns:p14="http://schemas.microsoft.com/office/powerpoint/2010/main" val="408237204"/>
              </p:ext>
            </p:extLst>
          </p:nvPr>
        </p:nvGraphicFramePr>
        <p:xfrm>
          <a:off x="465827" y="3429000"/>
          <a:ext cx="6564701" cy="2160779"/>
        </p:xfrm>
        <a:graphic>
          <a:graphicData uri="http://schemas.openxmlformats.org/drawingml/2006/table">
            <a:tbl>
              <a:tblPr firstRow="1" firstCol="1" bandRow="1">
                <a:tableStyleId>{5C22544A-7EE6-4342-B048-85BDC9FD1C3A}</a:tableStyleId>
              </a:tblPr>
              <a:tblGrid>
                <a:gridCol w="785871">
                  <a:extLst>
                    <a:ext uri="{9D8B030D-6E8A-4147-A177-3AD203B41FA5}">
                      <a16:colId xmlns:a16="http://schemas.microsoft.com/office/drawing/2014/main" val="3956071345"/>
                    </a:ext>
                  </a:extLst>
                </a:gridCol>
                <a:gridCol w="1356583">
                  <a:extLst>
                    <a:ext uri="{9D8B030D-6E8A-4147-A177-3AD203B41FA5}">
                      <a16:colId xmlns:a16="http://schemas.microsoft.com/office/drawing/2014/main" val="2720830566"/>
                    </a:ext>
                  </a:extLst>
                </a:gridCol>
                <a:gridCol w="1372606">
                  <a:extLst>
                    <a:ext uri="{9D8B030D-6E8A-4147-A177-3AD203B41FA5}">
                      <a16:colId xmlns:a16="http://schemas.microsoft.com/office/drawing/2014/main" val="2960986357"/>
                    </a:ext>
                  </a:extLst>
                </a:gridCol>
                <a:gridCol w="941521">
                  <a:extLst>
                    <a:ext uri="{9D8B030D-6E8A-4147-A177-3AD203B41FA5}">
                      <a16:colId xmlns:a16="http://schemas.microsoft.com/office/drawing/2014/main" val="1791203751"/>
                    </a:ext>
                  </a:extLst>
                </a:gridCol>
                <a:gridCol w="894215">
                  <a:extLst>
                    <a:ext uri="{9D8B030D-6E8A-4147-A177-3AD203B41FA5}">
                      <a16:colId xmlns:a16="http://schemas.microsoft.com/office/drawing/2014/main" val="751665196"/>
                    </a:ext>
                  </a:extLst>
                </a:gridCol>
                <a:gridCol w="1213905">
                  <a:extLst>
                    <a:ext uri="{9D8B030D-6E8A-4147-A177-3AD203B41FA5}">
                      <a16:colId xmlns:a16="http://schemas.microsoft.com/office/drawing/2014/main" val="3824546160"/>
                    </a:ext>
                  </a:extLst>
                </a:gridCol>
              </a:tblGrid>
              <a:tr h="198755">
                <a:tc>
                  <a:txBody>
                    <a:bodyPr/>
                    <a:lstStyle/>
                    <a:p>
                      <a:pPr marL="0" marR="0" algn="ctr">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a:effectLst/>
                        </a:rPr>
                        <a:t>Metric</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precision</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rPr>
                        <a:t>Recall</a:t>
                      </a:r>
                      <a:endParaRPr lang="en-US" sz="1100" dirty="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f1-score</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rPr>
                        <a:t>Support</a:t>
                      </a:r>
                      <a:endParaRPr lang="en-US" sz="1100" dirty="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1608567858"/>
                  </a:ext>
                </a:extLst>
              </a:tr>
              <a:tr h="102870">
                <a:tc>
                  <a:txBody>
                    <a:bodyPr/>
                    <a:lstStyle/>
                    <a:p>
                      <a:pPr marL="0" marR="0" algn="ctr">
                        <a:lnSpc>
                          <a:spcPct val="115000"/>
                        </a:lnSpc>
                        <a:spcBef>
                          <a:spcPts val="0"/>
                        </a:spcBef>
                        <a:spcAft>
                          <a:spcPts val="0"/>
                        </a:spcAft>
                      </a:pPr>
                      <a:r>
                        <a:rPr lang="en-US" sz="1200">
                          <a:effectLst/>
                        </a:rPr>
                        <a:t>DNN</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a:effectLst/>
                        </a:rPr>
                        <a:t>0</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rPr>
                        <a:t>0.62</a:t>
                      </a:r>
                      <a:endParaRPr lang="en-US" sz="1100" dirty="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rPr>
                        <a:t>0.62</a:t>
                      </a:r>
                      <a:endParaRPr lang="en-US" sz="1100" dirty="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rPr>
                        <a:t>0.62</a:t>
                      </a:r>
                      <a:endParaRPr lang="en-US" sz="1100" dirty="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latin typeface="Arial" panose="020B0604020202020204" pitchFamily="34" charset="0"/>
                          <a:ea typeface="Arial" panose="020B0604020202020204" pitchFamily="34" charset="0"/>
                        </a:rPr>
                        <a:t>861</a:t>
                      </a:r>
                      <a:endParaRPr lang="en-US" sz="1100" dirty="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1627427805"/>
                  </a:ext>
                </a:extLst>
              </a:tr>
              <a:tr h="102870">
                <a:tc>
                  <a:txBody>
                    <a:bodyPr/>
                    <a:lstStyle/>
                    <a:p>
                      <a:pPr marL="0" marR="0" algn="ctr">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a:effectLst/>
                        </a:rPr>
                        <a:t>1</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rPr>
                        <a:t>0.62</a:t>
                      </a:r>
                      <a:endParaRPr lang="en-US" sz="1100" dirty="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rPr>
                        <a:t>0.61</a:t>
                      </a:r>
                      <a:endParaRPr lang="en-US" sz="1100" dirty="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rPr>
                        <a:t>0.62</a:t>
                      </a:r>
                      <a:endParaRPr lang="en-US" sz="1100" dirty="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latin typeface="Arial" panose="020B0604020202020204" pitchFamily="34" charset="0"/>
                          <a:ea typeface="Arial" panose="020B0604020202020204" pitchFamily="34" charset="0"/>
                        </a:rPr>
                        <a:t>861</a:t>
                      </a:r>
                      <a:endParaRPr lang="en-US" sz="1100" dirty="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571440915"/>
                  </a:ext>
                </a:extLst>
              </a:tr>
              <a:tr h="198755">
                <a:tc>
                  <a:txBody>
                    <a:bodyPr/>
                    <a:lstStyle/>
                    <a:p>
                      <a:pPr marL="0" marR="0" algn="ctr">
                        <a:lnSpc>
                          <a:spcPct val="115000"/>
                        </a:lnSpc>
                        <a:spcBef>
                          <a:spcPts val="0"/>
                        </a:spcBef>
                        <a:spcAft>
                          <a:spcPts val="0"/>
                        </a:spcAft>
                      </a:pPr>
                      <a:r>
                        <a:rPr lang="en-US" sz="10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dirty="0">
                          <a:effectLst/>
                        </a:rPr>
                        <a:t>accuracy</a:t>
                      </a:r>
                      <a:endParaRPr lang="en-US" sz="1100" dirty="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rPr>
                        <a:t>0.62</a:t>
                      </a:r>
                      <a:endParaRPr lang="en-US" sz="1100" dirty="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latin typeface="Arial" panose="020B0604020202020204" pitchFamily="34" charset="0"/>
                          <a:ea typeface="Arial" panose="020B0604020202020204" pitchFamily="34" charset="0"/>
                        </a:rPr>
                        <a:t>1722</a:t>
                      </a:r>
                      <a:endParaRPr lang="en-US" sz="1100" dirty="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3195241985"/>
                  </a:ext>
                </a:extLst>
              </a:tr>
              <a:tr h="198755">
                <a:tc>
                  <a:txBody>
                    <a:bodyPr/>
                    <a:lstStyle/>
                    <a:p>
                      <a:pPr marL="0" marR="0" algn="ctr">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a:effectLst/>
                        </a:rPr>
                        <a:t>macro avg</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rPr>
                        <a:t>0.62</a:t>
                      </a:r>
                      <a:endParaRPr lang="en-US" sz="1100" dirty="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rPr>
                        <a:t>0.62</a:t>
                      </a:r>
                      <a:endParaRPr lang="en-US" sz="1100" dirty="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rPr>
                        <a:t>0.62</a:t>
                      </a:r>
                      <a:endParaRPr lang="en-US" sz="1100" dirty="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latin typeface="Arial" panose="020B0604020202020204" pitchFamily="34" charset="0"/>
                          <a:ea typeface="Arial" panose="020B0604020202020204" pitchFamily="34" charset="0"/>
                        </a:rPr>
                        <a:t>1722</a:t>
                      </a:r>
                      <a:endParaRPr lang="en-US" sz="1100" dirty="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1493058333"/>
                  </a:ext>
                </a:extLst>
              </a:tr>
              <a:tr h="198755">
                <a:tc>
                  <a:txBody>
                    <a:bodyPr/>
                    <a:lstStyle/>
                    <a:p>
                      <a:pPr marL="0" marR="0" algn="ctr">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a:effectLst/>
                        </a:rPr>
                        <a:t>weighted avg</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kumimoji="0" lang="en-US" sz="1200" b="0" i="0" u="none" strike="noStrike" kern="1200" cap="none" spc="0" normalizeH="0" baseline="0" noProof="0" dirty="0">
                          <a:ln>
                            <a:noFill/>
                          </a:ln>
                          <a:solidFill>
                            <a:prstClr val="black"/>
                          </a:solidFill>
                          <a:effectLst/>
                          <a:uLnTx/>
                          <a:uFillTx/>
                          <a:latin typeface="Century Gothic" panose="020B0502020202020204"/>
                          <a:ea typeface="+mn-ea"/>
                          <a:cs typeface="+mn-cs"/>
                        </a:rPr>
                        <a:t>0.62</a:t>
                      </a:r>
                      <a:endParaRPr lang="en-US" sz="1100" dirty="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kumimoji="0" lang="en-US" sz="1200" b="0" i="0" u="none" strike="noStrike" kern="1200" cap="none" spc="0" normalizeH="0" baseline="0" noProof="0" dirty="0">
                          <a:ln>
                            <a:noFill/>
                          </a:ln>
                          <a:solidFill>
                            <a:prstClr val="black"/>
                          </a:solidFill>
                          <a:effectLst/>
                          <a:uLnTx/>
                          <a:uFillTx/>
                          <a:latin typeface="Century Gothic" panose="020B0502020202020204"/>
                          <a:ea typeface="+mn-ea"/>
                          <a:cs typeface="+mn-cs"/>
                        </a:rPr>
                        <a:t>0.62</a:t>
                      </a:r>
                      <a:endParaRPr lang="en-US" sz="1100" dirty="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kumimoji="0" lang="en-US" sz="1200" b="0" i="0" u="none" strike="noStrike" kern="1200" cap="none" spc="0" normalizeH="0" baseline="0" noProof="0" dirty="0">
                          <a:ln>
                            <a:noFill/>
                          </a:ln>
                          <a:solidFill>
                            <a:prstClr val="black"/>
                          </a:solidFill>
                          <a:effectLst/>
                          <a:uLnTx/>
                          <a:uFillTx/>
                          <a:latin typeface="Century Gothic" panose="020B0502020202020204"/>
                          <a:ea typeface="+mn-ea"/>
                          <a:cs typeface="+mn-cs"/>
                        </a:rPr>
                        <a:t>0.62</a:t>
                      </a:r>
                      <a:endParaRPr lang="en-US" sz="1100" dirty="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latin typeface="Arial" panose="020B0604020202020204" pitchFamily="34" charset="0"/>
                          <a:ea typeface="Arial" panose="020B0604020202020204" pitchFamily="34" charset="0"/>
                        </a:rPr>
                        <a:t>1722</a:t>
                      </a:r>
                      <a:endParaRPr lang="en-US" sz="1100" dirty="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3718754691"/>
                  </a:ext>
                </a:extLst>
              </a:tr>
              <a:tr h="99060">
                <a:tc>
                  <a:txBody>
                    <a:bodyPr/>
                    <a:lstStyle/>
                    <a:p>
                      <a:pPr marL="0" marR="0" algn="ctr">
                        <a:lnSpc>
                          <a:spcPct val="115000"/>
                        </a:lnSpc>
                        <a:spcBef>
                          <a:spcPts val="0"/>
                        </a:spcBef>
                        <a:spcAft>
                          <a:spcPts val="0"/>
                        </a:spcAft>
                      </a:pPr>
                      <a:r>
                        <a:rPr lang="en-US" sz="1200">
                          <a:effectLst/>
                        </a:rPr>
                        <a:t>Random</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a:effectLst/>
                        </a:rPr>
                        <a:t>0</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0.96</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0.9</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0.93</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186</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276979558"/>
                  </a:ext>
                </a:extLst>
              </a:tr>
              <a:tr h="99060">
                <a:tc>
                  <a:txBody>
                    <a:bodyPr/>
                    <a:lstStyle/>
                    <a:p>
                      <a:pPr marL="0" marR="0" algn="ctr">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a:effectLst/>
                        </a:rPr>
                        <a:t>1</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0.89</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0.96</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0.92</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159</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2895629191"/>
                  </a:ext>
                </a:extLst>
              </a:tr>
              <a:tr h="198755">
                <a:tc>
                  <a:txBody>
                    <a:bodyPr/>
                    <a:lstStyle/>
                    <a:p>
                      <a:pPr marL="0" marR="0" algn="ctr">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a:effectLst/>
                        </a:rPr>
                        <a:t>accuracy</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 </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 </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0.92</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345</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3165185838"/>
                  </a:ext>
                </a:extLst>
              </a:tr>
              <a:tr h="198755">
                <a:tc>
                  <a:txBody>
                    <a:bodyPr/>
                    <a:lstStyle/>
                    <a:p>
                      <a:pPr marL="0" marR="0" algn="ctr">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a:effectLst/>
                        </a:rPr>
                        <a:t>macro avg</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0.92</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0.93</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0.92</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345</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3033190322"/>
                  </a:ext>
                </a:extLst>
              </a:tr>
              <a:tr h="198755">
                <a:tc>
                  <a:txBody>
                    <a:bodyPr/>
                    <a:lstStyle/>
                    <a:p>
                      <a:pPr marL="0" marR="0" algn="ctr">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a:effectLst/>
                        </a:rPr>
                        <a:t>weighted avg</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0.93</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0.92</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0.92</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rPr>
                        <a:t>345</a:t>
                      </a:r>
                      <a:endParaRPr lang="en-US" sz="1100" dirty="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2364876385"/>
                  </a:ext>
                </a:extLst>
              </a:tr>
            </a:tbl>
          </a:graphicData>
        </a:graphic>
      </p:graphicFrame>
      <p:sp>
        <p:nvSpPr>
          <p:cNvPr id="4" name="Slide Number Placeholder 3">
            <a:extLst>
              <a:ext uri="{FF2B5EF4-FFF2-40B4-BE49-F238E27FC236}">
                <a16:creationId xmlns:a16="http://schemas.microsoft.com/office/drawing/2014/main" id="{F7EB1812-1228-4A6F-BE54-8B13F8935A76}"/>
              </a:ext>
            </a:extLst>
          </p:cNvPr>
          <p:cNvSpPr>
            <a:spLocks noGrp="1"/>
          </p:cNvSpPr>
          <p:nvPr>
            <p:ph type="sldNum" sz="quarter" idx="12"/>
          </p:nvPr>
        </p:nvSpPr>
        <p:spPr/>
        <p:txBody>
          <a:bodyPr/>
          <a:lstStyle/>
          <a:p>
            <a:fld id="{BE334D4C-0D2F-4F24-97D5-2986E8E70728}" type="slidenum">
              <a:rPr lang="en-US" smtClean="0"/>
              <a:t>44</a:t>
            </a:fld>
            <a:endParaRPr lang="en-US"/>
          </a:p>
        </p:txBody>
      </p:sp>
    </p:spTree>
    <p:extLst>
      <p:ext uri="{BB962C8B-B14F-4D97-AF65-F5344CB8AC3E}">
        <p14:creationId xmlns:p14="http://schemas.microsoft.com/office/powerpoint/2010/main" val="14188526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57AB-CD9D-4679-BA14-AE62A2A0D83D}"/>
              </a:ext>
            </a:extLst>
          </p:cNvPr>
          <p:cNvSpPr>
            <a:spLocks noGrp="1"/>
          </p:cNvSpPr>
          <p:nvPr>
            <p:ph type="title"/>
          </p:nvPr>
        </p:nvSpPr>
        <p:spPr>
          <a:xfrm>
            <a:off x="1396116" y="896030"/>
            <a:ext cx="8761413" cy="706964"/>
          </a:xfrm>
        </p:spPr>
        <p:txBody>
          <a:bodyPr/>
          <a:lstStyle/>
          <a:p>
            <a:pPr marL="0" marR="0" algn="ctr">
              <a:lnSpc>
                <a:spcPct val="115000"/>
              </a:lnSpc>
              <a:spcBef>
                <a:spcPts val="1800"/>
              </a:spcBef>
              <a:spcAft>
                <a:spcPts val="600"/>
              </a:spcAft>
            </a:pPr>
            <a:r>
              <a:rPr lang="en-US" sz="2500" b="1" dirty="0"/>
              <a:t>MACHINE LEARNING RESULTS – ABOVE 65</a:t>
            </a:r>
          </a:p>
        </p:txBody>
      </p:sp>
      <p:sp>
        <p:nvSpPr>
          <p:cNvPr id="9" name="Title 1">
            <a:extLst>
              <a:ext uri="{FF2B5EF4-FFF2-40B4-BE49-F238E27FC236}">
                <a16:creationId xmlns:a16="http://schemas.microsoft.com/office/drawing/2014/main" id="{48304AC6-C2A3-4D0D-961E-3585ECD90AA2}"/>
              </a:ext>
            </a:extLst>
          </p:cNvPr>
          <p:cNvSpPr txBox="1">
            <a:spLocks/>
          </p:cNvSpPr>
          <p:nvPr/>
        </p:nvSpPr>
        <p:spPr bwMode="gray">
          <a:xfrm>
            <a:off x="5124090" y="4895285"/>
            <a:ext cx="6814867" cy="98341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algn="just">
              <a:spcBef>
                <a:spcPts val="0"/>
              </a:spcBef>
              <a:spcAft>
                <a:spcPts val="0"/>
              </a:spcAft>
            </a:pPr>
            <a:endParaRPr lang="en-US" sz="1400" dirty="0">
              <a:solidFill>
                <a:schemeClr val="tx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41AFCEFF-CE4B-443A-8E9C-06A67A7903C8}"/>
              </a:ext>
            </a:extLst>
          </p:cNvPr>
          <p:cNvSpPr txBox="1"/>
          <p:nvPr/>
        </p:nvSpPr>
        <p:spPr>
          <a:xfrm>
            <a:off x="4617289" y="1577673"/>
            <a:ext cx="3940115" cy="385042"/>
          </a:xfrm>
          <a:prstGeom prst="rect">
            <a:avLst/>
          </a:prstGeom>
          <a:noFill/>
        </p:spPr>
        <p:txBody>
          <a:bodyPr wrap="square">
            <a:spAutoFit/>
          </a:bodyPr>
          <a:lstStyle/>
          <a:p>
            <a:pPr marL="0" marR="0">
              <a:lnSpc>
                <a:spcPct val="115000"/>
              </a:lnSpc>
              <a:spcBef>
                <a:spcPts val="1400"/>
              </a:spcBef>
              <a:spcAft>
                <a:spcPts val="400"/>
              </a:spcAft>
            </a:pPr>
            <a:r>
              <a:rPr lang="en-US" b="1" dirty="0">
                <a:solidFill>
                  <a:schemeClr val="bg1"/>
                </a:solidFill>
                <a:latin typeface="Times New Roman" panose="02020603050405020304" pitchFamily="18" charset="0"/>
              </a:rPr>
              <a:t>Feature Importance plot– Best two</a:t>
            </a:r>
            <a:endParaRPr lang="en-US" sz="1800" b="1" dirty="0">
              <a:solidFill>
                <a:schemeClr val="bg1"/>
              </a:solidFill>
              <a:effectLst/>
              <a:latin typeface="Arial" panose="020B0604020202020204" pitchFamily="34" charset="0"/>
            </a:endParaRPr>
          </a:p>
        </p:txBody>
      </p:sp>
      <p:pic>
        <p:nvPicPr>
          <p:cNvPr id="8" name="Picture 7">
            <a:extLst>
              <a:ext uri="{FF2B5EF4-FFF2-40B4-BE49-F238E27FC236}">
                <a16:creationId xmlns:a16="http://schemas.microsoft.com/office/drawing/2014/main" id="{F2773A5B-4047-46C2-8E82-5967A1B45A3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3043" y="2724986"/>
            <a:ext cx="5932805" cy="3013710"/>
          </a:xfrm>
          <a:prstGeom prst="rect">
            <a:avLst/>
          </a:prstGeom>
          <a:noFill/>
          <a:ln>
            <a:noFill/>
          </a:ln>
        </p:spPr>
      </p:pic>
      <p:pic>
        <p:nvPicPr>
          <p:cNvPr id="11" name="Picture 10">
            <a:extLst>
              <a:ext uri="{FF2B5EF4-FFF2-40B4-BE49-F238E27FC236}">
                <a16:creationId xmlns:a16="http://schemas.microsoft.com/office/drawing/2014/main" id="{1364B1D9-AE0E-44B3-AB9F-3CF7E8015FF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4869" y="2644358"/>
            <a:ext cx="5943600" cy="3018790"/>
          </a:xfrm>
          <a:prstGeom prst="rect">
            <a:avLst/>
          </a:prstGeom>
          <a:noFill/>
          <a:ln>
            <a:noFill/>
          </a:ln>
        </p:spPr>
      </p:pic>
      <p:sp>
        <p:nvSpPr>
          <p:cNvPr id="3" name="Slide Number Placeholder 2">
            <a:extLst>
              <a:ext uri="{FF2B5EF4-FFF2-40B4-BE49-F238E27FC236}">
                <a16:creationId xmlns:a16="http://schemas.microsoft.com/office/drawing/2014/main" id="{A9A04CAF-8CEC-40EF-9095-BCD10AD36B6A}"/>
              </a:ext>
            </a:extLst>
          </p:cNvPr>
          <p:cNvSpPr>
            <a:spLocks noGrp="1"/>
          </p:cNvSpPr>
          <p:nvPr>
            <p:ph type="sldNum" sz="quarter" idx="12"/>
          </p:nvPr>
        </p:nvSpPr>
        <p:spPr/>
        <p:txBody>
          <a:bodyPr/>
          <a:lstStyle/>
          <a:p>
            <a:fld id="{BE334D4C-0D2F-4F24-97D5-2986E8E70728}" type="slidenum">
              <a:rPr lang="en-US" smtClean="0"/>
              <a:t>45</a:t>
            </a:fld>
            <a:endParaRPr lang="en-US"/>
          </a:p>
        </p:txBody>
      </p:sp>
    </p:spTree>
    <p:extLst>
      <p:ext uri="{BB962C8B-B14F-4D97-AF65-F5344CB8AC3E}">
        <p14:creationId xmlns:p14="http://schemas.microsoft.com/office/powerpoint/2010/main" val="7983160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57AB-CD9D-4679-BA14-AE62A2A0D83D}"/>
              </a:ext>
            </a:extLst>
          </p:cNvPr>
          <p:cNvSpPr>
            <a:spLocks noGrp="1"/>
          </p:cNvSpPr>
          <p:nvPr>
            <p:ph type="title"/>
          </p:nvPr>
        </p:nvSpPr>
        <p:spPr>
          <a:xfrm>
            <a:off x="1396116" y="896030"/>
            <a:ext cx="8761413" cy="706964"/>
          </a:xfrm>
        </p:spPr>
        <p:txBody>
          <a:bodyPr/>
          <a:lstStyle/>
          <a:p>
            <a:pPr marL="0" marR="0" algn="ctr">
              <a:lnSpc>
                <a:spcPct val="115000"/>
              </a:lnSpc>
              <a:spcBef>
                <a:spcPts val="1800"/>
              </a:spcBef>
              <a:spcAft>
                <a:spcPts val="600"/>
              </a:spcAft>
            </a:pPr>
            <a:r>
              <a:rPr lang="en-US" sz="2500" b="1" dirty="0"/>
              <a:t>MACHINE LEARNING RESULTS – ABOVE 65</a:t>
            </a:r>
          </a:p>
        </p:txBody>
      </p:sp>
      <p:sp>
        <p:nvSpPr>
          <p:cNvPr id="9" name="Title 1">
            <a:extLst>
              <a:ext uri="{FF2B5EF4-FFF2-40B4-BE49-F238E27FC236}">
                <a16:creationId xmlns:a16="http://schemas.microsoft.com/office/drawing/2014/main" id="{48304AC6-C2A3-4D0D-961E-3585ECD90AA2}"/>
              </a:ext>
            </a:extLst>
          </p:cNvPr>
          <p:cNvSpPr txBox="1">
            <a:spLocks/>
          </p:cNvSpPr>
          <p:nvPr/>
        </p:nvSpPr>
        <p:spPr bwMode="gray">
          <a:xfrm>
            <a:off x="5124090" y="4895285"/>
            <a:ext cx="6814867" cy="98341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algn="just">
              <a:spcBef>
                <a:spcPts val="0"/>
              </a:spcBef>
              <a:spcAft>
                <a:spcPts val="0"/>
              </a:spcAft>
            </a:pPr>
            <a:endParaRPr lang="en-US" sz="1400" dirty="0">
              <a:solidFill>
                <a:schemeClr val="tx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41AFCEFF-CE4B-443A-8E9C-06A67A7903C8}"/>
              </a:ext>
            </a:extLst>
          </p:cNvPr>
          <p:cNvSpPr txBox="1"/>
          <p:nvPr/>
        </p:nvSpPr>
        <p:spPr>
          <a:xfrm>
            <a:off x="4617289" y="1577673"/>
            <a:ext cx="3940115" cy="385042"/>
          </a:xfrm>
          <a:prstGeom prst="rect">
            <a:avLst/>
          </a:prstGeom>
          <a:noFill/>
        </p:spPr>
        <p:txBody>
          <a:bodyPr wrap="square">
            <a:spAutoFit/>
          </a:bodyPr>
          <a:lstStyle/>
          <a:p>
            <a:pPr marL="0" marR="0">
              <a:lnSpc>
                <a:spcPct val="115000"/>
              </a:lnSpc>
              <a:spcBef>
                <a:spcPts val="1400"/>
              </a:spcBef>
              <a:spcAft>
                <a:spcPts val="400"/>
              </a:spcAft>
            </a:pPr>
            <a:r>
              <a:rPr lang="en-US" b="1" dirty="0">
                <a:solidFill>
                  <a:schemeClr val="bg1"/>
                </a:solidFill>
                <a:latin typeface="Times New Roman" panose="02020603050405020304" pitchFamily="18" charset="0"/>
              </a:rPr>
              <a:t>Feature Importance plot– Best two</a:t>
            </a:r>
            <a:endParaRPr lang="en-US" sz="1800" b="1" dirty="0">
              <a:solidFill>
                <a:schemeClr val="bg1"/>
              </a:solidFill>
              <a:effectLst/>
              <a:latin typeface="Arial" panose="020B0604020202020204" pitchFamily="34" charset="0"/>
            </a:endParaRPr>
          </a:p>
        </p:txBody>
      </p:sp>
      <p:sp>
        <p:nvSpPr>
          <p:cNvPr id="13" name="Content Placeholder 2">
            <a:extLst>
              <a:ext uri="{FF2B5EF4-FFF2-40B4-BE49-F238E27FC236}">
                <a16:creationId xmlns:a16="http://schemas.microsoft.com/office/drawing/2014/main" id="{AA4EB0F3-F49A-4D7C-AA34-FF085DE7E051}"/>
              </a:ext>
            </a:extLst>
          </p:cNvPr>
          <p:cNvSpPr>
            <a:spLocks noGrp="1"/>
          </p:cNvSpPr>
          <p:nvPr>
            <p:ph idx="1"/>
          </p:nvPr>
        </p:nvSpPr>
        <p:spPr>
          <a:xfrm>
            <a:off x="586350" y="3048029"/>
            <a:ext cx="5509650" cy="2662657"/>
          </a:xfrm>
        </p:spPr>
        <p:txBody>
          <a:bodyPr>
            <a:noAutofit/>
          </a:bodyPr>
          <a:lstStyle/>
          <a:p>
            <a:r>
              <a:rPr lang="en-US" sz="1400" b="1" i="0" dirty="0">
                <a:solidFill>
                  <a:srgbClr val="374151"/>
                </a:solidFill>
                <a:effectLst/>
                <a:latin typeface="Söhne"/>
              </a:rPr>
              <a:t>DNN Model Insights:</a:t>
            </a:r>
            <a:endParaRPr lang="en-US" sz="1400" b="0" i="0" dirty="0">
              <a:solidFill>
                <a:srgbClr val="374151"/>
              </a:solidFill>
              <a:effectLst/>
              <a:latin typeface="Söhne"/>
            </a:endParaRPr>
          </a:p>
          <a:p>
            <a:pPr lvl="1"/>
            <a:r>
              <a:rPr lang="en-US" sz="1400" b="0" i="0" dirty="0">
                <a:solidFill>
                  <a:srgbClr val="374151"/>
                </a:solidFill>
                <a:effectLst/>
                <a:latin typeface="Söhne"/>
              </a:rPr>
              <a:t>"Avg glucose level," "hypertension," and "heart disease.“ are key predictors. </a:t>
            </a:r>
          </a:p>
          <a:p>
            <a:pPr lvl="1"/>
            <a:r>
              <a:rPr lang="en-US" sz="1400" b="0" i="0" dirty="0">
                <a:solidFill>
                  <a:srgbClr val="374151"/>
                </a:solidFill>
                <a:effectLst/>
                <a:latin typeface="Söhne"/>
              </a:rPr>
              <a:t>Aligns with established medical knowledge, emphasizing marital status and cardiovascular health.</a:t>
            </a:r>
          </a:p>
          <a:p>
            <a:pPr lvl="1"/>
            <a:r>
              <a:rPr lang="en-US" sz="1400" dirty="0">
                <a:solidFill>
                  <a:srgbClr val="374151"/>
                </a:solidFill>
                <a:latin typeface="Söhne"/>
              </a:rPr>
              <a:t>Other Important Features are "</a:t>
            </a:r>
            <a:r>
              <a:rPr lang="en-US" sz="1400" b="0" i="0" dirty="0">
                <a:solidFill>
                  <a:srgbClr val="374151"/>
                </a:solidFill>
                <a:effectLst/>
                <a:latin typeface="Söhne"/>
              </a:rPr>
              <a:t>Ever married" and "Residence type."</a:t>
            </a:r>
          </a:p>
        </p:txBody>
      </p:sp>
      <p:sp>
        <p:nvSpPr>
          <p:cNvPr id="14" name="Content Placeholder 2">
            <a:extLst>
              <a:ext uri="{FF2B5EF4-FFF2-40B4-BE49-F238E27FC236}">
                <a16:creationId xmlns:a16="http://schemas.microsoft.com/office/drawing/2014/main" id="{93007C6F-A7CB-4770-A5E1-65DF2F80E255}"/>
              </a:ext>
            </a:extLst>
          </p:cNvPr>
          <p:cNvSpPr txBox="1">
            <a:spLocks/>
          </p:cNvSpPr>
          <p:nvPr/>
        </p:nvSpPr>
        <p:spPr>
          <a:xfrm>
            <a:off x="6367979" y="3059517"/>
            <a:ext cx="5351253" cy="207896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1400" b="1" i="0" dirty="0">
                <a:solidFill>
                  <a:srgbClr val="374151"/>
                </a:solidFill>
                <a:effectLst/>
                <a:latin typeface="Söhne"/>
              </a:rPr>
              <a:t>Random Forest Model Insights:</a:t>
            </a:r>
          </a:p>
          <a:p>
            <a:pPr lvl="1"/>
            <a:r>
              <a:rPr lang="en-US" sz="1400" b="0" i="0" dirty="0">
                <a:solidFill>
                  <a:srgbClr val="374151"/>
                </a:solidFill>
                <a:effectLst/>
                <a:latin typeface="Söhne"/>
              </a:rPr>
              <a:t>"Avg glucose level" and "bmi" highlighted as most influential.</a:t>
            </a:r>
          </a:p>
          <a:p>
            <a:pPr lvl="1"/>
            <a:r>
              <a:rPr lang="en-US" sz="1400" b="0" i="0" dirty="0">
                <a:solidFill>
                  <a:srgbClr val="374151"/>
                </a:solidFill>
                <a:effectLst/>
                <a:latin typeface="Söhne"/>
              </a:rPr>
              <a:t>Emphasizes metabolic and obesity-related factors, along with cardiovascular health.</a:t>
            </a:r>
          </a:p>
          <a:p>
            <a:pPr lvl="1"/>
            <a:r>
              <a:rPr lang="en-US" sz="1400" dirty="0">
                <a:solidFill>
                  <a:srgbClr val="374151"/>
                </a:solidFill>
                <a:latin typeface="Söhne"/>
              </a:rPr>
              <a:t>Key Predictors are "Hypertension" and "heart disease."</a:t>
            </a:r>
          </a:p>
        </p:txBody>
      </p:sp>
      <p:sp>
        <p:nvSpPr>
          <p:cNvPr id="3" name="Slide Number Placeholder 2">
            <a:extLst>
              <a:ext uri="{FF2B5EF4-FFF2-40B4-BE49-F238E27FC236}">
                <a16:creationId xmlns:a16="http://schemas.microsoft.com/office/drawing/2014/main" id="{910444F1-0240-4ECE-B1DC-CE77D35DC9BD}"/>
              </a:ext>
            </a:extLst>
          </p:cNvPr>
          <p:cNvSpPr>
            <a:spLocks noGrp="1"/>
          </p:cNvSpPr>
          <p:nvPr>
            <p:ph type="sldNum" sz="quarter" idx="12"/>
          </p:nvPr>
        </p:nvSpPr>
        <p:spPr/>
        <p:txBody>
          <a:bodyPr/>
          <a:lstStyle/>
          <a:p>
            <a:fld id="{BE334D4C-0D2F-4F24-97D5-2986E8E70728}" type="slidenum">
              <a:rPr lang="en-US" smtClean="0"/>
              <a:t>46</a:t>
            </a:fld>
            <a:endParaRPr lang="en-US"/>
          </a:p>
        </p:txBody>
      </p:sp>
    </p:spTree>
    <p:extLst>
      <p:ext uri="{BB962C8B-B14F-4D97-AF65-F5344CB8AC3E}">
        <p14:creationId xmlns:p14="http://schemas.microsoft.com/office/powerpoint/2010/main" val="31435494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57AB-CD9D-4679-BA14-AE62A2A0D83D}"/>
              </a:ext>
            </a:extLst>
          </p:cNvPr>
          <p:cNvSpPr>
            <a:spLocks noGrp="1"/>
          </p:cNvSpPr>
          <p:nvPr>
            <p:ph type="title"/>
          </p:nvPr>
        </p:nvSpPr>
        <p:spPr>
          <a:xfrm>
            <a:off x="1396116" y="896030"/>
            <a:ext cx="8761413" cy="706964"/>
          </a:xfrm>
        </p:spPr>
        <p:txBody>
          <a:bodyPr/>
          <a:lstStyle/>
          <a:p>
            <a:pPr marL="0" marR="0" algn="ctr">
              <a:lnSpc>
                <a:spcPct val="115000"/>
              </a:lnSpc>
              <a:spcBef>
                <a:spcPts val="1800"/>
              </a:spcBef>
              <a:spcAft>
                <a:spcPts val="600"/>
              </a:spcAft>
            </a:pPr>
            <a:r>
              <a:rPr lang="en-US" sz="2500" b="1" dirty="0"/>
              <a:t>MACHINE LEARNING RESULTS – BELOW 65</a:t>
            </a:r>
          </a:p>
        </p:txBody>
      </p:sp>
      <p:sp>
        <p:nvSpPr>
          <p:cNvPr id="9" name="Title 1">
            <a:extLst>
              <a:ext uri="{FF2B5EF4-FFF2-40B4-BE49-F238E27FC236}">
                <a16:creationId xmlns:a16="http://schemas.microsoft.com/office/drawing/2014/main" id="{48304AC6-C2A3-4D0D-961E-3585ECD90AA2}"/>
              </a:ext>
            </a:extLst>
          </p:cNvPr>
          <p:cNvSpPr txBox="1">
            <a:spLocks/>
          </p:cNvSpPr>
          <p:nvPr/>
        </p:nvSpPr>
        <p:spPr bwMode="gray">
          <a:xfrm>
            <a:off x="5124090" y="4895285"/>
            <a:ext cx="6814867" cy="98341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algn="just">
              <a:spcBef>
                <a:spcPts val="0"/>
              </a:spcBef>
              <a:spcAft>
                <a:spcPts val="0"/>
              </a:spcAft>
            </a:pPr>
            <a:endParaRPr lang="en-US" sz="1400" dirty="0">
              <a:solidFill>
                <a:schemeClr val="tx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41AFCEFF-CE4B-443A-8E9C-06A67A7903C8}"/>
              </a:ext>
            </a:extLst>
          </p:cNvPr>
          <p:cNvSpPr txBox="1"/>
          <p:nvPr/>
        </p:nvSpPr>
        <p:spPr>
          <a:xfrm>
            <a:off x="4617289" y="1577673"/>
            <a:ext cx="2646153" cy="385042"/>
          </a:xfrm>
          <a:prstGeom prst="rect">
            <a:avLst/>
          </a:prstGeom>
          <a:noFill/>
        </p:spPr>
        <p:txBody>
          <a:bodyPr wrap="square">
            <a:spAutoFit/>
          </a:bodyPr>
          <a:lstStyle/>
          <a:p>
            <a:pPr marL="0" marR="0">
              <a:lnSpc>
                <a:spcPct val="115000"/>
              </a:lnSpc>
              <a:spcBef>
                <a:spcPts val="1400"/>
              </a:spcBef>
              <a:spcAft>
                <a:spcPts val="400"/>
              </a:spcAft>
            </a:pPr>
            <a:r>
              <a:rPr lang="en-US" sz="1800" b="1" dirty="0">
                <a:solidFill>
                  <a:schemeClr val="bg1"/>
                </a:solidFill>
                <a:effectLst/>
                <a:latin typeface="Times New Roman" panose="02020603050405020304" pitchFamily="18" charset="0"/>
              </a:rPr>
              <a:t>Cross-Validation Results</a:t>
            </a:r>
            <a:endParaRPr lang="en-US" sz="1800" b="1" dirty="0">
              <a:solidFill>
                <a:schemeClr val="bg1"/>
              </a:solidFill>
              <a:effectLst/>
              <a:latin typeface="Arial" panose="020B0604020202020204" pitchFamily="34" charset="0"/>
            </a:endParaRPr>
          </a:p>
        </p:txBody>
      </p:sp>
      <p:sp>
        <p:nvSpPr>
          <p:cNvPr id="3" name="Slide Number Placeholder 2">
            <a:extLst>
              <a:ext uri="{FF2B5EF4-FFF2-40B4-BE49-F238E27FC236}">
                <a16:creationId xmlns:a16="http://schemas.microsoft.com/office/drawing/2014/main" id="{3D97628E-B9C4-43F2-BE26-342BA20CD3CD}"/>
              </a:ext>
            </a:extLst>
          </p:cNvPr>
          <p:cNvSpPr>
            <a:spLocks noGrp="1"/>
          </p:cNvSpPr>
          <p:nvPr>
            <p:ph type="sldNum" sz="quarter" idx="12"/>
          </p:nvPr>
        </p:nvSpPr>
        <p:spPr/>
        <p:txBody>
          <a:bodyPr/>
          <a:lstStyle/>
          <a:p>
            <a:fld id="{BE334D4C-0D2F-4F24-97D5-2986E8E70728}" type="slidenum">
              <a:rPr lang="en-US" smtClean="0"/>
              <a:t>47</a:t>
            </a:fld>
            <a:endParaRPr lang="en-US"/>
          </a:p>
        </p:txBody>
      </p:sp>
      <p:graphicFrame>
        <p:nvGraphicFramePr>
          <p:cNvPr id="14" name="Table 13">
            <a:extLst>
              <a:ext uri="{FF2B5EF4-FFF2-40B4-BE49-F238E27FC236}">
                <a16:creationId xmlns:a16="http://schemas.microsoft.com/office/drawing/2014/main" id="{CE0480DC-1B94-42B7-AC5E-8FD2D89B7B3E}"/>
              </a:ext>
            </a:extLst>
          </p:cNvPr>
          <p:cNvGraphicFramePr>
            <a:graphicFrameLocks noGrp="1"/>
          </p:cNvGraphicFramePr>
          <p:nvPr>
            <p:extLst>
              <p:ext uri="{D42A27DB-BD31-4B8C-83A1-F6EECF244321}">
                <p14:modId xmlns:p14="http://schemas.microsoft.com/office/powerpoint/2010/main" val="3512156119"/>
              </p:ext>
            </p:extLst>
          </p:nvPr>
        </p:nvGraphicFramePr>
        <p:xfrm>
          <a:off x="3498820" y="3136862"/>
          <a:ext cx="5194360" cy="2143465"/>
        </p:xfrm>
        <a:graphic>
          <a:graphicData uri="http://schemas.openxmlformats.org/drawingml/2006/table">
            <a:tbl>
              <a:tblPr firstRow="1">
                <a:tableStyleId>{BC89EF96-8CEA-46FF-86C4-4CE0E7609802}</a:tableStyleId>
              </a:tblPr>
              <a:tblGrid>
                <a:gridCol w="3623972">
                  <a:extLst>
                    <a:ext uri="{9D8B030D-6E8A-4147-A177-3AD203B41FA5}">
                      <a16:colId xmlns:a16="http://schemas.microsoft.com/office/drawing/2014/main" val="1698369043"/>
                    </a:ext>
                  </a:extLst>
                </a:gridCol>
                <a:gridCol w="1570388">
                  <a:extLst>
                    <a:ext uri="{9D8B030D-6E8A-4147-A177-3AD203B41FA5}">
                      <a16:colId xmlns:a16="http://schemas.microsoft.com/office/drawing/2014/main" val="1801302329"/>
                    </a:ext>
                  </a:extLst>
                </a:gridCol>
              </a:tblGrid>
              <a:tr h="428693">
                <a:tc>
                  <a:txBody>
                    <a:bodyPr/>
                    <a:lstStyle/>
                    <a:p>
                      <a:pPr algn="ctr" fontAlgn="b"/>
                      <a:r>
                        <a:rPr lang="en-US" sz="1200" u="none" strike="noStrike" dirty="0">
                          <a:effectLst/>
                        </a:rPr>
                        <a:t>Mean Cross-Validation Score</a:t>
                      </a:r>
                      <a:endParaRPr lang="en-US" sz="1200" b="0" i="0" u="none" strike="noStrike" dirty="0">
                        <a:solidFill>
                          <a:srgbClr val="FF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b"/>
                      <a:r>
                        <a:rPr lang="en-US" sz="1200" u="none" strike="noStrike" dirty="0">
                          <a:effectLst/>
                        </a:rPr>
                        <a:t>Accuracy</a:t>
                      </a:r>
                      <a:endParaRPr lang="en-US" sz="1200" b="0" i="0" u="none" strike="noStrike" dirty="0">
                        <a:solidFill>
                          <a:srgbClr val="FF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362487303"/>
                  </a:ext>
                </a:extLst>
              </a:tr>
              <a:tr h="428693">
                <a:tc>
                  <a:txBody>
                    <a:bodyPr/>
                    <a:lstStyle/>
                    <a:p>
                      <a:pPr algn="ctr" fontAlgn="b"/>
                      <a:r>
                        <a:rPr lang="en-US" sz="1200" u="none" strike="noStrike" dirty="0">
                          <a:effectLst/>
                        </a:rPr>
                        <a:t>Logistic</a:t>
                      </a:r>
                      <a:endParaRPr lang="en-US" sz="1200" b="0" i="0" u="none" strike="noStrike" dirty="0">
                        <a:solidFill>
                          <a:srgbClr val="000000"/>
                        </a:solidFill>
                        <a:effectLst/>
                        <a:latin typeface="Calibri" panose="020F0502020204030204" pitchFamily="34" charset="0"/>
                      </a:endParaRPr>
                    </a:p>
                  </a:txBody>
                  <a:tcPr marL="6350" marR="6350" marT="6350" marB="0" anchor="ctr">
                    <a:lnT w="12700" cap="flat" cmpd="sng" algn="ctr">
                      <a:solidFill>
                        <a:schemeClr val="tx1"/>
                      </a:solidFill>
                      <a:prstDash val="solid"/>
                      <a:round/>
                      <a:headEnd type="none" w="med" len="med"/>
                      <a:tailEnd type="none" w="med" len="med"/>
                    </a:lnT>
                  </a:tcPr>
                </a:tc>
                <a:tc>
                  <a:txBody>
                    <a:bodyPr/>
                    <a:lstStyle/>
                    <a:p>
                      <a:pPr marL="0" algn="ctr" defTabSz="457200" rtl="0" eaLnBrk="1" fontAlgn="b" latinLnBrk="0" hangingPunct="1"/>
                      <a:r>
                        <a:rPr lang="en-US" sz="1200" b="0" u="none" strike="noStrike" kern="1200" dirty="0">
                          <a:solidFill>
                            <a:srgbClr val="000000"/>
                          </a:solidFill>
                          <a:effectLst/>
                          <a:latin typeface="+mn-lt"/>
                          <a:ea typeface="+mn-ea"/>
                          <a:cs typeface="+mn-cs"/>
                        </a:rPr>
                        <a:t>0.6732</a:t>
                      </a:r>
                    </a:p>
                  </a:txBody>
                  <a:tcPr marL="6350" marR="6350" marT="635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59838720"/>
                  </a:ext>
                </a:extLst>
              </a:tr>
              <a:tr h="428693">
                <a:tc>
                  <a:txBody>
                    <a:bodyPr/>
                    <a:lstStyle/>
                    <a:p>
                      <a:pPr algn="ctr" fontAlgn="b"/>
                      <a:r>
                        <a:rPr lang="en-US" sz="1200" u="none" strike="noStrike" dirty="0">
                          <a:effectLst/>
                        </a:rPr>
                        <a:t>Decision</a:t>
                      </a:r>
                      <a:endParaRPr lang="en-US"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200" dirty="0">
                          <a:effectLst/>
                        </a:rPr>
                        <a:t>0.7690</a:t>
                      </a:r>
                      <a:endParaRPr lang="en-US" sz="1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147747068"/>
                  </a:ext>
                </a:extLst>
              </a:tr>
              <a:tr h="428693">
                <a:tc>
                  <a:txBody>
                    <a:bodyPr/>
                    <a:lstStyle/>
                    <a:p>
                      <a:pPr algn="ctr" fontAlgn="b"/>
                      <a:r>
                        <a:rPr lang="en-US" sz="1200" u="none" strike="noStrike">
                          <a:effectLst/>
                        </a:rPr>
                        <a:t>DNN</a:t>
                      </a:r>
                      <a:endParaRPr lang="en-US"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200" u="none" strike="noStrike" dirty="0">
                          <a:effectLst/>
                        </a:rPr>
                        <a:t>0.7125</a:t>
                      </a:r>
                      <a:endParaRPr lang="en-US" sz="1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897201666"/>
                  </a:ext>
                </a:extLst>
              </a:tr>
              <a:tr h="428693">
                <a:tc>
                  <a:txBody>
                    <a:bodyPr/>
                    <a:lstStyle/>
                    <a:p>
                      <a:pPr algn="ctr" fontAlgn="b"/>
                      <a:r>
                        <a:rPr lang="en-US" sz="1200" u="none" strike="noStrike">
                          <a:effectLst/>
                        </a:rPr>
                        <a:t>Random</a:t>
                      </a:r>
                      <a:endParaRPr lang="en-US"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200" u="none" strike="noStrike" dirty="0">
                          <a:effectLst/>
                        </a:rPr>
                        <a:t>0.9967</a:t>
                      </a:r>
                      <a:endParaRPr lang="en-US" sz="1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871194413"/>
                  </a:ext>
                </a:extLst>
              </a:tr>
            </a:tbl>
          </a:graphicData>
        </a:graphic>
      </p:graphicFrame>
    </p:spTree>
    <p:extLst>
      <p:ext uri="{BB962C8B-B14F-4D97-AF65-F5344CB8AC3E}">
        <p14:creationId xmlns:p14="http://schemas.microsoft.com/office/powerpoint/2010/main" val="29747946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57AB-CD9D-4679-BA14-AE62A2A0D83D}"/>
              </a:ext>
            </a:extLst>
          </p:cNvPr>
          <p:cNvSpPr>
            <a:spLocks noGrp="1"/>
          </p:cNvSpPr>
          <p:nvPr>
            <p:ph type="title"/>
          </p:nvPr>
        </p:nvSpPr>
        <p:spPr>
          <a:xfrm>
            <a:off x="1396116" y="896030"/>
            <a:ext cx="8761413" cy="706964"/>
          </a:xfrm>
        </p:spPr>
        <p:txBody>
          <a:bodyPr/>
          <a:lstStyle/>
          <a:p>
            <a:pPr marL="0" marR="0" algn="ctr">
              <a:lnSpc>
                <a:spcPct val="115000"/>
              </a:lnSpc>
              <a:spcBef>
                <a:spcPts val="1800"/>
              </a:spcBef>
              <a:spcAft>
                <a:spcPts val="600"/>
              </a:spcAft>
            </a:pPr>
            <a:r>
              <a:rPr lang="en-US" sz="2500" b="1" dirty="0"/>
              <a:t>MACHINE LEARNING RESULTS – BELOW 65</a:t>
            </a:r>
          </a:p>
        </p:txBody>
      </p:sp>
      <p:sp>
        <p:nvSpPr>
          <p:cNvPr id="9" name="Title 1">
            <a:extLst>
              <a:ext uri="{FF2B5EF4-FFF2-40B4-BE49-F238E27FC236}">
                <a16:creationId xmlns:a16="http://schemas.microsoft.com/office/drawing/2014/main" id="{48304AC6-C2A3-4D0D-961E-3585ECD90AA2}"/>
              </a:ext>
            </a:extLst>
          </p:cNvPr>
          <p:cNvSpPr txBox="1">
            <a:spLocks/>
          </p:cNvSpPr>
          <p:nvPr/>
        </p:nvSpPr>
        <p:spPr bwMode="gray">
          <a:xfrm>
            <a:off x="5124090" y="4895285"/>
            <a:ext cx="6814867" cy="98341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algn="just">
              <a:spcBef>
                <a:spcPts val="0"/>
              </a:spcBef>
              <a:spcAft>
                <a:spcPts val="0"/>
              </a:spcAft>
            </a:pPr>
            <a:endParaRPr lang="en-US" sz="1400" dirty="0">
              <a:solidFill>
                <a:schemeClr val="tx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41AFCEFF-CE4B-443A-8E9C-06A67A7903C8}"/>
              </a:ext>
            </a:extLst>
          </p:cNvPr>
          <p:cNvSpPr txBox="1"/>
          <p:nvPr/>
        </p:nvSpPr>
        <p:spPr>
          <a:xfrm>
            <a:off x="4617289" y="1577673"/>
            <a:ext cx="2646153" cy="385042"/>
          </a:xfrm>
          <a:prstGeom prst="rect">
            <a:avLst/>
          </a:prstGeom>
          <a:noFill/>
        </p:spPr>
        <p:txBody>
          <a:bodyPr wrap="square">
            <a:spAutoFit/>
          </a:bodyPr>
          <a:lstStyle/>
          <a:p>
            <a:pPr marL="0" marR="0">
              <a:lnSpc>
                <a:spcPct val="115000"/>
              </a:lnSpc>
              <a:spcBef>
                <a:spcPts val="1400"/>
              </a:spcBef>
              <a:spcAft>
                <a:spcPts val="400"/>
              </a:spcAft>
            </a:pPr>
            <a:r>
              <a:rPr lang="en-US" sz="1800" b="1" dirty="0">
                <a:solidFill>
                  <a:schemeClr val="bg1"/>
                </a:solidFill>
                <a:effectLst/>
                <a:latin typeface="Times New Roman" panose="02020603050405020304" pitchFamily="18" charset="0"/>
              </a:rPr>
              <a:t>Cross-Validation Results</a:t>
            </a:r>
            <a:endParaRPr lang="en-US" sz="1800" b="1" dirty="0">
              <a:solidFill>
                <a:schemeClr val="bg1"/>
              </a:solidFill>
              <a:effectLst/>
              <a:latin typeface="Arial" panose="020B0604020202020204" pitchFamily="34" charset="0"/>
            </a:endParaRPr>
          </a:p>
        </p:txBody>
      </p:sp>
      <p:sp>
        <p:nvSpPr>
          <p:cNvPr id="6" name="Content Placeholder 2">
            <a:extLst>
              <a:ext uri="{FF2B5EF4-FFF2-40B4-BE49-F238E27FC236}">
                <a16:creationId xmlns:a16="http://schemas.microsoft.com/office/drawing/2014/main" id="{EA83A828-ED48-4F69-BDBD-15EB906E53BD}"/>
              </a:ext>
            </a:extLst>
          </p:cNvPr>
          <p:cNvSpPr>
            <a:spLocks noGrp="1"/>
          </p:cNvSpPr>
          <p:nvPr>
            <p:ph idx="1"/>
          </p:nvPr>
        </p:nvSpPr>
        <p:spPr>
          <a:xfrm>
            <a:off x="747130" y="2439597"/>
            <a:ext cx="10697740" cy="4159609"/>
          </a:xfrm>
        </p:spPr>
        <p:txBody>
          <a:bodyPr>
            <a:normAutofit fontScale="92500" lnSpcReduction="10000"/>
          </a:bodyPr>
          <a:lstStyle/>
          <a:p>
            <a:r>
              <a:rPr lang="en-US" b="0" i="0" dirty="0">
                <a:solidFill>
                  <a:srgbClr val="374151"/>
                </a:solidFill>
                <a:effectLst/>
                <a:latin typeface="Söhne"/>
              </a:rPr>
              <a:t>Logistic regression model exhibited moderate performance (66.36% to 69.59% accuracy) in predicting stroke risk across five folds.</a:t>
            </a:r>
          </a:p>
          <a:p>
            <a:r>
              <a:rPr lang="en-US" b="0" i="0" dirty="0">
                <a:solidFill>
                  <a:srgbClr val="374151"/>
                </a:solidFill>
                <a:effectLst/>
                <a:latin typeface="Söhne"/>
              </a:rPr>
              <a:t>Classification report indicated reasonably balanced precision and recall for both stroke and no-stroke classes.</a:t>
            </a:r>
          </a:p>
          <a:p>
            <a:r>
              <a:rPr lang="en-US" b="0" i="0" dirty="0">
                <a:solidFill>
                  <a:srgbClr val="374151"/>
                </a:solidFill>
                <a:effectLst/>
                <a:latin typeface="Söhne"/>
              </a:rPr>
              <a:t>Cross-validation scores for logistic regression averaged approximately 76.90%, highlighting consistent performance on oversampled data below 65.</a:t>
            </a:r>
          </a:p>
          <a:p>
            <a:r>
              <a:rPr lang="en-US" b="0" i="0" dirty="0">
                <a:solidFill>
                  <a:srgbClr val="374151"/>
                </a:solidFill>
                <a:effectLst/>
                <a:latin typeface="Söhne"/>
              </a:rPr>
              <a:t>Decision Tree model demonstrated stability with a mean cross-validation score of around 76.90%, emphasizing reliable performance across different dataset subsets.</a:t>
            </a:r>
          </a:p>
          <a:p>
            <a:r>
              <a:rPr lang="en-US" b="0" i="0" dirty="0">
                <a:solidFill>
                  <a:srgbClr val="374151"/>
                </a:solidFill>
                <a:effectLst/>
                <a:latin typeface="Söhne"/>
              </a:rPr>
              <a:t>DNN model showed varying accuracy (67.77% to 74.50%) across folds, with F1 scores ranging from 70.24% to 75.93%, showcasing its ability to balance performance metrics.</a:t>
            </a:r>
          </a:p>
          <a:p>
            <a:r>
              <a:rPr lang="en-US" b="0" i="0" dirty="0">
                <a:solidFill>
                  <a:srgbClr val="374151"/>
                </a:solidFill>
                <a:effectLst/>
                <a:latin typeface="Söhne"/>
              </a:rPr>
              <a:t>Random Forest model consistently achieved high accuracy (99.68% on average) across five folds, indicating robust generalization capabilities.</a:t>
            </a:r>
          </a:p>
          <a:p>
            <a:r>
              <a:rPr lang="en-US" b="0" i="0" dirty="0">
                <a:solidFill>
                  <a:srgbClr val="374151"/>
                </a:solidFill>
                <a:effectLst/>
                <a:latin typeface="Söhne"/>
              </a:rPr>
              <a:t>Decision Tree and Random Forest emerged as top performers, with balanced metrics and high accuracy, showcasing promising potential for accurate stroke risk prediction in individuals below 65.</a:t>
            </a:r>
          </a:p>
        </p:txBody>
      </p:sp>
      <p:sp>
        <p:nvSpPr>
          <p:cNvPr id="3" name="Slide Number Placeholder 2">
            <a:extLst>
              <a:ext uri="{FF2B5EF4-FFF2-40B4-BE49-F238E27FC236}">
                <a16:creationId xmlns:a16="http://schemas.microsoft.com/office/drawing/2014/main" id="{71F8DC6C-D449-48AF-8B36-C8D5A7BD0785}"/>
              </a:ext>
            </a:extLst>
          </p:cNvPr>
          <p:cNvSpPr>
            <a:spLocks noGrp="1"/>
          </p:cNvSpPr>
          <p:nvPr>
            <p:ph type="sldNum" sz="quarter" idx="12"/>
          </p:nvPr>
        </p:nvSpPr>
        <p:spPr/>
        <p:txBody>
          <a:bodyPr/>
          <a:lstStyle/>
          <a:p>
            <a:fld id="{BE334D4C-0D2F-4F24-97D5-2986E8E70728}" type="slidenum">
              <a:rPr lang="en-US" smtClean="0"/>
              <a:t>48</a:t>
            </a:fld>
            <a:endParaRPr lang="en-US"/>
          </a:p>
        </p:txBody>
      </p:sp>
    </p:spTree>
    <p:extLst>
      <p:ext uri="{BB962C8B-B14F-4D97-AF65-F5344CB8AC3E}">
        <p14:creationId xmlns:p14="http://schemas.microsoft.com/office/powerpoint/2010/main" val="30875301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57AB-CD9D-4679-BA14-AE62A2A0D83D}"/>
              </a:ext>
            </a:extLst>
          </p:cNvPr>
          <p:cNvSpPr>
            <a:spLocks noGrp="1"/>
          </p:cNvSpPr>
          <p:nvPr>
            <p:ph type="title"/>
          </p:nvPr>
        </p:nvSpPr>
        <p:spPr>
          <a:xfrm>
            <a:off x="1396116" y="896030"/>
            <a:ext cx="8761413" cy="706964"/>
          </a:xfrm>
        </p:spPr>
        <p:txBody>
          <a:bodyPr/>
          <a:lstStyle/>
          <a:p>
            <a:pPr marL="0" marR="0" algn="ctr">
              <a:lnSpc>
                <a:spcPct val="115000"/>
              </a:lnSpc>
              <a:spcBef>
                <a:spcPts val="1800"/>
              </a:spcBef>
              <a:spcAft>
                <a:spcPts val="600"/>
              </a:spcAft>
            </a:pPr>
            <a:r>
              <a:rPr lang="en-US" sz="2500" b="1" dirty="0"/>
              <a:t>MACHINE LEARNING RESULTS – BELOW 65</a:t>
            </a:r>
          </a:p>
        </p:txBody>
      </p:sp>
      <p:sp>
        <p:nvSpPr>
          <p:cNvPr id="9" name="Title 1">
            <a:extLst>
              <a:ext uri="{FF2B5EF4-FFF2-40B4-BE49-F238E27FC236}">
                <a16:creationId xmlns:a16="http://schemas.microsoft.com/office/drawing/2014/main" id="{48304AC6-C2A3-4D0D-961E-3585ECD90AA2}"/>
              </a:ext>
            </a:extLst>
          </p:cNvPr>
          <p:cNvSpPr txBox="1">
            <a:spLocks/>
          </p:cNvSpPr>
          <p:nvPr/>
        </p:nvSpPr>
        <p:spPr bwMode="gray">
          <a:xfrm>
            <a:off x="5124090" y="4895285"/>
            <a:ext cx="6814867" cy="98341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algn="just">
              <a:spcBef>
                <a:spcPts val="0"/>
              </a:spcBef>
              <a:spcAft>
                <a:spcPts val="0"/>
              </a:spcAft>
            </a:pPr>
            <a:endParaRPr lang="en-US" sz="1400" dirty="0">
              <a:solidFill>
                <a:schemeClr val="tx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41AFCEFF-CE4B-443A-8E9C-06A67A7903C8}"/>
              </a:ext>
            </a:extLst>
          </p:cNvPr>
          <p:cNvSpPr txBox="1"/>
          <p:nvPr/>
        </p:nvSpPr>
        <p:spPr>
          <a:xfrm>
            <a:off x="4617289" y="1577673"/>
            <a:ext cx="3577805" cy="385042"/>
          </a:xfrm>
          <a:prstGeom prst="rect">
            <a:avLst/>
          </a:prstGeom>
          <a:noFill/>
        </p:spPr>
        <p:txBody>
          <a:bodyPr wrap="square">
            <a:spAutoFit/>
          </a:bodyPr>
          <a:lstStyle/>
          <a:p>
            <a:pPr marL="0" marR="0">
              <a:lnSpc>
                <a:spcPct val="115000"/>
              </a:lnSpc>
              <a:spcBef>
                <a:spcPts val="1400"/>
              </a:spcBef>
              <a:spcAft>
                <a:spcPts val="400"/>
              </a:spcAft>
            </a:pPr>
            <a:r>
              <a:rPr lang="en-US" b="1" dirty="0">
                <a:solidFill>
                  <a:schemeClr val="bg1"/>
                </a:solidFill>
                <a:latin typeface="Times New Roman" panose="02020603050405020304" pitchFamily="18" charset="0"/>
              </a:rPr>
              <a:t>Classification Report – Best two</a:t>
            </a:r>
            <a:endParaRPr lang="en-US" sz="1800" b="1" dirty="0">
              <a:solidFill>
                <a:schemeClr val="bg1"/>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80224A04-2BEC-4BF0-9546-CFD89DC02B89}"/>
              </a:ext>
            </a:extLst>
          </p:cNvPr>
          <p:cNvSpPr>
            <a:spLocks noGrp="1"/>
          </p:cNvSpPr>
          <p:nvPr>
            <p:ph idx="1"/>
          </p:nvPr>
        </p:nvSpPr>
        <p:spPr>
          <a:xfrm>
            <a:off x="6997320" y="2636282"/>
            <a:ext cx="4854073" cy="3158302"/>
          </a:xfrm>
        </p:spPr>
        <p:txBody>
          <a:bodyPr>
            <a:noAutofit/>
          </a:bodyPr>
          <a:lstStyle/>
          <a:p>
            <a:r>
              <a:rPr lang="en-US" sz="1200" b="1" i="0" dirty="0">
                <a:solidFill>
                  <a:srgbClr val="374151"/>
                </a:solidFill>
                <a:effectLst/>
                <a:latin typeface="Söhne"/>
              </a:rPr>
              <a:t>Decision Tree Model Performance</a:t>
            </a:r>
            <a:endParaRPr lang="en-US" sz="1200" b="0" i="0" dirty="0">
              <a:solidFill>
                <a:srgbClr val="374151"/>
              </a:solidFill>
              <a:effectLst/>
              <a:latin typeface="Söhne"/>
            </a:endParaRPr>
          </a:p>
          <a:p>
            <a:pPr lvl="1" algn="just"/>
            <a:r>
              <a:rPr lang="en-US" sz="1200" b="0" i="0" dirty="0">
                <a:solidFill>
                  <a:srgbClr val="374151"/>
                </a:solidFill>
                <a:effectLst/>
                <a:latin typeface="Söhne"/>
              </a:rPr>
              <a:t>Precision, recall, and F1-score for classes 0 and 1: approximately 77-78%.</a:t>
            </a:r>
          </a:p>
          <a:p>
            <a:pPr lvl="1" algn="just"/>
            <a:r>
              <a:rPr lang="en-US" sz="1200" b="0" i="0" dirty="0">
                <a:solidFill>
                  <a:srgbClr val="374151"/>
                </a:solidFill>
                <a:effectLst/>
                <a:latin typeface="Söhne"/>
              </a:rPr>
              <a:t>Balanced predictive capability, effectively identifying stroke risk and no-stroke cases.</a:t>
            </a:r>
          </a:p>
          <a:p>
            <a:pPr lvl="1" algn="just"/>
            <a:r>
              <a:rPr lang="en-US" sz="1200" b="0" i="0" dirty="0">
                <a:solidFill>
                  <a:srgbClr val="374151"/>
                </a:solidFill>
                <a:effectLst/>
                <a:latin typeface="Söhne"/>
              </a:rPr>
              <a:t>Macro and weighted average metrics confirm overall satisfactory performance on oversampled data.</a:t>
            </a:r>
          </a:p>
          <a:p>
            <a:pPr algn="l"/>
            <a:r>
              <a:rPr lang="en-US" sz="1200" b="1" i="0" dirty="0">
                <a:solidFill>
                  <a:srgbClr val="374151"/>
                </a:solidFill>
                <a:effectLst/>
                <a:latin typeface="Söhne"/>
              </a:rPr>
              <a:t>Random Forest Model Performance</a:t>
            </a:r>
            <a:endParaRPr lang="en-US" sz="1200" b="0" i="0" dirty="0">
              <a:solidFill>
                <a:srgbClr val="374151"/>
              </a:solidFill>
              <a:effectLst/>
              <a:latin typeface="Söhne"/>
            </a:endParaRPr>
          </a:p>
          <a:p>
            <a:pPr lvl="1" algn="just"/>
            <a:r>
              <a:rPr lang="en-US" sz="1200" b="0" i="0" dirty="0">
                <a:solidFill>
                  <a:srgbClr val="374151"/>
                </a:solidFill>
                <a:effectLst/>
                <a:latin typeface="Söhne"/>
              </a:rPr>
              <a:t>Impressive accuracy of approximately 99.42% on the oversampled dataset.</a:t>
            </a:r>
          </a:p>
          <a:p>
            <a:pPr lvl="1" algn="just"/>
            <a:r>
              <a:rPr lang="en-US" sz="1200" b="0" i="0" dirty="0">
                <a:solidFill>
                  <a:srgbClr val="374151"/>
                </a:solidFill>
                <a:effectLst/>
                <a:latin typeface="Söhne"/>
              </a:rPr>
              <a:t>Consistently high precision, recall, and F1-score for both stroke and no-stroke classes.</a:t>
            </a:r>
          </a:p>
          <a:p>
            <a:pPr lvl="1" algn="just"/>
            <a:r>
              <a:rPr lang="en-US" sz="1200" b="0" i="0" dirty="0">
                <a:solidFill>
                  <a:srgbClr val="374151"/>
                </a:solidFill>
                <a:effectLst/>
                <a:latin typeface="Söhne"/>
              </a:rPr>
              <a:t>Exceptional recall of 100% for identifying individuals at risk of stroke, highlighting clinical potential.</a:t>
            </a:r>
          </a:p>
          <a:p>
            <a:pPr marL="457200" lvl="1" indent="0" algn="just">
              <a:buNone/>
            </a:pPr>
            <a:br>
              <a:rPr lang="en-US" sz="1200" b="0" i="0" dirty="0">
                <a:solidFill>
                  <a:srgbClr val="374151"/>
                </a:solidFill>
                <a:effectLst/>
                <a:latin typeface="Söhne"/>
              </a:rPr>
            </a:br>
            <a:endParaRPr lang="en-US" sz="1200" b="1" i="0" dirty="0">
              <a:effectLst/>
              <a:latin typeface="Söhne"/>
            </a:endParaRPr>
          </a:p>
        </p:txBody>
      </p:sp>
      <p:graphicFrame>
        <p:nvGraphicFramePr>
          <p:cNvPr id="4" name="Table 3">
            <a:extLst>
              <a:ext uri="{FF2B5EF4-FFF2-40B4-BE49-F238E27FC236}">
                <a16:creationId xmlns:a16="http://schemas.microsoft.com/office/drawing/2014/main" id="{8D3224F0-3C99-4B31-B29F-A1B2A850744E}"/>
              </a:ext>
            </a:extLst>
          </p:cNvPr>
          <p:cNvGraphicFramePr>
            <a:graphicFrameLocks noGrp="1"/>
          </p:cNvGraphicFramePr>
          <p:nvPr>
            <p:extLst>
              <p:ext uri="{D42A27DB-BD31-4B8C-83A1-F6EECF244321}">
                <p14:modId xmlns:p14="http://schemas.microsoft.com/office/powerpoint/2010/main" val="480872260"/>
              </p:ext>
            </p:extLst>
          </p:nvPr>
        </p:nvGraphicFramePr>
        <p:xfrm>
          <a:off x="714272" y="2890131"/>
          <a:ext cx="6195484" cy="2160397"/>
        </p:xfrm>
        <a:graphic>
          <a:graphicData uri="http://schemas.openxmlformats.org/drawingml/2006/table">
            <a:tbl>
              <a:tblPr firstRow="1" firstCol="1" bandRow="1">
                <a:tableStyleId>{5C22544A-7EE6-4342-B048-85BDC9FD1C3A}</a:tableStyleId>
              </a:tblPr>
              <a:tblGrid>
                <a:gridCol w="770475">
                  <a:extLst>
                    <a:ext uri="{9D8B030D-6E8A-4147-A177-3AD203B41FA5}">
                      <a16:colId xmlns:a16="http://schemas.microsoft.com/office/drawing/2014/main" val="1994336424"/>
                    </a:ext>
                  </a:extLst>
                </a:gridCol>
                <a:gridCol w="1273084">
                  <a:extLst>
                    <a:ext uri="{9D8B030D-6E8A-4147-A177-3AD203B41FA5}">
                      <a16:colId xmlns:a16="http://schemas.microsoft.com/office/drawing/2014/main" val="21198819"/>
                    </a:ext>
                  </a:extLst>
                </a:gridCol>
                <a:gridCol w="1288926">
                  <a:extLst>
                    <a:ext uri="{9D8B030D-6E8A-4147-A177-3AD203B41FA5}">
                      <a16:colId xmlns:a16="http://schemas.microsoft.com/office/drawing/2014/main" val="2371138740"/>
                    </a:ext>
                  </a:extLst>
                </a:gridCol>
                <a:gridCol w="883526">
                  <a:extLst>
                    <a:ext uri="{9D8B030D-6E8A-4147-A177-3AD203B41FA5}">
                      <a16:colId xmlns:a16="http://schemas.microsoft.com/office/drawing/2014/main" val="459660886"/>
                    </a:ext>
                  </a:extLst>
                </a:gridCol>
                <a:gridCol w="839602">
                  <a:extLst>
                    <a:ext uri="{9D8B030D-6E8A-4147-A177-3AD203B41FA5}">
                      <a16:colId xmlns:a16="http://schemas.microsoft.com/office/drawing/2014/main" val="2187109946"/>
                    </a:ext>
                  </a:extLst>
                </a:gridCol>
                <a:gridCol w="1139871">
                  <a:extLst>
                    <a:ext uri="{9D8B030D-6E8A-4147-A177-3AD203B41FA5}">
                      <a16:colId xmlns:a16="http://schemas.microsoft.com/office/drawing/2014/main" val="1864998377"/>
                    </a:ext>
                  </a:extLst>
                </a:gridCol>
              </a:tblGrid>
              <a:tr h="198755">
                <a:tc>
                  <a:txBody>
                    <a:bodyPr/>
                    <a:lstStyle/>
                    <a:p>
                      <a:pPr marL="0" marR="0" algn="ctr">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a:effectLst/>
                        </a:rPr>
                        <a:t>Metric</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precision</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recall</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f1-score</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support</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3713492665"/>
                  </a:ext>
                </a:extLst>
              </a:tr>
              <a:tr h="102870">
                <a:tc>
                  <a:txBody>
                    <a:bodyPr/>
                    <a:lstStyle/>
                    <a:p>
                      <a:pPr marL="0" marR="0" algn="ctr">
                        <a:lnSpc>
                          <a:spcPct val="115000"/>
                        </a:lnSpc>
                        <a:spcBef>
                          <a:spcPts val="0"/>
                        </a:spcBef>
                        <a:spcAft>
                          <a:spcPts val="0"/>
                        </a:spcAft>
                      </a:pPr>
                      <a:r>
                        <a:rPr lang="en-US" sz="1200">
                          <a:effectLst/>
                        </a:rPr>
                        <a:t>Decision</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a:effectLst/>
                        </a:rPr>
                        <a:t>0</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0.77</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0.77</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0.77</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751</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614486495"/>
                  </a:ext>
                </a:extLst>
              </a:tr>
              <a:tr h="102870">
                <a:tc>
                  <a:txBody>
                    <a:bodyPr/>
                    <a:lstStyle/>
                    <a:p>
                      <a:pPr marL="0" marR="0" algn="ctr">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a:effectLst/>
                        </a:rPr>
                        <a:t>1</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0.78</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0.78</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0.78</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798</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4188631547"/>
                  </a:ext>
                </a:extLst>
              </a:tr>
              <a:tr h="198755">
                <a:tc>
                  <a:txBody>
                    <a:bodyPr/>
                    <a:lstStyle/>
                    <a:p>
                      <a:pPr marL="0" marR="0" algn="ctr">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a:effectLst/>
                        </a:rPr>
                        <a:t>accuracy</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 </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 </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0.77</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1549</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2037218756"/>
                  </a:ext>
                </a:extLst>
              </a:tr>
              <a:tr h="198755">
                <a:tc>
                  <a:txBody>
                    <a:bodyPr/>
                    <a:lstStyle/>
                    <a:p>
                      <a:pPr marL="0" marR="0" algn="ctr">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a:effectLst/>
                        </a:rPr>
                        <a:t>macro avg</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0.77</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0.77</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0.77</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1549</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641658363"/>
                  </a:ext>
                </a:extLst>
              </a:tr>
              <a:tr h="198755">
                <a:tc>
                  <a:txBody>
                    <a:bodyPr/>
                    <a:lstStyle/>
                    <a:p>
                      <a:pPr marL="0" marR="0" algn="ctr">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a:effectLst/>
                        </a:rPr>
                        <a:t>weighted avg</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0.77</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0.77</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0.77</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1549</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2081794042"/>
                  </a:ext>
                </a:extLst>
              </a:tr>
              <a:tr h="99060">
                <a:tc>
                  <a:txBody>
                    <a:bodyPr/>
                    <a:lstStyle/>
                    <a:p>
                      <a:pPr marL="0" marR="0" algn="ctr">
                        <a:lnSpc>
                          <a:spcPct val="115000"/>
                        </a:lnSpc>
                        <a:spcBef>
                          <a:spcPts val="0"/>
                        </a:spcBef>
                        <a:spcAft>
                          <a:spcPts val="0"/>
                        </a:spcAft>
                      </a:pPr>
                      <a:r>
                        <a:rPr lang="en-US" sz="1200">
                          <a:effectLst/>
                        </a:rPr>
                        <a:t>Random</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a:effectLst/>
                        </a:rPr>
                        <a:t>0</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0.99</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0.99</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751</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1131599989"/>
                  </a:ext>
                </a:extLst>
              </a:tr>
              <a:tr h="99060">
                <a:tc>
                  <a:txBody>
                    <a:bodyPr/>
                    <a:lstStyle/>
                    <a:p>
                      <a:pPr marL="0" marR="0" algn="ctr">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a:effectLst/>
                        </a:rPr>
                        <a:t>1</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0.99</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0.99</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798</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1180727610"/>
                  </a:ext>
                </a:extLst>
              </a:tr>
              <a:tr h="198755">
                <a:tc>
                  <a:txBody>
                    <a:bodyPr/>
                    <a:lstStyle/>
                    <a:p>
                      <a:pPr marL="0" marR="0" algn="ctr">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a:effectLst/>
                        </a:rPr>
                        <a:t>accuracy</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0.99</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1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a:effectLst/>
                        </a:rPr>
                        <a:t>1549</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1139231226"/>
                  </a:ext>
                </a:extLst>
              </a:tr>
              <a:tr h="198755">
                <a:tc>
                  <a:txBody>
                    <a:bodyPr/>
                    <a:lstStyle/>
                    <a:p>
                      <a:pPr marL="0" marR="0" algn="ctr">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a:effectLst/>
                        </a:rPr>
                        <a:t>macro avg</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0.99</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0.99</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0.99</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1549</a:t>
                      </a:r>
                      <a:endParaRPr lang="en-US"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2798856745"/>
                  </a:ext>
                </a:extLst>
              </a:tr>
              <a:tr h="198755">
                <a:tc>
                  <a:txBody>
                    <a:bodyPr/>
                    <a:lstStyle/>
                    <a:p>
                      <a:pPr marL="0" marR="0" algn="ctr">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200">
                          <a:effectLst/>
                        </a:rPr>
                        <a:t>weighted avg</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0.99</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0.99</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0.99</a:t>
                      </a:r>
                      <a:endParaRPr lang="en-US" sz="1100">
                        <a:effectLst/>
                        <a:latin typeface="Arial" panose="020B0604020202020204" pitchFamily="34" charset="0"/>
                        <a:ea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rPr>
                        <a:t>1549</a:t>
                      </a:r>
                      <a:endParaRPr lang="en-US" sz="1100" dirty="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2815265928"/>
                  </a:ext>
                </a:extLst>
              </a:tr>
            </a:tbl>
          </a:graphicData>
        </a:graphic>
      </p:graphicFrame>
      <p:sp>
        <p:nvSpPr>
          <p:cNvPr id="3" name="Slide Number Placeholder 2">
            <a:extLst>
              <a:ext uri="{FF2B5EF4-FFF2-40B4-BE49-F238E27FC236}">
                <a16:creationId xmlns:a16="http://schemas.microsoft.com/office/drawing/2014/main" id="{31077B82-A10F-42EE-AD54-72B8CE478249}"/>
              </a:ext>
            </a:extLst>
          </p:cNvPr>
          <p:cNvSpPr>
            <a:spLocks noGrp="1"/>
          </p:cNvSpPr>
          <p:nvPr>
            <p:ph type="sldNum" sz="quarter" idx="12"/>
          </p:nvPr>
        </p:nvSpPr>
        <p:spPr/>
        <p:txBody>
          <a:bodyPr/>
          <a:lstStyle/>
          <a:p>
            <a:fld id="{BE334D4C-0D2F-4F24-97D5-2986E8E70728}" type="slidenum">
              <a:rPr lang="en-US" smtClean="0"/>
              <a:t>49</a:t>
            </a:fld>
            <a:endParaRPr lang="en-US"/>
          </a:p>
        </p:txBody>
      </p:sp>
    </p:spTree>
    <p:extLst>
      <p:ext uri="{BB962C8B-B14F-4D97-AF65-F5344CB8AC3E}">
        <p14:creationId xmlns:p14="http://schemas.microsoft.com/office/powerpoint/2010/main" val="3136225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7726-24F5-456E-97FF-8A199C464A46}"/>
              </a:ext>
            </a:extLst>
          </p:cNvPr>
          <p:cNvSpPr>
            <a:spLocks noGrp="1"/>
          </p:cNvSpPr>
          <p:nvPr>
            <p:ph type="title"/>
          </p:nvPr>
        </p:nvSpPr>
        <p:spPr/>
        <p:txBody>
          <a:bodyPr/>
          <a:lstStyle/>
          <a:p>
            <a:pPr algn="ctr"/>
            <a:r>
              <a:rPr lang="en-US" dirty="0"/>
              <a:t>PROBLEM STATEMENT</a:t>
            </a:r>
          </a:p>
        </p:txBody>
      </p:sp>
      <p:sp>
        <p:nvSpPr>
          <p:cNvPr id="3" name="Content Placeholder 2">
            <a:extLst>
              <a:ext uri="{FF2B5EF4-FFF2-40B4-BE49-F238E27FC236}">
                <a16:creationId xmlns:a16="http://schemas.microsoft.com/office/drawing/2014/main" id="{D90D8514-8A49-433D-A653-98CCF46C3185}"/>
              </a:ext>
            </a:extLst>
          </p:cNvPr>
          <p:cNvSpPr>
            <a:spLocks noGrp="1"/>
          </p:cNvSpPr>
          <p:nvPr>
            <p:ph idx="1"/>
          </p:nvPr>
        </p:nvSpPr>
        <p:spPr>
          <a:xfrm>
            <a:off x="747130" y="2439597"/>
            <a:ext cx="10697740" cy="4159609"/>
          </a:xfrm>
        </p:spPr>
        <p:txBody>
          <a:bodyPr>
            <a:normAutofit/>
          </a:bodyPr>
          <a:lstStyle/>
          <a:p>
            <a:pPr marL="0" indent="0" algn="just">
              <a:buNone/>
            </a:pPr>
            <a:r>
              <a:rPr lang="en-US" dirty="0"/>
              <a:t>This research project aims to address the following fundamental questions: </a:t>
            </a:r>
          </a:p>
          <a:p>
            <a:pPr marL="0" indent="0" algn="just">
              <a:buNone/>
            </a:pPr>
            <a:endParaRPr lang="en-US" dirty="0"/>
          </a:p>
          <a:p>
            <a:pPr algn="just"/>
            <a:r>
              <a:rPr lang="en-US" dirty="0"/>
              <a:t>What is the incidence of heart disease, high blood pressure, and brain strokes in the population? </a:t>
            </a:r>
          </a:p>
          <a:p>
            <a:pPr algn="just"/>
            <a:r>
              <a:rPr lang="en-US" dirty="0"/>
              <a:t>How do lifestyle factors, such as smoking status and BMI, impact the frequency of brain strokes? </a:t>
            </a:r>
          </a:p>
          <a:p>
            <a:pPr algn="just"/>
            <a:r>
              <a:rPr lang="en-US" dirty="0"/>
              <a:t>What are the relationships between heart disease, hypertension, and brain strokes? </a:t>
            </a:r>
          </a:p>
          <a:p>
            <a:pPr algn="just"/>
            <a:r>
              <a:rPr lang="en-US" dirty="0"/>
              <a:t>Can additional variables, such as gender, average blood glucose levels, and type of residence, influence the risk of brain strokes? </a:t>
            </a:r>
          </a:p>
          <a:p>
            <a:pPr algn="just"/>
            <a:r>
              <a:rPr lang="en-US" dirty="0"/>
              <a:t>What key factor should different age groups prioritize to safeguard themselves from cardiovascular diseases (CVDs)? </a:t>
            </a:r>
          </a:p>
        </p:txBody>
      </p:sp>
      <p:sp>
        <p:nvSpPr>
          <p:cNvPr id="4" name="Slide Number Placeholder 3">
            <a:extLst>
              <a:ext uri="{FF2B5EF4-FFF2-40B4-BE49-F238E27FC236}">
                <a16:creationId xmlns:a16="http://schemas.microsoft.com/office/drawing/2014/main" id="{78611785-3C82-4088-AE2C-E8B67CFCEE9B}"/>
              </a:ext>
            </a:extLst>
          </p:cNvPr>
          <p:cNvSpPr>
            <a:spLocks noGrp="1"/>
          </p:cNvSpPr>
          <p:nvPr>
            <p:ph type="sldNum" sz="quarter" idx="12"/>
          </p:nvPr>
        </p:nvSpPr>
        <p:spPr/>
        <p:txBody>
          <a:bodyPr/>
          <a:lstStyle/>
          <a:p>
            <a:fld id="{BE334D4C-0D2F-4F24-97D5-2986E8E70728}" type="slidenum">
              <a:rPr lang="en-US" smtClean="0"/>
              <a:t>5</a:t>
            </a:fld>
            <a:endParaRPr lang="en-US"/>
          </a:p>
        </p:txBody>
      </p:sp>
    </p:spTree>
    <p:extLst>
      <p:ext uri="{BB962C8B-B14F-4D97-AF65-F5344CB8AC3E}">
        <p14:creationId xmlns:p14="http://schemas.microsoft.com/office/powerpoint/2010/main" val="33281413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57AB-CD9D-4679-BA14-AE62A2A0D83D}"/>
              </a:ext>
            </a:extLst>
          </p:cNvPr>
          <p:cNvSpPr>
            <a:spLocks noGrp="1"/>
          </p:cNvSpPr>
          <p:nvPr>
            <p:ph type="title"/>
          </p:nvPr>
        </p:nvSpPr>
        <p:spPr>
          <a:xfrm>
            <a:off x="1396116" y="896030"/>
            <a:ext cx="8761413" cy="706964"/>
          </a:xfrm>
        </p:spPr>
        <p:txBody>
          <a:bodyPr/>
          <a:lstStyle/>
          <a:p>
            <a:pPr marL="0" marR="0" algn="ctr">
              <a:lnSpc>
                <a:spcPct val="115000"/>
              </a:lnSpc>
              <a:spcBef>
                <a:spcPts val="1800"/>
              </a:spcBef>
              <a:spcAft>
                <a:spcPts val="600"/>
              </a:spcAft>
            </a:pPr>
            <a:r>
              <a:rPr lang="en-US" sz="2500" b="1" dirty="0"/>
              <a:t>MACHINE LEARNING RESULTS – BELOW 65</a:t>
            </a:r>
          </a:p>
        </p:txBody>
      </p:sp>
      <p:sp>
        <p:nvSpPr>
          <p:cNvPr id="9" name="Title 1">
            <a:extLst>
              <a:ext uri="{FF2B5EF4-FFF2-40B4-BE49-F238E27FC236}">
                <a16:creationId xmlns:a16="http://schemas.microsoft.com/office/drawing/2014/main" id="{48304AC6-C2A3-4D0D-961E-3585ECD90AA2}"/>
              </a:ext>
            </a:extLst>
          </p:cNvPr>
          <p:cNvSpPr txBox="1">
            <a:spLocks/>
          </p:cNvSpPr>
          <p:nvPr/>
        </p:nvSpPr>
        <p:spPr bwMode="gray">
          <a:xfrm>
            <a:off x="5124090" y="4895285"/>
            <a:ext cx="6814867" cy="98341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algn="just">
              <a:spcBef>
                <a:spcPts val="0"/>
              </a:spcBef>
              <a:spcAft>
                <a:spcPts val="0"/>
              </a:spcAft>
            </a:pPr>
            <a:endParaRPr lang="en-US" sz="1400" dirty="0">
              <a:solidFill>
                <a:schemeClr val="tx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41AFCEFF-CE4B-443A-8E9C-06A67A7903C8}"/>
              </a:ext>
            </a:extLst>
          </p:cNvPr>
          <p:cNvSpPr txBox="1"/>
          <p:nvPr/>
        </p:nvSpPr>
        <p:spPr>
          <a:xfrm>
            <a:off x="4617289" y="1577673"/>
            <a:ext cx="3940115" cy="385042"/>
          </a:xfrm>
          <a:prstGeom prst="rect">
            <a:avLst/>
          </a:prstGeom>
          <a:noFill/>
        </p:spPr>
        <p:txBody>
          <a:bodyPr wrap="square">
            <a:spAutoFit/>
          </a:bodyPr>
          <a:lstStyle/>
          <a:p>
            <a:pPr marL="0" marR="0">
              <a:lnSpc>
                <a:spcPct val="115000"/>
              </a:lnSpc>
              <a:spcBef>
                <a:spcPts val="1400"/>
              </a:spcBef>
              <a:spcAft>
                <a:spcPts val="400"/>
              </a:spcAft>
            </a:pPr>
            <a:r>
              <a:rPr lang="en-US" b="1" dirty="0">
                <a:solidFill>
                  <a:schemeClr val="bg1"/>
                </a:solidFill>
                <a:latin typeface="Times New Roman" panose="02020603050405020304" pitchFamily="18" charset="0"/>
              </a:rPr>
              <a:t>Feature Importance plot– Best two</a:t>
            </a:r>
            <a:endParaRPr lang="en-US" sz="1800" b="1" dirty="0">
              <a:solidFill>
                <a:schemeClr val="bg1"/>
              </a:solidFill>
              <a:effectLst/>
              <a:latin typeface="Arial" panose="020B0604020202020204" pitchFamily="34" charset="0"/>
            </a:endParaRPr>
          </a:p>
        </p:txBody>
      </p:sp>
      <p:pic>
        <p:nvPicPr>
          <p:cNvPr id="7" name="Picture 6">
            <a:extLst>
              <a:ext uri="{FF2B5EF4-FFF2-40B4-BE49-F238E27FC236}">
                <a16:creationId xmlns:a16="http://schemas.microsoft.com/office/drawing/2014/main" id="{BD828A4A-AE7F-4FD7-9EF2-7AF47BF145F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644358"/>
            <a:ext cx="5943600" cy="3018790"/>
          </a:xfrm>
          <a:prstGeom prst="rect">
            <a:avLst/>
          </a:prstGeom>
          <a:noFill/>
          <a:ln>
            <a:noFill/>
          </a:ln>
        </p:spPr>
      </p:pic>
      <p:pic>
        <p:nvPicPr>
          <p:cNvPr id="12" name="Picture 11">
            <a:extLst>
              <a:ext uri="{FF2B5EF4-FFF2-40B4-BE49-F238E27FC236}">
                <a16:creationId xmlns:a16="http://schemas.microsoft.com/office/drawing/2014/main" id="{58B590BE-323B-4448-A870-17ED74491F8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9478" y="2557960"/>
            <a:ext cx="5943600" cy="3018790"/>
          </a:xfrm>
          <a:prstGeom prst="rect">
            <a:avLst/>
          </a:prstGeom>
          <a:noFill/>
          <a:ln>
            <a:noFill/>
          </a:ln>
        </p:spPr>
      </p:pic>
      <p:sp>
        <p:nvSpPr>
          <p:cNvPr id="3" name="Slide Number Placeholder 2">
            <a:extLst>
              <a:ext uri="{FF2B5EF4-FFF2-40B4-BE49-F238E27FC236}">
                <a16:creationId xmlns:a16="http://schemas.microsoft.com/office/drawing/2014/main" id="{1BD94410-EC85-46B4-AEAC-89AA46EB23AD}"/>
              </a:ext>
            </a:extLst>
          </p:cNvPr>
          <p:cNvSpPr>
            <a:spLocks noGrp="1"/>
          </p:cNvSpPr>
          <p:nvPr>
            <p:ph type="sldNum" sz="quarter" idx="12"/>
          </p:nvPr>
        </p:nvSpPr>
        <p:spPr/>
        <p:txBody>
          <a:bodyPr/>
          <a:lstStyle/>
          <a:p>
            <a:fld id="{BE334D4C-0D2F-4F24-97D5-2986E8E70728}" type="slidenum">
              <a:rPr lang="en-US" smtClean="0"/>
              <a:t>50</a:t>
            </a:fld>
            <a:endParaRPr lang="en-US"/>
          </a:p>
        </p:txBody>
      </p:sp>
    </p:spTree>
    <p:extLst>
      <p:ext uri="{BB962C8B-B14F-4D97-AF65-F5344CB8AC3E}">
        <p14:creationId xmlns:p14="http://schemas.microsoft.com/office/powerpoint/2010/main" val="33413679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57AB-CD9D-4679-BA14-AE62A2A0D83D}"/>
              </a:ext>
            </a:extLst>
          </p:cNvPr>
          <p:cNvSpPr>
            <a:spLocks noGrp="1"/>
          </p:cNvSpPr>
          <p:nvPr>
            <p:ph type="title"/>
          </p:nvPr>
        </p:nvSpPr>
        <p:spPr>
          <a:xfrm>
            <a:off x="1396116" y="896030"/>
            <a:ext cx="8761413" cy="706964"/>
          </a:xfrm>
        </p:spPr>
        <p:txBody>
          <a:bodyPr/>
          <a:lstStyle/>
          <a:p>
            <a:pPr marL="0" marR="0" algn="ctr">
              <a:lnSpc>
                <a:spcPct val="115000"/>
              </a:lnSpc>
              <a:spcBef>
                <a:spcPts val="1800"/>
              </a:spcBef>
              <a:spcAft>
                <a:spcPts val="600"/>
              </a:spcAft>
            </a:pPr>
            <a:r>
              <a:rPr lang="en-US" sz="2500" b="1" dirty="0"/>
              <a:t>MACHINE LEARNING RESULTS – ABOVE 65</a:t>
            </a:r>
          </a:p>
        </p:txBody>
      </p:sp>
      <p:sp>
        <p:nvSpPr>
          <p:cNvPr id="9" name="Title 1">
            <a:extLst>
              <a:ext uri="{FF2B5EF4-FFF2-40B4-BE49-F238E27FC236}">
                <a16:creationId xmlns:a16="http://schemas.microsoft.com/office/drawing/2014/main" id="{48304AC6-C2A3-4D0D-961E-3585ECD90AA2}"/>
              </a:ext>
            </a:extLst>
          </p:cNvPr>
          <p:cNvSpPr txBox="1">
            <a:spLocks/>
          </p:cNvSpPr>
          <p:nvPr/>
        </p:nvSpPr>
        <p:spPr bwMode="gray">
          <a:xfrm>
            <a:off x="5124090" y="4895285"/>
            <a:ext cx="6814867" cy="98341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algn="just">
              <a:spcBef>
                <a:spcPts val="0"/>
              </a:spcBef>
              <a:spcAft>
                <a:spcPts val="0"/>
              </a:spcAft>
            </a:pPr>
            <a:endParaRPr lang="en-US" sz="1400" dirty="0">
              <a:solidFill>
                <a:schemeClr val="tx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41AFCEFF-CE4B-443A-8E9C-06A67A7903C8}"/>
              </a:ext>
            </a:extLst>
          </p:cNvPr>
          <p:cNvSpPr txBox="1"/>
          <p:nvPr/>
        </p:nvSpPr>
        <p:spPr>
          <a:xfrm>
            <a:off x="4617289" y="1577673"/>
            <a:ext cx="3940115" cy="385042"/>
          </a:xfrm>
          <a:prstGeom prst="rect">
            <a:avLst/>
          </a:prstGeom>
          <a:noFill/>
        </p:spPr>
        <p:txBody>
          <a:bodyPr wrap="square">
            <a:spAutoFit/>
          </a:bodyPr>
          <a:lstStyle/>
          <a:p>
            <a:pPr marL="0" marR="0">
              <a:lnSpc>
                <a:spcPct val="115000"/>
              </a:lnSpc>
              <a:spcBef>
                <a:spcPts val="1400"/>
              </a:spcBef>
              <a:spcAft>
                <a:spcPts val="400"/>
              </a:spcAft>
            </a:pPr>
            <a:r>
              <a:rPr lang="en-US" b="1" dirty="0">
                <a:solidFill>
                  <a:schemeClr val="bg1"/>
                </a:solidFill>
                <a:latin typeface="Times New Roman" panose="02020603050405020304" pitchFamily="18" charset="0"/>
              </a:rPr>
              <a:t>Feature Importance plot– Best two</a:t>
            </a:r>
            <a:endParaRPr lang="en-US" sz="1800" b="1" dirty="0">
              <a:solidFill>
                <a:schemeClr val="bg1"/>
              </a:solidFill>
              <a:effectLst/>
              <a:latin typeface="Arial" panose="020B0604020202020204" pitchFamily="34" charset="0"/>
            </a:endParaRPr>
          </a:p>
        </p:txBody>
      </p:sp>
      <p:sp>
        <p:nvSpPr>
          <p:cNvPr id="13" name="Content Placeholder 2">
            <a:extLst>
              <a:ext uri="{FF2B5EF4-FFF2-40B4-BE49-F238E27FC236}">
                <a16:creationId xmlns:a16="http://schemas.microsoft.com/office/drawing/2014/main" id="{AA4EB0F3-F49A-4D7C-AA34-FF085DE7E051}"/>
              </a:ext>
            </a:extLst>
          </p:cNvPr>
          <p:cNvSpPr>
            <a:spLocks noGrp="1"/>
          </p:cNvSpPr>
          <p:nvPr>
            <p:ph idx="1"/>
          </p:nvPr>
        </p:nvSpPr>
        <p:spPr>
          <a:xfrm>
            <a:off x="586350" y="3048029"/>
            <a:ext cx="4537740" cy="2412491"/>
          </a:xfrm>
        </p:spPr>
        <p:txBody>
          <a:bodyPr>
            <a:noAutofit/>
          </a:bodyPr>
          <a:lstStyle/>
          <a:p>
            <a:pPr algn="l"/>
            <a:r>
              <a:rPr lang="en-US" sz="1400" b="1" i="0" dirty="0">
                <a:solidFill>
                  <a:srgbClr val="374151"/>
                </a:solidFill>
                <a:effectLst/>
                <a:latin typeface="Söhne"/>
              </a:rPr>
              <a:t>Decision Tree Model Insights:</a:t>
            </a:r>
            <a:endParaRPr lang="en-US" sz="1400" b="0" i="0" dirty="0">
              <a:solidFill>
                <a:srgbClr val="374151"/>
              </a:solidFill>
              <a:effectLst/>
              <a:latin typeface="Söhne"/>
            </a:endParaRPr>
          </a:p>
          <a:p>
            <a:pPr lvl="1"/>
            <a:r>
              <a:rPr lang="en-US" sz="1200" b="0" i="0" dirty="0">
                <a:solidFill>
                  <a:srgbClr val="374151"/>
                </a:solidFill>
                <a:effectLst/>
                <a:latin typeface="Söhne"/>
              </a:rPr>
              <a:t>Analysis of variable importance highlights "bmi" and "avg glucose level" as most influential features.</a:t>
            </a:r>
          </a:p>
          <a:p>
            <a:pPr lvl="1"/>
            <a:r>
              <a:rPr lang="en-US" sz="1200" b="0" i="0" dirty="0">
                <a:solidFill>
                  <a:srgbClr val="374151"/>
                </a:solidFill>
                <a:effectLst/>
                <a:latin typeface="Söhne"/>
              </a:rPr>
              <a:t>"Hypertension" and "ever married" also contribute meaningfully to stroke risk prediction.</a:t>
            </a:r>
          </a:p>
          <a:p>
            <a:pPr lvl="1"/>
            <a:r>
              <a:rPr lang="en-US" sz="1200" b="0" i="0" dirty="0">
                <a:solidFill>
                  <a:srgbClr val="374151"/>
                </a:solidFill>
                <a:effectLst/>
                <a:latin typeface="Söhne"/>
              </a:rPr>
              <a:t>Promising performance on oversampled data below age 65, demonstrating a balanced approach.</a:t>
            </a:r>
          </a:p>
          <a:p>
            <a:pPr lvl="1"/>
            <a:r>
              <a:rPr lang="en-US" sz="1200" b="0" i="0" dirty="0">
                <a:solidFill>
                  <a:srgbClr val="374151"/>
                </a:solidFill>
                <a:effectLst/>
                <a:latin typeface="Söhne"/>
              </a:rPr>
              <a:t>Evaluation metrics (accuracy, precision, recall) offer a comprehensive understanding of strengths.</a:t>
            </a:r>
          </a:p>
        </p:txBody>
      </p:sp>
      <p:sp>
        <p:nvSpPr>
          <p:cNvPr id="14" name="Content Placeholder 2">
            <a:extLst>
              <a:ext uri="{FF2B5EF4-FFF2-40B4-BE49-F238E27FC236}">
                <a16:creationId xmlns:a16="http://schemas.microsoft.com/office/drawing/2014/main" id="{93007C6F-A7CB-4770-A5E1-65DF2F80E255}"/>
              </a:ext>
            </a:extLst>
          </p:cNvPr>
          <p:cNvSpPr txBox="1">
            <a:spLocks/>
          </p:cNvSpPr>
          <p:nvPr/>
        </p:nvSpPr>
        <p:spPr>
          <a:xfrm>
            <a:off x="6367979" y="3059517"/>
            <a:ext cx="5351253" cy="207896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l"/>
            <a:r>
              <a:rPr lang="en-US" sz="1400" b="1" i="0" dirty="0">
                <a:solidFill>
                  <a:srgbClr val="374151"/>
                </a:solidFill>
                <a:effectLst/>
                <a:latin typeface="Söhne"/>
              </a:rPr>
              <a:t>Random Forest Model Insights:</a:t>
            </a:r>
            <a:endParaRPr lang="en-US" sz="1400" b="0" i="0" dirty="0">
              <a:solidFill>
                <a:srgbClr val="374151"/>
              </a:solidFill>
              <a:effectLst/>
              <a:latin typeface="Söhne"/>
            </a:endParaRPr>
          </a:p>
          <a:p>
            <a:pPr lvl="1"/>
            <a:r>
              <a:rPr lang="en-US" sz="1200" b="0" i="0" dirty="0">
                <a:solidFill>
                  <a:srgbClr val="374151"/>
                </a:solidFill>
                <a:effectLst/>
                <a:latin typeface="Söhne"/>
              </a:rPr>
              <a:t>Feature importance analysis reveals lifestyle and demographic factors like "smoking status," "work type," and "gender" as influential predictors.</a:t>
            </a:r>
          </a:p>
          <a:p>
            <a:pPr lvl="1"/>
            <a:r>
              <a:rPr lang="en-US" sz="1200" b="0" i="0" dirty="0">
                <a:solidFill>
                  <a:srgbClr val="374151"/>
                </a:solidFill>
                <a:effectLst/>
                <a:latin typeface="Söhne"/>
              </a:rPr>
              <a:t>"Avg glucose level" and "bmi" also hold substantial importance in predicting stroke risk.</a:t>
            </a:r>
          </a:p>
          <a:p>
            <a:pPr lvl="1"/>
            <a:r>
              <a:rPr lang="en-US" sz="1200" b="0" i="0" dirty="0">
                <a:solidFill>
                  <a:srgbClr val="374151"/>
                </a:solidFill>
                <a:effectLst/>
                <a:latin typeface="Söhne"/>
              </a:rPr>
              <a:t>The model demonstrates robustness in capturing diverse predictors of stroke risk.</a:t>
            </a:r>
          </a:p>
          <a:p>
            <a:pPr lvl="1"/>
            <a:r>
              <a:rPr lang="en-US" sz="1200" b="0" i="0" dirty="0">
                <a:solidFill>
                  <a:srgbClr val="374151"/>
                </a:solidFill>
                <a:effectLst/>
                <a:latin typeface="Söhne"/>
              </a:rPr>
              <a:t>Aligns with established medical knowledge regarding the association of certain factors with stroke risk.</a:t>
            </a:r>
          </a:p>
        </p:txBody>
      </p:sp>
      <p:sp>
        <p:nvSpPr>
          <p:cNvPr id="3" name="Slide Number Placeholder 2">
            <a:extLst>
              <a:ext uri="{FF2B5EF4-FFF2-40B4-BE49-F238E27FC236}">
                <a16:creationId xmlns:a16="http://schemas.microsoft.com/office/drawing/2014/main" id="{78AF3453-454C-4443-923F-09711D014F3A}"/>
              </a:ext>
            </a:extLst>
          </p:cNvPr>
          <p:cNvSpPr>
            <a:spLocks noGrp="1"/>
          </p:cNvSpPr>
          <p:nvPr>
            <p:ph type="sldNum" sz="quarter" idx="12"/>
          </p:nvPr>
        </p:nvSpPr>
        <p:spPr/>
        <p:txBody>
          <a:bodyPr/>
          <a:lstStyle/>
          <a:p>
            <a:fld id="{BE334D4C-0D2F-4F24-97D5-2986E8E70728}" type="slidenum">
              <a:rPr lang="en-US" smtClean="0"/>
              <a:t>51</a:t>
            </a:fld>
            <a:endParaRPr lang="en-US"/>
          </a:p>
        </p:txBody>
      </p:sp>
    </p:spTree>
    <p:extLst>
      <p:ext uri="{BB962C8B-B14F-4D97-AF65-F5344CB8AC3E}">
        <p14:creationId xmlns:p14="http://schemas.microsoft.com/office/powerpoint/2010/main" val="26431242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3BA2B-C148-404D-A9C0-70F9BBE41901}"/>
              </a:ext>
            </a:extLst>
          </p:cNvPr>
          <p:cNvSpPr>
            <a:spLocks noGrp="1"/>
          </p:cNvSpPr>
          <p:nvPr>
            <p:ph type="title"/>
          </p:nvPr>
        </p:nvSpPr>
        <p:spPr>
          <a:xfrm>
            <a:off x="1638034" y="947789"/>
            <a:ext cx="8761413" cy="706964"/>
          </a:xfrm>
        </p:spPr>
        <p:txBody>
          <a:bodyPr/>
          <a:lstStyle/>
          <a:p>
            <a:pPr algn="ctr"/>
            <a:r>
              <a:rPr lang="en-US" dirty="0"/>
              <a:t>DISCUSSION</a:t>
            </a:r>
          </a:p>
        </p:txBody>
      </p:sp>
      <p:sp>
        <p:nvSpPr>
          <p:cNvPr id="3" name="Content Placeholder 2">
            <a:extLst>
              <a:ext uri="{FF2B5EF4-FFF2-40B4-BE49-F238E27FC236}">
                <a16:creationId xmlns:a16="http://schemas.microsoft.com/office/drawing/2014/main" id="{DD8531D8-541C-462B-A135-E4768170151D}"/>
              </a:ext>
            </a:extLst>
          </p:cNvPr>
          <p:cNvSpPr>
            <a:spLocks noGrp="1"/>
          </p:cNvSpPr>
          <p:nvPr>
            <p:ph idx="1"/>
          </p:nvPr>
        </p:nvSpPr>
        <p:spPr>
          <a:xfrm>
            <a:off x="878908" y="2353333"/>
            <a:ext cx="10680488" cy="4409775"/>
          </a:xfrm>
        </p:spPr>
        <p:txBody>
          <a:bodyPr>
            <a:noAutofit/>
          </a:bodyPr>
          <a:lstStyle/>
          <a:p>
            <a:pPr marL="0" indent="0" algn="just">
              <a:buNone/>
            </a:pPr>
            <a:r>
              <a:rPr lang="en-US" sz="1400" b="1" i="0" dirty="0">
                <a:solidFill>
                  <a:srgbClr val="374151"/>
                </a:solidFill>
                <a:effectLst/>
                <a:latin typeface="Söhne"/>
              </a:rPr>
              <a:t>Age Group 0-100:</a:t>
            </a:r>
            <a:endParaRPr lang="en-US" sz="1400" b="0" i="0" dirty="0">
              <a:solidFill>
                <a:srgbClr val="374151"/>
              </a:solidFill>
              <a:effectLst/>
              <a:latin typeface="Söhne"/>
            </a:endParaRPr>
          </a:p>
          <a:p>
            <a:pPr algn="just"/>
            <a:r>
              <a:rPr lang="en-US" sz="1400" b="0" i="0" dirty="0">
                <a:solidFill>
                  <a:srgbClr val="374151"/>
                </a:solidFill>
                <a:effectLst/>
                <a:latin typeface="Söhne"/>
              </a:rPr>
              <a:t>Consistently across various models and datasets, the predictors "avg glucose level," "hypertension," "heart disease," "ever married," </a:t>
            </a:r>
            <a:r>
              <a:rPr lang="en-US" sz="1400" b="0" i="0">
                <a:solidFill>
                  <a:srgbClr val="374151"/>
                </a:solidFill>
                <a:effectLst/>
                <a:latin typeface="Söhne"/>
              </a:rPr>
              <a:t>and “BMI" </a:t>
            </a:r>
            <a:r>
              <a:rPr lang="en-US" sz="1400" b="0" i="0" dirty="0">
                <a:solidFill>
                  <a:srgbClr val="374151"/>
                </a:solidFill>
                <a:effectLst/>
                <a:latin typeface="Söhne"/>
              </a:rPr>
              <a:t>emerge as crucial factors in predicting stroke risk. </a:t>
            </a:r>
          </a:p>
          <a:p>
            <a:pPr algn="just"/>
            <a:r>
              <a:rPr lang="en-US" sz="1400" dirty="0">
                <a:solidFill>
                  <a:srgbClr val="374151"/>
                </a:solidFill>
                <a:latin typeface="Söhne"/>
              </a:rPr>
              <a:t>E</a:t>
            </a:r>
            <a:r>
              <a:rPr lang="en-US" sz="1400" b="0" i="0" dirty="0">
                <a:solidFill>
                  <a:srgbClr val="374151"/>
                </a:solidFill>
                <a:effectLst/>
                <a:latin typeface="Söhne"/>
              </a:rPr>
              <a:t>mphasizing the need for a comprehensive approach that includes monitoring glucose levels, managing hypertension and heart health, exploring social determinants such as marital status, and addressing obesity in stroke prevention strategies.</a:t>
            </a:r>
          </a:p>
          <a:p>
            <a:pPr algn="just"/>
            <a:r>
              <a:rPr lang="en-US" sz="1400" b="0" i="0" dirty="0">
                <a:solidFill>
                  <a:srgbClr val="374151"/>
                </a:solidFill>
                <a:effectLst/>
                <a:latin typeface="Söhne"/>
              </a:rPr>
              <a:t>Chi-square tests confirmed significant associations of smoking status, age, gender, and other variables with stroke occurrence.</a:t>
            </a:r>
          </a:p>
          <a:p>
            <a:r>
              <a:rPr lang="en-US" sz="1400" b="0" i="0" dirty="0">
                <a:solidFill>
                  <a:srgbClr val="374151"/>
                </a:solidFill>
                <a:effectLst/>
                <a:latin typeface="Söhne"/>
              </a:rPr>
              <a:t>Random Forest consistently highlights "avg glucose level" and "hypertension."</a:t>
            </a:r>
          </a:p>
          <a:p>
            <a:pPr marL="0" indent="0">
              <a:buNone/>
            </a:pPr>
            <a:endParaRPr lang="en-US" sz="1400" dirty="0"/>
          </a:p>
        </p:txBody>
      </p:sp>
      <p:sp>
        <p:nvSpPr>
          <p:cNvPr id="4" name="Slide Number Placeholder 3">
            <a:extLst>
              <a:ext uri="{FF2B5EF4-FFF2-40B4-BE49-F238E27FC236}">
                <a16:creationId xmlns:a16="http://schemas.microsoft.com/office/drawing/2014/main" id="{AD105851-AEBA-424E-BA62-C7FB5EC6AAEB}"/>
              </a:ext>
            </a:extLst>
          </p:cNvPr>
          <p:cNvSpPr>
            <a:spLocks noGrp="1"/>
          </p:cNvSpPr>
          <p:nvPr>
            <p:ph type="sldNum" sz="quarter" idx="12"/>
          </p:nvPr>
        </p:nvSpPr>
        <p:spPr/>
        <p:txBody>
          <a:bodyPr/>
          <a:lstStyle/>
          <a:p>
            <a:fld id="{BE334D4C-0D2F-4F24-97D5-2986E8E70728}" type="slidenum">
              <a:rPr lang="en-US" smtClean="0"/>
              <a:t>52</a:t>
            </a:fld>
            <a:endParaRPr lang="en-US"/>
          </a:p>
        </p:txBody>
      </p:sp>
    </p:spTree>
    <p:extLst>
      <p:ext uri="{BB962C8B-B14F-4D97-AF65-F5344CB8AC3E}">
        <p14:creationId xmlns:p14="http://schemas.microsoft.com/office/powerpoint/2010/main" val="4527966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3BA2B-C148-404D-A9C0-70F9BBE41901}"/>
              </a:ext>
            </a:extLst>
          </p:cNvPr>
          <p:cNvSpPr>
            <a:spLocks noGrp="1"/>
          </p:cNvSpPr>
          <p:nvPr>
            <p:ph type="title"/>
          </p:nvPr>
        </p:nvSpPr>
        <p:spPr>
          <a:xfrm>
            <a:off x="1638034" y="947789"/>
            <a:ext cx="8761413" cy="706964"/>
          </a:xfrm>
        </p:spPr>
        <p:txBody>
          <a:bodyPr/>
          <a:lstStyle/>
          <a:p>
            <a:pPr algn="ctr"/>
            <a:r>
              <a:rPr lang="en-US" dirty="0"/>
              <a:t>DISCUSSION</a:t>
            </a:r>
          </a:p>
        </p:txBody>
      </p:sp>
      <p:sp>
        <p:nvSpPr>
          <p:cNvPr id="3" name="Content Placeholder 2">
            <a:extLst>
              <a:ext uri="{FF2B5EF4-FFF2-40B4-BE49-F238E27FC236}">
                <a16:creationId xmlns:a16="http://schemas.microsoft.com/office/drawing/2014/main" id="{DD8531D8-541C-462B-A135-E4768170151D}"/>
              </a:ext>
            </a:extLst>
          </p:cNvPr>
          <p:cNvSpPr>
            <a:spLocks noGrp="1"/>
          </p:cNvSpPr>
          <p:nvPr>
            <p:ph idx="1"/>
          </p:nvPr>
        </p:nvSpPr>
        <p:spPr>
          <a:xfrm>
            <a:off x="878908" y="2353333"/>
            <a:ext cx="10680488" cy="4409775"/>
          </a:xfrm>
        </p:spPr>
        <p:txBody>
          <a:bodyPr>
            <a:noAutofit/>
          </a:bodyPr>
          <a:lstStyle/>
          <a:p>
            <a:pPr marL="0" indent="0" algn="just">
              <a:buNone/>
            </a:pPr>
            <a:r>
              <a:rPr lang="en-US" sz="1400" b="1" i="0" dirty="0">
                <a:solidFill>
                  <a:srgbClr val="374151"/>
                </a:solidFill>
                <a:effectLst/>
                <a:latin typeface="Söhne"/>
              </a:rPr>
              <a:t>Age Group 0-65:</a:t>
            </a:r>
            <a:endParaRPr lang="en-US" sz="1400" b="0" i="0" dirty="0">
              <a:solidFill>
                <a:srgbClr val="374151"/>
              </a:solidFill>
              <a:effectLst/>
              <a:latin typeface="Söhne"/>
            </a:endParaRPr>
          </a:p>
          <a:p>
            <a:pPr algn="just"/>
            <a:r>
              <a:rPr lang="en-US" sz="1400" b="0" i="0" dirty="0">
                <a:solidFill>
                  <a:srgbClr val="374151"/>
                </a:solidFill>
                <a:effectLst/>
                <a:latin typeface="Söhne"/>
              </a:rPr>
              <a:t>Four models consistently identified "ever married," "heart disease," "hypertension," "BMI," and "average glucose level" as top predictors.</a:t>
            </a:r>
          </a:p>
          <a:p>
            <a:pPr algn="just"/>
            <a:r>
              <a:rPr lang="en-US" sz="1400" b="0" i="0" dirty="0">
                <a:solidFill>
                  <a:srgbClr val="374151"/>
                </a:solidFill>
                <a:effectLst/>
                <a:latin typeface="Söhne"/>
              </a:rPr>
              <a:t>Managing hypertension and glucose levels emerged as crucial recommendations for cardiovascular health.</a:t>
            </a:r>
          </a:p>
          <a:p>
            <a:pPr algn="just"/>
            <a:r>
              <a:rPr lang="en-US" sz="1400" b="0" i="0" dirty="0">
                <a:solidFill>
                  <a:srgbClr val="374151"/>
                </a:solidFill>
                <a:effectLst/>
                <a:latin typeface="Söhne"/>
              </a:rPr>
              <a:t>The analysis explored potential correlations between marital status and stroke risk, prompting further investigation into social and lifestyle aspects.</a:t>
            </a:r>
          </a:p>
          <a:p>
            <a:pPr algn="just"/>
            <a:r>
              <a:rPr lang="en-US" sz="1400" b="0" i="0" dirty="0">
                <a:solidFill>
                  <a:srgbClr val="374151"/>
                </a:solidFill>
                <a:effectLst/>
                <a:latin typeface="Söhne"/>
              </a:rPr>
              <a:t>Heart disease and hypertension were underscored as critical factors, reinforcing the need for their effective management.</a:t>
            </a:r>
          </a:p>
          <a:p>
            <a:pPr algn="just"/>
            <a:r>
              <a:rPr lang="en-US" sz="1400" b="0" i="0" dirty="0">
                <a:solidFill>
                  <a:srgbClr val="374151"/>
                </a:solidFill>
                <a:effectLst/>
                <a:latin typeface="Söhne"/>
              </a:rPr>
              <a:t>Chi-square tests confirmed significant associations of smoking status, age, gender, and other variables with stroke occurrence.</a:t>
            </a:r>
          </a:p>
          <a:p>
            <a:pPr algn="just"/>
            <a:r>
              <a:rPr lang="en-US" sz="1400" b="0" i="0" dirty="0">
                <a:solidFill>
                  <a:srgbClr val="374151"/>
                </a:solidFill>
                <a:effectLst/>
                <a:latin typeface="Söhne"/>
              </a:rPr>
              <a:t>The research provides valuable insights for healthcare professionals and policymakers to devise effective prevention and intervention strategies tailored to the age group 0-65.</a:t>
            </a:r>
          </a:p>
          <a:p>
            <a:pPr algn="just"/>
            <a:endParaRPr lang="en-US" sz="1400" dirty="0"/>
          </a:p>
        </p:txBody>
      </p:sp>
      <p:sp>
        <p:nvSpPr>
          <p:cNvPr id="4" name="Slide Number Placeholder 3">
            <a:extLst>
              <a:ext uri="{FF2B5EF4-FFF2-40B4-BE49-F238E27FC236}">
                <a16:creationId xmlns:a16="http://schemas.microsoft.com/office/drawing/2014/main" id="{AD105851-AEBA-424E-BA62-C7FB5EC6AAEB}"/>
              </a:ext>
            </a:extLst>
          </p:cNvPr>
          <p:cNvSpPr>
            <a:spLocks noGrp="1"/>
          </p:cNvSpPr>
          <p:nvPr>
            <p:ph type="sldNum" sz="quarter" idx="12"/>
          </p:nvPr>
        </p:nvSpPr>
        <p:spPr/>
        <p:txBody>
          <a:bodyPr/>
          <a:lstStyle/>
          <a:p>
            <a:fld id="{BE334D4C-0D2F-4F24-97D5-2986E8E70728}" type="slidenum">
              <a:rPr lang="en-US" smtClean="0"/>
              <a:t>53</a:t>
            </a:fld>
            <a:endParaRPr lang="en-US"/>
          </a:p>
        </p:txBody>
      </p:sp>
    </p:spTree>
    <p:extLst>
      <p:ext uri="{BB962C8B-B14F-4D97-AF65-F5344CB8AC3E}">
        <p14:creationId xmlns:p14="http://schemas.microsoft.com/office/powerpoint/2010/main" val="11954466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3BA2B-C148-404D-A9C0-70F9BBE41901}"/>
              </a:ext>
            </a:extLst>
          </p:cNvPr>
          <p:cNvSpPr>
            <a:spLocks noGrp="1"/>
          </p:cNvSpPr>
          <p:nvPr>
            <p:ph type="title"/>
          </p:nvPr>
        </p:nvSpPr>
        <p:spPr>
          <a:xfrm>
            <a:off x="1638034" y="947789"/>
            <a:ext cx="8761413" cy="706964"/>
          </a:xfrm>
        </p:spPr>
        <p:txBody>
          <a:bodyPr/>
          <a:lstStyle/>
          <a:p>
            <a:pPr algn="ctr"/>
            <a:r>
              <a:rPr lang="en-US" dirty="0"/>
              <a:t>DISCUSSION</a:t>
            </a:r>
          </a:p>
        </p:txBody>
      </p:sp>
      <p:sp>
        <p:nvSpPr>
          <p:cNvPr id="3" name="Content Placeholder 2">
            <a:extLst>
              <a:ext uri="{FF2B5EF4-FFF2-40B4-BE49-F238E27FC236}">
                <a16:creationId xmlns:a16="http://schemas.microsoft.com/office/drawing/2014/main" id="{DD8531D8-541C-462B-A135-E4768170151D}"/>
              </a:ext>
            </a:extLst>
          </p:cNvPr>
          <p:cNvSpPr>
            <a:spLocks noGrp="1"/>
          </p:cNvSpPr>
          <p:nvPr>
            <p:ph idx="1"/>
          </p:nvPr>
        </p:nvSpPr>
        <p:spPr>
          <a:xfrm>
            <a:off x="755756" y="2782317"/>
            <a:ext cx="10680488" cy="4599558"/>
          </a:xfrm>
        </p:spPr>
        <p:txBody>
          <a:bodyPr>
            <a:noAutofit/>
          </a:bodyPr>
          <a:lstStyle/>
          <a:p>
            <a:pPr marL="0" indent="0" algn="just">
              <a:buNone/>
            </a:pPr>
            <a:r>
              <a:rPr lang="en-US" sz="1400" b="1" i="0" dirty="0">
                <a:solidFill>
                  <a:srgbClr val="374151"/>
                </a:solidFill>
                <a:effectLst/>
                <a:latin typeface="Söhne"/>
              </a:rPr>
              <a:t>Age Group Above 65:</a:t>
            </a:r>
            <a:endParaRPr lang="en-US" sz="1400" b="0" i="0" dirty="0">
              <a:solidFill>
                <a:srgbClr val="374151"/>
              </a:solidFill>
              <a:effectLst/>
              <a:latin typeface="Söhne"/>
            </a:endParaRPr>
          </a:p>
          <a:p>
            <a:pPr algn="just"/>
            <a:r>
              <a:rPr lang="en-US" sz="1400" b="0" i="0" dirty="0">
                <a:solidFill>
                  <a:srgbClr val="374151"/>
                </a:solidFill>
                <a:effectLst/>
                <a:latin typeface="Söhne"/>
              </a:rPr>
              <a:t>Consistent identification of influential features, including heart disease, hypertension, smoking, and BMI, in stroke prediction models for individuals above 65.</a:t>
            </a:r>
          </a:p>
          <a:p>
            <a:pPr algn="just"/>
            <a:r>
              <a:rPr lang="en-US" sz="1400" b="0" i="0" dirty="0">
                <a:solidFill>
                  <a:srgbClr val="374151"/>
                </a:solidFill>
                <a:effectLst/>
                <a:latin typeface="Söhne"/>
              </a:rPr>
              <a:t>Incidence of heart disease, high blood pressure, and their correlation with strokes confirmed their prevalence in the elderly population.</a:t>
            </a:r>
          </a:p>
          <a:p>
            <a:pPr algn="just"/>
            <a:r>
              <a:rPr lang="en-US" sz="1400" b="0" i="0" dirty="0">
                <a:solidFill>
                  <a:srgbClr val="374151"/>
                </a:solidFill>
                <a:effectLst/>
                <a:latin typeface="Söhne"/>
              </a:rPr>
              <a:t>The analysis revealed lifestyle factors, such as smoking and higher BMI, contributing to increased cardiovascular risk in seniors.</a:t>
            </a:r>
          </a:p>
          <a:p>
            <a:pPr algn="just"/>
            <a:r>
              <a:rPr lang="en-US" sz="1400" b="0" i="0" dirty="0">
                <a:solidFill>
                  <a:srgbClr val="374151"/>
                </a:solidFill>
                <a:effectLst/>
                <a:latin typeface="Söhne"/>
              </a:rPr>
              <a:t>Exploration of additional variables like gender, average blood glucose levels, and residence type provided a comprehensive understanding of factors influencing stroke risk.</a:t>
            </a:r>
          </a:p>
          <a:p>
            <a:pPr algn="just"/>
            <a:r>
              <a:rPr lang="en-US" sz="1400" b="0" i="0" dirty="0">
                <a:solidFill>
                  <a:srgbClr val="374151"/>
                </a:solidFill>
                <a:effectLst/>
                <a:latin typeface="Söhne"/>
              </a:rPr>
              <a:t>The study's insights can inform healthcare professionals and policymakers in developing effective strategies for stroke prevention and management in the elderly population.</a:t>
            </a:r>
          </a:p>
          <a:p>
            <a:pPr algn="just"/>
            <a:endParaRPr lang="en-US" sz="1400" dirty="0"/>
          </a:p>
        </p:txBody>
      </p:sp>
      <p:sp>
        <p:nvSpPr>
          <p:cNvPr id="4" name="Slide Number Placeholder 3">
            <a:extLst>
              <a:ext uri="{FF2B5EF4-FFF2-40B4-BE49-F238E27FC236}">
                <a16:creationId xmlns:a16="http://schemas.microsoft.com/office/drawing/2014/main" id="{199F7305-ED31-4DFD-B90B-91ED33BA24E4}"/>
              </a:ext>
            </a:extLst>
          </p:cNvPr>
          <p:cNvSpPr>
            <a:spLocks noGrp="1"/>
          </p:cNvSpPr>
          <p:nvPr>
            <p:ph type="sldNum" sz="quarter" idx="12"/>
          </p:nvPr>
        </p:nvSpPr>
        <p:spPr/>
        <p:txBody>
          <a:bodyPr/>
          <a:lstStyle/>
          <a:p>
            <a:fld id="{BE334D4C-0D2F-4F24-97D5-2986E8E70728}" type="slidenum">
              <a:rPr lang="en-US" smtClean="0"/>
              <a:t>54</a:t>
            </a:fld>
            <a:endParaRPr lang="en-US"/>
          </a:p>
        </p:txBody>
      </p:sp>
    </p:spTree>
    <p:extLst>
      <p:ext uri="{BB962C8B-B14F-4D97-AF65-F5344CB8AC3E}">
        <p14:creationId xmlns:p14="http://schemas.microsoft.com/office/powerpoint/2010/main" val="34597787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3BA2B-C148-404D-A9C0-70F9BBE41901}"/>
              </a:ext>
            </a:extLst>
          </p:cNvPr>
          <p:cNvSpPr>
            <a:spLocks noGrp="1"/>
          </p:cNvSpPr>
          <p:nvPr>
            <p:ph type="title"/>
          </p:nvPr>
        </p:nvSpPr>
        <p:spPr>
          <a:xfrm>
            <a:off x="1638034" y="947789"/>
            <a:ext cx="8761413" cy="706964"/>
          </a:xfrm>
        </p:spPr>
        <p:txBody>
          <a:bodyPr/>
          <a:lstStyle/>
          <a:p>
            <a:pPr algn="ctr"/>
            <a:r>
              <a:rPr lang="en-US" dirty="0"/>
              <a:t>CONCLUSION</a:t>
            </a:r>
          </a:p>
        </p:txBody>
      </p:sp>
      <p:sp>
        <p:nvSpPr>
          <p:cNvPr id="3" name="Content Placeholder 2">
            <a:extLst>
              <a:ext uri="{FF2B5EF4-FFF2-40B4-BE49-F238E27FC236}">
                <a16:creationId xmlns:a16="http://schemas.microsoft.com/office/drawing/2014/main" id="{DD8531D8-541C-462B-A135-E4768170151D}"/>
              </a:ext>
            </a:extLst>
          </p:cNvPr>
          <p:cNvSpPr>
            <a:spLocks noGrp="1"/>
          </p:cNvSpPr>
          <p:nvPr>
            <p:ph idx="1"/>
          </p:nvPr>
        </p:nvSpPr>
        <p:spPr>
          <a:xfrm>
            <a:off x="755756" y="2782317"/>
            <a:ext cx="10680488" cy="4599558"/>
          </a:xfrm>
        </p:spPr>
        <p:txBody>
          <a:bodyPr>
            <a:noAutofit/>
          </a:bodyPr>
          <a:lstStyle/>
          <a:p>
            <a:r>
              <a:rPr lang="en-US" sz="1400" b="0" i="0" dirty="0">
                <a:solidFill>
                  <a:srgbClr val="374151"/>
                </a:solidFill>
                <a:effectLst/>
                <a:latin typeface="Söhne"/>
              </a:rPr>
              <a:t>The analysis explores correlations between marital status and stroke risk, highlighting "ever married" as a top predictor for the age group 0-65.</a:t>
            </a:r>
          </a:p>
          <a:p>
            <a:r>
              <a:rPr lang="en-US" sz="1400" b="0" i="0" dirty="0">
                <a:solidFill>
                  <a:srgbClr val="374151"/>
                </a:solidFill>
                <a:effectLst/>
                <a:latin typeface="Söhne"/>
              </a:rPr>
              <a:t>Significant risk factors include age, hypertension, heart disease, BMI, and smoking, with age demonstrating non-uniform distribution peaks at 55 and 80 years.</a:t>
            </a:r>
          </a:p>
          <a:p>
            <a:r>
              <a:rPr lang="en-US" sz="1400" b="0" i="0" dirty="0">
                <a:solidFill>
                  <a:srgbClr val="374151"/>
                </a:solidFill>
                <a:effectLst/>
                <a:latin typeface="Söhne"/>
              </a:rPr>
              <a:t>Chi-square tests confirm significant associations of smoking status, age, gender, hypertension, heart disease, marital status, work type, and residence type with stroke occurrence.</a:t>
            </a:r>
          </a:p>
          <a:p>
            <a:r>
              <a:rPr lang="en-US" sz="1400" b="0" i="0" dirty="0">
                <a:solidFill>
                  <a:srgbClr val="374151"/>
                </a:solidFill>
                <a:effectLst/>
                <a:latin typeface="Söhne"/>
              </a:rPr>
              <a:t>Heart disease and hypertension are primary risk factors for strokes in the elderly.</a:t>
            </a:r>
          </a:p>
          <a:p>
            <a:r>
              <a:rPr lang="en-US" sz="1400" b="0" i="0" dirty="0">
                <a:solidFill>
                  <a:srgbClr val="374151"/>
                </a:solidFill>
                <a:effectLst/>
                <a:latin typeface="Söhne"/>
              </a:rPr>
              <a:t>Lifestyle factors (smoking, BMI) impact stroke frequency, with smoking and higher BMI contributing to increased risk.</a:t>
            </a:r>
          </a:p>
          <a:p>
            <a:r>
              <a:rPr lang="en-US" sz="1400" b="0" i="0" dirty="0">
                <a:solidFill>
                  <a:srgbClr val="374151"/>
                </a:solidFill>
                <a:effectLst/>
                <a:latin typeface="Söhne"/>
              </a:rPr>
              <a:t>Additional variables (gender, average blood glucose levels, type of residence) significantly contribute to stroke risk in older people.</a:t>
            </a:r>
          </a:p>
          <a:p>
            <a:pPr algn="just"/>
            <a:endParaRPr lang="en-US" sz="1400" dirty="0"/>
          </a:p>
        </p:txBody>
      </p:sp>
      <p:sp>
        <p:nvSpPr>
          <p:cNvPr id="4" name="Slide Number Placeholder 3">
            <a:extLst>
              <a:ext uri="{FF2B5EF4-FFF2-40B4-BE49-F238E27FC236}">
                <a16:creationId xmlns:a16="http://schemas.microsoft.com/office/drawing/2014/main" id="{199F7305-ED31-4DFD-B90B-91ED33BA24E4}"/>
              </a:ext>
            </a:extLst>
          </p:cNvPr>
          <p:cNvSpPr>
            <a:spLocks noGrp="1"/>
          </p:cNvSpPr>
          <p:nvPr>
            <p:ph type="sldNum" sz="quarter" idx="12"/>
          </p:nvPr>
        </p:nvSpPr>
        <p:spPr/>
        <p:txBody>
          <a:bodyPr/>
          <a:lstStyle/>
          <a:p>
            <a:fld id="{BE334D4C-0D2F-4F24-97D5-2986E8E70728}" type="slidenum">
              <a:rPr lang="en-US" smtClean="0"/>
              <a:t>55</a:t>
            </a:fld>
            <a:endParaRPr lang="en-US"/>
          </a:p>
        </p:txBody>
      </p:sp>
    </p:spTree>
    <p:extLst>
      <p:ext uri="{BB962C8B-B14F-4D97-AF65-F5344CB8AC3E}">
        <p14:creationId xmlns:p14="http://schemas.microsoft.com/office/powerpoint/2010/main" val="36518290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3BA2B-C148-404D-A9C0-70F9BBE41901}"/>
              </a:ext>
            </a:extLst>
          </p:cNvPr>
          <p:cNvSpPr>
            <a:spLocks noGrp="1"/>
          </p:cNvSpPr>
          <p:nvPr>
            <p:ph type="title"/>
          </p:nvPr>
        </p:nvSpPr>
        <p:spPr>
          <a:xfrm>
            <a:off x="1638034" y="947789"/>
            <a:ext cx="8761413" cy="706964"/>
          </a:xfrm>
        </p:spPr>
        <p:txBody>
          <a:bodyPr/>
          <a:lstStyle/>
          <a:p>
            <a:pPr algn="ctr"/>
            <a:r>
              <a:rPr lang="en-US" dirty="0"/>
              <a:t>FUTURE WORK</a:t>
            </a:r>
          </a:p>
        </p:txBody>
      </p:sp>
      <p:sp>
        <p:nvSpPr>
          <p:cNvPr id="3" name="Content Placeholder 2">
            <a:extLst>
              <a:ext uri="{FF2B5EF4-FFF2-40B4-BE49-F238E27FC236}">
                <a16:creationId xmlns:a16="http://schemas.microsoft.com/office/drawing/2014/main" id="{DD8531D8-541C-462B-A135-E4768170151D}"/>
              </a:ext>
            </a:extLst>
          </p:cNvPr>
          <p:cNvSpPr>
            <a:spLocks noGrp="1"/>
          </p:cNvSpPr>
          <p:nvPr>
            <p:ph idx="1"/>
          </p:nvPr>
        </p:nvSpPr>
        <p:spPr>
          <a:xfrm>
            <a:off x="827150" y="2258442"/>
            <a:ext cx="10680488" cy="4202744"/>
          </a:xfrm>
        </p:spPr>
        <p:txBody>
          <a:bodyPr>
            <a:noAutofit/>
          </a:bodyPr>
          <a:lstStyle/>
          <a:p>
            <a:pPr algn="l"/>
            <a:r>
              <a:rPr lang="en-US" sz="1400" b="1" i="0" dirty="0">
                <a:solidFill>
                  <a:srgbClr val="374151"/>
                </a:solidFill>
                <a:effectLst/>
                <a:latin typeface="Söhne"/>
              </a:rPr>
              <a:t>Future Work Recommendations:</a:t>
            </a:r>
            <a:endParaRPr lang="en-US" sz="1400" b="0" i="0" dirty="0">
              <a:solidFill>
                <a:srgbClr val="374151"/>
              </a:solidFill>
              <a:effectLst/>
              <a:latin typeface="Söhne"/>
            </a:endParaRPr>
          </a:p>
          <a:p>
            <a:pPr lvl="1"/>
            <a:r>
              <a:rPr lang="en-US" sz="1200" b="1" i="0" dirty="0">
                <a:solidFill>
                  <a:srgbClr val="374151"/>
                </a:solidFill>
                <a:effectLst/>
                <a:latin typeface="Söhne"/>
              </a:rPr>
              <a:t>Validation Across Diverse Datasets:</a:t>
            </a:r>
            <a:endParaRPr lang="en-US" sz="1200" b="0" i="0" dirty="0">
              <a:solidFill>
                <a:srgbClr val="374151"/>
              </a:solidFill>
              <a:effectLst/>
              <a:latin typeface="Söhne"/>
            </a:endParaRPr>
          </a:p>
          <a:p>
            <a:pPr lvl="2"/>
            <a:r>
              <a:rPr lang="en-US" sz="1200" b="0" i="0" dirty="0">
                <a:solidFill>
                  <a:srgbClr val="374151"/>
                </a:solidFill>
                <a:effectLst/>
                <a:latin typeface="Söhne"/>
              </a:rPr>
              <a:t>Conduct validation studies using datasets from various sources to assess the generalizability of the identified predictors across different populations.</a:t>
            </a:r>
          </a:p>
          <a:p>
            <a:pPr lvl="1"/>
            <a:r>
              <a:rPr lang="en-US" sz="1200" b="1" i="0" dirty="0">
                <a:solidFill>
                  <a:srgbClr val="374151"/>
                </a:solidFill>
                <a:effectLst/>
                <a:latin typeface="Söhne"/>
              </a:rPr>
              <a:t>Exploration of Additional Factors:</a:t>
            </a:r>
            <a:endParaRPr lang="en-US" sz="1200" b="0" i="0" dirty="0">
              <a:solidFill>
                <a:srgbClr val="374151"/>
              </a:solidFill>
              <a:effectLst/>
              <a:latin typeface="Söhne"/>
            </a:endParaRPr>
          </a:p>
          <a:p>
            <a:pPr lvl="2"/>
            <a:r>
              <a:rPr lang="en-US" sz="1200" b="0" i="0" dirty="0">
                <a:solidFill>
                  <a:srgbClr val="374151"/>
                </a:solidFill>
                <a:effectLst/>
                <a:latin typeface="Söhne"/>
              </a:rPr>
              <a:t>Extend the analysis by incorporating additional variables that might contribute to stroke risk, considering socio-economic, genetic, and environmental factors.</a:t>
            </a:r>
          </a:p>
          <a:p>
            <a:pPr lvl="1"/>
            <a:r>
              <a:rPr lang="en-US" sz="1200" b="1" i="0" dirty="0">
                <a:solidFill>
                  <a:srgbClr val="374151"/>
                </a:solidFill>
                <a:effectLst/>
                <a:latin typeface="Söhne"/>
              </a:rPr>
              <a:t>Longitudinal Studies:</a:t>
            </a:r>
            <a:endParaRPr lang="en-US" sz="1200" b="0" i="0" dirty="0">
              <a:solidFill>
                <a:srgbClr val="374151"/>
              </a:solidFill>
              <a:effectLst/>
              <a:latin typeface="Söhne"/>
            </a:endParaRPr>
          </a:p>
          <a:p>
            <a:pPr lvl="2"/>
            <a:r>
              <a:rPr lang="en-US" sz="1200" b="0" i="0" dirty="0">
                <a:solidFill>
                  <a:srgbClr val="374151"/>
                </a:solidFill>
                <a:effectLst/>
                <a:latin typeface="Söhne"/>
              </a:rPr>
              <a:t>Engage in longitudinal studies to track changes in identified predictors over time, providing a dynamic understanding of stroke risk factors.</a:t>
            </a:r>
          </a:p>
          <a:p>
            <a:pPr lvl="1"/>
            <a:r>
              <a:rPr lang="en-US" sz="1200" b="1" i="0" dirty="0">
                <a:solidFill>
                  <a:srgbClr val="374151"/>
                </a:solidFill>
                <a:effectLst/>
                <a:latin typeface="Söhne"/>
              </a:rPr>
              <a:t>Machine Learning Algorithm Enhancement:</a:t>
            </a:r>
            <a:endParaRPr lang="en-US" sz="1200" b="0" i="0" dirty="0">
              <a:solidFill>
                <a:srgbClr val="374151"/>
              </a:solidFill>
              <a:effectLst/>
              <a:latin typeface="Söhne"/>
            </a:endParaRPr>
          </a:p>
          <a:p>
            <a:pPr lvl="2"/>
            <a:r>
              <a:rPr lang="en-US" sz="1200" b="0" i="0" dirty="0">
                <a:solidFill>
                  <a:srgbClr val="374151"/>
                </a:solidFill>
                <a:effectLst/>
                <a:latin typeface="Söhne"/>
              </a:rPr>
              <a:t>Explore the refinement and enhancement of machine learning algorithms to improve prediction accuracy and account for evolving patterns in stroke risk.</a:t>
            </a:r>
          </a:p>
          <a:p>
            <a:pPr lvl="1"/>
            <a:r>
              <a:rPr lang="en-US" sz="1200" b="1" i="0" dirty="0">
                <a:solidFill>
                  <a:srgbClr val="374151"/>
                </a:solidFill>
                <a:effectLst/>
                <a:latin typeface="Söhne"/>
              </a:rPr>
              <a:t>Implementation of Intervention Strategies:</a:t>
            </a:r>
            <a:endParaRPr lang="en-US" sz="1200" b="0" i="0" dirty="0">
              <a:solidFill>
                <a:srgbClr val="374151"/>
              </a:solidFill>
              <a:effectLst/>
              <a:latin typeface="Söhne"/>
            </a:endParaRPr>
          </a:p>
          <a:p>
            <a:pPr lvl="2"/>
            <a:r>
              <a:rPr lang="en-US" sz="1200" b="0" i="0" dirty="0">
                <a:solidFill>
                  <a:srgbClr val="374151"/>
                </a:solidFill>
                <a:effectLst/>
                <a:latin typeface="Söhne"/>
              </a:rPr>
              <a:t>Collaborate with healthcare professionals to design and implement targeted intervention strategies based on identified predictors, aiming to prevent strokes and enhance public health outcomes.</a:t>
            </a:r>
          </a:p>
          <a:p>
            <a:pPr algn="just"/>
            <a:endParaRPr lang="en-US" sz="1400" dirty="0"/>
          </a:p>
        </p:txBody>
      </p:sp>
      <p:sp>
        <p:nvSpPr>
          <p:cNvPr id="4" name="Slide Number Placeholder 3">
            <a:extLst>
              <a:ext uri="{FF2B5EF4-FFF2-40B4-BE49-F238E27FC236}">
                <a16:creationId xmlns:a16="http://schemas.microsoft.com/office/drawing/2014/main" id="{C287CB04-8A16-49B3-919D-4E3F8ECAA6B0}"/>
              </a:ext>
            </a:extLst>
          </p:cNvPr>
          <p:cNvSpPr>
            <a:spLocks noGrp="1"/>
          </p:cNvSpPr>
          <p:nvPr>
            <p:ph type="sldNum" sz="quarter" idx="12"/>
          </p:nvPr>
        </p:nvSpPr>
        <p:spPr/>
        <p:txBody>
          <a:bodyPr/>
          <a:lstStyle/>
          <a:p>
            <a:fld id="{BE334D4C-0D2F-4F24-97D5-2986E8E70728}" type="slidenum">
              <a:rPr lang="en-US" smtClean="0"/>
              <a:t>56</a:t>
            </a:fld>
            <a:endParaRPr lang="en-US"/>
          </a:p>
        </p:txBody>
      </p:sp>
    </p:spTree>
    <p:extLst>
      <p:ext uri="{BB962C8B-B14F-4D97-AF65-F5344CB8AC3E}">
        <p14:creationId xmlns:p14="http://schemas.microsoft.com/office/powerpoint/2010/main" val="41770345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3BA2B-C148-404D-A9C0-70F9BBE41901}"/>
              </a:ext>
            </a:extLst>
          </p:cNvPr>
          <p:cNvSpPr>
            <a:spLocks noGrp="1"/>
          </p:cNvSpPr>
          <p:nvPr>
            <p:ph type="title"/>
          </p:nvPr>
        </p:nvSpPr>
        <p:spPr>
          <a:xfrm>
            <a:off x="1638034" y="947789"/>
            <a:ext cx="8761413" cy="706964"/>
          </a:xfrm>
        </p:spPr>
        <p:txBody>
          <a:bodyPr/>
          <a:lstStyle/>
          <a:p>
            <a:pPr algn="ctr"/>
            <a:r>
              <a:rPr lang="en-US" dirty="0"/>
              <a:t>REFERENCE</a:t>
            </a:r>
          </a:p>
        </p:txBody>
      </p:sp>
      <p:sp>
        <p:nvSpPr>
          <p:cNvPr id="3" name="Content Placeholder 2">
            <a:extLst>
              <a:ext uri="{FF2B5EF4-FFF2-40B4-BE49-F238E27FC236}">
                <a16:creationId xmlns:a16="http://schemas.microsoft.com/office/drawing/2014/main" id="{DD8531D8-541C-462B-A135-E4768170151D}"/>
              </a:ext>
            </a:extLst>
          </p:cNvPr>
          <p:cNvSpPr>
            <a:spLocks noGrp="1"/>
          </p:cNvSpPr>
          <p:nvPr>
            <p:ph idx="1"/>
          </p:nvPr>
        </p:nvSpPr>
        <p:spPr>
          <a:xfrm>
            <a:off x="827150" y="2258442"/>
            <a:ext cx="10680488" cy="4815218"/>
          </a:xfrm>
        </p:spPr>
        <p:txBody>
          <a:bodyPr>
            <a:noAutofit/>
          </a:bodyPr>
          <a:lstStyle/>
          <a:p>
            <a:pPr>
              <a:lnSpc>
                <a:spcPct val="115000"/>
              </a:lnSpc>
              <a:spcBef>
                <a:spcPts val="0"/>
              </a:spcBef>
            </a:pPr>
            <a:r>
              <a:rPr lang="en-US" sz="1000" dirty="0" err="1">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Asayesh</a:t>
            </a:r>
            <a:r>
              <a:rPr lang="en-US" sz="1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 &amp; </a:t>
            </a:r>
            <a:r>
              <a:rPr lang="en-US" sz="1000" dirty="0" err="1">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Amini</a:t>
            </a:r>
            <a:r>
              <a:rPr lang="en-US" sz="1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M. (2021). The Impact of Aging and Lifestyle Choices on Cardiovascular Diseases. In Cardiovascular Diseases in the Elderly (pp. 3-14). Springer, Cham</a:t>
            </a:r>
          </a:p>
          <a:p>
            <a:pPr>
              <a:lnSpc>
                <a:spcPct val="115000"/>
              </a:lnSpc>
              <a:spcBef>
                <a:spcPts val="0"/>
              </a:spcBef>
            </a:pPr>
            <a:r>
              <a:rPr lang="en-US" sz="1000" strike="noStrike"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https://www.kaggle.com/datasets/zzettrkalpakbal/full-filled-brain-stroke-dataset</a:t>
            </a:r>
            <a:r>
              <a:rPr lang="en-US" sz="1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p>
          <a:p>
            <a:pPr>
              <a:lnSpc>
                <a:spcPct val="115000"/>
              </a:lnSpc>
              <a:spcBef>
                <a:spcPts val="0"/>
              </a:spcBef>
            </a:pPr>
            <a:r>
              <a:rPr lang="en-US" sz="1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Chawla, N. V., Bowyer, K. W., Hall, L. O., &amp; </a:t>
            </a:r>
            <a:r>
              <a:rPr lang="en-US" sz="1000" dirty="0" err="1">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Kegelmeyer</a:t>
            </a:r>
            <a:r>
              <a:rPr lang="en-US" sz="1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W. P. (2011). SMOTE: Synthetic minority over-sampling technique. Journal of artificial intelligence research, 16(1), 321-357.</a:t>
            </a:r>
          </a:p>
          <a:p>
            <a:pPr>
              <a:lnSpc>
                <a:spcPct val="115000"/>
              </a:lnSpc>
              <a:spcBef>
                <a:spcPts val="0"/>
              </a:spcBef>
            </a:pPr>
            <a:r>
              <a:rPr lang="en-US" sz="1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Stroke Risk Prediction with Machine Learning Techniques : www.ncbi.nlm.nih.gov/pmc/articles/PMC9268898/#:~:text=The%20experiment%20results%20showed%20that%20the%20boosting%20model%20with%20decision,for%20the%20prediction%20of%20stroke.</a:t>
            </a:r>
          </a:p>
          <a:p>
            <a:pPr>
              <a:lnSpc>
                <a:spcPct val="115000"/>
              </a:lnSpc>
              <a:spcBef>
                <a:spcPts val="0"/>
              </a:spcBef>
            </a:pPr>
            <a:r>
              <a:rPr lang="en-US" sz="1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https://www.televeda.com/posts/what-is-the-right-word-to-describe-the-65-demographic#:~:text=%22Boomers%2C%22%20%22old%20people,generation%20of%20adults%20over%2065</a:t>
            </a:r>
            <a:r>
              <a:rPr lang="en-US" sz="1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p>
          <a:p>
            <a:pPr>
              <a:lnSpc>
                <a:spcPct val="115000"/>
              </a:lnSpc>
              <a:spcBef>
                <a:spcPts val="0"/>
              </a:spcBef>
            </a:pPr>
            <a:r>
              <a:rPr lang="en-US" sz="1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https://www.scribbr.com/statistics/skewness/ </a:t>
            </a:r>
          </a:p>
          <a:p>
            <a:pPr>
              <a:lnSpc>
                <a:spcPct val="115000"/>
              </a:lnSpc>
              <a:spcBef>
                <a:spcPts val="0"/>
              </a:spcBef>
            </a:pPr>
            <a:r>
              <a:rPr lang="en-US" sz="1000" b="1"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Agresti, A. (2013). Categorical data analysis (3rd ed.). Hoboken, NJ: Wiley.</a:t>
            </a:r>
            <a:endParaRPr lang="en-US" sz="1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spcBef>
                <a:spcPts val="0"/>
              </a:spcBef>
            </a:pPr>
            <a:r>
              <a:rPr lang="en-US" sz="1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Van Horn, L., et al. (2022). Data splitting for stroke incidence prediction: A review and recommendations. </a:t>
            </a:r>
            <a:r>
              <a:rPr lang="en-US" sz="1000" i="1"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Frontiers in Neurology</a:t>
            </a:r>
            <a:r>
              <a:rPr lang="en-US" sz="1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13, 1008.</a:t>
            </a:r>
          </a:p>
          <a:p>
            <a:pPr>
              <a:lnSpc>
                <a:spcPct val="115000"/>
              </a:lnSpc>
              <a:spcBef>
                <a:spcPts val="0"/>
              </a:spcBef>
            </a:pPr>
            <a:r>
              <a:rPr lang="en-US"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Hosmer, D. W., Jr., &amp; </a:t>
            </a:r>
            <a:r>
              <a:rPr lang="en-US" sz="10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Lemeshow</a:t>
            </a:r>
            <a:r>
              <a:rPr lang="en-US"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 (2000). Applied logistic regression (2nd ed.). Wiley.</a:t>
            </a:r>
            <a:endParaRPr lang="en-US" sz="1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spcBef>
                <a:spcPts val="0"/>
              </a:spcBef>
            </a:pPr>
            <a:r>
              <a:rPr lang="en-US" sz="1000" dirty="0" err="1">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Breiman</a:t>
            </a:r>
            <a:r>
              <a:rPr lang="en-US" sz="1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L., Friedman, J. H., Stone, C. J., &amp; </a:t>
            </a:r>
            <a:r>
              <a:rPr lang="en-US" sz="1000" dirty="0" err="1">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Olshen</a:t>
            </a:r>
            <a:r>
              <a:rPr lang="en-US" sz="1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R. A. (1984). Classification and regression trees. CRC press.</a:t>
            </a:r>
          </a:p>
          <a:p>
            <a:pPr>
              <a:lnSpc>
                <a:spcPct val="115000"/>
              </a:lnSpc>
              <a:spcBef>
                <a:spcPts val="0"/>
              </a:spcBef>
            </a:pPr>
            <a:r>
              <a:rPr lang="en-US" sz="1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[1] </a:t>
            </a:r>
            <a:r>
              <a:rPr lang="en-US" sz="1000" dirty="0" err="1">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Bengio</a:t>
            </a:r>
            <a:r>
              <a:rPr lang="en-US" sz="1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Y. (2009). Learning deep architectures for AI. Foundations and Trends® in Machine Learning, 2(1), 1-127.</a:t>
            </a:r>
          </a:p>
          <a:p>
            <a:pPr>
              <a:lnSpc>
                <a:spcPct val="115000"/>
              </a:lnSpc>
              <a:spcBef>
                <a:spcPts val="0"/>
              </a:spcBef>
            </a:pPr>
            <a:r>
              <a:rPr lang="en-US" sz="1000" b="1"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"Visualizing Variable Importance and Variable Interaction Effects in Machine Learning Models"</a:t>
            </a:r>
            <a:r>
              <a:rPr lang="en-US" sz="1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by Molnar et al. (2021)</a:t>
            </a:r>
          </a:p>
          <a:p>
            <a:pPr>
              <a:lnSpc>
                <a:spcPct val="115000"/>
              </a:lnSpc>
              <a:spcBef>
                <a:spcPts val="0"/>
              </a:spcBef>
            </a:pPr>
            <a:r>
              <a:rPr lang="en-US" sz="1000" b="1"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"Feature Importance in Machine Learning"</a:t>
            </a:r>
            <a:r>
              <a:rPr lang="en-US" sz="1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by </a:t>
            </a:r>
            <a:r>
              <a:rPr lang="en-US" sz="1000" dirty="0" err="1">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Baeldung</a:t>
            </a:r>
            <a:r>
              <a:rPr lang="en-US" sz="1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(2022)</a:t>
            </a:r>
          </a:p>
          <a:p>
            <a:pPr>
              <a:lnSpc>
                <a:spcPct val="115000"/>
              </a:lnSpc>
              <a:spcBef>
                <a:spcPts val="0"/>
              </a:spcBef>
            </a:pPr>
            <a:r>
              <a:rPr lang="en-US" sz="1000" b="1"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"A Review of Feature Importance Measures for Machine Learning Models"</a:t>
            </a:r>
            <a:r>
              <a:rPr lang="en-US" sz="1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by Guyon et al. (2010)</a:t>
            </a:r>
          </a:p>
          <a:p>
            <a:pPr>
              <a:lnSpc>
                <a:spcPct val="115000"/>
              </a:lnSpc>
              <a:spcBef>
                <a:spcPts val="0"/>
              </a:spcBef>
            </a:pPr>
            <a:r>
              <a:rPr lang="en-US" sz="1000" b="1"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"Explanatory Model Analysis"</a:t>
            </a:r>
            <a:r>
              <a:rPr lang="en-US" sz="1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by Lundberg and Lee (2020)</a:t>
            </a:r>
          </a:p>
          <a:p>
            <a:pPr>
              <a:lnSpc>
                <a:spcPct val="115000"/>
              </a:lnSpc>
              <a:spcBef>
                <a:spcPts val="0"/>
              </a:spcBef>
            </a:pPr>
            <a:r>
              <a:rPr lang="en-US" sz="1000" b="1"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"Python Pandas - </a:t>
            </a:r>
            <a:r>
              <a:rPr lang="en-US" sz="1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Descriptive Statistics" from https://www.geeksforgeeks.org/python-pandas-dataframe-describe-method/</a:t>
            </a:r>
          </a:p>
          <a:p>
            <a:pPr>
              <a:lnSpc>
                <a:spcPct val="115000"/>
              </a:lnSpc>
              <a:spcBef>
                <a:spcPts val="0"/>
              </a:spcBef>
            </a:pPr>
            <a:r>
              <a:rPr lang="en-US" sz="1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"How to get summary of a dataset in python" from Real Python: </a:t>
            </a:r>
            <a:r>
              <a:rPr lang="en-US" sz="1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https://learnpython.com/blog/how-to-summarize-data-in-python/</a:t>
            </a:r>
            <a:endParaRPr lang="en-US" sz="1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spcBef>
                <a:spcPts val="0"/>
              </a:spcBef>
            </a:pPr>
            <a:r>
              <a:rPr lang="en-US" sz="1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https://www.d.umn.edu/~rlloyd/MySite/Stats/Ch%2013.pdf</a:t>
            </a:r>
            <a:endParaRPr lang="en-US" sz="1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spcBef>
                <a:spcPts val="0"/>
              </a:spcBef>
            </a:pPr>
            <a:r>
              <a:rPr lang="en-US" sz="1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https://www.kdnuggets.com/2020/01/decision-tree-algorithm-explained.html</a:t>
            </a:r>
            <a:endParaRPr lang="en-US" sz="1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spcBef>
                <a:spcPts val="0"/>
              </a:spcBef>
            </a:pPr>
            <a:r>
              <a:rPr lang="en-US" sz="1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https://www.nia.nih.gov/health/heart-health</a:t>
            </a:r>
            <a:endParaRPr lang="en-US" sz="1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spcBef>
                <a:spcPts val="0"/>
              </a:spcBef>
            </a:pPr>
            <a:r>
              <a:rPr lang="en-US" sz="1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https://scikit-learn.org/stable/modules/generated/sklearn.ensemble.RandomForestRegressor.html</a:t>
            </a:r>
            <a:endParaRPr lang="en-US" sz="1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spcBef>
                <a:spcPts val="0"/>
              </a:spcBef>
            </a:pPr>
            <a:r>
              <a:rPr lang="en-US" sz="1000" dirty="0" err="1">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Feigin</a:t>
            </a:r>
            <a:r>
              <a:rPr lang="en-US" sz="1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VL, Lawes CM, Bennett DA, Anderson CS. Stroke epidemiology: a review of population-based studies of incidence, prevalence, and case-fatality in the late 20th century. Lancet Neurol. 2003 Jan;2(1):43-53. </a:t>
            </a:r>
            <a:r>
              <a:rPr lang="en-US" sz="1000" dirty="0" err="1">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doi</a:t>
            </a:r>
            <a:r>
              <a:rPr lang="en-US" sz="1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10.1016/s1474-4422(03)00266-7. PMID: 12849300.</a:t>
            </a: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921FCC8-429B-4D1A-8B80-ABA00CA250EA}"/>
              </a:ext>
            </a:extLst>
          </p:cNvPr>
          <p:cNvSpPr>
            <a:spLocks noGrp="1"/>
          </p:cNvSpPr>
          <p:nvPr>
            <p:ph type="sldNum" sz="quarter" idx="12"/>
          </p:nvPr>
        </p:nvSpPr>
        <p:spPr/>
        <p:txBody>
          <a:bodyPr/>
          <a:lstStyle/>
          <a:p>
            <a:fld id="{BE334D4C-0D2F-4F24-97D5-2986E8E70728}" type="slidenum">
              <a:rPr lang="en-US" smtClean="0"/>
              <a:t>57</a:t>
            </a:fld>
            <a:endParaRPr lang="en-US"/>
          </a:p>
        </p:txBody>
      </p:sp>
    </p:spTree>
    <p:extLst>
      <p:ext uri="{BB962C8B-B14F-4D97-AF65-F5344CB8AC3E}">
        <p14:creationId xmlns:p14="http://schemas.microsoft.com/office/powerpoint/2010/main" val="28747827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3BA2B-C148-404D-A9C0-70F9BBE41901}"/>
              </a:ext>
            </a:extLst>
          </p:cNvPr>
          <p:cNvSpPr>
            <a:spLocks noGrp="1"/>
          </p:cNvSpPr>
          <p:nvPr>
            <p:ph type="title"/>
          </p:nvPr>
        </p:nvSpPr>
        <p:spPr>
          <a:xfrm>
            <a:off x="1638034" y="947789"/>
            <a:ext cx="8761413" cy="706964"/>
          </a:xfrm>
        </p:spPr>
        <p:txBody>
          <a:bodyPr/>
          <a:lstStyle/>
          <a:p>
            <a:pPr algn="ctr"/>
            <a:r>
              <a:rPr lang="en-US" dirty="0"/>
              <a:t>QUESTIONS?</a:t>
            </a:r>
          </a:p>
        </p:txBody>
      </p:sp>
      <p:pic>
        <p:nvPicPr>
          <p:cNvPr id="5" name="Content Placeholder 4">
            <a:extLst>
              <a:ext uri="{FF2B5EF4-FFF2-40B4-BE49-F238E27FC236}">
                <a16:creationId xmlns:a16="http://schemas.microsoft.com/office/drawing/2014/main" id="{26FD423F-720D-4DAC-829E-B7CC083B69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8110" y="2433218"/>
            <a:ext cx="7621736" cy="3810868"/>
          </a:xfrm>
        </p:spPr>
      </p:pic>
      <p:sp>
        <p:nvSpPr>
          <p:cNvPr id="3" name="Slide Number Placeholder 2">
            <a:extLst>
              <a:ext uri="{FF2B5EF4-FFF2-40B4-BE49-F238E27FC236}">
                <a16:creationId xmlns:a16="http://schemas.microsoft.com/office/drawing/2014/main" id="{A5143797-559A-41B0-8645-7764D282B8AB}"/>
              </a:ext>
            </a:extLst>
          </p:cNvPr>
          <p:cNvSpPr>
            <a:spLocks noGrp="1"/>
          </p:cNvSpPr>
          <p:nvPr>
            <p:ph type="sldNum" sz="quarter" idx="12"/>
          </p:nvPr>
        </p:nvSpPr>
        <p:spPr/>
        <p:txBody>
          <a:bodyPr/>
          <a:lstStyle/>
          <a:p>
            <a:fld id="{BE334D4C-0D2F-4F24-97D5-2986E8E70728}" type="slidenum">
              <a:rPr lang="en-US" smtClean="0"/>
              <a:t>58</a:t>
            </a:fld>
            <a:endParaRPr lang="en-US"/>
          </a:p>
        </p:txBody>
      </p:sp>
    </p:spTree>
    <p:extLst>
      <p:ext uri="{BB962C8B-B14F-4D97-AF65-F5344CB8AC3E}">
        <p14:creationId xmlns:p14="http://schemas.microsoft.com/office/powerpoint/2010/main" val="8646740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6E1A8-7B12-462E-B829-0F500EDE06B0}"/>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99117D72-3D2E-4CF0-BA57-B70C6FC5F3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8644" y="2383299"/>
            <a:ext cx="6132297" cy="4353931"/>
          </a:xfrm>
        </p:spPr>
      </p:pic>
      <p:sp>
        <p:nvSpPr>
          <p:cNvPr id="3" name="Slide Number Placeholder 2">
            <a:extLst>
              <a:ext uri="{FF2B5EF4-FFF2-40B4-BE49-F238E27FC236}">
                <a16:creationId xmlns:a16="http://schemas.microsoft.com/office/drawing/2014/main" id="{DC736C9A-9964-4D39-A0EA-26F86A053708}"/>
              </a:ext>
            </a:extLst>
          </p:cNvPr>
          <p:cNvSpPr>
            <a:spLocks noGrp="1"/>
          </p:cNvSpPr>
          <p:nvPr>
            <p:ph type="sldNum" sz="quarter" idx="12"/>
          </p:nvPr>
        </p:nvSpPr>
        <p:spPr/>
        <p:txBody>
          <a:bodyPr/>
          <a:lstStyle/>
          <a:p>
            <a:fld id="{BE334D4C-0D2F-4F24-97D5-2986E8E70728}" type="slidenum">
              <a:rPr lang="en-US" smtClean="0"/>
              <a:t>59</a:t>
            </a:fld>
            <a:endParaRPr lang="en-US"/>
          </a:p>
        </p:txBody>
      </p:sp>
    </p:spTree>
    <p:extLst>
      <p:ext uri="{BB962C8B-B14F-4D97-AF65-F5344CB8AC3E}">
        <p14:creationId xmlns:p14="http://schemas.microsoft.com/office/powerpoint/2010/main" val="1002325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7726-24F5-456E-97FF-8A199C464A46}"/>
              </a:ext>
            </a:extLst>
          </p:cNvPr>
          <p:cNvSpPr>
            <a:spLocks noGrp="1"/>
          </p:cNvSpPr>
          <p:nvPr>
            <p:ph type="title"/>
          </p:nvPr>
        </p:nvSpPr>
        <p:spPr/>
        <p:txBody>
          <a:bodyPr/>
          <a:lstStyle/>
          <a:p>
            <a:pPr algn="ctr"/>
            <a:r>
              <a:rPr lang="en-US" dirty="0"/>
              <a:t>AIM AND SIGNIFICANCE</a:t>
            </a:r>
          </a:p>
        </p:txBody>
      </p:sp>
      <p:sp>
        <p:nvSpPr>
          <p:cNvPr id="3" name="Content Placeholder 2">
            <a:extLst>
              <a:ext uri="{FF2B5EF4-FFF2-40B4-BE49-F238E27FC236}">
                <a16:creationId xmlns:a16="http://schemas.microsoft.com/office/drawing/2014/main" id="{D90D8514-8A49-433D-A653-98CCF46C3185}"/>
              </a:ext>
            </a:extLst>
          </p:cNvPr>
          <p:cNvSpPr>
            <a:spLocks noGrp="1"/>
          </p:cNvSpPr>
          <p:nvPr>
            <p:ph idx="1"/>
          </p:nvPr>
        </p:nvSpPr>
        <p:spPr>
          <a:xfrm>
            <a:off x="747130" y="2439597"/>
            <a:ext cx="10697740" cy="4159609"/>
          </a:xfrm>
        </p:spPr>
        <p:txBody>
          <a:bodyPr>
            <a:normAutofit/>
          </a:bodyPr>
          <a:lstStyle/>
          <a:p>
            <a:pPr marL="0" indent="0" algn="just">
              <a:buNone/>
            </a:pPr>
            <a:r>
              <a:rPr lang="en-US" dirty="0"/>
              <a:t>The primary aim of this research is to gain a deeper understanding of the interplay between lifestyle choices, cardiovascular diseases, and brain strokes in different age groups. </a:t>
            </a:r>
          </a:p>
          <a:p>
            <a:pPr marL="0" indent="0" algn="just">
              <a:buNone/>
            </a:pPr>
            <a:endParaRPr lang="en-US" dirty="0"/>
          </a:p>
          <a:p>
            <a:pPr marL="0" indent="0" algn="just">
              <a:buNone/>
            </a:pPr>
            <a:r>
              <a:rPr lang="en-US" dirty="0"/>
              <a:t>By investigating these relationships, we intend to provide valuable insights for: </a:t>
            </a:r>
          </a:p>
          <a:p>
            <a:pPr algn="just"/>
            <a:r>
              <a:rPr lang="en-US" dirty="0"/>
              <a:t>Public Health</a:t>
            </a:r>
          </a:p>
          <a:p>
            <a:pPr algn="just"/>
            <a:r>
              <a:rPr lang="en-US" dirty="0"/>
              <a:t>Elderly Care and Geriatrics:</a:t>
            </a:r>
          </a:p>
          <a:p>
            <a:pPr algn="just"/>
            <a:r>
              <a:rPr lang="en-US" dirty="0"/>
              <a:t>Health Promotion and Policy</a:t>
            </a:r>
          </a:p>
          <a:p>
            <a:pPr algn="just"/>
            <a:r>
              <a:rPr lang="en-US" dirty="0"/>
              <a:t>Research Foundation</a:t>
            </a:r>
          </a:p>
        </p:txBody>
      </p:sp>
      <p:sp>
        <p:nvSpPr>
          <p:cNvPr id="4" name="Slide Number Placeholder 3">
            <a:extLst>
              <a:ext uri="{FF2B5EF4-FFF2-40B4-BE49-F238E27FC236}">
                <a16:creationId xmlns:a16="http://schemas.microsoft.com/office/drawing/2014/main" id="{557C600E-F266-4F66-8AD9-BC97534EEAEE}"/>
              </a:ext>
            </a:extLst>
          </p:cNvPr>
          <p:cNvSpPr>
            <a:spLocks noGrp="1"/>
          </p:cNvSpPr>
          <p:nvPr>
            <p:ph type="sldNum" sz="quarter" idx="12"/>
          </p:nvPr>
        </p:nvSpPr>
        <p:spPr/>
        <p:txBody>
          <a:bodyPr/>
          <a:lstStyle/>
          <a:p>
            <a:fld id="{BE334D4C-0D2F-4F24-97D5-2986E8E70728}" type="slidenum">
              <a:rPr lang="en-US" smtClean="0"/>
              <a:t>6</a:t>
            </a:fld>
            <a:endParaRPr lang="en-US"/>
          </a:p>
        </p:txBody>
      </p:sp>
    </p:spTree>
    <p:extLst>
      <p:ext uri="{BB962C8B-B14F-4D97-AF65-F5344CB8AC3E}">
        <p14:creationId xmlns:p14="http://schemas.microsoft.com/office/powerpoint/2010/main" val="1236161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7726-24F5-456E-97FF-8A199C464A46}"/>
              </a:ext>
            </a:extLst>
          </p:cNvPr>
          <p:cNvSpPr>
            <a:spLocks noGrp="1"/>
          </p:cNvSpPr>
          <p:nvPr>
            <p:ph type="title"/>
          </p:nvPr>
        </p:nvSpPr>
        <p:spPr/>
        <p:txBody>
          <a:bodyPr/>
          <a:lstStyle/>
          <a:p>
            <a:pPr algn="ctr"/>
            <a:r>
              <a:rPr lang="en-US" dirty="0"/>
              <a:t>BACKGROUND</a:t>
            </a:r>
          </a:p>
        </p:txBody>
      </p:sp>
      <p:sp>
        <p:nvSpPr>
          <p:cNvPr id="3" name="Content Placeholder 2">
            <a:extLst>
              <a:ext uri="{FF2B5EF4-FFF2-40B4-BE49-F238E27FC236}">
                <a16:creationId xmlns:a16="http://schemas.microsoft.com/office/drawing/2014/main" id="{D90D8514-8A49-433D-A653-98CCF46C3185}"/>
              </a:ext>
            </a:extLst>
          </p:cNvPr>
          <p:cNvSpPr>
            <a:spLocks noGrp="1"/>
          </p:cNvSpPr>
          <p:nvPr>
            <p:ph idx="1"/>
          </p:nvPr>
        </p:nvSpPr>
        <p:spPr>
          <a:xfrm>
            <a:off x="747130" y="2439597"/>
            <a:ext cx="10697740" cy="4159609"/>
          </a:xfrm>
        </p:spPr>
        <p:txBody>
          <a:bodyPr>
            <a:normAutofit/>
          </a:bodyPr>
          <a:lstStyle/>
          <a:p>
            <a:pPr algn="just"/>
            <a:r>
              <a:rPr lang="en-US" b="0" i="0" dirty="0">
                <a:solidFill>
                  <a:srgbClr val="374151"/>
                </a:solidFill>
                <a:effectLst/>
                <a:latin typeface="Söhne"/>
              </a:rPr>
              <a:t>The burden of CVDs, especially in the elderly, leads to strokes with long-term consequences. Lifestyle choices, such as smoking and body mass index, are crucial in CVD development, making it essential to understand their impact on stroke frequency. </a:t>
            </a:r>
          </a:p>
          <a:p>
            <a:pPr algn="just"/>
            <a:r>
              <a:rPr lang="en-US" b="0" i="0" dirty="0">
                <a:solidFill>
                  <a:srgbClr val="374151"/>
                </a:solidFill>
                <a:effectLst/>
                <a:latin typeface="Söhne"/>
              </a:rPr>
              <a:t>Drawing from a study by Elias Dritsas and Maria Trigka, the research employs ML techniques, particularly the stacking method, for long-term stroke risk prediction.</a:t>
            </a:r>
          </a:p>
          <a:p>
            <a:pPr algn="just"/>
            <a:r>
              <a:rPr lang="en-US" b="0" i="0" dirty="0">
                <a:solidFill>
                  <a:srgbClr val="374151"/>
                </a:solidFill>
                <a:effectLst/>
                <a:latin typeface="Söhne"/>
              </a:rPr>
              <a:t>The stacking method, combining multiple ML models, demonstrated superior predictive capabilities with an AUC of 98.9%, precision, recall, and F-measure values of 97.4%, and an overall accuracy of 98%. </a:t>
            </a:r>
          </a:p>
          <a:p>
            <a:pPr algn="just"/>
            <a:r>
              <a:rPr lang="en-US" b="0" i="0" dirty="0">
                <a:solidFill>
                  <a:srgbClr val="374151"/>
                </a:solidFill>
                <a:effectLst/>
                <a:latin typeface="Söhne"/>
              </a:rPr>
              <a:t>The significance of early stroke prediction is underscored by the staggering global statistics, and the research provides a reliable framework for long-term stroke risk assessment.</a:t>
            </a:r>
          </a:p>
          <a:p>
            <a:pPr algn="just"/>
            <a:r>
              <a:rPr lang="en-US" dirty="0">
                <a:solidFill>
                  <a:srgbClr val="374151"/>
                </a:solidFill>
                <a:latin typeface="Söhne"/>
              </a:rPr>
              <a:t>Examining various age groups by utilizing a variable importance plot to gain insights into the key factors contributing to cardiovascular diseases (CVDs)</a:t>
            </a:r>
          </a:p>
          <a:p>
            <a:pPr algn="just"/>
            <a:endParaRPr lang="en-US" dirty="0"/>
          </a:p>
        </p:txBody>
      </p:sp>
      <p:sp>
        <p:nvSpPr>
          <p:cNvPr id="4" name="Slide Number Placeholder 3">
            <a:extLst>
              <a:ext uri="{FF2B5EF4-FFF2-40B4-BE49-F238E27FC236}">
                <a16:creationId xmlns:a16="http://schemas.microsoft.com/office/drawing/2014/main" id="{07E455C5-153E-4482-A5A3-979726CE3757}"/>
              </a:ext>
            </a:extLst>
          </p:cNvPr>
          <p:cNvSpPr>
            <a:spLocks noGrp="1"/>
          </p:cNvSpPr>
          <p:nvPr>
            <p:ph type="sldNum" sz="quarter" idx="12"/>
          </p:nvPr>
        </p:nvSpPr>
        <p:spPr/>
        <p:txBody>
          <a:bodyPr/>
          <a:lstStyle/>
          <a:p>
            <a:fld id="{BE334D4C-0D2F-4F24-97D5-2986E8E70728}" type="slidenum">
              <a:rPr lang="en-US" smtClean="0"/>
              <a:t>7</a:t>
            </a:fld>
            <a:endParaRPr lang="en-US"/>
          </a:p>
        </p:txBody>
      </p:sp>
    </p:spTree>
    <p:extLst>
      <p:ext uri="{BB962C8B-B14F-4D97-AF65-F5344CB8AC3E}">
        <p14:creationId xmlns:p14="http://schemas.microsoft.com/office/powerpoint/2010/main" val="4159973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E1738FE-4A3A-4F09-88CA-AAB7EDC7A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9882" y="3142231"/>
            <a:ext cx="3930857" cy="1999809"/>
          </a:xfrm>
          <a:prstGeom prst="rect">
            <a:avLst/>
          </a:prstGeom>
        </p:spPr>
      </p:pic>
      <p:sp>
        <p:nvSpPr>
          <p:cNvPr id="2" name="Title 1">
            <a:extLst>
              <a:ext uri="{FF2B5EF4-FFF2-40B4-BE49-F238E27FC236}">
                <a16:creationId xmlns:a16="http://schemas.microsoft.com/office/drawing/2014/main" id="{A4567726-24F5-456E-97FF-8A199C464A46}"/>
              </a:ext>
            </a:extLst>
          </p:cNvPr>
          <p:cNvSpPr>
            <a:spLocks noGrp="1"/>
          </p:cNvSpPr>
          <p:nvPr>
            <p:ph type="title"/>
          </p:nvPr>
        </p:nvSpPr>
        <p:spPr/>
        <p:txBody>
          <a:bodyPr/>
          <a:lstStyle/>
          <a:p>
            <a:pPr algn="ctr"/>
            <a:r>
              <a:rPr lang="en-US" dirty="0"/>
              <a:t>SKEWNESS</a:t>
            </a:r>
          </a:p>
        </p:txBody>
      </p:sp>
      <p:sp>
        <p:nvSpPr>
          <p:cNvPr id="3" name="Content Placeholder 2">
            <a:extLst>
              <a:ext uri="{FF2B5EF4-FFF2-40B4-BE49-F238E27FC236}">
                <a16:creationId xmlns:a16="http://schemas.microsoft.com/office/drawing/2014/main" id="{D90D8514-8A49-433D-A653-98CCF46C3185}"/>
              </a:ext>
            </a:extLst>
          </p:cNvPr>
          <p:cNvSpPr>
            <a:spLocks noGrp="1"/>
          </p:cNvSpPr>
          <p:nvPr>
            <p:ph idx="1"/>
          </p:nvPr>
        </p:nvSpPr>
        <p:spPr>
          <a:xfrm>
            <a:off x="747129" y="2439597"/>
            <a:ext cx="6007353" cy="4116478"/>
          </a:xfrm>
        </p:spPr>
        <p:txBody>
          <a:bodyPr>
            <a:normAutofit fontScale="92500"/>
          </a:bodyPr>
          <a:lstStyle/>
          <a:p>
            <a:pPr algn="just"/>
            <a:r>
              <a:rPr lang="en-US" b="0" i="0" dirty="0">
                <a:solidFill>
                  <a:srgbClr val="374151"/>
                </a:solidFill>
                <a:effectLst/>
                <a:latin typeface="Söhne"/>
              </a:rPr>
              <a:t>Skewness is a measure of the asymmetry or lack of symmetry in a set of data. In simple terms, it tells us whether the data is more concentrated on one side.</a:t>
            </a:r>
          </a:p>
          <a:p>
            <a:pPr algn="just"/>
            <a:r>
              <a:rPr lang="en-US" b="0" i="0" dirty="0">
                <a:solidFill>
                  <a:srgbClr val="374151"/>
                </a:solidFill>
                <a:effectLst/>
                <a:latin typeface="Söhne"/>
              </a:rPr>
              <a:t>If the data is concentrated on the left side and the tail on the left is longer or fatter, it's considered negatively skewed.</a:t>
            </a:r>
          </a:p>
          <a:p>
            <a:pPr algn="just"/>
            <a:r>
              <a:rPr lang="en-US" b="0" i="0" dirty="0">
                <a:solidFill>
                  <a:srgbClr val="374151"/>
                </a:solidFill>
                <a:effectLst/>
                <a:latin typeface="Söhne"/>
              </a:rPr>
              <a:t>If the data is concentrated on the right side and the tail on the right is longer or fatter, it's considered positively skewed.</a:t>
            </a:r>
          </a:p>
          <a:p>
            <a:pPr algn="just"/>
            <a:r>
              <a:rPr lang="en-US" b="0" i="0" dirty="0">
                <a:solidFill>
                  <a:srgbClr val="374151"/>
                </a:solidFill>
                <a:effectLst/>
                <a:latin typeface="Söhne"/>
              </a:rPr>
              <a:t>In a perfectly symmetrical distribution, the skewness is zero. Skewness helps us understand the shape of the data distribution and can provide insights into its characteristics.</a:t>
            </a:r>
          </a:p>
          <a:p>
            <a:pPr algn="just"/>
            <a:r>
              <a:rPr lang="en-US" dirty="0">
                <a:solidFill>
                  <a:srgbClr val="374151"/>
                </a:solidFill>
                <a:latin typeface="Söhne"/>
              </a:rPr>
              <a:t>In this thesis, we will be measuring skewness of stroke counts. </a:t>
            </a:r>
            <a:endParaRPr lang="en-US" b="0" i="0" dirty="0">
              <a:solidFill>
                <a:srgbClr val="374151"/>
              </a:solidFill>
              <a:effectLst/>
              <a:latin typeface="Söhne"/>
            </a:endParaRPr>
          </a:p>
        </p:txBody>
      </p:sp>
      <p:sp>
        <p:nvSpPr>
          <p:cNvPr id="4" name="Slide Number Placeholder 3">
            <a:extLst>
              <a:ext uri="{FF2B5EF4-FFF2-40B4-BE49-F238E27FC236}">
                <a16:creationId xmlns:a16="http://schemas.microsoft.com/office/drawing/2014/main" id="{A5ECF4DE-0148-4246-98B2-563A6215939F}"/>
              </a:ext>
            </a:extLst>
          </p:cNvPr>
          <p:cNvSpPr>
            <a:spLocks noGrp="1"/>
          </p:cNvSpPr>
          <p:nvPr>
            <p:ph type="sldNum" sz="quarter" idx="12"/>
          </p:nvPr>
        </p:nvSpPr>
        <p:spPr/>
        <p:txBody>
          <a:bodyPr/>
          <a:lstStyle/>
          <a:p>
            <a:fld id="{BE334D4C-0D2F-4F24-97D5-2986E8E70728}" type="slidenum">
              <a:rPr lang="en-US" smtClean="0"/>
              <a:t>8</a:t>
            </a:fld>
            <a:endParaRPr lang="en-US"/>
          </a:p>
        </p:txBody>
      </p:sp>
    </p:spTree>
    <p:extLst>
      <p:ext uri="{BB962C8B-B14F-4D97-AF65-F5344CB8AC3E}">
        <p14:creationId xmlns:p14="http://schemas.microsoft.com/office/powerpoint/2010/main" val="96155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7726-24F5-456E-97FF-8A199C464A46}"/>
              </a:ext>
            </a:extLst>
          </p:cNvPr>
          <p:cNvSpPr>
            <a:spLocks noGrp="1"/>
          </p:cNvSpPr>
          <p:nvPr>
            <p:ph type="title"/>
          </p:nvPr>
        </p:nvSpPr>
        <p:spPr/>
        <p:txBody>
          <a:bodyPr/>
          <a:lstStyle/>
          <a:p>
            <a:pPr algn="ctr"/>
            <a:r>
              <a:rPr lang="en-US" dirty="0"/>
              <a:t>CHI- SQUARE TEST</a:t>
            </a:r>
          </a:p>
        </p:txBody>
      </p:sp>
      <p:sp>
        <p:nvSpPr>
          <p:cNvPr id="3" name="Content Placeholder 2">
            <a:extLst>
              <a:ext uri="{FF2B5EF4-FFF2-40B4-BE49-F238E27FC236}">
                <a16:creationId xmlns:a16="http://schemas.microsoft.com/office/drawing/2014/main" id="{D90D8514-8A49-433D-A653-98CCF46C3185}"/>
              </a:ext>
            </a:extLst>
          </p:cNvPr>
          <p:cNvSpPr>
            <a:spLocks noGrp="1"/>
          </p:cNvSpPr>
          <p:nvPr>
            <p:ph idx="1"/>
          </p:nvPr>
        </p:nvSpPr>
        <p:spPr>
          <a:xfrm>
            <a:off x="1035171" y="2577620"/>
            <a:ext cx="5771072" cy="3685157"/>
          </a:xfrm>
        </p:spPr>
        <p:txBody>
          <a:bodyPr>
            <a:normAutofit fontScale="92500" lnSpcReduction="10000"/>
          </a:bodyPr>
          <a:lstStyle/>
          <a:p>
            <a:pPr algn="just"/>
            <a:r>
              <a:rPr lang="en-US" b="0" i="0" dirty="0">
                <a:solidFill>
                  <a:srgbClr val="374151"/>
                </a:solidFill>
                <a:effectLst/>
                <a:latin typeface="Söhne"/>
              </a:rPr>
              <a:t>The Chi-Square Test is a statistical method that helps us figure out if there's a significant association between two categorical variables. In simpler terms, it helps us see if there's a relationship between two things that can be categorized (like yes/no, red/blue, etc.).</a:t>
            </a:r>
          </a:p>
          <a:p>
            <a:pPr algn="just"/>
            <a:r>
              <a:rPr lang="en-US" dirty="0">
                <a:solidFill>
                  <a:srgbClr val="374151"/>
                </a:solidFill>
                <a:latin typeface="Söhne"/>
              </a:rPr>
              <a:t>Ex: </a:t>
            </a:r>
            <a:r>
              <a:rPr lang="en-US" b="0" i="0" dirty="0">
                <a:solidFill>
                  <a:srgbClr val="374151"/>
                </a:solidFill>
                <a:effectLst/>
                <a:latin typeface="Söhne"/>
              </a:rPr>
              <a:t>Imagine you have data on whether people prefer tea or coffee and whether they are morning or night people. The Chi-Square Test would tell you if there's a connection between people's beverage preference and their preference for morning or night.</a:t>
            </a:r>
          </a:p>
          <a:p>
            <a:pPr algn="just"/>
            <a:r>
              <a:rPr lang="en-US" b="0" i="0" dirty="0">
                <a:solidFill>
                  <a:srgbClr val="374151"/>
                </a:solidFill>
                <a:effectLst/>
                <a:latin typeface="Söhne"/>
              </a:rPr>
              <a:t>In essence, it helps us determine if the differences in the distribution of categories are due to random chance or if there's a real relationship between the variables.</a:t>
            </a:r>
          </a:p>
          <a:p>
            <a:pPr algn="just"/>
            <a:endParaRPr lang="en-US" dirty="0">
              <a:solidFill>
                <a:srgbClr val="374151"/>
              </a:solidFill>
              <a:latin typeface="Söhne"/>
            </a:endParaRPr>
          </a:p>
        </p:txBody>
      </p:sp>
      <p:sp>
        <p:nvSpPr>
          <p:cNvPr id="4" name="Slide Number Placeholder 3">
            <a:extLst>
              <a:ext uri="{FF2B5EF4-FFF2-40B4-BE49-F238E27FC236}">
                <a16:creationId xmlns:a16="http://schemas.microsoft.com/office/drawing/2014/main" id="{9E2EB3BF-E793-405F-B1D7-E1A0E33519C8}"/>
              </a:ext>
            </a:extLst>
          </p:cNvPr>
          <p:cNvSpPr>
            <a:spLocks noGrp="1"/>
          </p:cNvSpPr>
          <p:nvPr>
            <p:ph type="sldNum" sz="quarter" idx="12"/>
          </p:nvPr>
        </p:nvSpPr>
        <p:spPr/>
        <p:txBody>
          <a:bodyPr/>
          <a:lstStyle/>
          <a:p>
            <a:fld id="{BE334D4C-0D2F-4F24-97D5-2986E8E70728}" type="slidenum">
              <a:rPr lang="en-US" smtClean="0"/>
              <a:t>9</a:t>
            </a:fld>
            <a:endParaRPr lang="en-US"/>
          </a:p>
        </p:txBody>
      </p:sp>
      <p:pic>
        <p:nvPicPr>
          <p:cNvPr id="6" name="Picture 5">
            <a:extLst>
              <a:ext uri="{FF2B5EF4-FFF2-40B4-BE49-F238E27FC236}">
                <a16:creationId xmlns:a16="http://schemas.microsoft.com/office/drawing/2014/main" id="{39D5B050-B183-40A8-B3DE-D1B0C616339E}"/>
              </a:ext>
            </a:extLst>
          </p:cNvPr>
          <p:cNvPicPr>
            <a:picLocks noChangeAspect="1"/>
          </p:cNvPicPr>
          <p:nvPr/>
        </p:nvPicPr>
        <p:blipFill>
          <a:blip r:embed="rId2"/>
          <a:stretch>
            <a:fillRect/>
          </a:stretch>
        </p:blipFill>
        <p:spPr>
          <a:xfrm>
            <a:off x="7518422" y="3168112"/>
            <a:ext cx="3797495" cy="2298818"/>
          </a:xfrm>
          <a:prstGeom prst="rect">
            <a:avLst/>
          </a:prstGeom>
        </p:spPr>
      </p:pic>
    </p:spTree>
    <p:extLst>
      <p:ext uri="{BB962C8B-B14F-4D97-AF65-F5344CB8AC3E}">
        <p14:creationId xmlns:p14="http://schemas.microsoft.com/office/powerpoint/2010/main" val="34169849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691</TotalTime>
  <Words>6590</Words>
  <Application>Microsoft Office PowerPoint</Application>
  <PresentationFormat>Widescreen</PresentationFormat>
  <Paragraphs>819</Paragraphs>
  <Slides>59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Arial</vt:lpstr>
      <vt:lpstr>Calibri</vt:lpstr>
      <vt:lpstr>Century Gothic</vt:lpstr>
      <vt:lpstr>Söhne</vt:lpstr>
      <vt:lpstr>Times New Roman</vt:lpstr>
      <vt:lpstr>Wingdings</vt:lpstr>
      <vt:lpstr>Wingdings 3</vt:lpstr>
      <vt:lpstr>Ion Boardroom</vt:lpstr>
      <vt:lpstr>COMBINING STATISTICAL ANALYSIS AND MACHINE LEARNING TO EXPLORE THE INTERPLAY BETWEEN AGING, LIFESTYLE CHOICES, CARDIOVASCULAR DISEASES, AND BRAIN STROKES</vt:lpstr>
      <vt:lpstr>INTRODUCTION</vt:lpstr>
      <vt:lpstr>ELDERLY POPULATION</vt:lpstr>
      <vt:lpstr>CHALLENGES AND URGENCY</vt:lpstr>
      <vt:lpstr>PROBLEM STATEMENT</vt:lpstr>
      <vt:lpstr>AIM AND SIGNIFICANCE</vt:lpstr>
      <vt:lpstr>BACKGROUND</vt:lpstr>
      <vt:lpstr>SKEWNESS</vt:lpstr>
      <vt:lpstr>CHI- SQUARE TEST</vt:lpstr>
      <vt:lpstr>UNEVEN ANOVA TEST</vt:lpstr>
      <vt:lpstr>OVERSAMPLING</vt:lpstr>
      <vt:lpstr>RANDOM OVERSAMPLING</vt:lpstr>
      <vt:lpstr>CROSS VALIDATION</vt:lpstr>
      <vt:lpstr>LOGISTIC REGRESSION</vt:lpstr>
      <vt:lpstr>DECISION TREE</vt:lpstr>
      <vt:lpstr>RANDOM FOREST </vt:lpstr>
      <vt:lpstr>DEEP LEARNING – DNN MODEL</vt:lpstr>
      <vt:lpstr>SCOPE AND METHODOLOGY</vt:lpstr>
      <vt:lpstr>DATA</vt:lpstr>
      <vt:lpstr>DATA</vt:lpstr>
      <vt:lpstr>Exploratory Data Analysis (EDA)</vt:lpstr>
      <vt:lpstr>Exploratory Data Analysis (EDA)</vt:lpstr>
      <vt:lpstr>Exploratory Data Analysis (EDA)</vt:lpstr>
      <vt:lpstr>Exploratory Data Analysis (EDA)</vt:lpstr>
      <vt:lpstr>Exploratory Data Analysis (EDA)</vt:lpstr>
      <vt:lpstr>STROKE COUNTS &amp; SKEWNESS</vt:lpstr>
      <vt:lpstr>RESULTS AFTER OVERSAMPLING</vt:lpstr>
      <vt:lpstr>UNEVEN ANOVA TEST RESULTS</vt:lpstr>
      <vt:lpstr>UNEVEN ANOVA TEST RESULTS</vt:lpstr>
      <vt:lpstr>CHI-SQUARE TEST RESULTS</vt:lpstr>
      <vt:lpstr>CHI-SQUARE TEST RESULTS</vt:lpstr>
      <vt:lpstr>MACHINE LEARNING RESULTS – INITIAL DATA</vt:lpstr>
      <vt:lpstr>MACHINE LEARNING RESULTS – INITIAL DATA</vt:lpstr>
      <vt:lpstr>MACHINE LEARNING RESULTS – INITIAL DATA</vt:lpstr>
      <vt:lpstr>MACHINE LEARNING RESULTS – INITIAL DATA</vt:lpstr>
      <vt:lpstr>MACHINE LEARNING RESULTS – INITIAL DATA</vt:lpstr>
      <vt:lpstr>MACHINE LEARNING RESULTS – OVERSAMPLED DATA</vt:lpstr>
      <vt:lpstr>MACHINE LEARNING RESULTS – OVERSAMPLED DATA</vt:lpstr>
      <vt:lpstr>MACHINE LEARNING RESULTS – OVERSAMPLED DATA</vt:lpstr>
      <vt:lpstr>MACHINE LEARNING RESULTS – OVERSAMPLED DATA</vt:lpstr>
      <vt:lpstr>MACHINE LEARNING RESULTS – OVERSAMPLED DATA</vt:lpstr>
      <vt:lpstr>MACHINE LEARNING RESULTS – ABOVE 65</vt:lpstr>
      <vt:lpstr>MACHINE LEARNING RESULTS – ABOVE 65</vt:lpstr>
      <vt:lpstr>MACHINE LEARNING RESULTS – ABOVE 65</vt:lpstr>
      <vt:lpstr>MACHINE LEARNING RESULTS – ABOVE 65</vt:lpstr>
      <vt:lpstr>MACHINE LEARNING RESULTS – ABOVE 65</vt:lpstr>
      <vt:lpstr>MACHINE LEARNING RESULTS – BELOW 65</vt:lpstr>
      <vt:lpstr>MACHINE LEARNING RESULTS – BELOW 65</vt:lpstr>
      <vt:lpstr>MACHINE LEARNING RESULTS – BELOW 65</vt:lpstr>
      <vt:lpstr>MACHINE LEARNING RESULTS – BELOW 65</vt:lpstr>
      <vt:lpstr>MACHINE LEARNING RESULTS – ABOVE 65</vt:lpstr>
      <vt:lpstr>DISCUSSION</vt:lpstr>
      <vt:lpstr>DISCUSSION</vt:lpstr>
      <vt:lpstr>DISCUSSION</vt:lpstr>
      <vt:lpstr>CONCLUSION</vt:lpstr>
      <vt:lpstr>FUTURE WORK</vt:lpstr>
      <vt:lpstr>REFERENCE</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COMPREHENSIVE ANALYSIS OF THE INTERPLAY BETWEEN AGING, LIFESTYLE CHOICES, CARDIOVASCULAR DISEASES, AND BRAIN STROKES</dc:title>
  <dc:creator>ANIT MATHEW</dc:creator>
  <cp:lastModifiedBy>ANIT MATHEW</cp:lastModifiedBy>
  <cp:revision>115</cp:revision>
  <dcterms:created xsi:type="dcterms:W3CDTF">2023-12-11T04:10:55Z</dcterms:created>
  <dcterms:modified xsi:type="dcterms:W3CDTF">2023-12-15T03:51:40Z</dcterms:modified>
</cp:coreProperties>
</file>