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7" r:id="rId2"/>
  </p:sldIdLst>
  <p:sldSz cx="11520488" cy="17137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9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2804608"/>
            <a:ext cx="9792415" cy="5966237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9000926"/>
            <a:ext cx="8640366" cy="4137489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A8A-E6F0-478D-9B6E-8DB3510C9F6B}" type="datetimeFigureOut">
              <a:rPr lang="en-150" smtClean="0"/>
              <a:t>15/05/2023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C08-4DEA-4F66-9099-44324EF90C1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21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A8A-E6F0-478D-9B6E-8DB3510C9F6B}" type="datetimeFigureOut">
              <a:rPr lang="en-150" smtClean="0"/>
              <a:t>15/05/2023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C08-4DEA-4F66-9099-44324EF90C1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4550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912390"/>
            <a:ext cx="2484105" cy="145228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912390"/>
            <a:ext cx="7308310" cy="14522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A8A-E6F0-478D-9B6E-8DB3510C9F6B}" type="datetimeFigureOut">
              <a:rPr lang="en-150" smtClean="0"/>
              <a:t>15/05/2023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C08-4DEA-4F66-9099-44324EF90C1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9605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A8A-E6F0-478D-9B6E-8DB3510C9F6B}" type="datetimeFigureOut">
              <a:rPr lang="en-150" smtClean="0"/>
              <a:t>15/05/2023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C08-4DEA-4F66-9099-44324EF90C1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4201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4272370"/>
            <a:ext cx="9936421" cy="7128541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11468350"/>
            <a:ext cx="9936421" cy="3748731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A8A-E6F0-478D-9B6E-8DB3510C9F6B}" type="datetimeFigureOut">
              <a:rPr lang="en-150" smtClean="0"/>
              <a:t>15/05/2023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C08-4DEA-4F66-9099-44324EF90C1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1873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4561950"/>
            <a:ext cx="4896207" cy="10873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4561950"/>
            <a:ext cx="4896207" cy="10873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A8A-E6F0-478D-9B6E-8DB3510C9F6B}" type="datetimeFigureOut">
              <a:rPr lang="en-150" smtClean="0"/>
              <a:t>15/05/2023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C08-4DEA-4F66-9099-44324EF90C1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9519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912394"/>
            <a:ext cx="9936421" cy="33123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4200962"/>
            <a:ext cx="4873706" cy="2058826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6259788"/>
            <a:ext cx="4873706" cy="9207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4200962"/>
            <a:ext cx="4897708" cy="2058826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6259788"/>
            <a:ext cx="4897708" cy="9207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A8A-E6F0-478D-9B6E-8DB3510C9F6B}" type="datetimeFigureOut">
              <a:rPr lang="en-150" smtClean="0"/>
              <a:t>15/05/2023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C08-4DEA-4F66-9099-44324EF90C1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4203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A8A-E6F0-478D-9B6E-8DB3510C9F6B}" type="datetimeFigureOut">
              <a:rPr lang="en-150" smtClean="0"/>
              <a:t>15/05/2023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C08-4DEA-4F66-9099-44324EF90C1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8833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A8A-E6F0-478D-9B6E-8DB3510C9F6B}" type="datetimeFigureOut">
              <a:rPr lang="en-150" smtClean="0"/>
              <a:t>15/05/2023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C08-4DEA-4F66-9099-44324EF90C1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2092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1142471"/>
            <a:ext cx="3715657" cy="399864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2467424"/>
            <a:ext cx="5832247" cy="1217842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5141119"/>
            <a:ext cx="3715657" cy="9524559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A8A-E6F0-478D-9B6E-8DB3510C9F6B}" type="datetimeFigureOut">
              <a:rPr lang="en-150" smtClean="0"/>
              <a:t>15/05/2023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C08-4DEA-4F66-9099-44324EF90C1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1691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1142471"/>
            <a:ext cx="3715657" cy="399864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2467424"/>
            <a:ext cx="5832247" cy="1217842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5141119"/>
            <a:ext cx="3715657" cy="9524559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A8A-E6F0-478D-9B6E-8DB3510C9F6B}" type="datetimeFigureOut">
              <a:rPr lang="en-150" smtClean="0"/>
              <a:t>15/05/2023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78C08-4DEA-4F66-9099-44324EF90C1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9054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912394"/>
            <a:ext cx="9936421" cy="3312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4561950"/>
            <a:ext cx="9936421" cy="10873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5883522"/>
            <a:ext cx="2592110" cy="9123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71A8A-E6F0-478D-9B6E-8DB3510C9F6B}" type="datetimeFigureOut">
              <a:rPr lang="en-150" smtClean="0"/>
              <a:t>15/05/2023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5883522"/>
            <a:ext cx="3888165" cy="9123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5883522"/>
            <a:ext cx="2592110" cy="9123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78C08-4DEA-4F66-9099-44324EF90C12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9206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ISqBOKSSl3Uyv2ZA4o4DPCUtASiH1HD9?usp=sharing" TargetMode="External"/><Relationship Id="rId2" Type="http://schemas.openxmlformats.org/officeDocument/2006/relationships/hyperlink" Target="https://anita-lyubenova.shinyapps.io/BES_The_Value_Of_Hu/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252D69-B6E7-7494-4BDB-F68AB26A3C9E}"/>
              </a:ext>
            </a:extLst>
          </p:cNvPr>
          <p:cNvSpPr txBox="1"/>
          <p:nvPr/>
        </p:nvSpPr>
        <p:spPr>
          <a:xfrm>
            <a:off x="1540680" y="432196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Folders</a:t>
            </a:r>
            <a:endParaRPr lang="en-15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3C547-0385-5E5D-E3C6-D117739196DF}"/>
              </a:ext>
            </a:extLst>
          </p:cNvPr>
          <p:cNvSpPr txBox="1"/>
          <p:nvPr/>
        </p:nvSpPr>
        <p:spPr>
          <a:xfrm>
            <a:off x="5035173" y="431328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Files</a:t>
            </a:r>
            <a:endParaRPr lang="en-15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01606-DDA6-898F-AC2D-D68F4061B48B}"/>
              </a:ext>
            </a:extLst>
          </p:cNvPr>
          <p:cNvSpPr txBox="1"/>
          <p:nvPr/>
        </p:nvSpPr>
        <p:spPr>
          <a:xfrm>
            <a:off x="8564475" y="456727"/>
            <a:ext cx="261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 of manuscript</a:t>
            </a:r>
            <a:endParaRPr lang="en-15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2460C7-C4EE-6ACB-62B6-764DB46E02F1}"/>
              </a:ext>
            </a:extLst>
          </p:cNvPr>
          <p:cNvSpPr/>
          <p:nvPr/>
        </p:nvSpPr>
        <p:spPr>
          <a:xfrm>
            <a:off x="723900" y="1255156"/>
            <a:ext cx="2604940" cy="27421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simulation planning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This folder contains descriptive analyses of data from 150 meta-analyses (Linden &amp; </a:t>
            </a:r>
            <a:r>
              <a:rPr lang="en-US" sz="1400" dirty="0" err="1">
                <a:solidFill>
                  <a:schemeClr val="tx1"/>
                </a:solidFill>
              </a:rPr>
              <a:t>Hönekopp</a:t>
            </a:r>
            <a:r>
              <a:rPr lang="en-US" sz="1400" dirty="0">
                <a:solidFill>
                  <a:schemeClr val="tx1"/>
                </a:solidFill>
              </a:rPr>
              <a:t>, 2021). The analyses were used to determine realistic values for individual study sample sizes and coefficient of variation. </a:t>
            </a:r>
            <a:endParaRPr lang="en-150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58217-961E-B881-268E-1E11EACAD2FA}"/>
              </a:ext>
            </a:extLst>
          </p:cNvPr>
          <p:cNvSpPr txBox="1"/>
          <p:nvPr/>
        </p:nvSpPr>
        <p:spPr>
          <a:xfrm>
            <a:off x="4478431" y="1303710"/>
            <a:ext cx="412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Linden &amp; Honekopp main results.xlsx</a:t>
            </a:r>
          </a:p>
          <a:p>
            <a:r>
              <a:rPr lang="sv-SE" sz="1600" dirty="0"/>
              <a:t>Linden &amp; Hönekopp raw data.xlsx</a:t>
            </a:r>
            <a:endParaRPr lang="en-150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3B7E2-8DC7-08D1-C0FE-CF262A35CF87}"/>
              </a:ext>
            </a:extLst>
          </p:cNvPr>
          <p:cNvSpPr txBox="1"/>
          <p:nvPr/>
        </p:nvSpPr>
        <p:spPr>
          <a:xfrm>
            <a:off x="4888759" y="2456447"/>
            <a:ext cx="2174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simulation planning.R</a:t>
            </a:r>
            <a:endParaRPr lang="en-150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80568C-5AFF-D632-1F35-D03A967ED508}"/>
              </a:ext>
            </a:extLst>
          </p:cNvPr>
          <p:cNvSpPr/>
          <p:nvPr/>
        </p:nvSpPr>
        <p:spPr>
          <a:xfrm>
            <a:off x="3338646" y="1255155"/>
            <a:ext cx="496124" cy="7306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</a:t>
            </a:r>
            <a:endParaRPr lang="en-150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ED47B6-3CF9-2B8E-70BA-FBD1F007D807}"/>
              </a:ext>
            </a:extLst>
          </p:cNvPr>
          <p:cNvSpPr/>
          <p:nvPr/>
        </p:nvSpPr>
        <p:spPr>
          <a:xfrm>
            <a:off x="3833950" y="1255155"/>
            <a:ext cx="4357149" cy="7306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15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DDB0B-FF3E-66D6-571B-A96A38D9312E}"/>
              </a:ext>
            </a:extLst>
          </p:cNvPr>
          <p:cNvSpPr/>
          <p:nvPr/>
        </p:nvSpPr>
        <p:spPr>
          <a:xfrm>
            <a:off x="3331026" y="3259215"/>
            <a:ext cx="496124" cy="7306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output</a:t>
            </a:r>
            <a:endParaRPr lang="en-150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5976A-8867-4C77-9432-3071CF42242E}"/>
              </a:ext>
            </a:extLst>
          </p:cNvPr>
          <p:cNvSpPr/>
          <p:nvPr/>
        </p:nvSpPr>
        <p:spPr>
          <a:xfrm>
            <a:off x="3826325" y="3259215"/>
            <a:ext cx="4372390" cy="73064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1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3FDF58-1B8C-8480-C852-6762EC80DB7C}"/>
              </a:ext>
            </a:extLst>
          </p:cNvPr>
          <p:cNvSpPr/>
          <p:nvPr/>
        </p:nvSpPr>
        <p:spPr>
          <a:xfrm>
            <a:off x="716280" y="1247535"/>
            <a:ext cx="7482435" cy="274213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15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2CED7B-6853-3667-61A5-DBDDC6E07027}"/>
              </a:ext>
            </a:extLst>
          </p:cNvPr>
          <p:cNvSpPr txBox="1"/>
          <p:nvPr/>
        </p:nvSpPr>
        <p:spPr>
          <a:xfrm>
            <a:off x="4861155" y="3378284"/>
            <a:ext cx="2263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150" sz="1600" dirty="0"/>
              <a:t>hist_n.png</a:t>
            </a:r>
            <a:endParaRPr lang="en-US" sz="1600" dirty="0"/>
          </a:p>
          <a:p>
            <a:pPr algn="ctr"/>
            <a:r>
              <a:rPr lang="en-US" sz="1600" dirty="0"/>
              <a:t>hist_p.png</a:t>
            </a:r>
            <a:endParaRPr lang="en-150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0685EF-143E-4B37-1F9A-AB50B692AE6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976045" y="2046565"/>
            <a:ext cx="0" cy="409882"/>
          </a:xfrm>
          <a:prstGeom prst="straightConnector1">
            <a:avLst/>
          </a:prstGeom>
          <a:ln w="28575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47B051-7983-3EFA-F91B-48CC12C8024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76045" y="2795001"/>
            <a:ext cx="0" cy="348844"/>
          </a:xfrm>
          <a:prstGeom prst="straightConnector1">
            <a:avLst/>
          </a:prstGeom>
          <a:ln w="28575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E7A3955-017D-0A19-14A9-391FC9F10C3B}"/>
              </a:ext>
            </a:extLst>
          </p:cNvPr>
          <p:cNvSpPr txBox="1"/>
          <p:nvPr/>
        </p:nvSpPr>
        <p:spPr>
          <a:xfrm>
            <a:off x="8709255" y="3126824"/>
            <a:ext cx="22631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Appendix B</a:t>
            </a:r>
          </a:p>
          <a:p>
            <a:pPr algn="ctr"/>
            <a:r>
              <a:rPr lang="en-US" sz="1600" dirty="0"/>
              <a:t>Figure B1 (p.27)</a:t>
            </a:r>
          </a:p>
          <a:p>
            <a:pPr algn="ctr"/>
            <a:r>
              <a:rPr lang="en-US" sz="1600" dirty="0"/>
              <a:t>Figure B2 (p.28)</a:t>
            </a:r>
            <a:endParaRPr lang="en-150" sz="16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D180AA-0D15-0C17-59B4-5308CEECA8EC}"/>
              </a:ext>
            </a:extLst>
          </p:cNvPr>
          <p:cNvCxnSpPr>
            <a:cxnSpLocks/>
          </p:cNvCxnSpPr>
          <p:nvPr/>
        </p:nvCxnSpPr>
        <p:spPr>
          <a:xfrm>
            <a:off x="6545175" y="3677245"/>
            <a:ext cx="2270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C438B86-E70F-35D7-4EAF-727337C51B7C}"/>
              </a:ext>
            </a:extLst>
          </p:cNvPr>
          <p:cNvSpPr/>
          <p:nvPr/>
        </p:nvSpPr>
        <p:spPr>
          <a:xfrm>
            <a:off x="708660" y="4188856"/>
            <a:ext cx="2635420" cy="27421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simulation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This folder contains the code of the simulation, as well as the resulting data files*.</a:t>
            </a:r>
            <a:endParaRPr lang="en-150" sz="14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2730D4-750C-5A3B-FC0F-98EA6C06B395}"/>
              </a:ext>
            </a:extLst>
          </p:cNvPr>
          <p:cNvSpPr txBox="1"/>
          <p:nvPr/>
        </p:nvSpPr>
        <p:spPr>
          <a:xfrm>
            <a:off x="4820179" y="5176787"/>
            <a:ext cx="2174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simulate.R</a:t>
            </a:r>
            <a:endParaRPr lang="en-150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E6A230-4F8B-D749-881D-3EAEB98E6DAB}"/>
              </a:ext>
            </a:extLst>
          </p:cNvPr>
          <p:cNvSpPr/>
          <p:nvPr/>
        </p:nvSpPr>
        <p:spPr>
          <a:xfrm>
            <a:off x="3346266" y="6192915"/>
            <a:ext cx="496124" cy="73064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output</a:t>
            </a:r>
            <a:endParaRPr lang="en-150" sz="16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A75326-970B-1F1A-B19F-91B3AC1FDF75}"/>
              </a:ext>
            </a:extLst>
          </p:cNvPr>
          <p:cNvSpPr/>
          <p:nvPr/>
        </p:nvSpPr>
        <p:spPr>
          <a:xfrm>
            <a:off x="3841565" y="6192915"/>
            <a:ext cx="4372390" cy="73064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15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8AB97D-657D-3D08-AC38-EC3929599EC2}"/>
              </a:ext>
            </a:extLst>
          </p:cNvPr>
          <p:cNvSpPr/>
          <p:nvPr/>
        </p:nvSpPr>
        <p:spPr>
          <a:xfrm>
            <a:off x="716280" y="4181235"/>
            <a:ext cx="7497675" cy="27421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150" b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E97A7A-2C62-A07E-6DED-8B5BE9236B98}"/>
              </a:ext>
            </a:extLst>
          </p:cNvPr>
          <p:cNvSpPr txBox="1"/>
          <p:nvPr/>
        </p:nvSpPr>
        <p:spPr>
          <a:xfrm>
            <a:off x="4830675" y="6273884"/>
            <a:ext cx="2263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res2par_shiny.rds*</a:t>
            </a:r>
          </a:p>
          <a:p>
            <a:pPr algn="ctr"/>
            <a:r>
              <a:rPr lang="en-US" sz="1600" dirty="0"/>
              <a:t>res3par_shiny.rds*</a:t>
            </a:r>
            <a:endParaRPr lang="en-150" sz="16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9AED44-4523-2F4F-EC5F-5FD870EA9FD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907465" y="5515341"/>
            <a:ext cx="0" cy="58506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167D733-1D7A-C144-CC67-8589D2994935}"/>
              </a:ext>
            </a:extLst>
          </p:cNvPr>
          <p:cNvSpPr txBox="1"/>
          <p:nvPr/>
        </p:nvSpPr>
        <p:spPr>
          <a:xfrm>
            <a:off x="3486679" y="4336047"/>
            <a:ext cx="2174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simulation functions.R</a:t>
            </a:r>
            <a:endParaRPr lang="en-150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D2A7CF-7DBA-973F-683E-F25A5229D9B1}"/>
              </a:ext>
            </a:extLst>
          </p:cNvPr>
          <p:cNvSpPr txBox="1"/>
          <p:nvPr/>
        </p:nvSpPr>
        <p:spPr>
          <a:xfrm>
            <a:off x="4078496" y="4686567"/>
            <a:ext cx="13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100" dirty="0">
                <a:latin typeface="Consolas" panose="020B0609020204030204" pitchFamily="49" charset="0"/>
              </a:rPr>
              <a:t>source()</a:t>
            </a:r>
            <a:endParaRPr lang="en-150" sz="1100" dirty="0"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D2661D-8AEF-B39B-B29D-B99FED8029FA}"/>
              </a:ext>
            </a:extLst>
          </p:cNvPr>
          <p:cNvSpPr/>
          <p:nvPr/>
        </p:nvSpPr>
        <p:spPr>
          <a:xfrm>
            <a:off x="693420" y="7153036"/>
            <a:ext cx="2643040" cy="27421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pre-processing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The script reshapes the originally simulated files such that they are easy to analyze in the next step. </a:t>
            </a:r>
            <a:endParaRPr lang="en-150" sz="14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4139E5-C4F7-3C49-37D4-430792203DAD}"/>
              </a:ext>
            </a:extLst>
          </p:cNvPr>
          <p:cNvSpPr txBox="1"/>
          <p:nvPr/>
        </p:nvSpPr>
        <p:spPr>
          <a:xfrm>
            <a:off x="4881139" y="8140967"/>
            <a:ext cx="21745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pre-process.R</a:t>
            </a:r>
            <a:endParaRPr lang="en-150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DB463E-F561-C935-0ED0-37682CD7C2ED}"/>
              </a:ext>
            </a:extLst>
          </p:cNvPr>
          <p:cNvSpPr/>
          <p:nvPr/>
        </p:nvSpPr>
        <p:spPr>
          <a:xfrm>
            <a:off x="3338646" y="9157095"/>
            <a:ext cx="496124" cy="73064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output</a:t>
            </a:r>
            <a:endParaRPr lang="en-150" sz="16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64D20B-6401-DFBF-1602-9AC9EFB37D48}"/>
              </a:ext>
            </a:extLst>
          </p:cNvPr>
          <p:cNvSpPr/>
          <p:nvPr/>
        </p:nvSpPr>
        <p:spPr>
          <a:xfrm>
            <a:off x="3833945" y="9157095"/>
            <a:ext cx="4372390" cy="73064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150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F474BF-9D38-15AD-FEA8-43704E4DB6C8}"/>
              </a:ext>
            </a:extLst>
          </p:cNvPr>
          <p:cNvSpPr/>
          <p:nvPr/>
        </p:nvSpPr>
        <p:spPr>
          <a:xfrm>
            <a:off x="701040" y="7145415"/>
            <a:ext cx="7505295" cy="274213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150" b="1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3C3710-4C26-E8B9-DCB1-35FB25D7FB84}"/>
              </a:ext>
            </a:extLst>
          </p:cNvPr>
          <p:cNvSpPr txBox="1"/>
          <p:nvPr/>
        </p:nvSpPr>
        <p:spPr>
          <a:xfrm>
            <a:off x="4416655" y="9197424"/>
            <a:ext cx="326136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BF_data_2par_hpc_final_mixed.rds*</a:t>
            </a:r>
          </a:p>
          <a:p>
            <a:pPr algn="ctr"/>
            <a:r>
              <a:rPr lang="en-US" sz="1600" dirty="0"/>
              <a:t>BF_data_3par_hpc_final_mixed.rds*</a:t>
            </a:r>
            <a:endParaRPr lang="en-150" sz="16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B670A2-0B9E-A0D2-8F7E-F3A9D4EBB1BF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5968425" y="8479521"/>
            <a:ext cx="0" cy="58506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98E4583-A420-E6CF-5116-B12400AD05D1}"/>
              </a:ext>
            </a:extLst>
          </p:cNvPr>
          <p:cNvSpPr txBox="1"/>
          <p:nvPr/>
        </p:nvSpPr>
        <p:spPr>
          <a:xfrm>
            <a:off x="3120915" y="7284987"/>
            <a:ext cx="285022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pre-processing functions.R</a:t>
            </a:r>
            <a:endParaRPr lang="en-150" sz="16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7C0779-94C0-0DEA-F300-0641AE2D49C8}"/>
              </a:ext>
            </a:extLst>
          </p:cNvPr>
          <p:cNvCxnSpPr>
            <a:cxnSpLocks/>
            <a:stCxn id="38" idx="2"/>
            <a:endCxn id="53" idx="0"/>
          </p:cNvCxnSpPr>
          <p:nvPr/>
        </p:nvCxnSpPr>
        <p:spPr>
          <a:xfrm>
            <a:off x="5962249" y="6858655"/>
            <a:ext cx="6181" cy="128231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7C38807-5536-9F63-EC31-C9AC36437242}"/>
              </a:ext>
            </a:extLst>
          </p:cNvPr>
          <p:cNvSpPr txBox="1"/>
          <p:nvPr/>
        </p:nvSpPr>
        <p:spPr>
          <a:xfrm>
            <a:off x="5863187" y="7226567"/>
            <a:ext cx="111633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>
                <a:latin typeface="Consolas" panose="020B0609020204030204" pitchFamily="49" charset="0"/>
              </a:rPr>
              <a:t>readRDS()</a:t>
            </a:r>
            <a:endParaRPr lang="en-150" sz="1100" dirty="0">
              <a:latin typeface="Consolas" panose="020B0609020204030204" pitchFamily="49" charset="0"/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1638336-58B5-CB63-E0AA-C0AFE6DAF948}"/>
              </a:ext>
            </a:extLst>
          </p:cNvPr>
          <p:cNvCxnSpPr>
            <a:cxnSpLocks/>
          </p:cNvCxnSpPr>
          <p:nvPr/>
        </p:nvCxnSpPr>
        <p:spPr>
          <a:xfrm>
            <a:off x="4386175" y="4699119"/>
            <a:ext cx="904240" cy="629920"/>
          </a:xfrm>
          <a:prstGeom prst="bentConnector3">
            <a:avLst>
              <a:gd name="adj1" fmla="val 1685"/>
            </a:avLst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1D2DD26-4EEA-94AE-39F1-FC50470A3DAD}"/>
              </a:ext>
            </a:extLst>
          </p:cNvPr>
          <p:cNvSpPr txBox="1"/>
          <p:nvPr/>
        </p:nvSpPr>
        <p:spPr>
          <a:xfrm>
            <a:off x="4088656" y="7673607"/>
            <a:ext cx="13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100" dirty="0">
                <a:latin typeface="Consolas" panose="020B0609020204030204" pitchFamily="49" charset="0"/>
              </a:rPr>
              <a:t>source()</a:t>
            </a:r>
            <a:endParaRPr lang="en-150" sz="1100" dirty="0">
              <a:latin typeface="Consolas" panose="020B0609020204030204" pitchFamily="49" charset="0"/>
            </a:endParaRP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F08D260-964F-961C-1694-BEF6C791A30E}"/>
              </a:ext>
            </a:extLst>
          </p:cNvPr>
          <p:cNvCxnSpPr>
            <a:cxnSpLocks/>
          </p:cNvCxnSpPr>
          <p:nvPr/>
        </p:nvCxnSpPr>
        <p:spPr>
          <a:xfrm>
            <a:off x="4396335" y="7686159"/>
            <a:ext cx="904240" cy="629920"/>
          </a:xfrm>
          <a:prstGeom prst="bentConnector3">
            <a:avLst>
              <a:gd name="adj1" fmla="val 1685"/>
            </a:avLst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610EF241-E5D0-1034-4ACA-7CB9ED375A8E}"/>
              </a:ext>
            </a:extLst>
          </p:cNvPr>
          <p:cNvSpPr/>
          <p:nvPr/>
        </p:nvSpPr>
        <p:spPr>
          <a:xfrm>
            <a:off x="716280" y="10208753"/>
            <a:ext cx="2608605" cy="27421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analysis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The script subsets a set of simulation conditions and generates the plots used in the manuscript.</a:t>
            </a:r>
            <a:endParaRPr lang="en-150" sz="14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03729EE-2D46-7DE3-2C30-5C76A4CB32D9}"/>
              </a:ext>
            </a:extLst>
          </p:cNvPr>
          <p:cNvSpPr txBox="1"/>
          <p:nvPr/>
        </p:nvSpPr>
        <p:spPr>
          <a:xfrm>
            <a:off x="4976244" y="11364324"/>
            <a:ext cx="217458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analyze.R</a:t>
            </a:r>
            <a:endParaRPr lang="en-150" sz="1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EBAD85-961A-74FD-087A-248C84012A94}"/>
              </a:ext>
            </a:extLst>
          </p:cNvPr>
          <p:cNvSpPr/>
          <p:nvPr/>
        </p:nvSpPr>
        <p:spPr>
          <a:xfrm>
            <a:off x="3327071" y="12212812"/>
            <a:ext cx="496124" cy="73064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output</a:t>
            </a:r>
            <a:endParaRPr lang="en-150" sz="16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ECCF26-8456-0A85-01DB-F5CDC17F8C12}"/>
              </a:ext>
            </a:extLst>
          </p:cNvPr>
          <p:cNvSpPr/>
          <p:nvPr/>
        </p:nvSpPr>
        <p:spPr>
          <a:xfrm>
            <a:off x="3822370" y="12212812"/>
            <a:ext cx="4372390" cy="73064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15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64F819D-B7CE-A668-1D50-84D9AD6B2448}"/>
              </a:ext>
            </a:extLst>
          </p:cNvPr>
          <p:cNvSpPr/>
          <p:nvPr/>
        </p:nvSpPr>
        <p:spPr>
          <a:xfrm>
            <a:off x="708660" y="10201132"/>
            <a:ext cx="7486100" cy="27421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15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464E41-976C-D8EE-49DB-AC6294B615D5}"/>
              </a:ext>
            </a:extLst>
          </p:cNvPr>
          <p:cNvSpPr txBox="1"/>
          <p:nvPr/>
        </p:nvSpPr>
        <p:spPr>
          <a:xfrm>
            <a:off x="4374600" y="12375059"/>
            <a:ext cx="326136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Figures 1 - 5</a:t>
            </a:r>
            <a:endParaRPr lang="en-150" sz="16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7BF308D-9299-D191-2292-D9B7909A9743}"/>
              </a:ext>
            </a:extLst>
          </p:cNvPr>
          <p:cNvCxnSpPr>
            <a:cxnSpLocks/>
          </p:cNvCxnSpPr>
          <p:nvPr/>
        </p:nvCxnSpPr>
        <p:spPr>
          <a:xfrm>
            <a:off x="5972090" y="11809828"/>
            <a:ext cx="0" cy="3561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E0A841D-CEDE-D245-C50D-A7DA1D29EEE0}"/>
              </a:ext>
            </a:extLst>
          </p:cNvPr>
          <p:cNvSpPr txBox="1"/>
          <p:nvPr/>
        </p:nvSpPr>
        <p:spPr>
          <a:xfrm>
            <a:off x="3714346" y="10378804"/>
            <a:ext cx="19251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analysis functions.R</a:t>
            </a:r>
            <a:endParaRPr lang="en-150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F7B69DF-C093-DA4D-95D2-05900DDFCB78}"/>
              </a:ext>
            </a:extLst>
          </p:cNvPr>
          <p:cNvSpPr txBox="1"/>
          <p:nvPr/>
        </p:nvSpPr>
        <p:spPr>
          <a:xfrm>
            <a:off x="6294504" y="10244184"/>
            <a:ext cx="21745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>
                <a:latin typeface="Consolas" panose="020B0609020204030204" pitchFamily="49" charset="0"/>
              </a:rPr>
              <a:t>readRDS()</a:t>
            </a:r>
            <a:endParaRPr lang="en-150" sz="1100" dirty="0"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28C206-30CE-063B-B585-E3558E986756}"/>
              </a:ext>
            </a:extLst>
          </p:cNvPr>
          <p:cNvSpPr txBox="1"/>
          <p:nvPr/>
        </p:nvSpPr>
        <p:spPr>
          <a:xfrm>
            <a:off x="4183761" y="10736944"/>
            <a:ext cx="13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100" dirty="0">
                <a:latin typeface="Consolas" panose="020B0609020204030204" pitchFamily="49" charset="0"/>
              </a:rPr>
              <a:t>source()</a:t>
            </a:r>
            <a:endParaRPr lang="en-150" sz="1100" dirty="0">
              <a:latin typeface="Consolas" panose="020B0609020204030204" pitchFamily="49" charset="0"/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03A916C-F6C3-1202-FCC6-7F472B16E804}"/>
              </a:ext>
            </a:extLst>
          </p:cNvPr>
          <p:cNvCxnSpPr>
            <a:cxnSpLocks/>
          </p:cNvCxnSpPr>
          <p:nvPr/>
        </p:nvCxnSpPr>
        <p:spPr>
          <a:xfrm>
            <a:off x="4491440" y="10749496"/>
            <a:ext cx="934598" cy="801252"/>
          </a:xfrm>
          <a:prstGeom prst="bentConnector3">
            <a:avLst>
              <a:gd name="adj1" fmla="val 1081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4E8CB51-3D67-A916-686E-0BC7089C1DF3}"/>
              </a:ext>
            </a:extLst>
          </p:cNvPr>
          <p:cNvCxnSpPr>
            <a:cxnSpLocks/>
          </p:cNvCxnSpPr>
          <p:nvPr/>
        </p:nvCxnSpPr>
        <p:spPr>
          <a:xfrm flipH="1">
            <a:off x="6774778" y="11519165"/>
            <a:ext cx="100634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A742433-6D27-CDD3-CEC6-4ED2DA2B0862}"/>
              </a:ext>
            </a:extLst>
          </p:cNvPr>
          <p:cNvSpPr txBox="1"/>
          <p:nvPr/>
        </p:nvSpPr>
        <p:spPr>
          <a:xfrm>
            <a:off x="8511135" y="12164144"/>
            <a:ext cx="2263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Results</a:t>
            </a:r>
          </a:p>
          <a:p>
            <a:pPr algn="ctr"/>
            <a:r>
              <a:rPr lang="en-US" sz="1600" dirty="0"/>
              <a:t>Figures 1 – 5 (p. 11 – 16)</a:t>
            </a:r>
            <a:endParaRPr lang="en-150" sz="16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4FCA5AF-D0B0-0C88-7A3A-A4514279AA98}"/>
              </a:ext>
            </a:extLst>
          </p:cNvPr>
          <p:cNvCxnSpPr>
            <a:cxnSpLocks/>
          </p:cNvCxnSpPr>
          <p:nvPr/>
        </p:nvCxnSpPr>
        <p:spPr>
          <a:xfrm>
            <a:off x="6687415" y="12536765"/>
            <a:ext cx="17767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9ED08E4-EEE8-C5CE-2507-92ADEFCF3E86}"/>
              </a:ext>
            </a:extLst>
          </p:cNvPr>
          <p:cNvSpPr/>
          <p:nvPr/>
        </p:nvSpPr>
        <p:spPr>
          <a:xfrm>
            <a:off x="731520" y="13363433"/>
            <a:ext cx="2593365" cy="27421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shiny app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Because the analyses presented in the manuscript are based on a limited set of conditions, the shiny app was created such that users can perform the same analyses on extended number of conditions.</a:t>
            </a:r>
            <a:endParaRPr lang="en-150" sz="14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79E513C-E994-793A-3AFE-2366D33489E4}"/>
              </a:ext>
            </a:extLst>
          </p:cNvPr>
          <p:cNvSpPr txBox="1"/>
          <p:nvPr/>
        </p:nvSpPr>
        <p:spPr>
          <a:xfrm>
            <a:off x="5377564" y="14361524"/>
            <a:ext cx="12727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app.R</a:t>
            </a:r>
            <a:endParaRPr lang="en-150" sz="16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449FDF8-B53E-3668-ACDD-B6207D935013}"/>
              </a:ext>
            </a:extLst>
          </p:cNvPr>
          <p:cNvSpPr/>
          <p:nvPr/>
        </p:nvSpPr>
        <p:spPr>
          <a:xfrm>
            <a:off x="731520" y="13355812"/>
            <a:ext cx="7463240" cy="27421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150" b="1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D45750D-DCEA-1F74-87C3-2E68D594DEC2}"/>
              </a:ext>
            </a:extLst>
          </p:cNvPr>
          <p:cNvSpPr txBox="1"/>
          <p:nvPr/>
        </p:nvSpPr>
        <p:spPr>
          <a:xfrm>
            <a:off x="3862536" y="15446427"/>
            <a:ext cx="401714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https://anita-lyubenova.shinyapps.io/BES_The_Value_Of_Hu/</a:t>
            </a:r>
            <a:endParaRPr lang="en-150" sz="14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510FAB5-D576-56C1-6D26-3AE18A513300}"/>
              </a:ext>
            </a:extLst>
          </p:cNvPr>
          <p:cNvCxnSpPr>
            <a:cxnSpLocks/>
          </p:cNvCxnSpPr>
          <p:nvPr/>
        </p:nvCxnSpPr>
        <p:spPr>
          <a:xfrm>
            <a:off x="5956850" y="14801678"/>
            <a:ext cx="0" cy="5850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180CD26-6905-A276-FCF7-A00B14661144}"/>
              </a:ext>
            </a:extLst>
          </p:cNvPr>
          <p:cNvSpPr txBox="1"/>
          <p:nvPr/>
        </p:nvSpPr>
        <p:spPr>
          <a:xfrm>
            <a:off x="6314824" y="13383624"/>
            <a:ext cx="217458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>
                <a:latin typeface="Consolas" panose="020B0609020204030204" pitchFamily="49" charset="0"/>
              </a:rPr>
              <a:t>readRDS()</a:t>
            </a:r>
            <a:endParaRPr lang="en-150" sz="1100" dirty="0">
              <a:latin typeface="Consolas" panose="020B0609020204030204" pitchFamily="49" charset="0"/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22B10EC-9481-B649-DD44-89111B72E9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05725" y="12044141"/>
            <a:ext cx="3783448" cy="1196462"/>
          </a:xfrm>
          <a:prstGeom prst="bentConnector3">
            <a:avLst>
              <a:gd name="adj1" fmla="val 9954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6744BB9-EA79-B56A-7983-502E80804422}"/>
              </a:ext>
            </a:extLst>
          </p:cNvPr>
          <p:cNvCxnSpPr>
            <a:cxnSpLocks/>
          </p:cNvCxnSpPr>
          <p:nvPr/>
        </p:nvCxnSpPr>
        <p:spPr>
          <a:xfrm flipH="1">
            <a:off x="6906985" y="9642211"/>
            <a:ext cx="633871" cy="1876150"/>
          </a:xfrm>
          <a:prstGeom prst="bentConnector3">
            <a:avLst>
              <a:gd name="adj1" fmla="val -36064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F2ED0DD3-20B1-7CB0-D877-45D42DA08426}"/>
              </a:ext>
            </a:extLst>
          </p:cNvPr>
          <p:cNvCxnSpPr>
            <a:cxnSpLocks/>
            <a:endCxn id="94" idx="3"/>
          </p:cNvCxnSpPr>
          <p:nvPr/>
        </p:nvCxnSpPr>
        <p:spPr>
          <a:xfrm rot="5400000">
            <a:off x="4772943" y="11473596"/>
            <a:ext cx="4934580" cy="117983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1F5B466-F0D8-EC10-9B70-4CCDF132D2FE}"/>
              </a:ext>
            </a:extLst>
          </p:cNvPr>
          <p:cNvCxnSpPr>
            <a:cxnSpLocks/>
          </p:cNvCxnSpPr>
          <p:nvPr/>
        </p:nvCxnSpPr>
        <p:spPr>
          <a:xfrm>
            <a:off x="7544398" y="9588598"/>
            <a:ext cx="30099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7632424-6B39-A6A1-D018-2E187CC7B4B8}"/>
              </a:ext>
            </a:extLst>
          </p:cNvPr>
          <p:cNvCxnSpPr>
            <a:cxnSpLocks/>
          </p:cNvCxnSpPr>
          <p:nvPr/>
        </p:nvCxnSpPr>
        <p:spPr>
          <a:xfrm>
            <a:off x="6677255" y="11591885"/>
            <a:ext cx="17767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F1D8537-2E0C-71EE-9E2A-0C2EE2F7F8BC}"/>
              </a:ext>
            </a:extLst>
          </p:cNvPr>
          <p:cNvSpPr txBox="1"/>
          <p:nvPr/>
        </p:nvSpPr>
        <p:spPr>
          <a:xfrm>
            <a:off x="8549235" y="11112584"/>
            <a:ext cx="22631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Methods</a:t>
            </a:r>
          </a:p>
          <a:p>
            <a:pPr algn="ctr"/>
            <a:r>
              <a:rPr lang="en-US" sz="1600" dirty="0"/>
              <a:t>Table 1: rows 4 and 5, last column (p. 8)</a:t>
            </a:r>
            <a:endParaRPr lang="en-150" sz="1600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E0D3E3A-1EB7-DD24-3F71-2A20FC28636E}"/>
              </a:ext>
            </a:extLst>
          </p:cNvPr>
          <p:cNvCxnSpPr>
            <a:cxnSpLocks/>
          </p:cNvCxnSpPr>
          <p:nvPr/>
        </p:nvCxnSpPr>
        <p:spPr>
          <a:xfrm>
            <a:off x="7760312" y="15779837"/>
            <a:ext cx="6558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EBC88D4-C7B8-5B89-93BB-8A4A2C25901E}"/>
              </a:ext>
            </a:extLst>
          </p:cNvPr>
          <p:cNvSpPr txBox="1"/>
          <p:nvPr/>
        </p:nvSpPr>
        <p:spPr>
          <a:xfrm>
            <a:off x="8523327" y="15626671"/>
            <a:ext cx="22631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Discussion </a:t>
            </a:r>
            <a:r>
              <a:rPr lang="en-US" sz="1600" dirty="0"/>
              <a:t>(p. 20)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A6C9BDE-2953-7C46-7564-6D2FB1887810}"/>
              </a:ext>
            </a:extLst>
          </p:cNvPr>
          <p:cNvSpPr txBox="1"/>
          <p:nvPr/>
        </p:nvSpPr>
        <p:spPr>
          <a:xfrm>
            <a:off x="670367" y="16490732"/>
            <a:ext cx="8907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These files were too big to upload to GitHub, and can be found here:</a:t>
            </a:r>
          </a:p>
          <a:p>
            <a:r>
              <a:rPr lang="en-US" dirty="0">
                <a:hlinkClick r:id="rId3"/>
              </a:rPr>
              <a:t>https://drive.google.com/drive/folders/1ISqBOKSSl3Uyv2ZA4o4DPCUtASiH1HD9?usp=sharing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6931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457</TotalTime>
  <Words>350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Lyubenova</dc:creator>
  <cp:lastModifiedBy>Anita Lyubenova</cp:lastModifiedBy>
  <cp:revision>8</cp:revision>
  <dcterms:created xsi:type="dcterms:W3CDTF">2023-05-14T11:21:12Z</dcterms:created>
  <dcterms:modified xsi:type="dcterms:W3CDTF">2023-05-15T12:16:03Z</dcterms:modified>
</cp:coreProperties>
</file>