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6" r:id="rId5"/>
    <p:sldId id="282" r:id="rId6"/>
    <p:sldId id="285" r:id="rId7"/>
    <p:sldId id="259" r:id="rId8"/>
    <p:sldId id="260" r:id="rId9"/>
    <p:sldId id="266" r:id="rId10"/>
    <p:sldId id="278" r:id="rId11"/>
    <p:sldId id="267" r:id="rId12"/>
    <p:sldId id="261" r:id="rId13"/>
    <p:sldId id="268" r:id="rId14"/>
    <p:sldId id="262" r:id="rId15"/>
    <p:sldId id="269" r:id="rId16"/>
    <p:sldId id="264" r:id="rId17"/>
    <p:sldId id="280" r:id="rId18"/>
    <p:sldId id="274" r:id="rId19"/>
    <p:sldId id="271" r:id="rId20"/>
    <p:sldId id="265" r:id="rId21"/>
    <p:sldId id="281" r:id="rId22"/>
    <p:sldId id="276" r:id="rId23"/>
    <p:sldId id="279" r:id="rId24"/>
    <p:sldId id="272" r:id="rId25"/>
    <p:sldId id="263" r:id="rId26"/>
    <p:sldId id="27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0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04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4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NQ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預測結果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3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+ </a:t>
            </a:r>
            <a:r>
              <a:rPr lang="en-US" altLang="zh-TW" dirty="0"/>
              <a:t>K-Means </a:t>
            </a:r>
            <a:r>
              <a:rPr lang="zh-TW" altLang="en-US" dirty="0"/>
              <a:t>不同</a:t>
            </a:r>
            <a:r>
              <a:rPr lang="zh-TW" altLang="en-US" dirty="0" smtClean="0"/>
              <a:t>群</a:t>
            </a:r>
            <a:r>
              <a:rPr lang="en-US" altLang="zh-TW" dirty="0" smtClean="0"/>
              <a:t>(</a:t>
            </a:r>
            <a:r>
              <a:rPr lang="en-US" altLang="zh-TW" dirty="0"/>
              <a:t>30/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9972"/>
              </p:ext>
            </p:extLst>
          </p:nvPr>
        </p:nvGraphicFramePr>
        <p:xfrm>
          <a:off x="2600324" y="1690688"/>
          <a:ext cx="6542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63574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Total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abnormal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normal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0.0776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0.6983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 (Values)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0.6479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305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57714" y="48326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abnormal: </a:t>
            </a:r>
            <a:r>
              <a:rPr lang="en-US" altLang="zh-TW" dirty="0" smtClean="0"/>
              <a:t>0.5259 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normal:0.5445</a:t>
            </a:r>
          </a:p>
        </p:txBody>
      </p:sp>
    </p:spTree>
    <p:extLst>
      <p:ext uri="{BB962C8B-B14F-4D97-AF65-F5344CB8AC3E}">
        <p14:creationId xmlns:p14="http://schemas.microsoft.com/office/powerpoint/2010/main" val="193820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3563"/>
              </p:ext>
            </p:extLst>
          </p:nvPr>
        </p:nvGraphicFramePr>
        <p:xfrm>
          <a:off x="514349" y="2257980"/>
          <a:ext cx="11163301" cy="276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211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0729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388281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26317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07298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6435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93185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12843">
                  <a:extLst>
                    <a:ext uri="{9D8B030D-6E8A-4147-A177-3AD203B41FA5}">
                      <a16:colId xmlns:a16="http://schemas.microsoft.com/office/drawing/2014/main" val="2631310095"/>
                    </a:ext>
                  </a:extLst>
                </a:gridCol>
                <a:gridCol w="912843">
                  <a:extLst>
                    <a:ext uri="{9D8B030D-6E8A-4147-A177-3AD203B41FA5}">
                      <a16:colId xmlns:a16="http://schemas.microsoft.com/office/drawing/2014/main" val="1325449336"/>
                    </a:ext>
                  </a:extLst>
                </a:gridCol>
              </a:tblGrid>
              <a:tr h="5423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47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LASSO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45300"/>
              </p:ext>
            </p:extLst>
          </p:nvPr>
        </p:nvGraphicFramePr>
        <p:xfrm>
          <a:off x="419097" y="2143125"/>
          <a:ext cx="113919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3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26631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8959045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26763736"/>
                    </a:ext>
                  </a:extLst>
                </a:gridCol>
              </a:tblGrid>
              <a:tr h="38639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  <a:endParaRPr kumimoji="0" lang="en-US" altLang="zh-TW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0.5882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0.0791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50602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74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LASSO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74463"/>
              </p:ext>
            </p:extLst>
          </p:nvPr>
        </p:nvGraphicFramePr>
        <p:xfrm>
          <a:off x="838200" y="2143125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518411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0183784"/>
                    </a:ext>
                  </a:extLst>
                </a:gridCol>
              </a:tblGrid>
              <a:tr h="38639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  <a:endParaRPr kumimoji="0" lang="en-US" altLang="zh-TW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0.0787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54757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10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2638"/>
              </p:ext>
            </p:extLst>
          </p:nvPr>
        </p:nvGraphicFramePr>
        <p:xfrm>
          <a:off x="566737" y="2250004"/>
          <a:ext cx="11058525" cy="280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295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91872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01472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21515">
                  <a:extLst>
                    <a:ext uri="{9D8B030D-6E8A-4147-A177-3AD203B41FA5}">
                      <a16:colId xmlns:a16="http://schemas.microsoft.com/office/drawing/2014/main" val="3860773513"/>
                    </a:ext>
                  </a:extLst>
                </a:gridCol>
                <a:gridCol w="1078048">
                  <a:extLst>
                    <a:ext uri="{9D8B030D-6E8A-4147-A177-3AD203B41FA5}">
                      <a16:colId xmlns:a16="http://schemas.microsoft.com/office/drawing/2014/main" val="2205943104"/>
                    </a:ext>
                  </a:extLst>
                </a:gridCol>
                <a:gridCol w="861316">
                  <a:extLst>
                    <a:ext uri="{9D8B030D-6E8A-4147-A177-3AD203B41FA5}">
                      <a16:colId xmlns:a16="http://schemas.microsoft.com/office/drawing/2014/main" val="113339918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0.5836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0.4927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4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406214"/>
              </p:ext>
            </p:extLst>
          </p:nvPr>
        </p:nvGraphicFramePr>
        <p:xfrm>
          <a:off x="247649" y="2159000"/>
          <a:ext cx="11696702" cy="283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89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6592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1775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604501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1850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30044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76219">
                  <a:extLst>
                    <a:ext uri="{9D8B030D-6E8A-4147-A177-3AD203B41FA5}">
                      <a16:colId xmlns:a16="http://schemas.microsoft.com/office/drawing/2014/main" val="3860773513"/>
                    </a:ext>
                  </a:extLst>
                </a:gridCol>
                <a:gridCol w="975961">
                  <a:extLst>
                    <a:ext uri="{9D8B030D-6E8A-4147-A177-3AD203B41FA5}">
                      <a16:colId xmlns:a16="http://schemas.microsoft.com/office/drawing/2014/main" val="22059431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2566520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12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44058"/>
              </p:ext>
            </p:extLst>
          </p:nvPr>
        </p:nvGraphicFramePr>
        <p:xfrm>
          <a:off x="414337" y="2392324"/>
          <a:ext cx="11472863" cy="27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8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62214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0583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02010">
                  <a:extLst>
                    <a:ext uri="{9D8B030D-6E8A-4147-A177-3AD203B41FA5}">
                      <a16:colId xmlns:a16="http://schemas.microsoft.com/office/drawing/2014/main" val="611478480"/>
                    </a:ext>
                  </a:extLst>
                </a:gridCol>
                <a:gridCol w="927237">
                  <a:extLst>
                    <a:ext uri="{9D8B030D-6E8A-4147-A177-3AD203B41FA5}">
                      <a16:colId xmlns:a16="http://schemas.microsoft.com/office/drawing/2014/main" val="947255759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061965753"/>
                    </a:ext>
                  </a:extLst>
                </a:gridCol>
              </a:tblGrid>
              <a:tr h="58896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  <p:sp>
        <p:nvSpPr>
          <p:cNvPr id="6" name="五角星形 5"/>
          <p:cNvSpPr/>
          <p:nvPr/>
        </p:nvSpPr>
        <p:spPr>
          <a:xfrm>
            <a:off x="10191770" y="2059504"/>
            <a:ext cx="157162" cy="136009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9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03689"/>
              </p:ext>
            </p:extLst>
          </p:nvPr>
        </p:nvGraphicFramePr>
        <p:xfrm>
          <a:off x="414337" y="2392324"/>
          <a:ext cx="11472863" cy="27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8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62214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0583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02010">
                  <a:extLst>
                    <a:ext uri="{9D8B030D-6E8A-4147-A177-3AD203B41FA5}">
                      <a16:colId xmlns:a16="http://schemas.microsoft.com/office/drawing/2014/main" val="611478480"/>
                    </a:ext>
                  </a:extLst>
                </a:gridCol>
                <a:gridCol w="927237">
                  <a:extLst>
                    <a:ext uri="{9D8B030D-6E8A-4147-A177-3AD203B41FA5}">
                      <a16:colId xmlns:a16="http://schemas.microsoft.com/office/drawing/2014/main" val="947255759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061965753"/>
                    </a:ext>
                  </a:extLst>
                </a:gridCol>
              </a:tblGrid>
              <a:tr h="58896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  <p:sp>
        <p:nvSpPr>
          <p:cNvPr id="6" name="五角星形 5"/>
          <p:cNvSpPr/>
          <p:nvPr/>
        </p:nvSpPr>
        <p:spPr>
          <a:xfrm>
            <a:off x="10191770" y="2059504"/>
            <a:ext cx="157162" cy="136009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600950" y="563880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係數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max_depth</a:t>
            </a:r>
            <a:r>
              <a:rPr lang="en-US" altLang="zh-TW" dirty="0" smtClean="0"/>
              <a:t> = 25,15,5,60,6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78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 +</a:t>
            </a:r>
            <a:r>
              <a:rPr lang="zh-TW" altLang="en-US" dirty="0"/>
              <a:t>領先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 (</a:t>
            </a:r>
            <a:r>
              <a:rPr lang="en-US" altLang="zh-TW" dirty="0"/>
              <a:t>10/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84662"/>
              </p:ext>
            </p:extLst>
          </p:nvPr>
        </p:nvGraphicFramePr>
        <p:xfrm>
          <a:off x="2600324" y="1690688"/>
          <a:ext cx="6542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63574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Total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abnormal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normal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 (Values)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0.4587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305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57714" y="48326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abnormal:0.5714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normal:0.5569</a:t>
            </a:r>
          </a:p>
        </p:txBody>
      </p:sp>
    </p:spTree>
    <p:extLst>
      <p:ext uri="{BB962C8B-B14F-4D97-AF65-F5344CB8AC3E}">
        <p14:creationId xmlns:p14="http://schemas.microsoft.com/office/powerpoint/2010/main" val="111534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86844"/>
              </p:ext>
            </p:extLst>
          </p:nvPr>
        </p:nvGraphicFramePr>
        <p:xfrm>
          <a:off x="600075" y="2295526"/>
          <a:ext cx="11363325" cy="277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7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59074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359074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96764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10113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10112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97051">
                  <a:extLst>
                    <a:ext uri="{9D8B030D-6E8A-4147-A177-3AD203B41FA5}">
                      <a16:colId xmlns:a16="http://schemas.microsoft.com/office/drawing/2014/main" val="3915979987"/>
                    </a:ext>
                  </a:extLst>
                </a:gridCol>
                <a:gridCol w="1034197">
                  <a:extLst>
                    <a:ext uri="{9D8B030D-6E8A-4147-A177-3AD203B41FA5}">
                      <a16:colId xmlns:a16="http://schemas.microsoft.com/office/drawing/2014/main" val="947255759"/>
                    </a:ext>
                  </a:extLst>
                </a:gridCol>
                <a:gridCol w="937866">
                  <a:extLst>
                    <a:ext uri="{9D8B030D-6E8A-4147-A177-3AD203B41FA5}">
                      <a16:colId xmlns:a16="http://schemas.microsoft.com/office/drawing/2014/main" val="335472095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  <a:endParaRPr kumimoji="0" lang="en-US" altLang="zh-TW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92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594700" y="2180837"/>
            <a:ext cx="1775254" cy="71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593402" y="3302782"/>
            <a:ext cx="1775254" cy="71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539048" y="365125"/>
            <a:ext cx="322099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707922" y="365125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彼此低相關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559641" y="844628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728514" y="844628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彼此低相關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4553982" y="1319541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722855" y="1319541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領先指標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4576113" y="1811505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744986" y="1811505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領先指標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585886" y="2281270"/>
            <a:ext cx="318678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754760" y="2281270"/>
            <a:ext cx="2479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4585886" y="2764839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754759" y="2764839"/>
            <a:ext cx="2487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567877" y="3258132"/>
            <a:ext cx="323077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736750" y="3258132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4585886" y="3740320"/>
            <a:ext cx="323077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754759" y="3740320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4613183" y="4228259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4782056" y="4228259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較常與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為同向</a:t>
            </a:r>
          </a:p>
        </p:txBody>
      </p:sp>
      <p:sp>
        <p:nvSpPr>
          <p:cNvPr id="43" name="圓角矩形 42"/>
          <p:cNvSpPr/>
          <p:nvPr/>
        </p:nvSpPr>
        <p:spPr>
          <a:xfrm>
            <a:off x="4616463" y="4716198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785336" y="4716198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4613183" y="5183803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782056" y="5183803"/>
            <a:ext cx="31139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成分股已實現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四階動差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4613183" y="5628579"/>
            <a:ext cx="317854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819126" y="5628579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成分股噪音方差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635314" y="6073355"/>
            <a:ext cx="312500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832189" y="6073355"/>
            <a:ext cx="2937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成分股已實現波動率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8957119" y="1044660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957119" y="1694854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LASSO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8957119" y="2352471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Random Forest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8957119" y="3010023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XGBoost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8957119" y="3736294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HistGradientBoost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957119" y="4393846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RadiusNeighbor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84773" y="2834047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</a:rPr>
              <a:t>資料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757790" y="2700032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因子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8139941" y="2674828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模型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左大括弧 63"/>
          <p:cNvSpPr/>
          <p:nvPr/>
        </p:nvSpPr>
        <p:spPr>
          <a:xfrm>
            <a:off x="1346438" y="2644973"/>
            <a:ext cx="246964" cy="982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左大括弧 64"/>
          <p:cNvSpPr/>
          <p:nvPr/>
        </p:nvSpPr>
        <p:spPr>
          <a:xfrm>
            <a:off x="4221610" y="549791"/>
            <a:ext cx="283871" cy="5708230"/>
          </a:xfrm>
          <a:prstGeom prst="leftBrace">
            <a:avLst>
              <a:gd name="adj1" fmla="val 8333"/>
              <a:gd name="adj2" fmla="val 417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左大括弧 65"/>
          <p:cNvSpPr/>
          <p:nvPr/>
        </p:nvSpPr>
        <p:spPr>
          <a:xfrm>
            <a:off x="8575626" y="1295798"/>
            <a:ext cx="302185" cy="4133344"/>
          </a:xfrm>
          <a:prstGeom prst="leftBrace">
            <a:avLst>
              <a:gd name="adj1" fmla="val 8333"/>
              <a:gd name="adj2" fmla="val 4131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>
            <a:off x="9022987" y="5078817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68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HistGradientBoostingRegressor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722672"/>
              </p:ext>
            </p:extLst>
          </p:nvPr>
        </p:nvGraphicFramePr>
        <p:xfrm>
          <a:off x="235741" y="2250004"/>
          <a:ext cx="11720518" cy="29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1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3747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42293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5726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78108">
                  <a:extLst>
                    <a:ext uri="{9D8B030D-6E8A-4147-A177-3AD203B41FA5}">
                      <a16:colId xmlns:a16="http://schemas.microsoft.com/office/drawing/2014/main" val="1614764332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1179804690"/>
                    </a:ext>
                  </a:extLst>
                </a:gridCol>
                <a:gridCol w="938217">
                  <a:extLst>
                    <a:ext uri="{9D8B030D-6E8A-4147-A177-3AD203B41FA5}">
                      <a16:colId xmlns:a16="http://schemas.microsoft.com/office/drawing/2014/main" val="1432800775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04783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</a:t>
            </a:r>
            <a:r>
              <a:rPr lang="zh-TW" altLang="en-US" dirty="0"/>
              <a:t>幅</a:t>
            </a:r>
          </a:p>
        </p:txBody>
      </p:sp>
    </p:spTree>
    <p:extLst>
      <p:ext uri="{BB962C8B-B14F-4D97-AF65-F5344CB8AC3E}">
        <p14:creationId xmlns:p14="http://schemas.microsoft.com/office/powerpoint/2010/main" val="149530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HistGradientBoostingRegressor</a:t>
            </a:r>
            <a:r>
              <a:rPr lang="zh-TW" altLang="en-US" dirty="0" smtClean="0"/>
              <a:t> *</a:t>
            </a:r>
            <a:r>
              <a:rPr lang="en-US" altLang="zh-TW" dirty="0" smtClean="0"/>
              <a:t>3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169637"/>
              </p:ext>
            </p:extLst>
          </p:nvPr>
        </p:nvGraphicFramePr>
        <p:xfrm>
          <a:off x="235741" y="2250004"/>
          <a:ext cx="11720518" cy="29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1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3747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42293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5726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78108">
                  <a:extLst>
                    <a:ext uri="{9D8B030D-6E8A-4147-A177-3AD203B41FA5}">
                      <a16:colId xmlns:a16="http://schemas.microsoft.com/office/drawing/2014/main" val="1614764332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1179804690"/>
                    </a:ext>
                  </a:extLst>
                </a:gridCol>
                <a:gridCol w="938217">
                  <a:extLst>
                    <a:ext uri="{9D8B030D-6E8A-4147-A177-3AD203B41FA5}">
                      <a16:colId xmlns:a16="http://schemas.microsoft.com/office/drawing/2014/main" val="1432800775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</a:t>
            </a:r>
            <a:r>
              <a:rPr lang="zh-TW" altLang="en-US" dirty="0"/>
              <a:t>幅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826230" y="174307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係數</a:t>
            </a:r>
            <a:r>
              <a:rPr lang="en-US" altLang="zh-TW" dirty="0" smtClean="0"/>
              <a:t>: 1,2,7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78430" y="53109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Accuracy of </a:t>
            </a:r>
            <a:r>
              <a:rPr lang="en-US" altLang="zh-TW" dirty="0" smtClean="0"/>
              <a:t>abnormal:0.6061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dirty="0"/>
              <a:t>Accuracy of </a:t>
            </a:r>
            <a:r>
              <a:rPr lang="en-US" altLang="zh-TW" dirty="0" smtClean="0"/>
              <a:t>normal:0.5674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46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1325563"/>
          </a:xfrm>
        </p:spPr>
        <p:txBody>
          <a:bodyPr/>
          <a:lstStyle/>
          <a:p>
            <a:r>
              <a:rPr lang="en-US" altLang="zh-TW" dirty="0" err="1" smtClean="0"/>
              <a:t>HistGradientBoost</a:t>
            </a:r>
            <a:r>
              <a:rPr lang="en-US" altLang="zh-TW" dirty="0" smtClean="0"/>
              <a:t> +</a:t>
            </a:r>
            <a:r>
              <a:rPr lang="zh-TW" altLang="en-US" dirty="0"/>
              <a:t>領先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(</a:t>
            </a:r>
            <a:r>
              <a:rPr lang="en-US" altLang="zh-TW" dirty="0"/>
              <a:t>10/</a:t>
            </a:r>
            <a:r>
              <a:rPr lang="zh-TW" altLang="en-US" dirty="0"/>
              <a:t>振幅</a:t>
            </a:r>
            <a:r>
              <a:rPr lang="en-US" altLang="zh-TW" dirty="0"/>
              <a:t>)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114588"/>
              </p:ext>
            </p:extLst>
          </p:nvPr>
        </p:nvGraphicFramePr>
        <p:xfrm>
          <a:off x="2600324" y="1690688"/>
          <a:ext cx="6542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63574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Total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abnormal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normal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04783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0.2789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 (Values)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04783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305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57714" y="48326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abnormal:0.4836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normal:0.3333</a:t>
            </a:r>
          </a:p>
        </p:txBody>
      </p:sp>
    </p:spTree>
    <p:extLst>
      <p:ext uri="{BB962C8B-B14F-4D97-AF65-F5344CB8AC3E}">
        <p14:creationId xmlns:p14="http://schemas.microsoft.com/office/powerpoint/2010/main" val="105352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1325563"/>
          </a:xfrm>
        </p:spPr>
        <p:txBody>
          <a:bodyPr/>
          <a:lstStyle/>
          <a:p>
            <a:r>
              <a:rPr lang="en-US" altLang="zh-TW" dirty="0" err="1" smtClean="0"/>
              <a:t>HistGradientBoost</a:t>
            </a:r>
            <a:r>
              <a:rPr lang="en-US" altLang="zh-TW" dirty="0" smtClean="0"/>
              <a:t> +</a:t>
            </a:r>
            <a:r>
              <a:rPr lang="zh-TW" altLang="en-US" dirty="0"/>
              <a:t>領先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(</a:t>
            </a:r>
            <a:r>
              <a:rPr lang="en-US" altLang="zh-TW" dirty="0"/>
              <a:t>10/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93561"/>
              </p:ext>
            </p:extLst>
          </p:nvPr>
        </p:nvGraphicFramePr>
        <p:xfrm>
          <a:off x="2600324" y="1690688"/>
          <a:ext cx="6542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63574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Total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abnormal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normal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 (Values)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305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57714" y="48326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abnormal:0.1429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normal:0.5122</a:t>
            </a:r>
          </a:p>
        </p:txBody>
      </p:sp>
    </p:spTree>
    <p:extLst>
      <p:ext uri="{BB962C8B-B14F-4D97-AF65-F5344CB8AC3E}">
        <p14:creationId xmlns:p14="http://schemas.microsoft.com/office/powerpoint/2010/main" val="255337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HistGradientBoostingRegressor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653361"/>
              </p:ext>
            </p:extLst>
          </p:nvPr>
        </p:nvGraphicFramePr>
        <p:xfrm>
          <a:off x="304800" y="2159000"/>
          <a:ext cx="11582399" cy="289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8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524837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500555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42281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2969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5685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63501">
                  <a:extLst>
                    <a:ext uri="{9D8B030D-6E8A-4147-A177-3AD203B41FA5}">
                      <a16:colId xmlns:a16="http://schemas.microsoft.com/office/drawing/2014/main" val="1614764332"/>
                    </a:ext>
                  </a:extLst>
                </a:gridCol>
                <a:gridCol w="976200">
                  <a:extLst>
                    <a:ext uri="{9D8B030D-6E8A-4147-A177-3AD203B41FA5}">
                      <a16:colId xmlns:a16="http://schemas.microsoft.com/office/drawing/2014/main" val="117980469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471361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01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(Epoch:100,batch=5)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312407"/>
              </p:ext>
            </p:extLst>
          </p:nvPr>
        </p:nvGraphicFramePr>
        <p:xfrm>
          <a:off x="838200" y="2439988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2797368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8192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86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(Epoch:100,batch=5)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131792"/>
              </p:ext>
            </p:extLst>
          </p:nvPr>
        </p:nvGraphicFramePr>
        <p:xfrm>
          <a:off x="838200" y="2439988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509036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8374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  <p:sp>
        <p:nvSpPr>
          <p:cNvPr id="7" name="五角星形 6"/>
          <p:cNvSpPr/>
          <p:nvPr/>
        </p:nvSpPr>
        <p:spPr>
          <a:xfrm>
            <a:off x="9434526" y="2250004"/>
            <a:ext cx="157162" cy="136009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37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表現較好的單一模型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1689"/>
              </p:ext>
            </p:extLst>
          </p:nvPr>
        </p:nvGraphicFramePr>
        <p:xfrm>
          <a:off x="986481" y="1690688"/>
          <a:ext cx="9761839" cy="204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057">
                  <a:extLst>
                    <a:ext uri="{9D8B030D-6E8A-4147-A177-3AD203B41FA5}">
                      <a16:colId xmlns:a16="http://schemas.microsoft.com/office/drawing/2014/main" val="2061878825"/>
                    </a:ext>
                  </a:extLst>
                </a:gridCol>
                <a:gridCol w="1280531">
                  <a:extLst>
                    <a:ext uri="{9D8B030D-6E8A-4147-A177-3AD203B41FA5}">
                      <a16:colId xmlns:a16="http://schemas.microsoft.com/office/drawing/2014/main" val="630893006"/>
                    </a:ext>
                  </a:extLst>
                </a:gridCol>
                <a:gridCol w="1451268">
                  <a:extLst>
                    <a:ext uri="{9D8B030D-6E8A-4147-A177-3AD203B41FA5}">
                      <a16:colId xmlns:a16="http://schemas.microsoft.com/office/drawing/2014/main" val="1855062696"/>
                    </a:ext>
                  </a:extLst>
                </a:gridCol>
                <a:gridCol w="1500050">
                  <a:extLst>
                    <a:ext uri="{9D8B030D-6E8A-4147-A177-3AD203B41FA5}">
                      <a16:colId xmlns:a16="http://schemas.microsoft.com/office/drawing/2014/main" val="4039241012"/>
                    </a:ext>
                  </a:extLst>
                </a:gridCol>
                <a:gridCol w="1061011">
                  <a:extLst>
                    <a:ext uri="{9D8B030D-6E8A-4147-A177-3AD203B41FA5}">
                      <a16:colId xmlns:a16="http://schemas.microsoft.com/office/drawing/2014/main" val="1479339816"/>
                    </a:ext>
                  </a:extLst>
                </a:gridCol>
                <a:gridCol w="1353704">
                  <a:extLst>
                    <a:ext uri="{9D8B030D-6E8A-4147-A177-3AD203B41FA5}">
                      <a16:colId xmlns:a16="http://schemas.microsoft.com/office/drawing/2014/main" val="2975777322"/>
                    </a:ext>
                  </a:extLst>
                </a:gridCol>
                <a:gridCol w="1088109">
                  <a:extLst>
                    <a:ext uri="{9D8B030D-6E8A-4147-A177-3AD203B41FA5}">
                      <a16:colId xmlns:a16="http://schemas.microsoft.com/office/drawing/2014/main" val="908078470"/>
                    </a:ext>
                  </a:extLst>
                </a:gridCol>
                <a:gridCol w="1088109">
                  <a:extLst>
                    <a:ext uri="{9D8B030D-6E8A-4147-A177-3AD203B41FA5}">
                      <a16:colId xmlns:a16="http://schemas.microsoft.com/office/drawing/2014/main" val="3320344573"/>
                    </a:ext>
                  </a:extLst>
                </a:gridCol>
              </a:tblGrid>
              <a:tr h="245085">
                <a:tc gridSpan="8">
                  <a:txBody>
                    <a:bodyPr/>
                    <a:lstStyle/>
                    <a:p>
                      <a:r>
                        <a:rPr lang="zh-TW" altLang="en-US" dirty="0" smtClean="0"/>
                        <a:t>資料 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振幅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Regression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LASSO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50814"/>
                  </a:ext>
                </a:extLst>
              </a:tr>
              <a:tr h="57128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因子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低相關性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準確率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54.80%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58.98%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58.36%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56.52%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50.73%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57.33%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56.11%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96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正負平衡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5838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53886"/>
              </p:ext>
            </p:extLst>
          </p:nvPr>
        </p:nvGraphicFramePr>
        <p:xfrm>
          <a:off x="986481" y="4166948"/>
          <a:ext cx="9788611" cy="203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3">
                  <a:extLst>
                    <a:ext uri="{9D8B030D-6E8A-4147-A177-3AD203B41FA5}">
                      <a16:colId xmlns:a16="http://schemas.microsoft.com/office/drawing/2014/main" val="2061878825"/>
                    </a:ext>
                  </a:extLst>
                </a:gridCol>
                <a:gridCol w="1448148">
                  <a:extLst>
                    <a:ext uri="{9D8B030D-6E8A-4147-A177-3AD203B41FA5}">
                      <a16:colId xmlns:a16="http://schemas.microsoft.com/office/drawing/2014/main" val="630893006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1855062696"/>
                    </a:ext>
                  </a:extLst>
                </a:gridCol>
                <a:gridCol w="1604305">
                  <a:extLst>
                    <a:ext uri="{9D8B030D-6E8A-4147-A177-3AD203B41FA5}">
                      <a16:colId xmlns:a16="http://schemas.microsoft.com/office/drawing/2014/main" val="4039241012"/>
                    </a:ext>
                  </a:extLst>
                </a:gridCol>
                <a:gridCol w="1011118">
                  <a:extLst>
                    <a:ext uri="{9D8B030D-6E8A-4147-A177-3AD203B41FA5}">
                      <a16:colId xmlns:a16="http://schemas.microsoft.com/office/drawing/2014/main" val="1479339816"/>
                    </a:ext>
                  </a:extLst>
                </a:gridCol>
                <a:gridCol w="1280750">
                  <a:extLst>
                    <a:ext uri="{9D8B030D-6E8A-4147-A177-3AD203B41FA5}">
                      <a16:colId xmlns:a16="http://schemas.microsoft.com/office/drawing/2014/main" val="2975777322"/>
                    </a:ext>
                  </a:extLst>
                </a:gridCol>
                <a:gridCol w="949732">
                  <a:extLst>
                    <a:ext uri="{9D8B030D-6E8A-4147-A177-3AD203B41FA5}">
                      <a16:colId xmlns:a16="http://schemas.microsoft.com/office/drawing/2014/main" val="908078470"/>
                    </a:ext>
                  </a:extLst>
                </a:gridCol>
                <a:gridCol w="1470454">
                  <a:extLst>
                    <a:ext uri="{9D8B030D-6E8A-4147-A177-3AD203B41FA5}">
                      <a16:colId xmlns:a16="http://schemas.microsoft.com/office/drawing/2014/main" val="3775953366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資料 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方向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Regression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LASSO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50814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因子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準確率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57.74%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56.39%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54.51%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57.52%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53.67%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52.29%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96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正負平衡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3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=1,2,7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(radius=1.7,1.4 )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天推估未來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59.33%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90196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19.50%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65.15%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58.14%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0" y="3123085"/>
            <a:ext cx="4757351" cy="34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=1,2,7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(radius=1.7,1.4 )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天推估今日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57.94%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71220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33.24%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21.09%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20.96%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24.70%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63.38%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57.37%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42" y="3123085"/>
            <a:ext cx="4678434" cy="34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0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MLPRegressor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ramdom_state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=5,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max_iter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=500)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天推估今日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56.07%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69261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31.24%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20.96%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22.96%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24.83%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59.15%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55.75%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46" y="3123085"/>
            <a:ext cx="4629665" cy="3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0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模型結果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99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72527"/>
              </p:ext>
            </p:extLst>
          </p:nvPr>
        </p:nvGraphicFramePr>
        <p:xfrm>
          <a:off x="838200" y="1724026"/>
          <a:ext cx="10915649" cy="271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5749206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052827632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38200" y="132135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9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+ </a:t>
            </a:r>
            <a:r>
              <a:rPr lang="zh-TW" altLang="en-US" dirty="0" smtClean="0"/>
              <a:t>低</a:t>
            </a:r>
            <a:r>
              <a:rPr lang="zh-TW" altLang="en-US" dirty="0"/>
              <a:t>相關性</a:t>
            </a:r>
            <a:r>
              <a:rPr lang="en-US" altLang="zh-TW" dirty="0"/>
              <a:t>(</a:t>
            </a:r>
            <a:r>
              <a:rPr lang="en-US" altLang="zh-TW" dirty="0" smtClean="0"/>
              <a:t>0.000265/</a:t>
            </a:r>
            <a:r>
              <a:rPr lang="zh-TW" altLang="en-US" dirty="0"/>
              <a:t>振</a:t>
            </a:r>
            <a:r>
              <a:rPr lang="zh-TW" altLang="en-US" dirty="0" smtClean="0"/>
              <a:t>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481438"/>
              </p:ext>
            </p:extLst>
          </p:nvPr>
        </p:nvGraphicFramePr>
        <p:xfrm>
          <a:off x="2600324" y="1690688"/>
          <a:ext cx="6542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63574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Total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abnormal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normal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0.5589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0.6466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 (Values)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305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57714" y="48326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abnormal: </a:t>
            </a:r>
            <a:r>
              <a:rPr lang="en-US" altLang="zh-TW" dirty="0" smtClean="0"/>
              <a:t>0.6034 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Accuracy </a:t>
            </a:r>
            <a:r>
              <a:rPr lang="en-US" altLang="zh-TW" dirty="0"/>
              <a:t>of </a:t>
            </a:r>
            <a:r>
              <a:rPr lang="en-US" altLang="zh-TW" dirty="0" smtClean="0"/>
              <a:t>normal:0.5210</a:t>
            </a:r>
          </a:p>
        </p:txBody>
      </p:sp>
    </p:spTree>
    <p:extLst>
      <p:ext uri="{BB962C8B-B14F-4D97-AF65-F5344CB8AC3E}">
        <p14:creationId xmlns:p14="http://schemas.microsoft.com/office/powerpoint/2010/main" val="190575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2400</Words>
  <Application>Microsoft Office PowerPoint</Application>
  <PresentationFormat>寬螢幕</PresentationFormat>
  <Paragraphs>1198</Paragraphs>
  <Slides>26</Slides>
  <Notes>0</Notes>
  <HiddenSlides>20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NQ預測結果</vt:lpstr>
      <vt:lpstr>研究方法</vt:lpstr>
      <vt:lpstr>表現較好的單一模型</vt:lpstr>
      <vt:lpstr>綜合模型</vt:lpstr>
      <vt:lpstr>綜合模型</vt:lpstr>
      <vt:lpstr>綜合模型</vt:lpstr>
      <vt:lpstr>附錄:模型結果</vt:lpstr>
      <vt:lpstr>Regression</vt:lpstr>
      <vt:lpstr>Regression + 低相關性(0.000265/振幅)</vt:lpstr>
      <vt:lpstr>Regression + K-Means 不同群(30/方向)</vt:lpstr>
      <vt:lpstr>Regression</vt:lpstr>
      <vt:lpstr>LASSO</vt:lpstr>
      <vt:lpstr>LASSO</vt:lpstr>
      <vt:lpstr>Random Forest</vt:lpstr>
      <vt:lpstr>Random Forest</vt:lpstr>
      <vt:lpstr>XGBoost</vt:lpstr>
      <vt:lpstr>XGBoost*5</vt:lpstr>
      <vt:lpstr>XGBoost +領先指標 (10/方向)</vt:lpstr>
      <vt:lpstr>XGBoost</vt:lpstr>
      <vt:lpstr>HistGradientBoostingRegressor</vt:lpstr>
      <vt:lpstr>HistGradientBoostingRegressor *3</vt:lpstr>
      <vt:lpstr>HistGradientBoost +領先指標(10/振幅)</vt:lpstr>
      <vt:lpstr>HistGradientBoost +領先指標(10/方向)</vt:lpstr>
      <vt:lpstr>HistGradientBoostingRegressor</vt:lpstr>
      <vt:lpstr>LSTM (Epoch:100,batch=5)</vt:lpstr>
      <vt:lpstr>LSTM (Epoch:100,batch=5)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NQ預測結果</dc:title>
  <dc:creator>蔡曉榛自營部證券自營處</dc:creator>
  <cp:lastModifiedBy>蔡曉榛自營部證券自營處</cp:lastModifiedBy>
  <cp:revision>124</cp:revision>
  <dcterms:created xsi:type="dcterms:W3CDTF">2024-08-20T04:36:00Z</dcterms:created>
  <dcterms:modified xsi:type="dcterms:W3CDTF">2024-08-29T08:43:20Z</dcterms:modified>
</cp:coreProperties>
</file>