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20"/>
    <p:restoredTop sz="83043"/>
  </p:normalViewPr>
  <p:slideViewPr>
    <p:cSldViewPr snapToGrid="0" snapToObjects="1">
      <p:cViewPr>
        <p:scale>
          <a:sx n="79" d="100"/>
          <a:sy n="79" d="100"/>
        </p:scale>
        <p:origin x="153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99F8-FA53-6A46-AA1B-391713E3D69D}"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797D2-64A6-5746-AAAF-4A85D1AEAD4E}" type="slidenum">
              <a:rPr lang="en-US" smtClean="0"/>
              <a:t>‹#›</a:t>
            </a:fld>
            <a:endParaRPr lang="en-US"/>
          </a:p>
        </p:txBody>
      </p:sp>
    </p:spTree>
    <p:extLst>
      <p:ext uri="{BB962C8B-B14F-4D97-AF65-F5344CB8AC3E}">
        <p14:creationId xmlns:p14="http://schemas.microsoft.com/office/powerpoint/2010/main" val="293145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project I was working on automated stock trading. You know simply applying an RL algorithm that maximizes expected returns isn’t suitable in finance applications because people have different preferences for risk tolerance and an automated investment portfolio should be able to customize for that. So Risk assessment is important for this type of customization, but it also helps with the exploration exploitation trade-off. So I wanted to see if an uncertainty decomposition algorithm could be applied for risk control purposes in the context of stock trading.</a:t>
            </a:r>
          </a:p>
        </p:txBody>
      </p:sp>
      <p:sp>
        <p:nvSpPr>
          <p:cNvPr id="4" name="Slide Number Placeholder 3"/>
          <p:cNvSpPr>
            <a:spLocks noGrp="1"/>
          </p:cNvSpPr>
          <p:nvPr>
            <p:ph type="sldNum" sz="quarter" idx="5"/>
          </p:nvPr>
        </p:nvSpPr>
        <p:spPr/>
        <p:txBody>
          <a:bodyPr/>
          <a:lstStyle/>
          <a:p>
            <a:fld id="{BC6797D2-64A6-5746-AAAF-4A85D1AEAD4E}" type="slidenum">
              <a:rPr lang="en-US" smtClean="0"/>
              <a:t>2</a:t>
            </a:fld>
            <a:endParaRPr lang="en-US"/>
          </a:p>
        </p:txBody>
      </p:sp>
    </p:spTree>
    <p:extLst>
      <p:ext uri="{BB962C8B-B14F-4D97-AF65-F5344CB8AC3E}">
        <p14:creationId xmlns:p14="http://schemas.microsoft.com/office/powerpoint/2010/main" val="2519339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these results obviously there is need for experimenting with a larger set of stocks. I think it would also be interesting to see if uncertainty decomposition is necessary or if a simple measure of total uncertainty can also produce similar results. And finally deep q learning isn’t best algorithm for stock trading so it would be interesting to try and extend uncertainty decomposition to other algorithms that are more suitable for more realistic stock trading scenarios.</a:t>
            </a:r>
          </a:p>
        </p:txBody>
      </p:sp>
      <p:sp>
        <p:nvSpPr>
          <p:cNvPr id="4" name="Slide Number Placeholder 3"/>
          <p:cNvSpPr>
            <a:spLocks noGrp="1"/>
          </p:cNvSpPr>
          <p:nvPr>
            <p:ph type="sldNum" sz="quarter" idx="5"/>
          </p:nvPr>
        </p:nvSpPr>
        <p:spPr/>
        <p:txBody>
          <a:bodyPr/>
          <a:lstStyle/>
          <a:p>
            <a:fld id="{BC6797D2-64A6-5746-AAAF-4A85D1AEAD4E}" type="slidenum">
              <a:rPr lang="en-US" smtClean="0"/>
              <a:t>11</a:t>
            </a:fld>
            <a:endParaRPr lang="en-US"/>
          </a:p>
        </p:txBody>
      </p:sp>
    </p:spTree>
    <p:extLst>
      <p:ext uri="{BB962C8B-B14F-4D97-AF65-F5344CB8AC3E}">
        <p14:creationId xmlns:p14="http://schemas.microsoft.com/office/powerpoint/2010/main" val="2522530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797D2-64A6-5746-AAAF-4A85D1AEAD4E}" type="slidenum">
              <a:rPr lang="en-US" smtClean="0"/>
              <a:t>12</a:t>
            </a:fld>
            <a:endParaRPr lang="en-US"/>
          </a:p>
        </p:txBody>
      </p:sp>
    </p:spTree>
    <p:extLst>
      <p:ext uri="{BB962C8B-B14F-4D97-AF65-F5344CB8AC3E}">
        <p14:creationId xmlns:p14="http://schemas.microsoft.com/office/powerpoint/2010/main" val="344375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way of getting uncertainties in RL is to use the estimated variance in the action value function as an approximation for uncertainty. But this approach doesn’t decompose aleatoric and epistemic uncertainties. so why would we want that?</a:t>
            </a:r>
          </a:p>
        </p:txBody>
      </p:sp>
      <p:sp>
        <p:nvSpPr>
          <p:cNvPr id="4" name="Slide Number Placeholder 3"/>
          <p:cNvSpPr>
            <a:spLocks noGrp="1"/>
          </p:cNvSpPr>
          <p:nvPr>
            <p:ph type="sldNum" sz="quarter" idx="5"/>
          </p:nvPr>
        </p:nvSpPr>
        <p:spPr/>
        <p:txBody>
          <a:bodyPr/>
          <a:lstStyle/>
          <a:p>
            <a:fld id="{BC6797D2-64A6-5746-AAAF-4A85D1AEAD4E}" type="slidenum">
              <a:rPr lang="en-US" smtClean="0"/>
              <a:t>3</a:t>
            </a:fld>
            <a:endParaRPr lang="en-US"/>
          </a:p>
        </p:txBody>
      </p:sp>
    </p:spTree>
    <p:extLst>
      <p:ext uri="{BB962C8B-B14F-4D97-AF65-F5344CB8AC3E}">
        <p14:creationId xmlns:p14="http://schemas.microsoft.com/office/powerpoint/2010/main" val="387954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aleatoric uncertainty is uncertainty that’s inherent to the data it can stem from the stochasticity of the environment. For example in the grid world where there is a cliff near the fastest route but there is also a high probability of falling off the cliff, the aleatoric uncertainty in returns is large because you can get the worst case scenario of falling off but also the best case of getting the fastest route. On the other hand epistemic uncertainty is because of model or training data limitations and we can reduce it by exploring more and getting more training data. So disentangling these sources of uncertainty is important because you don’t </a:t>
            </a:r>
            <a:r>
              <a:rPr lang="en-US" dirty="0" err="1"/>
              <a:t>wanna</a:t>
            </a:r>
            <a:r>
              <a:rPr lang="en-US" dirty="0"/>
              <a:t> penalize for epistemic uncertainty and hinder exploration too much and you definitely </a:t>
            </a:r>
            <a:r>
              <a:rPr lang="en-US" dirty="0" err="1"/>
              <a:t>wanna</a:t>
            </a:r>
            <a:r>
              <a:rPr lang="en-US" dirty="0"/>
              <a:t> avoid states with high aleatoric uncertainty if you have low risk tolerance. </a:t>
            </a:r>
          </a:p>
          <a:p>
            <a:endParaRPr lang="en-US" dirty="0"/>
          </a:p>
          <a:p>
            <a:r>
              <a:rPr lang="en-US" dirty="0"/>
              <a:t>I found a paper that disentangles these uncertainties for deep q learning and they tested it for grid world and contextual bandits so I wanted to apply the ideas to the stock trading problem.</a:t>
            </a:r>
          </a:p>
        </p:txBody>
      </p:sp>
      <p:sp>
        <p:nvSpPr>
          <p:cNvPr id="4" name="Slide Number Placeholder 3"/>
          <p:cNvSpPr>
            <a:spLocks noGrp="1"/>
          </p:cNvSpPr>
          <p:nvPr>
            <p:ph type="sldNum" sz="quarter" idx="5"/>
          </p:nvPr>
        </p:nvSpPr>
        <p:spPr/>
        <p:txBody>
          <a:bodyPr/>
          <a:lstStyle/>
          <a:p>
            <a:fld id="{BC6797D2-64A6-5746-AAAF-4A85D1AEAD4E}" type="slidenum">
              <a:rPr lang="en-US" smtClean="0"/>
              <a:t>4</a:t>
            </a:fld>
            <a:endParaRPr lang="en-US"/>
          </a:p>
        </p:txBody>
      </p:sp>
    </p:spTree>
    <p:extLst>
      <p:ext uri="{BB962C8B-B14F-4D97-AF65-F5344CB8AC3E}">
        <p14:creationId xmlns:p14="http://schemas.microsoft.com/office/powerpoint/2010/main" val="3463406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focused on a simplified problem where we are trading one stock and at each step we can either buy a single share, sell a share or just hold what we have. The reward was the total </a:t>
            </a:r>
            <a:r>
              <a:rPr lang="en-US" dirty="0" err="1"/>
              <a:t>porfoliio</a:t>
            </a:r>
            <a:r>
              <a:rPr lang="en-US" dirty="0"/>
              <a:t> value (that’s total stock value + remaining balance) and the state included a set of technical market indicators, the current stock price, remaining balance, and number of shares owned.</a:t>
            </a:r>
          </a:p>
        </p:txBody>
      </p:sp>
      <p:sp>
        <p:nvSpPr>
          <p:cNvPr id="4" name="Slide Number Placeholder 3"/>
          <p:cNvSpPr>
            <a:spLocks noGrp="1"/>
          </p:cNvSpPr>
          <p:nvPr>
            <p:ph type="sldNum" sz="quarter" idx="5"/>
          </p:nvPr>
        </p:nvSpPr>
        <p:spPr/>
        <p:txBody>
          <a:bodyPr/>
          <a:lstStyle/>
          <a:p>
            <a:fld id="{BC6797D2-64A6-5746-AAAF-4A85D1AEAD4E}" type="slidenum">
              <a:rPr lang="en-US" smtClean="0"/>
              <a:t>5</a:t>
            </a:fld>
            <a:endParaRPr lang="en-US"/>
          </a:p>
        </p:txBody>
      </p:sp>
    </p:spTree>
    <p:extLst>
      <p:ext uri="{BB962C8B-B14F-4D97-AF65-F5344CB8AC3E}">
        <p14:creationId xmlns:p14="http://schemas.microsoft.com/office/powerpoint/2010/main" val="103685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uncertainty aware deep q learning approach: the main difference is that our neural network isn’t predicting a single point estimate for the value of each action but it’s predicting N values for each action. And that’s because we’re treating the Q-function as a distribution and those N values are quantiles that parameterize that distribution.</a:t>
            </a:r>
          </a:p>
        </p:txBody>
      </p:sp>
      <p:sp>
        <p:nvSpPr>
          <p:cNvPr id="4" name="Slide Number Placeholder 3"/>
          <p:cNvSpPr>
            <a:spLocks noGrp="1"/>
          </p:cNvSpPr>
          <p:nvPr>
            <p:ph type="sldNum" sz="quarter" idx="5"/>
          </p:nvPr>
        </p:nvSpPr>
        <p:spPr/>
        <p:txBody>
          <a:bodyPr/>
          <a:lstStyle/>
          <a:p>
            <a:fld id="{BC6797D2-64A6-5746-AAAF-4A85D1AEAD4E}" type="slidenum">
              <a:rPr lang="en-US" smtClean="0"/>
              <a:t>6</a:t>
            </a:fld>
            <a:endParaRPr lang="en-US"/>
          </a:p>
        </p:txBody>
      </p:sp>
    </p:spTree>
    <p:extLst>
      <p:ext uri="{BB962C8B-B14F-4D97-AF65-F5344CB8AC3E}">
        <p14:creationId xmlns:p14="http://schemas.microsoft.com/office/powerpoint/2010/main" val="2118649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yea obviously we need a different loss function for this and the loss function is from a paper on quantile regression and it’s just adapted so that the target z is replaced by the Bellman update target</a:t>
            </a:r>
          </a:p>
        </p:txBody>
      </p:sp>
      <p:sp>
        <p:nvSpPr>
          <p:cNvPr id="4" name="Slide Number Placeholder 3"/>
          <p:cNvSpPr>
            <a:spLocks noGrp="1"/>
          </p:cNvSpPr>
          <p:nvPr>
            <p:ph type="sldNum" sz="quarter" idx="5"/>
          </p:nvPr>
        </p:nvSpPr>
        <p:spPr/>
        <p:txBody>
          <a:bodyPr/>
          <a:lstStyle/>
          <a:p>
            <a:fld id="{BC6797D2-64A6-5746-AAAF-4A85D1AEAD4E}" type="slidenum">
              <a:rPr lang="en-US" smtClean="0"/>
              <a:t>7</a:t>
            </a:fld>
            <a:endParaRPr lang="en-US"/>
          </a:p>
        </p:txBody>
      </p:sp>
    </p:spTree>
    <p:extLst>
      <p:ext uri="{BB962C8B-B14F-4D97-AF65-F5344CB8AC3E}">
        <p14:creationId xmlns:p14="http://schemas.microsoft.com/office/powerpoint/2010/main" val="3862728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how are the uncertainties estimated? Ideally you have a large ensemble of network to get these but that’s computationally expensive so in their paper </a:t>
            </a:r>
            <a:r>
              <a:rPr lang="en-US" dirty="0" err="1"/>
              <a:t>Celements</a:t>
            </a:r>
            <a:r>
              <a:rPr lang="en-US" dirty="0"/>
              <a:t> shows that you can reliably approximate these uncertainties with the expected difference and covariance of the quantile estimates from only an ensemble of two networks. </a:t>
            </a:r>
          </a:p>
          <a:p>
            <a:endParaRPr lang="en-US" dirty="0"/>
          </a:p>
          <a:p>
            <a:r>
              <a:rPr lang="en-US" dirty="0"/>
              <a:t>So putting all that together for the action selection algorithm you do the usual get the expected values  of the actions but penalize that value by subtracting away a fraction of the aleatoric uncertainty for risk aversion and then similar to Thompson sampling, sample from a normal distribution with the epistemic uncertainty as the standard deviation and that’s </a:t>
            </a:r>
            <a:r>
              <a:rPr lang="en-US" dirty="0" err="1"/>
              <a:t>gonna</a:t>
            </a:r>
            <a:r>
              <a:rPr lang="en-US" dirty="0"/>
              <a:t> help with the exploration exploitation trade-off</a:t>
            </a:r>
          </a:p>
        </p:txBody>
      </p:sp>
      <p:sp>
        <p:nvSpPr>
          <p:cNvPr id="4" name="Slide Number Placeholder 3"/>
          <p:cNvSpPr>
            <a:spLocks noGrp="1"/>
          </p:cNvSpPr>
          <p:nvPr>
            <p:ph type="sldNum" sz="quarter" idx="5"/>
          </p:nvPr>
        </p:nvSpPr>
        <p:spPr/>
        <p:txBody>
          <a:bodyPr/>
          <a:lstStyle/>
          <a:p>
            <a:fld id="{BC6797D2-64A6-5746-AAAF-4A85D1AEAD4E}" type="slidenum">
              <a:rPr lang="en-US" smtClean="0"/>
              <a:t>8</a:t>
            </a:fld>
            <a:endParaRPr lang="en-US"/>
          </a:p>
        </p:txBody>
      </p:sp>
    </p:spTree>
    <p:extLst>
      <p:ext uri="{BB962C8B-B14F-4D97-AF65-F5344CB8AC3E}">
        <p14:creationId xmlns:p14="http://schemas.microsoft.com/office/powerpoint/2010/main" val="366670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comparison I had a baseline model that always buys shares because that’s usually the best approach for long term returns. Also in stock trading typically people use some measure to assess risk. Financial turbulence index is one of them. So I also setup a regular DQN which would gradually sell shares if FTI is above a threshold until it drops below that threshold.</a:t>
            </a:r>
          </a:p>
        </p:txBody>
      </p:sp>
      <p:sp>
        <p:nvSpPr>
          <p:cNvPr id="4" name="Slide Number Placeholder 3"/>
          <p:cNvSpPr>
            <a:spLocks noGrp="1"/>
          </p:cNvSpPr>
          <p:nvPr>
            <p:ph type="sldNum" sz="quarter" idx="5"/>
          </p:nvPr>
        </p:nvSpPr>
        <p:spPr/>
        <p:txBody>
          <a:bodyPr/>
          <a:lstStyle/>
          <a:p>
            <a:fld id="{BC6797D2-64A6-5746-AAAF-4A85D1AEAD4E}" type="slidenum">
              <a:rPr lang="en-US" smtClean="0"/>
              <a:t>9</a:t>
            </a:fld>
            <a:endParaRPr lang="en-US"/>
          </a:p>
        </p:txBody>
      </p:sp>
    </p:spTree>
    <p:extLst>
      <p:ext uri="{BB962C8B-B14F-4D97-AF65-F5344CB8AC3E}">
        <p14:creationId xmlns:p14="http://schemas.microsoft.com/office/powerpoint/2010/main" val="128253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plots from 4 of the 8 stocks that I experimented with. Some interesting things to note. For AMD the baseline of buying and holding was performing the best and UA-DQN converged to that policy when the risk parameter lambda was set to 2. And in general increasing the lambda value tended to give better returns. </a:t>
            </a:r>
          </a:p>
        </p:txBody>
      </p:sp>
      <p:sp>
        <p:nvSpPr>
          <p:cNvPr id="4" name="Slide Number Placeholder 3"/>
          <p:cNvSpPr>
            <a:spLocks noGrp="1"/>
          </p:cNvSpPr>
          <p:nvPr>
            <p:ph type="sldNum" sz="quarter" idx="5"/>
          </p:nvPr>
        </p:nvSpPr>
        <p:spPr/>
        <p:txBody>
          <a:bodyPr/>
          <a:lstStyle/>
          <a:p>
            <a:fld id="{BC6797D2-64A6-5746-AAAF-4A85D1AEAD4E}" type="slidenum">
              <a:rPr lang="en-US" smtClean="0"/>
              <a:t>10</a:t>
            </a:fld>
            <a:endParaRPr lang="en-US"/>
          </a:p>
        </p:txBody>
      </p:sp>
    </p:spTree>
    <p:extLst>
      <p:ext uri="{BB962C8B-B14F-4D97-AF65-F5344CB8AC3E}">
        <p14:creationId xmlns:p14="http://schemas.microsoft.com/office/powerpoint/2010/main" val="305128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6958-74FD-9842-865C-03D10BC38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CF3D0-C1FD-DD4E-9D4A-9C4D454362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3851C9-45F7-804A-9EFB-25B8B853F772}"/>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5" name="Footer Placeholder 4">
            <a:extLst>
              <a:ext uri="{FF2B5EF4-FFF2-40B4-BE49-F238E27FC236}">
                <a16:creationId xmlns:a16="http://schemas.microsoft.com/office/drawing/2014/main" id="{DE618CBA-CA9B-D240-BDF0-CA43F0564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EBF71-D1DF-5D45-B14D-F6C096E2F63D}"/>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138082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D75C-122A-1A4E-A7D3-F2F6E9FCB6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9282A-FE9A-D04E-8866-2B51CCA1D9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DE650-7650-AC44-85EB-468AB5C64DA1}"/>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5" name="Footer Placeholder 4">
            <a:extLst>
              <a:ext uri="{FF2B5EF4-FFF2-40B4-BE49-F238E27FC236}">
                <a16:creationId xmlns:a16="http://schemas.microsoft.com/office/drawing/2014/main" id="{D015047A-BCE6-774D-9B44-3858E5BB8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06E4C-8BB7-DF42-B523-B63F9466E39D}"/>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6426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2BFF7-0C4B-154A-8B30-D641F17BB6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E0AF9A-6DEC-4449-975F-C8BBC9F1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19DA3-B760-C04C-9032-A3BC1894C2AF}"/>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5" name="Footer Placeholder 4">
            <a:extLst>
              <a:ext uri="{FF2B5EF4-FFF2-40B4-BE49-F238E27FC236}">
                <a16:creationId xmlns:a16="http://schemas.microsoft.com/office/drawing/2014/main" id="{8FFAC4BA-0CBE-CB41-A45E-2D2EC923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975DF-252B-5645-B880-AB430247B653}"/>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12832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0497-64C1-9D43-A63C-7C4CECEF7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3AABC-60DC-A241-BEFE-8547F2C8E1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F0E47-B619-F84C-8D23-EBD35B87F5C6}"/>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5" name="Footer Placeholder 4">
            <a:extLst>
              <a:ext uri="{FF2B5EF4-FFF2-40B4-BE49-F238E27FC236}">
                <a16:creationId xmlns:a16="http://schemas.microsoft.com/office/drawing/2014/main" id="{53DF8663-9924-0A4E-A8B1-3E3DF1958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1DB5F-ECD1-FD4B-9287-38C723EA3254}"/>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259852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06DC-B058-4341-9BA2-628829BF48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D4CBB9-AACB-BA45-9DE1-BB266E875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C820CB-A1EE-6E47-B06F-4FD8443A168B}"/>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5" name="Footer Placeholder 4">
            <a:extLst>
              <a:ext uri="{FF2B5EF4-FFF2-40B4-BE49-F238E27FC236}">
                <a16:creationId xmlns:a16="http://schemas.microsoft.com/office/drawing/2014/main" id="{CA888637-C082-5040-A67C-1080981F4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9AC01-733F-AE48-A62C-68F5E733F682}"/>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227886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A14-2D58-084D-AE69-10B8D703A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BBCD2-6482-2849-8599-346F94F93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2EF2F6-E1C6-C442-A2AF-356F395B2A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692272-C91C-C342-8E60-701996B3B99B}"/>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6" name="Footer Placeholder 5">
            <a:extLst>
              <a:ext uri="{FF2B5EF4-FFF2-40B4-BE49-F238E27FC236}">
                <a16:creationId xmlns:a16="http://schemas.microsoft.com/office/drawing/2014/main" id="{FEF022C9-240F-FC4B-8A30-A64927E90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A6D56-FEFB-1543-BA96-D32AF5FB2D4C}"/>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10256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C40E-3E56-EF4B-B2C5-13697AEB1B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ADDFAC-67E7-7E4D-BAEF-AB4289811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20134-05E1-2643-8C96-1B77010DD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ABB25-5D03-DD44-B207-28C69EC0D6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A63DCE-870C-B141-AE90-A2A737F4DD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A98993-E13E-4F49-B5FE-52B1350E44CE}"/>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8" name="Footer Placeholder 7">
            <a:extLst>
              <a:ext uri="{FF2B5EF4-FFF2-40B4-BE49-F238E27FC236}">
                <a16:creationId xmlns:a16="http://schemas.microsoft.com/office/drawing/2014/main" id="{2A383208-EFAE-634E-A075-CED5E2F39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D525B7-019D-F04D-8722-50EEC4714885}"/>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2469703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7D4-DF16-1343-BACB-F1BE17C311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F7C1CE-7AED-E54C-9879-C65AD32BBA5B}"/>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4" name="Footer Placeholder 3">
            <a:extLst>
              <a:ext uri="{FF2B5EF4-FFF2-40B4-BE49-F238E27FC236}">
                <a16:creationId xmlns:a16="http://schemas.microsoft.com/office/drawing/2014/main" id="{7D75FA99-49FB-E04B-BF13-8129E1E5A9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6735A7-B893-7242-A7C9-0F9A6509A71E}"/>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161870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B4350-ACEC-1A44-9ED4-F8F6CECBEDB2}"/>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3" name="Footer Placeholder 2">
            <a:extLst>
              <a:ext uri="{FF2B5EF4-FFF2-40B4-BE49-F238E27FC236}">
                <a16:creationId xmlns:a16="http://schemas.microsoft.com/office/drawing/2014/main" id="{50A79ED8-3A80-4E42-8E38-5820FEF866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1C2694-99E1-7246-8D98-CAD12AD2FBEC}"/>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268301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2AFD-7DE7-5E4F-A3F4-FC201B447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B16BA-BEAB-C64E-A501-618894047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945585-343E-1245-AEA3-AF889B29E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4FCE9-3D3A-044B-AC0E-A5684B10E0CB}"/>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6" name="Footer Placeholder 5">
            <a:extLst>
              <a:ext uri="{FF2B5EF4-FFF2-40B4-BE49-F238E27FC236}">
                <a16:creationId xmlns:a16="http://schemas.microsoft.com/office/drawing/2014/main" id="{A73530E1-35C3-C649-B52B-661E9C75C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B30CB0-1976-0C44-B822-C3F3FCD73C03}"/>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35530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76B9-AF60-9344-B366-E0A1A3C1F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45CB91-FD89-9E44-B079-79B3805AF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0438DD-5C2E-F94B-8216-C1771CCDD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464FA-D989-724E-83FC-15FC33F02568}"/>
              </a:ext>
            </a:extLst>
          </p:cNvPr>
          <p:cNvSpPr>
            <a:spLocks noGrp="1"/>
          </p:cNvSpPr>
          <p:nvPr>
            <p:ph type="dt" sz="half" idx="10"/>
          </p:nvPr>
        </p:nvSpPr>
        <p:spPr/>
        <p:txBody>
          <a:bodyPr/>
          <a:lstStyle/>
          <a:p>
            <a:fld id="{8D2A45C6-4E02-F04C-9C79-94FB9F5BF2D4}" type="datetimeFigureOut">
              <a:rPr lang="en-US" smtClean="0"/>
              <a:t>4/27/21</a:t>
            </a:fld>
            <a:endParaRPr lang="en-US"/>
          </a:p>
        </p:txBody>
      </p:sp>
      <p:sp>
        <p:nvSpPr>
          <p:cNvPr id="6" name="Footer Placeholder 5">
            <a:extLst>
              <a:ext uri="{FF2B5EF4-FFF2-40B4-BE49-F238E27FC236}">
                <a16:creationId xmlns:a16="http://schemas.microsoft.com/office/drawing/2014/main" id="{18167F33-A54C-9E47-BA2B-F9E656225D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832E0-3140-3749-B4D5-D0EDFEE9CB21}"/>
              </a:ext>
            </a:extLst>
          </p:cNvPr>
          <p:cNvSpPr>
            <a:spLocks noGrp="1"/>
          </p:cNvSpPr>
          <p:nvPr>
            <p:ph type="sldNum" sz="quarter" idx="12"/>
          </p:nvPr>
        </p:nvSpPr>
        <p:spPr/>
        <p:txBody>
          <a:bodyPr/>
          <a:lstStyle/>
          <a:p>
            <a:fld id="{BD82743B-8756-DF46-B8E9-3BD1EF67FCB1}" type="slidenum">
              <a:rPr lang="en-US" smtClean="0"/>
              <a:t>‹#›</a:t>
            </a:fld>
            <a:endParaRPr lang="en-US"/>
          </a:p>
        </p:txBody>
      </p:sp>
    </p:spTree>
    <p:extLst>
      <p:ext uri="{BB962C8B-B14F-4D97-AF65-F5344CB8AC3E}">
        <p14:creationId xmlns:p14="http://schemas.microsoft.com/office/powerpoint/2010/main" val="205601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957F53-6AFC-D246-A586-F94EC2EC1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19006D-9756-E148-B3C2-9496583B7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595C3-8386-9E4B-B823-3837A757F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A45C6-4E02-F04C-9C79-94FB9F5BF2D4}" type="datetimeFigureOut">
              <a:rPr lang="en-US" smtClean="0"/>
              <a:t>4/27/21</a:t>
            </a:fld>
            <a:endParaRPr lang="en-US"/>
          </a:p>
        </p:txBody>
      </p:sp>
      <p:sp>
        <p:nvSpPr>
          <p:cNvPr id="5" name="Footer Placeholder 4">
            <a:extLst>
              <a:ext uri="{FF2B5EF4-FFF2-40B4-BE49-F238E27FC236}">
                <a16:creationId xmlns:a16="http://schemas.microsoft.com/office/drawing/2014/main" id="{27923269-F7DC-0447-B6CC-BC8F5A1EE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7F3D48-3594-4F46-879F-2FE44A409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2743B-8756-DF46-B8E9-3BD1EF67FCB1}" type="slidenum">
              <a:rPr lang="en-US" smtClean="0"/>
              <a:t>‹#›</a:t>
            </a:fld>
            <a:endParaRPr lang="en-US"/>
          </a:p>
        </p:txBody>
      </p:sp>
    </p:spTree>
    <p:extLst>
      <p:ext uri="{BB962C8B-B14F-4D97-AF65-F5344CB8AC3E}">
        <p14:creationId xmlns:p14="http://schemas.microsoft.com/office/powerpoint/2010/main" val="3362191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FEF6347-8833-074E-9BB2-CAD5ACC2E1E1}"/>
              </a:ext>
            </a:extLst>
          </p:cNvPr>
          <p:cNvSpPr/>
          <p:nvPr/>
        </p:nvSpPr>
        <p:spPr>
          <a:xfrm>
            <a:off x="773352" y="2662553"/>
            <a:ext cx="10645296" cy="1532893"/>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D9EC962-44BD-1043-9037-C70DC706BA90}"/>
              </a:ext>
            </a:extLst>
          </p:cNvPr>
          <p:cNvSpPr txBox="1"/>
          <p:nvPr/>
        </p:nvSpPr>
        <p:spPr>
          <a:xfrm>
            <a:off x="773353" y="2873761"/>
            <a:ext cx="10645296" cy="1138773"/>
          </a:xfrm>
          <a:prstGeom prst="rect">
            <a:avLst/>
          </a:prstGeom>
          <a:noFill/>
        </p:spPr>
        <p:txBody>
          <a:bodyPr wrap="square" rtlCol="0">
            <a:spAutoFit/>
          </a:bodyPr>
          <a:lstStyle/>
          <a:p>
            <a:pPr algn="ctr"/>
            <a:r>
              <a:rPr lang="en-US" sz="3400" b="1" dirty="0">
                <a:solidFill>
                  <a:schemeClr val="bg1"/>
                </a:solidFill>
                <a:latin typeface="+mj-lt"/>
              </a:rPr>
              <a:t>UNCERTAINTY DECOMPOSITION FOR RISK CONTROL IN AUTOMATED STOCK TRADING</a:t>
            </a:r>
          </a:p>
        </p:txBody>
      </p:sp>
    </p:spTree>
    <p:extLst>
      <p:ext uri="{BB962C8B-B14F-4D97-AF65-F5344CB8AC3E}">
        <p14:creationId xmlns:p14="http://schemas.microsoft.com/office/powerpoint/2010/main" val="202742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C636B1-E39C-0149-8531-2507A7A9F683}"/>
              </a:ext>
            </a:extLst>
          </p:cNvPr>
          <p:cNvSpPr txBox="1"/>
          <p:nvPr/>
        </p:nvSpPr>
        <p:spPr>
          <a:xfrm>
            <a:off x="3967161" y="407778"/>
            <a:ext cx="4257675" cy="615553"/>
          </a:xfrm>
          <a:prstGeom prst="rect">
            <a:avLst/>
          </a:prstGeom>
          <a:noFill/>
        </p:spPr>
        <p:txBody>
          <a:bodyPr wrap="square" rtlCol="0">
            <a:spAutoFit/>
          </a:bodyPr>
          <a:lstStyle/>
          <a:p>
            <a:r>
              <a:rPr lang="en-US" sz="3400" b="1" dirty="0">
                <a:solidFill>
                  <a:schemeClr val="bg1"/>
                </a:solidFill>
                <a:latin typeface="+mj-lt"/>
              </a:rPr>
              <a:t>Results and Discussion</a:t>
            </a:r>
          </a:p>
        </p:txBody>
      </p:sp>
      <p:pic>
        <p:nvPicPr>
          <p:cNvPr id="10" name="Picture 9" descr="Chart&#10;&#10;Description automatically generated">
            <a:extLst>
              <a:ext uri="{FF2B5EF4-FFF2-40B4-BE49-F238E27FC236}">
                <a16:creationId xmlns:a16="http://schemas.microsoft.com/office/drawing/2014/main" id="{51226C60-29D3-8E4D-87FD-F144FED6731B}"/>
              </a:ext>
            </a:extLst>
          </p:cNvPr>
          <p:cNvPicPr>
            <a:picLocks noChangeAspect="1"/>
          </p:cNvPicPr>
          <p:nvPr/>
        </p:nvPicPr>
        <p:blipFill>
          <a:blip r:embed="rId3"/>
          <a:stretch>
            <a:fillRect/>
          </a:stretch>
        </p:blipFill>
        <p:spPr>
          <a:xfrm>
            <a:off x="-2" y="0"/>
            <a:ext cx="6369803" cy="3184902"/>
          </a:xfrm>
          <a:prstGeom prst="rect">
            <a:avLst/>
          </a:prstGeom>
        </p:spPr>
      </p:pic>
      <p:pic>
        <p:nvPicPr>
          <p:cNvPr id="12" name="Picture 11" descr="Chart, line chart&#10;&#10;Description automatically generated">
            <a:extLst>
              <a:ext uri="{FF2B5EF4-FFF2-40B4-BE49-F238E27FC236}">
                <a16:creationId xmlns:a16="http://schemas.microsoft.com/office/drawing/2014/main" id="{20FD2EEF-F952-8B42-AF5B-013689F7558F}"/>
              </a:ext>
            </a:extLst>
          </p:cNvPr>
          <p:cNvPicPr>
            <a:picLocks noChangeAspect="1"/>
          </p:cNvPicPr>
          <p:nvPr/>
        </p:nvPicPr>
        <p:blipFill>
          <a:blip r:embed="rId4"/>
          <a:stretch>
            <a:fillRect/>
          </a:stretch>
        </p:blipFill>
        <p:spPr>
          <a:xfrm>
            <a:off x="-1" y="3292098"/>
            <a:ext cx="6369803" cy="3184902"/>
          </a:xfrm>
          <a:prstGeom prst="rect">
            <a:avLst/>
          </a:prstGeom>
        </p:spPr>
      </p:pic>
      <p:pic>
        <p:nvPicPr>
          <p:cNvPr id="14" name="Picture 13" descr="Chart, line chart&#10;&#10;Description automatically generated">
            <a:extLst>
              <a:ext uri="{FF2B5EF4-FFF2-40B4-BE49-F238E27FC236}">
                <a16:creationId xmlns:a16="http://schemas.microsoft.com/office/drawing/2014/main" id="{249BFF7B-8354-5340-A13C-3E6FC6956544}"/>
              </a:ext>
            </a:extLst>
          </p:cNvPr>
          <p:cNvPicPr>
            <a:picLocks noChangeAspect="1"/>
          </p:cNvPicPr>
          <p:nvPr/>
        </p:nvPicPr>
        <p:blipFill>
          <a:blip r:embed="rId5"/>
          <a:stretch>
            <a:fillRect/>
          </a:stretch>
        </p:blipFill>
        <p:spPr>
          <a:xfrm>
            <a:off x="5875753" y="3292098"/>
            <a:ext cx="6316247" cy="3158124"/>
          </a:xfrm>
          <a:prstGeom prst="rect">
            <a:avLst/>
          </a:prstGeom>
        </p:spPr>
      </p:pic>
      <p:pic>
        <p:nvPicPr>
          <p:cNvPr id="16" name="Picture 15" descr="Chart, line chart&#10;&#10;Description automatically generated">
            <a:extLst>
              <a:ext uri="{FF2B5EF4-FFF2-40B4-BE49-F238E27FC236}">
                <a16:creationId xmlns:a16="http://schemas.microsoft.com/office/drawing/2014/main" id="{8348A6C7-485C-004B-A91D-D41BCB93D309}"/>
              </a:ext>
            </a:extLst>
          </p:cNvPr>
          <p:cNvPicPr>
            <a:picLocks noChangeAspect="1"/>
          </p:cNvPicPr>
          <p:nvPr/>
        </p:nvPicPr>
        <p:blipFill>
          <a:blip r:embed="rId6"/>
          <a:stretch>
            <a:fillRect/>
          </a:stretch>
        </p:blipFill>
        <p:spPr>
          <a:xfrm>
            <a:off x="5875752" y="13388"/>
            <a:ext cx="6369801" cy="3184901"/>
          </a:xfrm>
          <a:prstGeom prst="rect">
            <a:avLst/>
          </a:prstGeom>
        </p:spPr>
      </p:pic>
    </p:spTree>
    <p:extLst>
      <p:ext uri="{BB962C8B-B14F-4D97-AF65-F5344CB8AC3E}">
        <p14:creationId xmlns:p14="http://schemas.microsoft.com/office/powerpoint/2010/main" val="2157582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FC4A76C-117A-CA4D-B8E6-DC5AB660B18B}"/>
              </a:ext>
            </a:extLst>
          </p:cNvPr>
          <p:cNvSpPr/>
          <p:nvPr/>
        </p:nvSpPr>
        <p:spPr>
          <a:xfrm>
            <a:off x="850556" y="196571"/>
            <a:ext cx="10490886" cy="103796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636B1-E39C-0149-8531-2507A7A9F683}"/>
              </a:ext>
            </a:extLst>
          </p:cNvPr>
          <p:cNvSpPr txBox="1"/>
          <p:nvPr/>
        </p:nvSpPr>
        <p:spPr>
          <a:xfrm>
            <a:off x="3967161" y="407778"/>
            <a:ext cx="4257675" cy="615553"/>
          </a:xfrm>
          <a:prstGeom prst="rect">
            <a:avLst/>
          </a:prstGeom>
          <a:noFill/>
        </p:spPr>
        <p:txBody>
          <a:bodyPr wrap="square" rtlCol="0">
            <a:spAutoFit/>
          </a:bodyPr>
          <a:lstStyle/>
          <a:p>
            <a:r>
              <a:rPr lang="en-US" sz="3400" b="1" dirty="0">
                <a:solidFill>
                  <a:schemeClr val="bg1"/>
                </a:solidFill>
                <a:latin typeface="+mj-lt"/>
              </a:rPr>
              <a:t>Results and Discussion</a:t>
            </a:r>
          </a:p>
        </p:txBody>
      </p:sp>
      <p:graphicFrame>
        <p:nvGraphicFramePr>
          <p:cNvPr id="6" name="Table 3">
            <a:extLst>
              <a:ext uri="{FF2B5EF4-FFF2-40B4-BE49-F238E27FC236}">
                <a16:creationId xmlns:a16="http://schemas.microsoft.com/office/drawing/2014/main" id="{6940D7B5-0157-E64A-979B-7D2D7D3AE0E5}"/>
              </a:ext>
            </a:extLst>
          </p:cNvPr>
          <p:cNvGraphicFramePr>
            <a:graphicFrameLocks noGrp="1"/>
          </p:cNvGraphicFramePr>
          <p:nvPr>
            <p:extLst>
              <p:ext uri="{D42A27DB-BD31-4B8C-83A1-F6EECF244321}">
                <p14:modId xmlns:p14="http://schemas.microsoft.com/office/powerpoint/2010/main" val="3024431959"/>
              </p:ext>
            </p:extLst>
          </p:nvPr>
        </p:nvGraphicFramePr>
        <p:xfrm>
          <a:off x="827777" y="3655475"/>
          <a:ext cx="10689299" cy="2471736"/>
        </p:xfrm>
        <a:graphic>
          <a:graphicData uri="http://schemas.openxmlformats.org/drawingml/2006/table">
            <a:tbl>
              <a:tblPr firstRow="1" bandRow="1">
                <a:tableStyleId>{5940675A-B579-460E-94D1-54222C63F5DA}</a:tableStyleId>
              </a:tblPr>
              <a:tblGrid>
                <a:gridCol w="787631">
                  <a:extLst>
                    <a:ext uri="{9D8B030D-6E8A-4147-A177-3AD203B41FA5}">
                      <a16:colId xmlns:a16="http://schemas.microsoft.com/office/drawing/2014/main" val="3222422751"/>
                    </a:ext>
                  </a:extLst>
                </a:gridCol>
                <a:gridCol w="1350228">
                  <a:extLst>
                    <a:ext uri="{9D8B030D-6E8A-4147-A177-3AD203B41FA5}">
                      <a16:colId xmlns:a16="http://schemas.microsoft.com/office/drawing/2014/main" val="279850595"/>
                    </a:ext>
                  </a:extLst>
                </a:gridCol>
                <a:gridCol w="1068930">
                  <a:extLst>
                    <a:ext uri="{9D8B030D-6E8A-4147-A177-3AD203B41FA5}">
                      <a16:colId xmlns:a16="http://schemas.microsoft.com/office/drawing/2014/main" val="2520746412"/>
                    </a:ext>
                  </a:extLst>
                </a:gridCol>
                <a:gridCol w="1068930">
                  <a:extLst>
                    <a:ext uri="{9D8B030D-6E8A-4147-A177-3AD203B41FA5}">
                      <a16:colId xmlns:a16="http://schemas.microsoft.com/office/drawing/2014/main" val="2144851648"/>
                    </a:ext>
                  </a:extLst>
                </a:gridCol>
                <a:gridCol w="1068930">
                  <a:extLst>
                    <a:ext uri="{9D8B030D-6E8A-4147-A177-3AD203B41FA5}">
                      <a16:colId xmlns:a16="http://schemas.microsoft.com/office/drawing/2014/main" val="3289531796"/>
                    </a:ext>
                  </a:extLst>
                </a:gridCol>
                <a:gridCol w="1068930">
                  <a:extLst>
                    <a:ext uri="{9D8B030D-6E8A-4147-A177-3AD203B41FA5}">
                      <a16:colId xmlns:a16="http://schemas.microsoft.com/office/drawing/2014/main" val="4048580439"/>
                    </a:ext>
                  </a:extLst>
                </a:gridCol>
                <a:gridCol w="1068930">
                  <a:extLst>
                    <a:ext uri="{9D8B030D-6E8A-4147-A177-3AD203B41FA5}">
                      <a16:colId xmlns:a16="http://schemas.microsoft.com/office/drawing/2014/main" val="1889227154"/>
                    </a:ext>
                  </a:extLst>
                </a:gridCol>
                <a:gridCol w="1068930">
                  <a:extLst>
                    <a:ext uri="{9D8B030D-6E8A-4147-A177-3AD203B41FA5}">
                      <a16:colId xmlns:a16="http://schemas.microsoft.com/office/drawing/2014/main" val="869234967"/>
                    </a:ext>
                  </a:extLst>
                </a:gridCol>
                <a:gridCol w="1068930">
                  <a:extLst>
                    <a:ext uri="{9D8B030D-6E8A-4147-A177-3AD203B41FA5}">
                      <a16:colId xmlns:a16="http://schemas.microsoft.com/office/drawing/2014/main" val="753706816"/>
                    </a:ext>
                  </a:extLst>
                </a:gridCol>
                <a:gridCol w="1068930">
                  <a:extLst>
                    <a:ext uri="{9D8B030D-6E8A-4147-A177-3AD203B41FA5}">
                      <a16:colId xmlns:a16="http://schemas.microsoft.com/office/drawing/2014/main" val="864535070"/>
                    </a:ext>
                  </a:extLst>
                </a:gridCol>
              </a:tblGrid>
              <a:tr h="308967">
                <a:tc gridSpan="10">
                  <a:txBody>
                    <a:bodyPr/>
                    <a:lstStyle/>
                    <a:p>
                      <a:pPr algn="ctr"/>
                      <a:r>
                        <a:rPr lang="en-US" sz="1400" dirty="0">
                          <a:latin typeface="Times" pitchFamily="2" charset="0"/>
                        </a:rPr>
                        <a:t>Table 1: cumulative returns at the end of a test episode as a fraction of the initial assets</a:t>
                      </a:r>
                    </a:p>
                  </a:txBody>
                  <a:tcPr/>
                </a:tc>
                <a:tc hMerge="1">
                  <a:txBody>
                    <a:bodyPr/>
                    <a:lstStyle/>
                    <a:p>
                      <a:endParaRPr lang="en-US"/>
                    </a:p>
                  </a:txBody>
                  <a:tcPr/>
                </a:tc>
                <a:tc hMerge="1">
                  <a:txBody>
                    <a:bodyPr/>
                    <a:lstStyle/>
                    <a:p>
                      <a:pPr algn="ctr"/>
                      <a:endParaRPr lang="en-US" dirty="0">
                        <a:latin typeface="Times" pitchFamily="2"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6238940"/>
                  </a:ext>
                </a:extLst>
              </a:tr>
              <a:tr h="308967">
                <a:tc rowSpan="2" gridSpan="2">
                  <a:txBody>
                    <a:bodyPr/>
                    <a:lstStyle/>
                    <a:p>
                      <a:pPr algn="ctr"/>
                      <a:endParaRPr lang="en-US" sz="1400" dirty="0">
                        <a:latin typeface="Times" pitchFamily="2" charset="0"/>
                      </a:endParaRPr>
                    </a:p>
                  </a:txBody>
                  <a:tcPr/>
                </a:tc>
                <a:tc rowSpan="2" hMerge="1">
                  <a:txBody>
                    <a:bodyPr/>
                    <a:lstStyle/>
                    <a:p>
                      <a:endParaRPr lang="en-US" dirty="0"/>
                    </a:p>
                  </a:txBody>
                  <a:tcPr/>
                </a:tc>
                <a:tc gridSpan="8">
                  <a:txBody>
                    <a:bodyPr/>
                    <a:lstStyle/>
                    <a:p>
                      <a:pPr algn="ctr"/>
                      <a:r>
                        <a:rPr lang="en-US" sz="1400" dirty="0">
                          <a:latin typeface="Times" pitchFamily="2" charset="0"/>
                        </a:rPr>
                        <a:t>Stock Ticker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32528952"/>
                  </a:ext>
                </a:extLst>
              </a:tr>
              <a:tr h="308967">
                <a:tc gridSpan="2" vMerge="1">
                  <a:txBody>
                    <a:bodyPr/>
                    <a:lstStyle/>
                    <a:p>
                      <a:endParaRPr lang="en-US" dirty="0"/>
                    </a:p>
                  </a:txBody>
                  <a:tcPr/>
                </a:tc>
                <a:tc hMerge="1" vMerge="1">
                  <a:txBody>
                    <a:bodyPr/>
                    <a:lstStyle/>
                    <a:p>
                      <a:endParaRPr lang="en-US" dirty="0"/>
                    </a:p>
                  </a:txBody>
                  <a:tcPr/>
                </a:tc>
                <a:tc>
                  <a:txBody>
                    <a:bodyPr/>
                    <a:lstStyle/>
                    <a:p>
                      <a:pPr algn="ctr"/>
                      <a:r>
                        <a:rPr lang="en-US" sz="1400" dirty="0">
                          <a:latin typeface="Times" pitchFamily="2" charset="0"/>
                        </a:rPr>
                        <a:t>AMD</a:t>
                      </a:r>
                    </a:p>
                  </a:txBody>
                  <a:tcPr/>
                </a:tc>
                <a:tc>
                  <a:txBody>
                    <a:bodyPr/>
                    <a:lstStyle/>
                    <a:p>
                      <a:pPr algn="ctr"/>
                      <a:r>
                        <a:rPr lang="en-US" sz="1400" dirty="0">
                          <a:latin typeface="Times" pitchFamily="2" charset="0"/>
                        </a:rPr>
                        <a:t>BB</a:t>
                      </a:r>
                    </a:p>
                  </a:txBody>
                  <a:tcPr/>
                </a:tc>
                <a:tc>
                  <a:txBody>
                    <a:bodyPr/>
                    <a:lstStyle/>
                    <a:p>
                      <a:pPr algn="ctr"/>
                      <a:r>
                        <a:rPr lang="en-US" sz="1400" dirty="0">
                          <a:latin typeface="Times" pitchFamily="2" charset="0"/>
                        </a:rPr>
                        <a:t>MKTY</a:t>
                      </a:r>
                    </a:p>
                  </a:txBody>
                  <a:tcPr/>
                </a:tc>
                <a:tc>
                  <a:txBody>
                    <a:bodyPr/>
                    <a:lstStyle/>
                    <a:p>
                      <a:pPr algn="ctr"/>
                      <a:r>
                        <a:rPr lang="en-US" sz="1400" dirty="0">
                          <a:latin typeface="Times" pitchFamily="2" charset="0"/>
                        </a:rPr>
                        <a:t>DORM</a:t>
                      </a:r>
                    </a:p>
                  </a:txBody>
                  <a:tcPr/>
                </a:tc>
                <a:tc>
                  <a:txBody>
                    <a:bodyPr/>
                    <a:lstStyle/>
                    <a:p>
                      <a:pPr algn="ctr"/>
                      <a:r>
                        <a:rPr lang="en-US" sz="1400" dirty="0">
                          <a:latin typeface="Times" pitchFamily="2" charset="0"/>
                        </a:rPr>
                        <a:t>RRD</a:t>
                      </a:r>
                    </a:p>
                  </a:txBody>
                  <a:tcPr/>
                </a:tc>
                <a:tc>
                  <a:txBody>
                    <a:bodyPr/>
                    <a:lstStyle/>
                    <a:p>
                      <a:pPr algn="ctr"/>
                      <a:r>
                        <a:rPr lang="en-US" sz="1400" dirty="0">
                          <a:latin typeface="Times" pitchFamily="2" charset="0"/>
                        </a:rPr>
                        <a:t>ARLP</a:t>
                      </a:r>
                    </a:p>
                  </a:txBody>
                  <a:tcPr/>
                </a:tc>
                <a:tc>
                  <a:txBody>
                    <a:bodyPr/>
                    <a:lstStyle/>
                    <a:p>
                      <a:pPr algn="ctr"/>
                      <a:r>
                        <a:rPr lang="en-US" sz="1400" dirty="0">
                          <a:latin typeface="Times" pitchFamily="2" charset="0"/>
                        </a:rPr>
                        <a:t>ATLC</a:t>
                      </a:r>
                    </a:p>
                  </a:txBody>
                  <a:tcPr/>
                </a:tc>
                <a:tc>
                  <a:txBody>
                    <a:bodyPr/>
                    <a:lstStyle/>
                    <a:p>
                      <a:pPr algn="ctr"/>
                      <a:r>
                        <a:rPr lang="en-US" sz="1400" dirty="0">
                          <a:latin typeface="Times" pitchFamily="2" charset="0"/>
                        </a:rPr>
                        <a:t>DLPN</a:t>
                      </a:r>
                    </a:p>
                  </a:txBody>
                  <a:tcPr/>
                </a:tc>
                <a:extLst>
                  <a:ext uri="{0D108BD9-81ED-4DB2-BD59-A6C34878D82A}">
                    <a16:rowId xmlns:a16="http://schemas.microsoft.com/office/drawing/2014/main" val="1275600157"/>
                  </a:ext>
                </a:extLst>
              </a:tr>
              <a:tr h="308967">
                <a:tc rowSpan="5">
                  <a:txBody>
                    <a:bodyPr/>
                    <a:lstStyle/>
                    <a:p>
                      <a:pPr algn="ctr"/>
                      <a:endParaRPr lang="en-US" sz="1400" dirty="0">
                        <a:latin typeface="Times" pitchFamily="2" charset="0"/>
                      </a:endParaRPr>
                    </a:p>
                    <a:p>
                      <a:pPr algn="ctr"/>
                      <a:endParaRPr lang="en-US" sz="1400" dirty="0">
                        <a:latin typeface="Times" pitchFamily="2" charset="0"/>
                      </a:endParaRPr>
                    </a:p>
                    <a:p>
                      <a:pPr algn="ctr"/>
                      <a:r>
                        <a:rPr lang="en-US" sz="1400" dirty="0">
                          <a:latin typeface="Times" pitchFamily="2" charset="0"/>
                        </a:rPr>
                        <a:t>Model</a:t>
                      </a:r>
                    </a:p>
                  </a:txBody>
                  <a:tcPr/>
                </a:tc>
                <a:tc>
                  <a:txBody>
                    <a:bodyPr/>
                    <a:lstStyle/>
                    <a:p>
                      <a:pPr algn="ctr"/>
                      <a:r>
                        <a:rPr lang="en-US" sz="1400" dirty="0">
                          <a:latin typeface="Times" pitchFamily="2" charset="0"/>
                        </a:rPr>
                        <a:t>baseline</a:t>
                      </a:r>
                    </a:p>
                  </a:txBody>
                  <a:tcPr/>
                </a:tc>
                <a:tc>
                  <a:txBody>
                    <a:bodyPr/>
                    <a:lstStyle/>
                    <a:p>
                      <a:pPr algn="ctr"/>
                      <a:r>
                        <a:rPr lang="en-US" sz="1400" b="1" dirty="0">
                          <a:latin typeface="Times" pitchFamily="2" charset="0"/>
                        </a:rPr>
                        <a:t>1.091</a:t>
                      </a:r>
                    </a:p>
                  </a:txBody>
                  <a:tcPr/>
                </a:tc>
                <a:tc>
                  <a:txBody>
                    <a:bodyPr/>
                    <a:lstStyle/>
                    <a:p>
                      <a:pPr algn="ctr"/>
                      <a:r>
                        <a:rPr lang="en-US" sz="1400" dirty="0">
                          <a:latin typeface="Times" pitchFamily="2" charset="0"/>
                        </a:rPr>
                        <a:t>0.998</a:t>
                      </a:r>
                    </a:p>
                  </a:txBody>
                  <a:tcPr/>
                </a:tc>
                <a:tc>
                  <a:txBody>
                    <a:bodyPr/>
                    <a:lstStyle/>
                    <a:p>
                      <a:pPr algn="ctr"/>
                      <a:r>
                        <a:rPr lang="en-US" sz="1400" b="1" dirty="0">
                          <a:latin typeface="Times" pitchFamily="2" charset="0"/>
                        </a:rPr>
                        <a:t>1.005</a:t>
                      </a:r>
                    </a:p>
                  </a:txBody>
                  <a:tcPr/>
                </a:tc>
                <a:tc>
                  <a:txBody>
                    <a:bodyPr/>
                    <a:lstStyle/>
                    <a:p>
                      <a:pPr algn="ctr"/>
                      <a:r>
                        <a:rPr lang="en-US" sz="1400" b="1" dirty="0">
                          <a:latin typeface="Times" pitchFamily="2" charset="0"/>
                        </a:rPr>
                        <a:t>1.022</a:t>
                      </a:r>
                    </a:p>
                  </a:txBody>
                  <a:tcPr/>
                </a:tc>
                <a:tc>
                  <a:txBody>
                    <a:bodyPr/>
                    <a:lstStyle/>
                    <a:p>
                      <a:pPr algn="ctr"/>
                      <a:r>
                        <a:rPr lang="en-US" sz="1400" dirty="0">
                          <a:latin typeface="Times" pitchFamily="2" charset="0"/>
                        </a:rPr>
                        <a:t>0.993</a:t>
                      </a:r>
                    </a:p>
                  </a:txBody>
                  <a:tcPr/>
                </a:tc>
                <a:tc>
                  <a:txBody>
                    <a:bodyPr/>
                    <a:lstStyle/>
                    <a:p>
                      <a:pPr algn="ctr"/>
                      <a:r>
                        <a:rPr lang="en-US" sz="1400" dirty="0">
                          <a:latin typeface="Times" pitchFamily="2" charset="0"/>
                        </a:rPr>
                        <a:t>0.990</a:t>
                      </a:r>
                    </a:p>
                  </a:txBody>
                  <a:tcPr/>
                </a:tc>
                <a:tc>
                  <a:txBody>
                    <a:bodyPr/>
                    <a:lstStyle/>
                    <a:p>
                      <a:pPr algn="ctr"/>
                      <a:r>
                        <a:rPr lang="en-US" sz="1400" b="1" dirty="0">
                          <a:latin typeface="Times" pitchFamily="2" charset="0"/>
                        </a:rPr>
                        <a:t>1.027</a:t>
                      </a:r>
                    </a:p>
                  </a:txBody>
                  <a:tcPr/>
                </a:tc>
                <a:tc>
                  <a:txBody>
                    <a:bodyPr/>
                    <a:lstStyle/>
                    <a:p>
                      <a:pPr algn="ctr"/>
                      <a:r>
                        <a:rPr lang="en-US" sz="1400" dirty="0">
                          <a:latin typeface="Times" pitchFamily="2" charset="0"/>
                        </a:rPr>
                        <a:t>0.968</a:t>
                      </a:r>
                    </a:p>
                  </a:txBody>
                  <a:tcPr/>
                </a:tc>
                <a:extLst>
                  <a:ext uri="{0D108BD9-81ED-4DB2-BD59-A6C34878D82A}">
                    <a16:rowId xmlns:a16="http://schemas.microsoft.com/office/drawing/2014/main" val="627964930"/>
                  </a:ext>
                </a:extLst>
              </a:tr>
              <a:tr h="308967">
                <a:tc vMerge="1">
                  <a:txBody>
                    <a:bodyPr/>
                    <a:lstStyle/>
                    <a:p>
                      <a:endParaRPr lang="en-US" dirty="0"/>
                    </a:p>
                  </a:txBody>
                  <a:tcPr/>
                </a:tc>
                <a:tc>
                  <a:txBody>
                    <a:bodyPr/>
                    <a:lstStyle/>
                    <a:p>
                      <a:pPr algn="ctr"/>
                      <a:r>
                        <a:rPr lang="en-US" sz="1400" dirty="0">
                          <a:latin typeface="Times" pitchFamily="2" charset="0"/>
                        </a:rPr>
                        <a:t>DQN</a:t>
                      </a:r>
                    </a:p>
                  </a:txBody>
                  <a:tcPr/>
                </a:tc>
                <a:tc>
                  <a:txBody>
                    <a:bodyPr/>
                    <a:lstStyle/>
                    <a:p>
                      <a:pPr algn="ctr"/>
                      <a:r>
                        <a:rPr lang="en-US" sz="1400" dirty="0">
                          <a:latin typeface="Times" pitchFamily="2" charset="0"/>
                        </a:rPr>
                        <a:t>1.021</a:t>
                      </a:r>
                    </a:p>
                  </a:txBody>
                  <a:tcPr/>
                </a:tc>
                <a:tc>
                  <a:txBody>
                    <a:bodyPr/>
                    <a:lstStyle/>
                    <a:p>
                      <a:pPr algn="ctr"/>
                      <a:r>
                        <a:rPr lang="en-US" sz="1400" dirty="0">
                          <a:latin typeface="Times" pitchFamily="2" charset="0"/>
                        </a:rPr>
                        <a:t>1.000</a:t>
                      </a:r>
                    </a:p>
                  </a:txBody>
                  <a:tcPr/>
                </a:tc>
                <a:tc>
                  <a:txBody>
                    <a:bodyPr/>
                    <a:lstStyle/>
                    <a:p>
                      <a:pPr algn="ctr"/>
                      <a:r>
                        <a:rPr lang="en-US" sz="1400" b="1" dirty="0">
                          <a:latin typeface="Times" pitchFamily="2" charset="0"/>
                        </a:rPr>
                        <a:t>1.005</a:t>
                      </a:r>
                    </a:p>
                  </a:txBody>
                  <a:tcPr/>
                </a:tc>
                <a:tc>
                  <a:txBody>
                    <a:bodyPr/>
                    <a:lstStyle/>
                    <a:p>
                      <a:pPr algn="ctr"/>
                      <a:r>
                        <a:rPr lang="en-US" sz="1400" dirty="0">
                          <a:latin typeface="Times" pitchFamily="2" charset="0"/>
                        </a:rPr>
                        <a:t>1.020</a:t>
                      </a:r>
                    </a:p>
                  </a:txBody>
                  <a:tcPr/>
                </a:tc>
                <a:tc>
                  <a:txBody>
                    <a:bodyPr/>
                    <a:lstStyle/>
                    <a:p>
                      <a:pPr algn="ctr"/>
                      <a:r>
                        <a:rPr lang="en-US" sz="1400" dirty="0">
                          <a:latin typeface="Times" pitchFamily="2" charset="0"/>
                        </a:rPr>
                        <a:t>0.999</a:t>
                      </a:r>
                    </a:p>
                  </a:txBody>
                  <a:tcPr/>
                </a:tc>
                <a:tc>
                  <a:txBody>
                    <a:bodyPr/>
                    <a:lstStyle/>
                    <a:p>
                      <a:pPr algn="ctr"/>
                      <a:r>
                        <a:rPr lang="en-US" sz="1400" b="1" dirty="0">
                          <a:latin typeface="Times" pitchFamily="2" charset="0"/>
                        </a:rPr>
                        <a:t>1.009</a:t>
                      </a:r>
                    </a:p>
                  </a:txBody>
                  <a:tcPr/>
                </a:tc>
                <a:tc>
                  <a:txBody>
                    <a:bodyPr/>
                    <a:lstStyle/>
                    <a:p>
                      <a:pPr algn="ctr"/>
                      <a:r>
                        <a:rPr lang="en-US" sz="1400" dirty="0">
                          <a:latin typeface="Times" pitchFamily="2" charset="0"/>
                        </a:rPr>
                        <a:t>1.022</a:t>
                      </a:r>
                    </a:p>
                  </a:txBody>
                  <a:tcPr/>
                </a:tc>
                <a:tc>
                  <a:txBody>
                    <a:bodyPr/>
                    <a:lstStyle/>
                    <a:p>
                      <a:pPr algn="ctr"/>
                      <a:r>
                        <a:rPr lang="en-US" sz="1400" dirty="0">
                          <a:latin typeface="Times" pitchFamily="2" charset="0"/>
                        </a:rPr>
                        <a:t>0.998</a:t>
                      </a:r>
                    </a:p>
                  </a:txBody>
                  <a:tcPr/>
                </a:tc>
                <a:extLst>
                  <a:ext uri="{0D108BD9-81ED-4DB2-BD59-A6C34878D82A}">
                    <a16:rowId xmlns:a16="http://schemas.microsoft.com/office/drawing/2014/main" val="3218972924"/>
                  </a:ext>
                </a:extLst>
              </a:tr>
              <a:tr h="308967">
                <a:tc vMerge="1">
                  <a:txBody>
                    <a:bodyPr/>
                    <a:lstStyle/>
                    <a:p>
                      <a:endParaRPr lang="en-US" dirty="0"/>
                    </a:p>
                  </a:txBody>
                  <a:tcPr/>
                </a:tc>
                <a:tc>
                  <a:txBody>
                    <a:bodyPr/>
                    <a:lstStyle/>
                    <a:p>
                      <a:pPr algn="ctr"/>
                      <a:r>
                        <a:rPr lang="en-US" sz="1400" dirty="0">
                          <a:latin typeface="Times" pitchFamily="2" charset="0"/>
                        </a:rPr>
                        <a:t>UA-DQN 0.5</a:t>
                      </a:r>
                    </a:p>
                  </a:txBody>
                  <a:tcPr/>
                </a:tc>
                <a:tc>
                  <a:txBody>
                    <a:bodyPr/>
                    <a:lstStyle/>
                    <a:p>
                      <a:pPr algn="ctr"/>
                      <a:r>
                        <a:rPr lang="en-US" sz="1400" dirty="0">
                          <a:latin typeface="Times" pitchFamily="2" charset="0"/>
                        </a:rPr>
                        <a:t>1.023</a:t>
                      </a:r>
                    </a:p>
                  </a:txBody>
                  <a:tcPr/>
                </a:tc>
                <a:tc>
                  <a:txBody>
                    <a:bodyPr/>
                    <a:lstStyle/>
                    <a:p>
                      <a:pPr algn="ctr"/>
                      <a:r>
                        <a:rPr lang="en-US" sz="1400" dirty="0">
                          <a:latin typeface="Times" pitchFamily="2" charset="0"/>
                        </a:rPr>
                        <a:t>1.000</a:t>
                      </a:r>
                    </a:p>
                  </a:txBody>
                  <a:tcPr/>
                </a:tc>
                <a:tc>
                  <a:txBody>
                    <a:bodyPr/>
                    <a:lstStyle/>
                    <a:p>
                      <a:pPr algn="ctr"/>
                      <a:r>
                        <a:rPr lang="en-US" sz="1400" dirty="0">
                          <a:latin typeface="Times" pitchFamily="2" charset="0"/>
                        </a:rPr>
                        <a:t>1.001</a:t>
                      </a:r>
                    </a:p>
                  </a:txBody>
                  <a:tcPr/>
                </a:tc>
                <a:tc>
                  <a:txBody>
                    <a:bodyPr/>
                    <a:lstStyle/>
                    <a:p>
                      <a:pPr algn="ctr"/>
                      <a:r>
                        <a:rPr lang="en-US" sz="1400" dirty="0">
                          <a:latin typeface="Times" pitchFamily="2" charset="0"/>
                        </a:rPr>
                        <a:t>1.013</a:t>
                      </a:r>
                    </a:p>
                  </a:txBody>
                  <a:tcPr/>
                </a:tc>
                <a:tc>
                  <a:txBody>
                    <a:bodyPr/>
                    <a:lstStyle/>
                    <a:p>
                      <a:pPr algn="ctr"/>
                      <a:r>
                        <a:rPr lang="en-US" sz="1400" dirty="0">
                          <a:latin typeface="Times" pitchFamily="2" charset="0"/>
                        </a:rPr>
                        <a:t>1.002</a:t>
                      </a:r>
                    </a:p>
                  </a:txBody>
                  <a:tcPr/>
                </a:tc>
                <a:tc>
                  <a:txBody>
                    <a:bodyPr/>
                    <a:lstStyle/>
                    <a:p>
                      <a:pPr algn="ctr"/>
                      <a:r>
                        <a:rPr lang="en-US" sz="1400" dirty="0">
                          <a:latin typeface="Times" pitchFamily="2" charset="0"/>
                        </a:rPr>
                        <a:t>1.003</a:t>
                      </a:r>
                    </a:p>
                  </a:txBody>
                  <a:tcPr/>
                </a:tc>
                <a:tc>
                  <a:txBody>
                    <a:bodyPr/>
                    <a:lstStyle/>
                    <a:p>
                      <a:pPr algn="ctr"/>
                      <a:r>
                        <a:rPr lang="en-US" sz="1400" dirty="0">
                          <a:latin typeface="Times" pitchFamily="2" charset="0"/>
                        </a:rPr>
                        <a:t>1.026</a:t>
                      </a:r>
                    </a:p>
                  </a:txBody>
                  <a:tcPr/>
                </a:tc>
                <a:tc>
                  <a:txBody>
                    <a:bodyPr/>
                    <a:lstStyle/>
                    <a:p>
                      <a:pPr algn="ctr"/>
                      <a:r>
                        <a:rPr lang="en-US" sz="1400" dirty="0">
                          <a:latin typeface="Times" pitchFamily="2" charset="0"/>
                        </a:rPr>
                        <a:t>1.018</a:t>
                      </a:r>
                    </a:p>
                  </a:txBody>
                  <a:tcPr/>
                </a:tc>
                <a:extLst>
                  <a:ext uri="{0D108BD9-81ED-4DB2-BD59-A6C34878D82A}">
                    <a16:rowId xmlns:a16="http://schemas.microsoft.com/office/drawing/2014/main" val="39640162"/>
                  </a:ext>
                </a:extLst>
              </a:tr>
              <a:tr h="308967">
                <a:tc vMerge="1">
                  <a:txBody>
                    <a:bodyPr/>
                    <a:lstStyle/>
                    <a:p>
                      <a:endParaRPr lang="en-US" dirty="0"/>
                    </a:p>
                  </a:txBody>
                  <a:tcPr/>
                </a:tc>
                <a:tc>
                  <a:txBody>
                    <a:bodyPr/>
                    <a:lstStyle/>
                    <a:p>
                      <a:pPr algn="ctr"/>
                      <a:r>
                        <a:rPr lang="en-US" sz="1400" dirty="0">
                          <a:latin typeface="Times" pitchFamily="2" charset="0"/>
                        </a:rPr>
                        <a:t>UA-DQN 1.0</a:t>
                      </a:r>
                    </a:p>
                  </a:txBody>
                  <a:tcPr/>
                </a:tc>
                <a:tc>
                  <a:txBody>
                    <a:bodyPr/>
                    <a:lstStyle/>
                    <a:p>
                      <a:pPr algn="ctr"/>
                      <a:r>
                        <a:rPr lang="en-US" sz="1400" dirty="0">
                          <a:latin typeface="Times" pitchFamily="2" charset="0"/>
                        </a:rPr>
                        <a:t>1.046</a:t>
                      </a:r>
                    </a:p>
                  </a:txBody>
                  <a:tcPr/>
                </a:tc>
                <a:tc>
                  <a:txBody>
                    <a:bodyPr/>
                    <a:lstStyle/>
                    <a:p>
                      <a:pPr algn="ctr"/>
                      <a:r>
                        <a:rPr lang="en-US" sz="1400" b="1" dirty="0">
                          <a:latin typeface="Times" pitchFamily="2" charset="0"/>
                        </a:rPr>
                        <a:t>1.001</a:t>
                      </a:r>
                    </a:p>
                  </a:txBody>
                  <a:tcPr/>
                </a:tc>
                <a:tc>
                  <a:txBody>
                    <a:bodyPr/>
                    <a:lstStyle/>
                    <a:p>
                      <a:pPr algn="ctr"/>
                      <a:r>
                        <a:rPr lang="en-US" sz="1400" b="1" dirty="0">
                          <a:latin typeface="Times" pitchFamily="2" charset="0"/>
                        </a:rPr>
                        <a:t>1.005</a:t>
                      </a:r>
                    </a:p>
                  </a:txBody>
                  <a:tcPr/>
                </a:tc>
                <a:tc>
                  <a:txBody>
                    <a:bodyPr/>
                    <a:lstStyle/>
                    <a:p>
                      <a:pPr algn="ctr"/>
                      <a:r>
                        <a:rPr lang="en-US" sz="1400" dirty="0">
                          <a:latin typeface="Times" pitchFamily="2" charset="0"/>
                        </a:rPr>
                        <a:t>1.016</a:t>
                      </a:r>
                    </a:p>
                  </a:txBody>
                  <a:tcPr/>
                </a:tc>
                <a:tc>
                  <a:txBody>
                    <a:bodyPr/>
                    <a:lstStyle/>
                    <a:p>
                      <a:pPr algn="ctr"/>
                      <a:r>
                        <a:rPr lang="en-US" sz="1400" dirty="0">
                          <a:latin typeface="Times" pitchFamily="2" charset="0"/>
                        </a:rPr>
                        <a:t>1.000</a:t>
                      </a:r>
                    </a:p>
                  </a:txBody>
                  <a:tcPr/>
                </a:tc>
                <a:tc>
                  <a:txBody>
                    <a:bodyPr/>
                    <a:lstStyle/>
                    <a:p>
                      <a:pPr algn="ctr"/>
                      <a:r>
                        <a:rPr lang="en-US" sz="1400" dirty="0">
                          <a:latin typeface="Times" pitchFamily="2" charset="0"/>
                        </a:rPr>
                        <a:t>1.001</a:t>
                      </a:r>
                    </a:p>
                  </a:txBody>
                  <a:tcPr/>
                </a:tc>
                <a:tc>
                  <a:txBody>
                    <a:bodyPr/>
                    <a:lstStyle/>
                    <a:p>
                      <a:pPr algn="ctr"/>
                      <a:r>
                        <a:rPr lang="en-US" sz="1400" dirty="0">
                          <a:latin typeface="Times" pitchFamily="2" charset="0"/>
                        </a:rPr>
                        <a:t>1.005</a:t>
                      </a:r>
                    </a:p>
                  </a:txBody>
                  <a:tcPr/>
                </a:tc>
                <a:tc>
                  <a:txBody>
                    <a:bodyPr/>
                    <a:lstStyle/>
                    <a:p>
                      <a:pPr algn="ctr"/>
                      <a:r>
                        <a:rPr lang="en-US" sz="1400" b="1" dirty="0">
                          <a:latin typeface="Times" pitchFamily="2" charset="0"/>
                        </a:rPr>
                        <a:t>1.024</a:t>
                      </a:r>
                    </a:p>
                  </a:txBody>
                  <a:tcPr/>
                </a:tc>
                <a:extLst>
                  <a:ext uri="{0D108BD9-81ED-4DB2-BD59-A6C34878D82A}">
                    <a16:rowId xmlns:a16="http://schemas.microsoft.com/office/drawing/2014/main" val="3840264129"/>
                  </a:ext>
                </a:extLst>
              </a:tr>
              <a:tr h="308967">
                <a:tc vMerge="1">
                  <a:txBody>
                    <a:bodyPr/>
                    <a:lstStyle/>
                    <a:p>
                      <a:endParaRPr lang="en-US" dirty="0"/>
                    </a:p>
                  </a:txBody>
                  <a:tcPr/>
                </a:tc>
                <a:tc>
                  <a:txBody>
                    <a:bodyPr/>
                    <a:lstStyle/>
                    <a:p>
                      <a:pPr algn="ctr"/>
                      <a:r>
                        <a:rPr lang="en-US" sz="1400" dirty="0">
                          <a:latin typeface="Times" pitchFamily="2" charset="0"/>
                        </a:rPr>
                        <a:t>UA-DQN 2.0</a:t>
                      </a:r>
                    </a:p>
                  </a:txBody>
                  <a:tcPr/>
                </a:tc>
                <a:tc>
                  <a:txBody>
                    <a:bodyPr/>
                    <a:lstStyle/>
                    <a:p>
                      <a:pPr algn="ctr"/>
                      <a:r>
                        <a:rPr lang="en-US" sz="1400" b="1" dirty="0">
                          <a:latin typeface="Times" pitchFamily="2" charset="0"/>
                        </a:rPr>
                        <a:t>1.091</a:t>
                      </a:r>
                    </a:p>
                  </a:txBody>
                  <a:tcPr/>
                </a:tc>
                <a:tc>
                  <a:txBody>
                    <a:bodyPr/>
                    <a:lstStyle/>
                    <a:p>
                      <a:pPr algn="ctr"/>
                      <a:r>
                        <a:rPr lang="en-US" sz="1400" b="1" dirty="0">
                          <a:latin typeface="Times" pitchFamily="2" charset="0"/>
                        </a:rPr>
                        <a:t>1.001</a:t>
                      </a:r>
                    </a:p>
                  </a:txBody>
                  <a:tcPr/>
                </a:tc>
                <a:tc>
                  <a:txBody>
                    <a:bodyPr/>
                    <a:lstStyle/>
                    <a:p>
                      <a:pPr algn="ctr"/>
                      <a:r>
                        <a:rPr lang="en-US" sz="1400" b="1" dirty="0">
                          <a:latin typeface="Times" pitchFamily="2" charset="0"/>
                        </a:rPr>
                        <a:t>1.005</a:t>
                      </a:r>
                    </a:p>
                  </a:txBody>
                  <a:tcPr/>
                </a:tc>
                <a:tc>
                  <a:txBody>
                    <a:bodyPr/>
                    <a:lstStyle/>
                    <a:p>
                      <a:pPr algn="ctr"/>
                      <a:r>
                        <a:rPr lang="en-US" sz="1400" dirty="0">
                          <a:latin typeface="Times" pitchFamily="2" charset="0"/>
                        </a:rPr>
                        <a:t>1.011</a:t>
                      </a:r>
                    </a:p>
                  </a:txBody>
                  <a:tcPr/>
                </a:tc>
                <a:tc>
                  <a:txBody>
                    <a:bodyPr/>
                    <a:lstStyle/>
                    <a:p>
                      <a:pPr algn="ctr"/>
                      <a:r>
                        <a:rPr lang="en-US" sz="1400" b="1" dirty="0">
                          <a:latin typeface="Times" pitchFamily="2" charset="0"/>
                        </a:rPr>
                        <a:t>1.004</a:t>
                      </a:r>
                    </a:p>
                  </a:txBody>
                  <a:tcPr/>
                </a:tc>
                <a:tc>
                  <a:txBody>
                    <a:bodyPr/>
                    <a:lstStyle/>
                    <a:p>
                      <a:pPr algn="ctr"/>
                      <a:r>
                        <a:rPr lang="en-US" sz="1400" dirty="0">
                          <a:latin typeface="Times" pitchFamily="2" charset="0"/>
                        </a:rPr>
                        <a:t>1.004</a:t>
                      </a:r>
                    </a:p>
                  </a:txBody>
                  <a:tcPr/>
                </a:tc>
                <a:tc>
                  <a:txBody>
                    <a:bodyPr/>
                    <a:lstStyle/>
                    <a:p>
                      <a:pPr algn="ctr"/>
                      <a:r>
                        <a:rPr lang="en-US" sz="1400" dirty="0">
                          <a:latin typeface="Times" pitchFamily="2" charset="0"/>
                        </a:rPr>
                        <a:t>1.025</a:t>
                      </a:r>
                    </a:p>
                  </a:txBody>
                  <a:tcPr/>
                </a:tc>
                <a:tc>
                  <a:txBody>
                    <a:bodyPr/>
                    <a:lstStyle/>
                    <a:p>
                      <a:pPr algn="ctr"/>
                      <a:r>
                        <a:rPr lang="en-US" sz="1400" dirty="0">
                          <a:latin typeface="Times" pitchFamily="2" charset="0"/>
                        </a:rPr>
                        <a:t>1.013</a:t>
                      </a:r>
                    </a:p>
                  </a:txBody>
                  <a:tcPr/>
                </a:tc>
                <a:extLst>
                  <a:ext uri="{0D108BD9-81ED-4DB2-BD59-A6C34878D82A}">
                    <a16:rowId xmlns:a16="http://schemas.microsoft.com/office/drawing/2014/main" val="3089833746"/>
                  </a:ext>
                </a:extLst>
              </a:tr>
            </a:tbl>
          </a:graphicData>
        </a:graphic>
      </p:graphicFrame>
      <p:sp>
        <p:nvSpPr>
          <p:cNvPr id="8" name="TextBox 7">
            <a:extLst>
              <a:ext uri="{FF2B5EF4-FFF2-40B4-BE49-F238E27FC236}">
                <a16:creationId xmlns:a16="http://schemas.microsoft.com/office/drawing/2014/main" id="{DEA96E7C-52AF-2A4F-923A-C2FEF8B3BD92}"/>
              </a:ext>
            </a:extLst>
          </p:cNvPr>
          <p:cNvSpPr txBox="1"/>
          <p:nvPr/>
        </p:nvSpPr>
        <p:spPr>
          <a:xfrm>
            <a:off x="850556" y="1634626"/>
            <a:ext cx="10643742" cy="2031325"/>
          </a:xfrm>
          <a:prstGeom prst="rect">
            <a:avLst/>
          </a:prstGeom>
          <a:noFill/>
        </p:spPr>
        <p:txBody>
          <a:bodyPr wrap="square" rtlCol="0">
            <a:spAutoFit/>
          </a:bodyPr>
          <a:lstStyle/>
          <a:p>
            <a:pPr algn="just"/>
            <a:r>
              <a:rPr lang="en-US" dirty="0">
                <a:latin typeface="+mj-lt"/>
              </a:rPr>
              <a:t>In the future, experiments should be performed to see if uncertainty decomposition is necessary for good performance or if a simple measure of total uncertainty can also produce similar results. Deep Q-Learning is not the most suitable RL algorithm for stock trading. Future experiments should try to decompose uncertainties of algorithms such as Proximal Policy Optimization which are more suitable for realistic stock trading scenarios involving multiple stocks.</a:t>
            </a:r>
          </a:p>
          <a:p>
            <a:pPr algn="just"/>
            <a:endParaRPr lang="en-US" dirty="0">
              <a:latin typeface="+mj-lt"/>
            </a:endParaRPr>
          </a:p>
          <a:p>
            <a:pPr algn="just"/>
            <a:endParaRPr lang="en-US" dirty="0">
              <a:latin typeface="+mj-lt"/>
            </a:endParaRPr>
          </a:p>
        </p:txBody>
      </p:sp>
    </p:spTree>
    <p:extLst>
      <p:ext uri="{BB962C8B-B14F-4D97-AF65-F5344CB8AC3E}">
        <p14:creationId xmlns:p14="http://schemas.microsoft.com/office/powerpoint/2010/main" val="13125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FC4A76C-117A-CA4D-B8E6-DC5AB660B18B}"/>
              </a:ext>
            </a:extLst>
          </p:cNvPr>
          <p:cNvSpPr/>
          <p:nvPr/>
        </p:nvSpPr>
        <p:spPr>
          <a:xfrm>
            <a:off x="850556" y="196571"/>
            <a:ext cx="10490886" cy="103796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636B1-E39C-0149-8531-2507A7A9F683}"/>
              </a:ext>
            </a:extLst>
          </p:cNvPr>
          <p:cNvSpPr txBox="1"/>
          <p:nvPr/>
        </p:nvSpPr>
        <p:spPr>
          <a:xfrm>
            <a:off x="5061800" y="423012"/>
            <a:ext cx="2221252" cy="615553"/>
          </a:xfrm>
          <a:prstGeom prst="rect">
            <a:avLst/>
          </a:prstGeom>
          <a:noFill/>
        </p:spPr>
        <p:txBody>
          <a:bodyPr wrap="square" rtlCol="0">
            <a:spAutoFit/>
          </a:bodyPr>
          <a:lstStyle/>
          <a:p>
            <a:r>
              <a:rPr lang="en-US" sz="3400" b="1" dirty="0">
                <a:solidFill>
                  <a:schemeClr val="bg1"/>
                </a:solidFill>
                <a:latin typeface="+mj-lt"/>
              </a:rPr>
              <a:t>References</a:t>
            </a:r>
          </a:p>
        </p:txBody>
      </p:sp>
      <p:pic>
        <p:nvPicPr>
          <p:cNvPr id="3" name="Picture 2" descr="Text, letter&#10;&#10;Description automatically generated">
            <a:extLst>
              <a:ext uri="{FF2B5EF4-FFF2-40B4-BE49-F238E27FC236}">
                <a16:creationId xmlns:a16="http://schemas.microsoft.com/office/drawing/2014/main" id="{86CB33AA-9DF5-2042-8633-72C64A39EC19}"/>
              </a:ext>
            </a:extLst>
          </p:cNvPr>
          <p:cNvPicPr>
            <a:picLocks noChangeAspect="1"/>
          </p:cNvPicPr>
          <p:nvPr/>
        </p:nvPicPr>
        <p:blipFill>
          <a:blip r:embed="rId3"/>
          <a:stretch>
            <a:fillRect/>
          </a:stretch>
        </p:blipFill>
        <p:spPr>
          <a:xfrm>
            <a:off x="850556" y="1665515"/>
            <a:ext cx="10744890" cy="4539342"/>
          </a:xfrm>
          <a:prstGeom prst="rect">
            <a:avLst/>
          </a:prstGeom>
        </p:spPr>
      </p:pic>
    </p:spTree>
    <p:extLst>
      <p:ext uri="{BB962C8B-B14F-4D97-AF65-F5344CB8AC3E}">
        <p14:creationId xmlns:p14="http://schemas.microsoft.com/office/powerpoint/2010/main" val="398753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FC4A76C-117A-CA4D-B8E6-DC5AB660B18B}"/>
              </a:ext>
            </a:extLst>
          </p:cNvPr>
          <p:cNvSpPr/>
          <p:nvPr/>
        </p:nvSpPr>
        <p:spPr>
          <a:xfrm>
            <a:off x="850557" y="196572"/>
            <a:ext cx="10490886" cy="103796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636B1-E39C-0149-8531-2507A7A9F683}"/>
              </a:ext>
            </a:extLst>
          </p:cNvPr>
          <p:cNvSpPr txBox="1"/>
          <p:nvPr/>
        </p:nvSpPr>
        <p:spPr>
          <a:xfrm>
            <a:off x="4734910" y="407779"/>
            <a:ext cx="2722179" cy="615553"/>
          </a:xfrm>
          <a:prstGeom prst="rect">
            <a:avLst/>
          </a:prstGeom>
          <a:noFill/>
        </p:spPr>
        <p:txBody>
          <a:bodyPr wrap="square" rtlCol="0">
            <a:spAutoFit/>
          </a:bodyPr>
          <a:lstStyle/>
          <a:p>
            <a:r>
              <a:rPr lang="en-US" sz="3400" b="1" dirty="0">
                <a:solidFill>
                  <a:schemeClr val="bg1"/>
                </a:solidFill>
                <a:latin typeface="+mj-lt"/>
              </a:rPr>
              <a:t>Introduction</a:t>
            </a:r>
          </a:p>
        </p:txBody>
      </p:sp>
      <p:sp>
        <p:nvSpPr>
          <p:cNvPr id="7" name="TextBox 6">
            <a:extLst>
              <a:ext uri="{FF2B5EF4-FFF2-40B4-BE49-F238E27FC236}">
                <a16:creationId xmlns:a16="http://schemas.microsoft.com/office/drawing/2014/main" id="{E4FAD41F-0820-5F40-8CF0-5C104C319C12}"/>
              </a:ext>
            </a:extLst>
          </p:cNvPr>
          <p:cNvSpPr txBox="1"/>
          <p:nvPr/>
        </p:nvSpPr>
        <p:spPr>
          <a:xfrm>
            <a:off x="850557" y="2054223"/>
            <a:ext cx="10490887" cy="3693319"/>
          </a:xfrm>
          <a:prstGeom prst="rect">
            <a:avLst/>
          </a:prstGeom>
          <a:noFill/>
        </p:spPr>
        <p:txBody>
          <a:bodyPr wrap="square" rtlCol="0">
            <a:spAutoFit/>
          </a:bodyPr>
          <a:lstStyle/>
          <a:p>
            <a:pPr algn="just"/>
            <a:r>
              <a:rPr lang="en-US" dirty="0">
                <a:latin typeface="+mj-lt"/>
              </a:rPr>
              <a:t>One natural application of reinforcement learning is </a:t>
            </a:r>
            <a:r>
              <a:rPr lang="en-US" b="1" dirty="0">
                <a:latin typeface="+mj-lt"/>
              </a:rPr>
              <a:t>automated stock trading </a:t>
            </a:r>
            <a:r>
              <a:rPr lang="en-US" dirty="0">
                <a:latin typeface="+mj-lt"/>
              </a:rPr>
              <a:t>and portfolio management. A simple formulation of stock trading as an RL problem would aim to maximize the change in the portfolio value. This approach, however, will not be appropriate for all individuals. Depending on their financial circumstances, some individuals would prefer more conservative portfolios that do not maximize returns but have lower risk. Others might prefer high risk portfolios that have lower expected returns but have the potential (albeit with low probability) for much greater returns over time. </a:t>
            </a:r>
            <a:r>
              <a:rPr lang="en-US" b="1" dirty="0">
                <a:latin typeface="+mj-lt"/>
              </a:rPr>
              <a:t>Risk assessment is crucial for such portfolio customization</a:t>
            </a:r>
            <a:r>
              <a:rPr lang="en-US" dirty="0">
                <a:latin typeface="+mj-lt"/>
              </a:rPr>
              <a:t>. More generally, risk assessment can help </a:t>
            </a:r>
            <a:r>
              <a:rPr lang="en-US" b="1" dirty="0">
                <a:latin typeface="+mj-lt"/>
              </a:rPr>
              <a:t>improve the exploration exploitation trade-off </a:t>
            </a:r>
            <a:r>
              <a:rPr lang="en-US" dirty="0">
                <a:latin typeface="+mj-lt"/>
              </a:rPr>
              <a:t>by ensuring that exploratory actions are not too risky. One approach to risk aversion could be to use a measure of uncertainty in the evaluated value functions. A more risk tolerant portfolio should be more likely to take actions with high uncertainty/variance in their expected return while more conservative portfolios should be less likely to select such actions even if the expected return is high. This project investigates the </a:t>
            </a:r>
            <a:r>
              <a:rPr lang="en-US" b="1" dirty="0">
                <a:latin typeface="+mj-lt"/>
              </a:rPr>
              <a:t>suitability of risk control via uncertainty estimation for stock trading problems by building on the uncertainty decomposition algorithm developed by Clements et al</a:t>
            </a:r>
          </a:p>
        </p:txBody>
      </p:sp>
    </p:spTree>
    <p:extLst>
      <p:ext uri="{BB962C8B-B14F-4D97-AF65-F5344CB8AC3E}">
        <p14:creationId xmlns:p14="http://schemas.microsoft.com/office/powerpoint/2010/main" val="393891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FC4A76C-117A-CA4D-B8E6-DC5AB660B18B}"/>
              </a:ext>
            </a:extLst>
          </p:cNvPr>
          <p:cNvSpPr/>
          <p:nvPr/>
        </p:nvSpPr>
        <p:spPr>
          <a:xfrm>
            <a:off x="850556" y="196571"/>
            <a:ext cx="10490886" cy="103796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636B1-E39C-0149-8531-2507A7A9F683}"/>
              </a:ext>
            </a:extLst>
          </p:cNvPr>
          <p:cNvSpPr txBox="1"/>
          <p:nvPr/>
        </p:nvSpPr>
        <p:spPr>
          <a:xfrm>
            <a:off x="4645834" y="407778"/>
            <a:ext cx="2900330" cy="615553"/>
          </a:xfrm>
          <a:prstGeom prst="rect">
            <a:avLst/>
          </a:prstGeom>
          <a:noFill/>
        </p:spPr>
        <p:txBody>
          <a:bodyPr wrap="square" rtlCol="0">
            <a:spAutoFit/>
          </a:bodyPr>
          <a:lstStyle/>
          <a:p>
            <a:r>
              <a:rPr lang="en-US" sz="3400" b="1" dirty="0">
                <a:solidFill>
                  <a:schemeClr val="bg1"/>
                </a:solidFill>
                <a:latin typeface="+mj-lt"/>
              </a:rPr>
              <a:t>Related Works</a:t>
            </a:r>
          </a:p>
        </p:txBody>
      </p:sp>
      <p:sp>
        <p:nvSpPr>
          <p:cNvPr id="7" name="TextBox 6">
            <a:extLst>
              <a:ext uri="{FF2B5EF4-FFF2-40B4-BE49-F238E27FC236}">
                <a16:creationId xmlns:a16="http://schemas.microsoft.com/office/drawing/2014/main" id="{E4FAD41F-0820-5F40-8CF0-5C104C319C12}"/>
              </a:ext>
            </a:extLst>
          </p:cNvPr>
          <p:cNvSpPr txBox="1"/>
          <p:nvPr/>
        </p:nvSpPr>
        <p:spPr>
          <a:xfrm>
            <a:off x="912673" y="2801265"/>
            <a:ext cx="10366652" cy="2031325"/>
          </a:xfrm>
          <a:prstGeom prst="rect">
            <a:avLst/>
          </a:prstGeom>
          <a:noFill/>
        </p:spPr>
        <p:txBody>
          <a:bodyPr wrap="square" rtlCol="0">
            <a:spAutoFit/>
          </a:bodyPr>
          <a:lstStyle/>
          <a:p>
            <a:pPr algn="just"/>
            <a:r>
              <a:rPr lang="en-US" dirty="0">
                <a:latin typeface="+mj-lt"/>
              </a:rPr>
              <a:t>Various approaches have been proposed for estimating uncertainty in different reinforcement learning algorithms for both model based and model free problems. Leno et al. use bootstrapped neural networks to estimate the variance in the Q-function and request human intervention when the variance/uncertainty is above a threshold. Tamar et al. also use </a:t>
            </a:r>
            <a:r>
              <a:rPr lang="en-US" b="1" dirty="0">
                <a:latin typeface="+mj-lt"/>
              </a:rPr>
              <a:t>the mean-variance trade-off for risk assessment </a:t>
            </a:r>
            <a:r>
              <a:rPr lang="en-US" dirty="0">
                <a:latin typeface="+mj-lt"/>
              </a:rPr>
              <a:t>but in the context of policy gradient algorithms. </a:t>
            </a:r>
            <a:r>
              <a:rPr lang="en-US" dirty="0" err="1">
                <a:latin typeface="+mj-lt"/>
              </a:rPr>
              <a:t>O’Donoghue</a:t>
            </a:r>
            <a:r>
              <a:rPr lang="en-US" dirty="0">
                <a:latin typeface="+mj-lt"/>
              </a:rPr>
              <a:t> et al. propose the Uncertainty Bellman Equation for propagating local uncertainty estimates to global estimates and suggest various techniques for approximating local uncertainties. These approaches do not attempt to disentangle aleatoric and epistemic uncertainties in their estimates.</a:t>
            </a:r>
            <a:endParaRPr lang="en-US" b="1" dirty="0">
              <a:latin typeface="+mj-lt"/>
            </a:endParaRPr>
          </a:p>
        </p:txBody>
      </p:sp>
    </p:spTree>
    <p:extLst>
      <p:ext uri="{BB962C8B-B14F-4D97-AF65-F5344CB8AC3E}">
        <p14:creationId xmlns:p14="http://schemas.microsoft.com/office/powerpoint/2010/main" val="233882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FC4A76C-117A-CA4D-B8E6-DC5AB660B18B}"/>
              </a:ext>
            </a:extLst>
          </p:cNvPr>
          <p:cNvSpPr/>
          <p:nvPr/>
        </p:nvSpPr>
        <p:spPr>
          <a:xfrm>
            <a:off x="850556" y="196571"/>
            <a:ext cx="10490886" cy="103796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636B1-E39C-0149-8531-2507A7A9F683}"/>
              </a:ext>
            </a:extLst>
          </p:cNvPr>
          <p:cNvSpPr txBox="1"/>
          <p:nvPr/>
        </p:nvSpPr>
        <p:spPr>
          <a:xfrm>
            <a:off x="4645834" y="407778"/>
            <a:ext cx="2900330" cy="615553"/>
          </a:xfrm>
          <a:prstGeom prst="rect">
            <a:avLst/>
          </a:prstGeom>
          <a:noFill/>
        </p:spPr>
        <p:txBody>
          <a:bodyPr wrap="square" rtlCol="0">
            <a:spAutoFit/>
          </a:bodyPr>
          <a:lstStyle/>
          <a:p>
            <a:r>
              <a:rPr lang="en-US" sz="3400" b="1" dirty="0">
                <a:solidFill>
                  <a:schemeClr val="bg1"/>
                </a:solidFill>
                <a:latin typeface="+mj-lt"/>
              </a:rPr>
              <a:t>Related Works</a:t>
            </a:r>
          </a:p>
        </p:txBody>
      </p:sp>
      <p:sp>
        <p:nvSpPr>
          <p:cNvPr id="7" name="TextBox 6">
            <a:extLst>
              <a:ext uri="{FF2B5EF4-FFF2-40B4-BE49-F238E27FC236}">
                <a16:creationId xmlns:a16="http://schemas.microsoft.com/office/drawing/2014/main" id="{E4FAD41F-0820-5F40-8CF0-5C104C319C12}"/>
              </a:ext>
            </a:extLst>
          </p:cNvPr>
          <p:cNvSpPr txBox="1"/>
          <p:nvPr/>
        </p:nvSpPr>
        <p:spPr>
          <a:xfrm>
            <a:off x="850556" y="1492183"/>
            <a:ext cx="10490886" cy="2585323"/>
          </a:xfrm>
          <a:prstGeom prst="rect">
            <a:avLst/>
          </a:prstGeom>
          <a:noFill/>
        </p:spPr>
        <p:txBody>
          <a:bodyPr wrap="square" rtlCol="0">
            <a:spAutoFit/>
          </a:bodyPr>
          <a:lstStyle/>
          <a:p>
            <a:pPr algn="just"/>
            <a:r>
              <a:rPr lang="en-US" b="1" dirty="0">
                <a:latin typeface="+mj-lt"/>
              </a:rPr>
              <a:t>Aleatoric uncertainty </a:t>
            </a:r>
            <a:r>
              <a:rPr lang="en-US" dirty="0">
                <a:latin typeface="+mj-lt"/>
              </a:rPr>
              <a:t>is uncertainty that is </a:t>
            </a:r>
            <a:r>
              <a:rPr lang="en-US" b="1" dirty="0">
                <a:latin typeface="+mj-lt"/>
              </a:rPr>
              <a:t>inherent to the data </a:t>
            </a:r>
            <a:r>
              <a:rPr lang="en-US" dirty="0">
                <a:latin typeface="+mj-lt"/>
              </a:rPr>
              <a:t>and stems from </a:t>
            </a:r>
            <a:r>
              <a:rPr lang="en-US" b="1" dirty="0">
                <a:latin typeface="+mj-lt"/>
              </a:rPr>
              <a:t>stochasticity of the environment </a:t>
            </a:r>
            <a:r>
              <a:rPr lang="en-US" dirty="0">
                <a:latin typeface="+mj-lt"/>
              </a:rPr>
              <a:t>or our observations of the environment while </a:t>
            </a:r>
            <a:r>
              <a:rPr lang="en-US" b="1" dirty="0">
                <a:latin typeface="+mj-lt"/>
              </a:rPr>
              <a:t>epistemic uncertainty </a:t>
            </a:r>
            <a:r>
              <a:rPr lang="en-US" dirty="0">
                <a:latin typeface="+mj-lt"/>
              </a:rPr>
              <a:t>stems from </a:t>
            </a:r>
            <a:r>
              <a:rPr lang="en-US" b="1" dirty="0">
                <a:latin typeface="+mj-lt"/>
              </a:rPr>
              <a:t>limitations in our model or training data</a:t>
            </a:r>
            <a:r>
              <a:rPr lang="en-US" dirty="0">
                <a:latin typeface="+mj-lt"/>
              </a:rPr>
              <a:t>. Disentangling these sources of uncertainty allows the algorithm to </a:t>
            </a:r>
            <a:r>
              <a:rPr lang="en-US" b="1" dirty="0">
                <a:latin typeface="+mj-lt"/>
              </a:rPr>
              <a:t>avoid states with high aleatoric uncertainty</a:t>
            </a:r>
            <a:r>
              <a:rPr lang="en-US" dirty="0">
                <a:latin typeface="+mj-lt"/>
              </a:rPr>
              <a:t> for risk aversion purposes while </a:t>
            </a:r>
            <a:r>
              <a:rPr lang="en-US" b="1" dirty="0">
                <a:latin typeface="+mj-lt"/>
              </a:rPr>
              <a:t>not limiting exploration </a:t>
            </a:r>
            <a:r>
              <a:rPr lang="en-US" dirty="0">
                <a:latin typeface="+mj-lt"/>
              </a:rPr>
              <a:t>too much by ensuring that states with high epistemic uncertainty are not penalized as much. Clements et al. tackled the problem of disentangling aleatoric and epistemic uncertainties in Deep Q Learning. Rather than learning a single point estimate, they learned several quantiles of the Q-function distribution and used these quantiles to estimate aleatoric and epistemic uncertainties. They showed that their algorithm could avoid the cliff in a grid world and that the probability of finding the safer route could be tuned with their risk aversion parameter</a:t>
            </a:r>
            <a:endParaRPr lang="en-US" b="1" dirty="0">
              <a:latin typeface="+mj-lt"/>
            </a:endParaRPr>
          </a:p>
        </p:txBody>
      </p:sp>
      <p:pic>
        <p:nvPicPr>
          <p:cNvPr id="3" name="Picture 2">
            <a:extLst>
              <a:ext uri="{FF2B5EF4-FFF2-40B4-BE49-F238E27FC236}">
                <a16:creationId xmlns:a16="http://schemas.microsoft.com/office/drawing/2014/main" id="{D6ACC84B-5D67-AF4C-9947-612BDDDC07A3}"/>
              </a:ext>
            </a:extLst>
          </p:cNvPr>
          <p:cNvPicPr>
            <a:picLocks noChangeAspect="1"/>
          </p:cNvPicPr>
          <p:nvPr/>
        </p:nvPicPr>
        <p:blipFill>
          <a:blip r:embed="rId3"/>
          <a:stretch>
            <a:fillRect/>
          </a:stretch>
        </p:blipFill>
        <p:spPr>
          <a:xfrm>
            <a:off x="3820522" y="4242276"/>
            <a:ext cx="4550954" cy="2121105"/>
          </a:xfrm>
          <a:prstGeom prst="rect">
            <a:avLst/>
          </a:prstGeom>
        </p:spPr>
      </p:pic>
    </p:spTree>
    <p:extLst>
      <p:ext uri="{BB962C8B-B14F-4D97-AF65-F5344CB8AC3E}">
        <p14:creationId xmlns:p14="http://schemas.microsoft.com/office/powerpoint/2010/main" val="253639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FC4A76C-117A-CA4D-B8E6-DC5AB660B18B}"/>
              </a:ext>
            </a:extLst>
          </p:cNvPr>
          <p:cNvSpPr/>
          <p:nvPr/>
        </p:nvSpPr>
        <p:spPr>
          <a:xfrm>
            <a:off x="850556" y="196571"/>
            <a:ext cx="10490886" cy="103796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636B1-E39C-0149-8531-2507A7A9F683}"/>
              </a:ext>
            </a:extLst>
          </p:cNvPr>
          <p:cNvSpPr txBox="1"/>
          <p:nvPr/>
        </p:nvSpPr>
        <p:spPr>
          <a:xfrm>
            <a:off x="4645834" y="407778"/>
            <a:ext cx="2900330" cy="615553"/>
          </a:xfrm>
          <a:prstGeom prst="rect">
            <a:avLst/>
          </a:prstGeom>
          <a:noFill/>
        </p:spPr>
        <p:txBody>
          <a:bodyPr wrap="square" rtlCol="0">
            <a:spAutoFit/>
          </a:bodyPr>
          <a:lstStyle/>
          <a:p>
            <a:r>
              <a:rPr lang="en-US" sz="3400" b="1" dirty="0">
                <a:solidFill>
                  <a:schemeClr val="bg1"/>
                </a:solidFill>
                <a:latin typeface="+mj-lt"/>
              </a:rPr>
              <a:t>Methodology</a:t>
            </a:r>
          </a:p>
        </p:txBody>
      </p:sp>
      <p:sp>
        <p:nvSpPr>
          <p:cNvPr id="7" name="TextBox 6">
            <a:extLst>
              <a:ext uri="{FF2B5EF4-FFF2-40B4-BE49-F238E27FC236}">
                <a16:creationId xmlns:a16="http://schemas.microsoft.com/office/drawing/2014/main" id="{E4FAD41F-0820-5F40-8CF0-5C104C319C12}"/>
              </a:ext>
            </a:extLst>
          </p:cNvPr>
          <p:cNvSpPr txBox="1"/>
          <p:nvPr/>
        </p:nvSpPr>
        <p:spPr>
          <a:xfrm>
            <a:off x="850556" y="1820363"/>
            <a:ext cx="10643742" cy="4247317"/>
          </a:xfrm>
          <a:prstGeom prst="rect">
            <a:avLst/>
          </a:prstGeom>
          <a:noFill/>
        </p:spPr>
        <p:txBody>
          <a:bodyPr wrap="square" rtlCol="0">
            <a:spAutoFit/>
          </a:bodyPr>
          <a:lstStyle/>
          <a:p>
            <a:pPr algn="just"/>
            <a:r>
              <a:rPr lang="en-US" dirty="0">
                <a:latin typeface="+mj-lt"/>
              </a:rPr>
              <a:t>This project focuses on managing a single stock portfolio where we are limited to buying or selling a single share at each time step. The problem is formulated as a </a:t>
            </a:r>
            <a:r>
              <a:rPr lang="en-US" b="1" dirty="0">
                <a:latin typeface="+mj-lt"/>
              </a:rPr>
              <a:t>Markov Decision Process </a:t>
            </a:r>
            <a:r>
              <a:rPr lang="en-US" dirty="0">
                <a:latin typeface="+mj-lt"/>
              </a:rPr>
              <a:t>(MDP) with the following components:</a:t>
            </a:r>
          </a:p>
          <a:p>
            <a:pPr algn="just"/>
            <a:endParaRPr lang="en-US" dirty="0">
              <a:latin typeface="+mj-lt"/>
            </a:endParaRPr>
          </a:p>
          <a:p>
            <a:pPr marL="285750" indent="-285750" algn="just">
              <a:buFont typeface="Arial" panose="020B0604020202020204" pitchFamily="34" charset="0"/>
              <a:buChar char="•"/>
            </a:pPr>
            <a:r>
              <a:rPr lang="en-US" b="1" dirty="0">
                <a:latin typeface="+mj-lt"/>
              </a:rPr>
              <a:t>State: </a:t>
            </a:r>
            <a:r>
              <a:rPr lang="en-US" dirty="0">
                <a:latin typeface="+mj-lt"/>
              </a:rPr>
              <a:t>the state contains the agent's remaining balance, the number of shares owned, the stock price, and a set of common market indicators from </a:t>
            </a:r>
            <a:r>
              <a:rPr lang="en-US" dirty="0" err="1">
                <a:latin typeface="+mj-lt"/>
              </a:rPr>
              <a:t>StockStats's</a:t>
            </a:r>
            <a:r>
              <a:rPr lang="en-US" dirty="0">
                <a:latin typeface="+mj-lt"/>
              </a:rPr>
              <a:t> pandas </a:t>
            </a:r>
            <a:r>
              <a:rPr lang="en-US" dirty="0" err="1">
                <a:latin typeface="+mj-lt"/>
              </a:rPr>
              <a:t>DataFrame</a:t>
            </a:r>
            <a:r>
              <a:rPr lang="en-US" dirty="0">
                <a:latin typeface="+mj-lt"/>
              </a:rPr>
              <a:t> wrapper  </a:t>
            </a:r>
          </a:p>
          <a:p>
            <a:pPr marL="285750" indent="-285750" algn="just">
              <a:buFont typeface="Arial" panose="020B0604020202020204" pitchFamily="34" charset="0"/>
              <a:buChar char="•"/>
            </a:pPr>
            <a:r>
              <a:rPr lang="en-US" b="1" dirty="0">
                <a:latin typeface="+mj-lt"/>
              </a:rPr>
              <a:t>Action: </a:t>
            </a:r>
            <a:r>
              <a:rPr lang="en-US" dirty="0">
                <a:latin typeface="+mj-lt"/>
              </a:rPr>
              <a:t>the agent is limited to either buying a single new share, selling one of their shares, or holding all their shares at each time step.</a:t>
            </a:r>
          </a:p>
          <a:p>
            <a:pPr marL="285750" indent="-285750" algn="just">
              <a:buFont typeface="Arial" panose="020B0604020202020204" pitchFamily="34" charset="0"/>
              <a:buChar char="•"/>
            </a:pPr>
            <a:r>
              <a:rPr lang="en-US" b="1" dirty="0">
                <a:latin typeface="+mj-lt"/>
              </a:rPr>
              <a:t>Reward: </a:t>
            </a:r>
            <a:r>
              <a:rPr lang="en-US" dirty="0">
                <a:latin typeface="+mj-lt"/>
              </a:rPr>
              <a:t>the immediate reward is the change in the total portfolio value (total stock value + remaining balance) at the end of a trading day.</a:t>
            </a:r>
          </a:p>
          <a:p>
            <a:pPr algn="just"/>
            <a:endParaRPr lang="en-US" b="1" dirty="0">
              <a:latin typeface="+mj-lt"/>
            </a:endParaRPr>
          </a:p>
          <a:p>
            <a:pPr algn="just"/>
            <a:r>
              <a:rPr lang="en-US" b="1" dirty="0">
                <a:latin typeface="+mj-lt"/>
              </a:rPr>
              <a:t>Uncertainty Aware Deep Q Learning:</a:t>
            </a:r>
          </a:p>
          <a:p>
            <a:pPr algn="just"/>
            <a:endParaRPr lang="en-US" dirty="0">
              <a:latin typeface="+mj-lt"/>
            </a:endParaRPr>
          </a:p>
          <a:p>
            <a:pPr algn="just"/>
            <a:r>
              <a:rPr lang="en-US" dirty="0">
                <a:latin typeface="+mj-lt"/>
              </a:rPr>
              <a:t>The Q-function is approximated by a deep neural network that takes the state as input and outputs N quantile estimates of the action-value distribution for each of the three plausible actions.</a:t>
            </a:r>
          </a:p>
        </p:txBody>
      </p:sp>
    </p:spTree>
    <p:extLst>
      <p:ext uri="{BB962C8B-B14F-4D97-AF65-F5344CB8AC3E}">
        <p14:creationId xmlns:p14="http://schemas.microsoft.com/office/powerpoint/2010/main" val="353091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C636B1-E39C-0149-8531-2507A7A9F683}"/>
              </a:ext>
            </a:extLst>
          </p:cNvPr>
          <p:cNvSpPr txBox="1"/>
          <p:nvPr/>
        </p:nvSpPr>
        <p:spPr>
          <a:xfrm>
            <a:off x="4645834" y="407778"/>
            <a:ext cx="2900330" cy="615553"/>
          </a:xfrm>
          <a:prstGeom prst="rect">
            <a:avLst/>
          </a:prstGeom>
          <a:noFill/>
        </p:spPr>
        <p:txBody>
          <a:bodyPr wrap="square" rtlCol="0">
            <a:spAutoFit/>
          </a:bodyPr>
          <a:lstStyle/>
          <a:p>
            <a:r>
              <a:rPr lang="en-US" sz="3400" b="1" dirty="0">
                <a:solidFill>
                  <a:schemeClr val="bg1"/>
                </a:solidFill>
              </a:rPr>
              <a:t>Methodology</a:t>
            </a:r>
          </a:p>
        </p:txBody>
      </p:sp>
      <p:sp>
        <p:nvSpPr>
          <p:cNvPr id="6" name="Rectangle 5">
            <a:extLst>
              <a:ext uri="{FF2B5EF4-FFF2-40B4-BE49-F238E27FC236}">
                <a16:creationId xmlns:a16="http://schemas.microsoft.com/office/drawing/2014/main" id="{BB3BD994-22E7-1747-A037-6140EF14B283}"/>
              </a:ext>
            </a:extLst>
          </p:cNvPr>
          <p:cNvSpPr/>
          <p:nvPr/>
        </p:nvSpPr>
        <p:spPr>
          <a:xfrm>
            <a:off x="2677596" y="1290141"/>
            <a:ext cx="758009" cy="397192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13BAB4-843E-5143-ADD9-987B5FF92C04}"/>
              </a:ext>
            </a:extLst>
          </p:cNvPr>
          <p:cNvSpPr/>
          <p:nvPr/>
        </p:nvSpPr>
        <p:spPr>
          <a:xfrm>
            <a:off x="3734162" y="1290141"/>
            <a:ext cx="758009" cy="397192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E641ACA-B551-AC40-9DDC-7BB0F7120ECB}"/>
              </a:ext>
            </a:extLst>
          </p:cNvPr>
          <p:cNvSpPr/>
          <p:nvPr/>
        </p:nvSpPr>
        <p:spPr>
          <a:xfrm>
            <a:off x="4790728" y="1290141"/>
            <a:ext cx="758009" cy="397192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19105F-3AA3-724D-A763-401F92F493B8}"/>
              </a:ext>
            </a:extLst>
          </p:cNvPr>
          <p:cNvSpPr/>
          <p:nvPr/>
        </p:nvSpPr>
        <p:spPr>
          <a:xfrm>
            <a:off x="958011" y="1290142"/>
            <a:ext cx="758009" cy="397192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32A7BD5-9241-1D4C-8ADA-12270EBA6F72}"/>
                  </a:ext>
                </a:extLst>
              </p:cNvPr>
              <p:cNvSpPr txBox="1"/>
              <p:nvPr/>
            </p:nvSpPr>
            <p:spPr>
              <a:xfrm>
                <a:off x="1018763" y="2996539"/>
                <a:ext cx="6365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𝑆</m:t>
                      </m:r>
                    </m:oMath>
                  </m:oMathPara>
                </a14:m>
                <a:endParaRPr lang="en-US" sz="2400" dirty="0"/>
              </a:p>
            </p:txBody>
          </p:sp>
        </mc:Choice>
        <mc:Fallback>
          <p:sp>
            <p:nvSpPr>
              <p:cNvPr id="11" name="TextBox 10">
                <a:extLst>
                  <a:ext uri="{FF2B5EF4-FFF2-40B4-BE49-F238E27FC236}">
                    <a16:creationId xmlns:a16="http://schemas.microsoft.com/office/drawing/2014/main" id="{832A7BD5-9241-1D4C-8ADA-12270EBA6F72}"/>
                  </a:ext>
                </a:extLst>
              </p:cNvPr>
              <p:cNvSpPr txBox="1">
                <a:spLocks noRot="1" noChangeAspect="1" noMove="1" noResize="1" noEditPoints="1" noAdjustHandles="1" noChangeArrowheads="1" noChangeShapeType="1" noTextEdit="1"/>
              </p:cNvSpPr>
              <p:nvPr/>
            </p:nvSpPr>
            <p:spPr>
              <a:xfrm>
                <a:off x="1018763" y="2996539"/>
                <a:ext cx="636503" cy="461665"/>
              </a:xfrm>
              <a:prstGeom prst="rect">
                <a:avLst/>
              </a:prstGeom>
              <a:blipFill>
                <a:blip r:embed="rId3"/>
                <a:stretch>
                  <a:fillRect/>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4996E8BF-0F9F-9C45-B23C-07328EF1BF12}"/>
              </a:ext>
            </a:extLst>
          </p:cNvPr>
          <p:cNvSpPr/>
          <p:nvPr/>
        </p:nvSpPr>
        <p:spPr>
          <a:xfrm>
            <a:off x="6450783" y="5914083"/>
            <a:ext cx="520978" cy="4874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8A43AD8-F7B6-F04F-A6C9-9A4D9CC4E98C}"/>
              </a:ext>
            </a:extLst>
          </p:cNvPr>
          <p:cNvSpPr/>
          <p:nvPr/>
        </p:nvSpPr>
        <p:spPr>
          <a:xfrm>
            <a:off x="6450783" y="4955365"/>
            <a:ext cx="520978" cy="4874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26105C5-FEEA-EF41-B306-B14E6A20AEB9}"/>
              </a:ext>
            </a:extLst>
          </p:cNvPr>
          <p:cNvSpPr/>
          <p:nvPr/>
        </p:nvSpPr>
        <p:spPr>
          <a:xfrm>
            <a:off x="6453730" y="3584670"/>
            <a:ext cx="520978" cy="4874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2A07725-50F4-0642-9393-C850AD20E737}"/>
              </a:ext>
            </a:extLst>
          </p:cNvPr>
          <p:cNvSpPr/>
          <p:nvPr/>
        </p:nvSpPr>
        <p:spPr>
          <a:xfrm>
            <a:off x="6453730" y="2625952"/>
            <a:ext cx="520978" cy="4874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6ED56-2691-694E-B4D5-727F80182144}"/>
              </a:ext>
            </a:extLst>
          </p:cNvPr>
          <p:cNvSpPr/>
          <p:nvPr/>
        </p:nvSpPr>
        <p:spPr>
          <a:xfrm>
            <a:off x="6450783" y="1179827"/>
            <a:ext cx="520978" cy="4874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45BC87-B5BC-164A-A4B8-98A436C34CE4}"/>
              </a:ext>
            </a:extLst>
          </p:cNvPr>
          <p:cNvSpPr/>
          <p:nvPr/>
        </p:nvSpPr>
        <p:spPr>
          <a:xfrm>
            <a:off x="6450783" y="221109"/>
            <a:ext cx="520978" cy="4874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666511B-6C98-E84E-9DD1-F43FCF1F6C86}"/>
                  </a:ext>
                </a:extLst>
              </p:cNvPr>
              <p:cNvSpPr txBox="1"/>
              <p:nvPr/>
            </p:nvSpPr>
            <p:spPr>
              <a:xfrm>
                <a:off x="6432786" y="352278"/>
                <a:ext cx="468604"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CA" sz="800" b="0" i="1" smtClean="0">
                              <a:latin typeface="Cambria Math" panose="02040503050406030204" pitchFamily="18" charset="0"/>
                            </a:rPr>
                            <m:t>𝑞</m:t>
                          </m:r>
                        </m:e>
                        <m:sub>
                          <m:r>
                            <a:rPr lang="en-CA" sz="800" b="0" i="1" smtClean="0">
                              <a:latin typeface="Cambria Math" panose="02040503050406030204" pitchFamily="18" charset="0"/>
                            </a:rPr>
                            <m:t>𝑁</m:t>
                          </m:r>
                        </m:sub>
                      </m:sSub>
                      <m:d>
                        <m:dPr>
                          <m:ctrlPr>
                            <a:rPr lang="en-CA" sz="800" b="0" i="1" smtClean="0">
                              <a:latin typeface="Cambria Math" panose="02040503050406030204" pitchFamily="18" charset="0"/>
                            </a:rPr>
                          </m:ctrlPr>
                        </m:dPr>
                        <m:e>
                          <m:r>
                            <a:rPr lang="en-CA" sz="800" b="0" i="1" smtClean="0">
                              <a:latin typeface="Cambria Math" panose="02040503050406030204" pitchFamily="18" charset="0"/>
                            </a:rPr>
                            <m:t>𝑆</m:t>
                          </m:r>
                          <m:r>
                            <a:rPr lang="en-CA" sz="800" b="0" i="1" smtClean="0">
                              <a:latin typeface="Cambria Math" panose="02040503050406030204" pitchFamily="18" charset="0"/>
                            </a:rPr>
                            <m:t>, </m:t>
                          </m:r>
                          <m:sSub>
                            <m:sSubPr>
                              <m:ctrlPr>
                                <a:rPr lang="en-CA" sz="800" b="0" i="1" smtClean="0">
                                  <a:latin typeface="Cambria Math" panose="02040503050406030204" pitchFamily="18" charset="0"/>
                                </a:rPr>
                              </m:ctrlPr>
                            </m:sSubPr>
                            <m:e>
                              <m:r>
                                <a:rPr lang="en-CA" sz="800" b="0" i="1" smtClean="0">
                                  <a:latin typeface="Cambria Math" panose="02040503050406030204" pitchFamily="18" charset="0"/>
                                </a:rPr>
                                <m:t>𝐴</m:t>
                              </m:r>
                            </m:e>
                            <m:sub>
                              <m:r>
                                <a:rPr lang="en-CA" sz="800" b="0" i="1" smtClean="0">
                                  <a:latin typeface="Cambria Math" panose="02040503050406030204" pitchFamily="18" charset="0"/>
                                </a:rPr>
                                <m:t>2</m:t>
                              </m:r>
                            </m:sub>
                          </m:sSub>
                        </m:e>
                      </m:d>
                    </m:oMath>
                  </m:oMathPara>
                </a14:m>
                <a:endParaRPr lang="en-US" sz="1200" dirty="0"/>
              </a:p>
            </p:txBody>
          </p:sp>
        </mc:Choice>
        <mc:Fallback>
          <p:sp>
            <p:nvSpPr>
              <p:cNvPr id="18" name="TextBox 17">
                <a:extLst>
                  <a:ext uri="{FF2B5EF4-FFF2-40B4-BE49-F238E27FC236}">
                    <a16:creationId xmlns:a16="http://schemas.microsoft.com/office/drawing/2014/main" id="{3666511B-6C98-E84E-9DD1-F43FCF1F6C86}"/>
                  </a:ext>
                </a:extLst>
              </p:cNvPr>
              <p:cNvSpPr txBox="1">
                <a:spLocks noRot="1" noChangeAspect="1" noMove="1" noResize="1" noEditPoints="1" noAdjustHandles="1" noChangeArrowheads="1" noChangeShapeType="1" noTextEdit="1"/>
              </p:cNvSpPr>
              <p:nvPr/>
            </p:nvSpPr>
            <p:spPr>
              <a:xfrm>
                <a:off x="6432786" y="352278"/>
                <a:ext cx="468604" cy="215444"/>
              </a:xfrm>
              <a:prstGeom prst="rect">
                <a:avLst/>
              </a:prstGeom>
              <a:blipFill>
                <a:blip r:embed="rId4"/>
                <a:stretch>
                  <a:fillRect r="-2632"/>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4EAB081D-23A8-4243-93FD-8C4C3FEB95D8}"/>
              </a:ext>
            </a:extLst>
          </p:cNvPr>
          <p:cNvCxnSpPr>
            <a:endCxn id="13" idx="2"/>
          </p:cNvCxnSpPr>
          <p:nvPr/>
        </p:nvCxnSpPr>
        <p:spPr>
          <a:xfrm>
            <a:off x="5548737" y="4955365"/>
            <a:ext cx="902046" cy="243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F4578CA-41F6-344D-8ED8-AD74C4A2F3FA}"/>
              </a:ext>
            </a:extLst>
          </p:cNvPr>
          <p:cNvCxnSpPr>
            <a:cxnSpLocks/>
            <a:endCxn id="12" idx="2"/>
          </p:cNvCxnSpPr>
          <p:nvPr/>
        </p:nvCxnSpPr>
        <p:spPr>
          <a:xfrm>
            <a:off x="5555131" y="4955365"/>
            <a:ext cx="895652" cy="12024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FC20B2-837D-8148-BE85-C5F97D019F2F}"/>
              </a:ext>
            </a:extLst>
          </p:cNvPr>
          <p:cNvCxnSpPr>
            <a:cxnSpLocks/>
          </p:cNvCxnSpPr>
          <p:nvPr/>
        </p:nvCxnSpPr>
        <p:spPr>
          <a:xfrm>
            <a:off x="5574924" y="3349014"/>
            <a:ext cx="904993" cy="479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703AEC-40A4-B640-9225-3567D1EA5915}"/>
              </a:ext>
            </a:extLst>
          </p:cNvPr>
          <p:cNvCxnSpPr>
            <a:cxnSpLocks/>
            <a:endCxn id="15" idx="2"/>
          </p:cNvCxnSpPr>
          <p:nvPr/>
        </p:nvCxnSpPr>
        <p:spPr>
          <a:xfrm flipV="1">
            <a:off x="5576397" y="2869656"/>
            <a:ext cx="877333" cy="4713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99DD8B0-51FB-4E4E-9577-B092BB374BF1}"/>
              </a:ext>
            </a:extLst>
          </p:cNvPr>
          <p:cNvCxnSpPr>
            <a:cxnSpLocks/>
            <a:endCxn id="17" idx="2"/>
          </p:cNvCxnSpPr>
          <p:nvPr/>
        </p:nvCxnSpPr>
        <p:spPr>
          <a:xfrm flipV="1">
            <a:off x="5569221" y="464813"/>
            <a:ext cx="881562" cy="1126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8F93514-A884-024C-A56C-3DB2F6670A04}"/>
              </a:ext>
            </a:extLst>
          </p:cNvPr>
          <p:cNvCxnSpPr>
            <a:cxnSpLocks/>
            <a:endCxn id="16" idx="2"/>
          </p:cNvCxnSpPr>
          <p:nvPr/>
        </p:nvCxnSpPr>
        <p:spPr>
          <a:xfrm flipV="1">
            <a:off x="5543770" y="1423531"/>
            <a:ext cx="907013" cy="180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28A377-6B6C-5946-B1A0-CC7BCB1E35B0}"/>
              </a:ext>
            </a:extLst>
          </p:cNvPr>
          <p:cNvSpPr txBox="1"/>
          <p:nvPr/>
        </p:nvSpPr>
        <p:spPr>
          <a:xfrm rot="16200000">
            <a:off x="6487895" y="5462158"/>
            <a:ext cx="366498" cy="461665"/>
          </a:xfrm>
          <a:prstGeom prst="rect">
            <a:avLst/>
          </a:prstGeom>
          <a:noFill/>
        </p:spPr>
        <p:txBody>
          <a:bodyPr wrap="square" rtlCol="0">
            <a:spAutoFit/>
          </a:bodyPr>
          <a:lstStyle/>
          <a:p>
            <a:r>
              <a:rPr lang="en-CA" sz="2400" dirty="0"/>
              <a:t>…</a:t>
            </a:r>
            <a:endParaRPr lang="en-US" sz="2400" dirty="0"/>
          </a:p>
        </p:txBody>
      </p:sp>
      <p:sp>
        <p:nvSpPr>
          <p:cNvPr id="26" name="TextBox 25">
            <a:extLst>
              <a:ext uri="{FF2B5EF4-FFF2-40B4-BE49-F238E27FC236}">
                <a16:creationId xmlns:a16="http://schemas.microsoft.com/office/drawing/2014/main" id="{A682F082-FAA0-5542-B8AF-4B2D19051A71}"/>
              </a:ext>
            </a:extLst>
          </p:cNvPr>
          <p:cNvSpPr txBox="1"/>
          <p:nvPr/>
        </p:nvSpPr>
        <p:spPr>
          <a:xfrm rot="16200000">
            <a:off x="6487895" y="3107827"/>
            <a:ext cx="366498" cy="461665"/>
          </a:xfrm>
          <a:prstGeom prst="rect">
            <a:avLst/>
          </a:prstGeom>
          <a:noFill/>
        </p:spPr>
        <p:txBody>
          <a:bodyPr wrap="square" rtlCol="0">
            <a:spAutoFit/>
          </a:bodyPr>
          <a:lstStyle/>
          <a:p>
            <a:r>
              <a:rPr lang="en-CA" sz="2400" dirty="0"/>
              <a:t>…</a:t>
            </a:r>
            <a:endParaRPr lang="en-US" sz="2400" dirty="0"/>
          </a:p>
        </p:txBody>
      </p:sp>
      <p:sp>
        <p:nvSpPr>
          <p:cNvPr id="27" name="TextBox 26">
            <a:extLst>
              <a:ext uri="{FF2B5EF4-FFF2-40B4-BE49-F238E27FC236}">
                <a16:creationId xmlns:a16="http://schemas.microsoft.com/office/drawing/2014/main" id="{D5E9793E-767B-134A-A939-40A7BFB7A862}"/>
              </a:ext>
            </a:extLst>
          </p:cNvPr>
          <p:cNvSpPr txBox="1"/>
          <p:nvPr/>
        </p:nvSpPr>
        <p:spPr>
          <a:xfrm rot="16200000">
            <a:off x="6483839" y="697068"/>
            <a:ext cx="366498" cy="461665"/>
          </a:xfrm>
          <a:prstGeom prst="rect">
            <a:avLst/>
          </a:prstGeom>
          <a:noFill/>
        </p:spPr>
        <p:txBody>
          <a:bodyPr wrap="square" rtlCol="0">
            <a:spAutoFit/>
          </a:bodyPr>
          <a:lstStyle/>
          <a:p>
            <a:r>
              <a:rPr lang="en-CA" sz="2400" dirty="0"/>
              <a:t>…</a:t>
            </a:r>
            <a:endParaRPr lang="en-US" sz="2400" dirty="0"/>
          </a:p>
        </p:txBody>
      </p:sp>
      <p:cxnSp>
        <p:nvCxnSpPr>
          <p:cNvPr id="28" name="Straight Arrow Connector 27">
            <a:extLst>
              <a:ext uri="{FF2B5EF4-FFF2-40B4-BE49-F238E27FC236}">
                <a16:creationId xmlns:a16="http://schemas.microsoft.com/office/drawing/2014/main" id="{90BE3CD9-9EBA-5D4B-8D19-7A3C2EBA5FAC}"/>
              </a:ext>
            </a:extLst>
          </p:cNvPr>
          <p:cNvCxnSpPr>
            <a:cxnSpLocks/>
            <a:stCxn id="6" idx="3"/>
            <a:endCxn id="8" idx="1"/>
          </p:cNvCxnSpPr>
          <p:nvPr/>
        </p:nvCxnSpPr>
        <p:spPr>
          <a:xfrm>
            <a:off x="3435605" y="3276104"/>
            <a:ext cx="2985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8BD800A-BCC6-C640-A751-E24CDA56E01F}"/>
              </a:ext>
            </a:extLst>
          </p:cNvPr>
          <p:cNvCxnSpPr>
            <a:cxnSpLocks/>
          </p:cNvCxnSpPr>
          <p:nvPr/>
        </p:nvCxnSpPr>
        <p:spPr>
          <a:xfrm>
            <a:off x="4492171" y="3276103"/>
            <a:ext cx="2985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3DA751-EEE6-B74C-A2FC-13452D208479}"/>
              </a:ext>
            </a:extLst>
          </p:cNvPr>
          <p:cNvCxnSpPr>
            <a:cxnSpLocks/>
            <a:endCxn id="6" idx="1"/>
          </p:cNvCxnSpPr>
          <p:nvPr/>
        </p:nvCxnSpPr>
        <p:spPr>
          <a:xfrm>
            <a:off x="1716020" y="3276103"/>
            <a:ext cx="96157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B79758D7-BD87-E74C-AD20-774EA66D835F}"/>
                  </a:ext>
                </a:extLst>
              </p:cNvPr>
              <p:cNvSpPr txBox="1"/>
              <p:nvPr/>
            </p:nvSpPr>
            <p:spPr>
              <a:xfrm>
                <a:off x="2726795" y="2996538"/>
                <a:ext cx="812265" cy="461665"/>
              </a:xfrm>
              <a:prstGeom prst="rect">
                <a:avLst/>
              </a:prstGeom>
              <a:noFill/>
            </p:spPr>
            <p:txBody>
              <a:bodyPr wrap="square" rtlCol="0">
                <a:spAutoFit/>
              </a:bodyPr>
              <a:lstStyle/>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CA" sz="2400" b="0" i="1" smtClean="0">
                            <a:latin typeface="Cambria Math" panose="02040503050406030204" pitchFamily="18" charset="0"/>
                          </a:rPr>
                          <m:t>𝐻</m:t>
                        </m:r>
                      </m:e>
                      <m:sub>
                        <m:r>
                          <a:rPr lang="en-CA" sz="2400" b="0" i="1" smtClean="0">
                            <a:latin typeface="Cambria Math" panose="02040503050406030204" pitchFamily="18" charset="0"/>
                          </a:rPr>
                          <m:t>1</m:t>
                        </m:r>
                      </m:sub>
                    </m:sSub>
                  </m:oMath>
                </a14:m>
                <a:endParaRPr lang="en-US" sz="2400" dirty="0"/>
              </a:p>
            </p:txBody>
          </p:sp>
        </mc:Choice>
        <mc:Fallback>
          <p:sp>
            <p:nvSpPr>
              <p:cNvPr id="31" name="TextBox 30">
                <a:extLst>
                  <a:ext uri="{FF2B5EF4-FFF2-40B4-BE49-F238E27FC236}">
                    <a16:creationId xmlns:a16="http://schemas.microsoft.com/office/drawing/2014/main" id="{B79758D7-BD87-E74C-AD20-774EA66D835F}"/>
                  </a:ext>
                </a:extLst>
              </p:cNvPr>
              <p:cNvSpPr txBox="1">
                <a:spLocks noRot="1" noChangeAspect="1" noMove="1" noResize="1" noEditPoints="1" noAdjustHandles="1" noChangeArrowheads="1" noChangeShapeType="1" noTextEdit="1"/>
              </p:cNvSpPr>
              <p:nvPr/>
            </p:nvSpPr>
            <p:spPr>
              <a:xfrm>
                <a:off x="2726795" y="2996538"/>
                <a:ext cx="812265" cy="461665"/>
              </a:xfrm>
              <a:prstGeom prst="rect">
                <a:avLst/>
              </a:prstGeom>
              <a:blipFill>
                <a:blip r:embed="rId5"/>
                <a:stretch>
                  <a:fillRect b="-27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EE98BAF-7EF8-F942-8158-82FFB9A49233}"/>
                  </a:ext>
                </a:extLst>
              </p:cNvPr>
              <p:cNvSpPr txBox="1"/>
              <p:nvPr/>
            </p:nvSpPr>
            <p:spPr>
              <a:xfrm>
                <a:off x="3796454" y="2996537"/>
                <a:ext cx="812265" cy="461665"/>
              </a:xfrm>
              <a:prstGeom prst="rect">
                <a:avLst/>
              </a:prstGeom>
              <a:noFill/>
            </p:spPr>
            <p:txBody>
              <a:bodyPr wrap="square" rtlCol="0">
                <a:spAutoFit/>
              </a:bodyPr>
              <a:lstStyle/>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CA" sz="2400" b="0" i="1" smtClean="0">
                            <a:latin typeface="Cambria Math" panose="02040503050406030204" pitchFamily="18" charset="0"/>
                          </a:rPr>
                          <m:t>𝐻</m:t>
                        </m:r>
                      </m:e>
                      <m:sub>
                        <m:r>
                          <a:rPr lang="en-CA" sz="2400" b="0" i="1" smtClean="0">
                            <a:latin typeface="Cambria Math" panose="02040503050406030204" pitchFamily="18" charset="0"/>
                          </a:rPr>
                          <m:t>2</m:t>
                        </m:r>
                      </m:sub>
                    </m:sSub>
                  </m:oMath>
                </a14:m>
                <a:endParaRPr lang="en-US" sz="2400" dirty="0"/>
              </a:p>
            </p:txBody>
          </p:sp>
        </mc:Choice>
        <mc:Fallback>
          <p:sp>
            <p:nvSpPr>
              <p:cNvPr id="32" name="TextBox 31">
                <a:extLst>
                  <a:ext uri="{FF2B5EF4-FFF2-40B4-BE49-F238E27FC236}">
                    <a16:creationId xmlns:a16="http://schemas.microsoft.com/office/drawing/2014/main" id="{5EE98BAF-7EF8-F942-8158-82FFB9A49233}"/>
                  </a:ext>
                </a:extLst>
              </p:cNvPr>
              <p:cNvSpPr txBox="1">
                <a:spLocks noRot="1" noChangeAspect="1" noMove="1" noResize="1" noEditPoints="1" noAdjustHandles="1" noChangeArrowheads="1" noChangeShapeType="1" noTextEdit="1"/>
              </p:cNvSpPr>
              <p:nvPr/>
            </p:nvSpPr>
            <p:spPr>
              <a:xfrm>
                <a:off x="3796454" y="2996537"/>
                <a:ext cx="812265" cy="461665"/>
              </a:xfrm>
              <a:prstGeom prst="rect">
                <a:avLst/>
              </a:prstGeom>
              <a:blipFill>
                <a:blip r:embed="rId6"/>
                <a:stretch>
                  <a:fillRect b="-27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C07CE1A6-691F-1A4C-813C-F1E9C238B68B}"/>
                  </a:ext>
                </a:extLst>
              </p:cNvPr>
              <p:cNvSpPr txBox="1"/>
              <p:nvPr/>
            </p:nvSpPr>
            <p:spPr>
              <a:xfrm>
                <a:off x="4855796" y="3014465"/>
                <a:ext cx="812265" cy="461665"/>
              </a:xfrm>
              <a:prstGeom prst="rect">
                <a:avLst/>
              </a:prstGeom>
              <a:noFill/>
            </p:spPr>
            <p:txBody>
              <a:bodyPr wrap="square" rtlCol="0">
                <a:spAutoFit/>
              </a:bodyPr>
              <a:lstStyle/>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CA" sz="2400" b="0" i="1" smtClean="0">
                            <a:latin typeface="Cambria Math" panose="02040503050406030204" pitchFamily="18" charset="0"/>
                          </a:rPr>
                          <m:t>𝐻</m:t>
                        </m:r>
                      </m:e>
                      <m:sub>
                        <m:r>
                          <a:rPr lang="en-CA" sz="2400" b="0" i="1" smtClean="0">
                            <a:latin typeface="Cambria Math" panose="02040503050406030204" pitchFamily="18" charset="0"/>
                          </a:rPr>
                          <m:t>3</m:t>
                        </m:r>
                      </m:sub>
                    </m:sSub>
                  </m:oMath>
                </a14:m>
                <a:endParaRPr lang="en-US" sz="2400" dirty="0"/>
              </a:p>
            </p:txBody>
          </p:sp>
        </mc:Choice>
        <mc:Fallback>
          <p:sp>
            <p:nvSpPr>
              <p:cNvPr id="33" name="TextBox 32">
                <a:extLst>
                  <a:ext uri="{FF2B5EF4-FFF2-40B4-BE49-F238E27FC236}">
                    <a16:creationId xmlns:a16="http://schemas.microsoft.com/office/drawing/2014/main" id="{C07CE1A6-691F-1A4C-813C-F1E9C238B68B}"/>
                  </a:ext>
                </a:extLst>
              </p:cNvPr>
              <p:cNvSpPr txBox="1">
                <a:spLocks noRot="1" noChangeAspect="1" noMove="1" noResize="1" noEditPoints="1" noAdjustHandles="1" noChangeArrowheads="1" noChangeShapeType="1" noTextEdit="1"/>
              </p:cNvSpPr>
              <p:nvPr/>
            </p:nvSpPr>
            <p:spPr>
              <a:xfrm>
                <a:off x="4855796" y="3014465"/>
                <a:ext cx="812265" cy="461665"/>
              </a:xfrm>
              <a:prstGeom prst="rect">
                <a:avLst/>
              </a:prstGeom>
              <a:blipFill>
                <a:blip r:embed="rId7"/>
                <a:stretch>
                  <a:fillRect b="-27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8DA45C2F-9C27-6946-BEB1-0DF96638ABDA}"/>
                  </a:ext>
                </a:extLst>
              </p:cNvPr>
              <p:cNvSpPr txBox="1"/>
              <p:nvPr/>
            </p:nvSpPr>
            <p:spPr>
              <a:xfrm>
                <a:off x="7521036" y="1541560"/>
                <a:ext cx="4334982" cy="3720506"/>
              </a:xfrm>
              <a:prstGeom prst="rect">
                <a:avLst/>
              </a:prstGeom>
              <a:noFill/>
            </p:spPr>
            <p:txBody>
              <a:bodyPr wrap="square" rtlCol="0">
                <a:spAutoFit/>
              </a:bodyPr>
              <a:lstStyle/>
              <a:p>
                <a:pPr algn="just"/>
                <a14:m>
                  <m:oMath xmlns:m="http://schemas.openxmlformats.org/officeDocument/2006/math">
                    <m:r>
                      <a:rPr lang="en-CA" b="0" i="1" smtClean="0">
                        <a:latin typeface="+mj-lt"/>
                      </a:rPr>
                      <m:t>𝑆</m:t>
                    </m:r>
                  </m:oMath>
                </a14:m>
                <a:r>
                  <a:rPr lang="en-US" dirty="0">
                    <a:latin typeface="+mj-lt"/>
                  </a:rPr>
                  <a:t>                : state at time </a:t>
                </a:r>
                <a14:m>
                  <m:oMath xmlns:m="http://schemas.openxmlformats.org/officeDocument/2006/math">
                    <m:r>
                      <a:rPr lang="en-CA" b="0" i="1" smtClean="0">
                        <a:latin typeface="+mj-lt"/>
                      </a:rPr>
                      <m:t>𝑡</m:t>
                    </m:r>
                  </m:oMath>
                </a14:m>
                <a:endParaRPr lang="en-US" dirty="0">
                  <a:latin typeface="+mj-lt"/>
                </a:endParaRPr>
              </a:p>
              <a:p>
                <a:pPr algn="just"/>
                <a:endParaRPr lang="en-US" dirty="0">
                  <a:latin typeface="+mj-lt"/>
                </a:endParaRPr>
              </a:p>
              <a:p>
                <a:pPr algn="just"/>
                <a14:m>
                  <m:oMath xmlns:m="http://schemas.openxmlformats.org/officeDocument/2006/math">
                    <m:sSub>
                      <m:sSubPr>
                        <m:ctrlPr>
                          <a:rPr lang="en-US" i="1" smtClean="0">
                            <a:latin typeface="+mj-lt"/>
                          </a:rPr>
                        </m:ctrlPr>
                      </m:sSubPr>
                      <m:e>
                        <m:r>
                          <a:rPr lang="en-CA" b="0" i="1" smtClean="0">
                            <a:latin typeface="+mj-lt"/>
                          </a:rPr>
                          <m:t>𝑞</m:t>
                        </m:r>
                      </m:e>
                      <m:sub>
                        <m:r>
                          <a:rPr lang="en-CA" b="0" i="1" smtClean="0">
                            <a:latin typeface="+mj-lt"/>
                          </a:rPr>
                          <m:t>𝑖</m:t>
                        </m:r>
                      </m:sub>
                    </m:sSub>
                    <m:d>
                      <m:dPr>
                        <m:ctrlPr>
                          <a:rPr lang="en-CA" b="0" i="1" smtClean="0">
                            <a:latin typeface="+mj-lt"/>
                          </a:rPr>
                        </m:ctrlPr>
                      </m:dPr>
                      <m:e>
                        <m:r>
                          <a:rPr lang="en-CA" b="0" i="1" smtClean="0">
                            <a:latin typeface="+mj-lt"/>
                          </a:rPr>
                          <m:t>𝑆</m:t>
                        </m:r>
                        <m:r>
                          <a:rPr lang="en-CA" b="0" i="1" smtClean="0">
                            <a:latin typeface="+mj-lt"/>
                          </a:rPr>
                          <m:t>, </m:t>
                        </m:r>
                        <m:sSub>
                          <m:sSubPr>
                            <m:ctrlPr>
                              <a:rPr lang="en-CA" b="0" i="1" smtClean="0">
                                <a:latin typeface="+mj-lt"/>
                              </a:rPr>
                            </m:ctrlPr>
                          </m:sSubPr>
                          <m:e>
                            <m:r>
                              <a:rPr lang="en-CA" b="0" i="1" smtClean="0">
                                <a:latin typeface="+mj-lt"/>
                              </a:rPr>
                              <m:t>𝐴</m:t>
                            </m:r>
                          </m:e>
                          <m:sub>
                            <m:r>
                              <a:rPr lang="en-CA" b="0" i="1" smtClean="0">
                                <a:latin typeface="+mj-lt"/>
                              </a:rPr>
                              <m:t>0</m:t>
                            </m:r>
                          </m:sub>
                        </m:sSub>
                      </m:e>
                    </m:d>
                  </m:oMath>
                </a14:m>
                <a:r>
                  <a:rPr lang="en-US" dirty="0">
                    <a:latin typeface="+mj-lt"/>
                  </a:rPr>
                  <a:t>  : </a:t>
                </a:r>
                <a14:m>
                  <m:oMath xmlns:m="http://schemas.openxmlformats.org/officeDocument/2006/math">
                    <m:r>
                      <a:rPr lang="en-CA" b="0" i="1" smtClean="0">
                        <a:latin typeface="+mj-lt"/>
                      </a:rPr>
                      <m:t>𝑖</m:t>
                    </m:r>
                  </m:oMath>
                </a14:m>
                <a:r>
                  <a:rPr lang="en-US" dirty="0">
                    <a:latin typeface="+mj-lt"/>
                  </a:rPr>
                  <a:t>th quantile of the action-value</a:t>
                </a:r>
              </a:p>
              <a:p>
                <a:pPr algn="just"/>
                <a:r>
                  <a:rPr lang="en-US" dirty="0">
                    <a:latin typeface="+mj-lt"/>
                  </a:rPr>
                  <a:t>                    distribution for selling a share at</a:t>
                </a:r>
              </a:p>
              <a:p>
                <a:pPr algn="just"/>
                <a:r>
                  <a:rPr lang="en-US" dirty="0">
                    <a:latin typeface="+mj-lt"/>
                  </a:rPr>
                  <a:t>                    time </a:t>
                </a:r>
                <a14:m>
                  <m:oMath xmlns:m="http://schemas.openxmlformats.org/officeDocument/2006/math">
                    <m:r>
                      <a:rPr lang="en-CA" b="0" i="1" smtClean="0">
                        <a:latin typeface="+mj-lt"/>
                      </a:rPr>
                      <m:t>𝑡</m:t>
                    </m:r>
                  </m:oMath>
                </a14:m>
                <a:endParaRPr lang="en-US" dirty="0">
                  <a:latin typeface="+mj-lt"/>
                </a:endParaRPr>
              </a:p>
              <a:p>
                <a:pPr algn="just"/>
                <a:endParaRPr lang="en-US" dirty="0">
                  <a:latin typeface="+mj-lt"/>
                </a:endParaRPr>
              </a:p>
              <a:p>
                <a:pPr algn="just"/>
                <a14:m>
                  <m:oMath xmlns:m="http://schemas.openxmlformats.org/officeDocument/2006/math">
                    <m:sSub>
                      <m:sSubPr>
                        <m:ctrlPr>
                          <a:rPr lang="en-US" i="1" smtClean="0">
                            <a:latin typeface="+mj-lt"/>
                          </a:rPr>
                        </m:ctrlPr>
                      </m:sSubPr>
                      <m:e>
                        <m:r>
                          <a:rPr lang="en-CA" b="0" i="1" smtClean="0">
                            <a:latin typeface="+mj-lt"/>
                          </a:rPr>
                          <m:t>𝑞</m:t>
                        </m:r>
                      </m:e>
                      <m:sub>
                        <m:r>
                          <a:rPr lang="en-CA" b="0" i="1" smtClean="0">
                            <a:latin typeface="+mj-lt"/>
                          </a:rPr>
                          <m:t>𝑖</m:t>
                        </m:r>
                      </m:sub>
                    </m:sSub>
                    <m:d>
                      <m:dPr>
                        <m:ctrlPr>
                          <a:rPr lang="en-CA" b="0" i="1" smtClean="0">
                            <a:latin typeface="+mj-lt"/>
                          </a:rPr>
                        </m:ctrlPr>
                      </m:dPr>
                      <m:e>
                        <m:r>
                          <a:rPr lang="en-CA" b="0" i="1" smtClean="0">
                            <a:latin typeface="+mj-lt"/>
                          </a:rPr>
                          <m:t>𝑆</m:t>
                        </m:r>
                        <m:r>
                          <a:rPr lang="en-CA" b="0" i="1" smtClean="0">
                            <a:latin typeface="+mj-lt"/>
                          </a:rPr>
                          <m:t>, </m:t>
                        </m:r>
                        <m:sSub>
                          <m:sSubPr>
                            <m:ctrlPr>
                              <a:rPr lang="en-CA" b="0" i="1" smtClean="0">
                                <a:latin typeface="+mj-lt"/>
                              </a:rPr>
                            </m:ctrlPr>
                          </m:sSubPr>
                          <m:e>
                            <m:r>
                              <a:rPr lang="en-CA" b="0" i="1" smtClean="0">
                                <a:latin typeface="+mj-lt"/>
                              </a:rPr>
                              <m:t>𝐴</m:t>
                            </m:r>
                          </m:e>
                          <m:sub>
                            <m:r>
                              <a:rPr lang="en-CA" b="0" i="1" smtClean="0">
                                <a:latin typeface="+mj-lt"/>
                              </a:rPr>
                              <m:t>1</m:t>
                            </m:r>
                          </m:sub>
                        </m:sSub>
                      </m:e>
                    </m:d>
                  </m:oMath>
                </a14:m>
                <a:r>
                  <a:rPr lang="en-US" dirty="0">
                    <a:latin typeface="+mj-lt"/>
                  </a:rPr>
                  <a:t>  : </a:t>
                </a:r>
                <a14:m>
                  <m:oMath xmlns:m="http://schemas.openxmlformats.org/officeDocument/2006/math">
                    <m:r>
                      <a:rPr lang="en-CA" b="0" i="1" smtClean="0">
                        <a:latin typeface="+mj-lt"/>
                      </a:rPr>
                      <m:t>𝑖</m:t>
                    </m:r>
                  </m:oMath>
                </a14:m>
                <a:r>
                  <a:rPr lang="en-US" dirty="0">
                    <a:latin typeface="+mj-lt"/>
                  </a:rPr>
                  <a:t>th quantile of the action-value</a:t>
                </a:r>
              </a:p>
              <a:p>
                <a:pPr algn="just"/>
                <a:r>
                  <a:rPr lang="en-US" dirty="0">
                    <a:latin typeface="+mj-lt"/>
                  </a:rPr>
                  <a:t>                    distribution for holding all shares</a:t>
                </a:r>
              </a:p>
              <a:p>
                <a:pPr algn="just"/>
                <a:r>
                  <a:rPr lang="en-US" dirty="0">
                    <a:latin typeface="+mj-lt"/>
                  </a:rPr>
                  <a:t>                    at time </a:t>
                </a:r>
                <a14:m>
                  <m:oMath xmlns:m="http://schemas.openxmlformats.org/officeDocument/2006/math">
                    <m:r>
                      <a:rPr lang="en-CA" b="0" i="1" smtClean="0">
                        <a:latin typeface="+mj-lt"/>
                      </a:rPr>
                      <m:t>𝑡</m:t>
                    </m:r>
                  </m:oMath>
                </a14:m>
                <a:endParaRPr lang="en-US" dirty="0">
                  <a:latin typeface="+mj-lt"/>
                </a:endParaRPr>
              </a:p>
              <a:p>
                <a:pPr algn="just"/>
                <a:endParaRPr lang="en-US" dirty="0">
                  <a:latin typeface="+mj-lt"/>
                </a:endParaRPr>
              </a:p>
              <a:p>
                <a:pPr algn="just"/>
                <a14:m>
                  <m:oMath xmlns:m="http://schemas.openxmlformats.org/officeDocument/2006/math">
                    <m:sSub>
                      <m:sSubPr>
                        <m:ctrlPr>
                          <a:rPr lang="en-US" i="1" smtClean="0">
                            <a:latin typeface="+mj-lt"/>
                          </a:rPr>
                        </m:ctrlPr>
                      </m:sSubPr>
                      <m:e>
                        <m:r>
                          <a:rPr lang="en-CA" b="0" i="1" smtClean="0">
                            <a:latin typeface="+mj-lt"/>
                          </a:rPr>
                          <m:t>𝑞</m:t>
                        </m:r>
                      </m:e>
                      <m:sub>
                        <m:r>
                          <a:rPr lang="en-CA" b="0" i="1" smtClean="0">
                            <a:latin typeface="+mj-lt"/>
                          </a:rPr>
                          <m:t>𝑖</m:t>
                        </m:r>
                      </m:sub>
                    </m:sSub>
                    <m:d>
                      <m:dPr>
                        <m:ctrlPr>
                          <a:rPr lang="en-CA" b="0" i="1" smtClean="0">
                            <a:latin typeface="+mj-lt"/>
                          </a:rPr>
                        </m:ctrlPr>
                      </m:dPr>
                      <m:e>
                        <m:r>
                          <a:rPr lang="en-CA" b="0" i="1" smtClean="0">
                            <a:latin typeface="+mj-lt"/>
                          </a:rPr>
                          <m:t>𝑆</m:t>
                        </m:r>
                        <m:r>
                          <a:rPr lang="en-CA" b="0" i="1" smtClean="0">
                            <a:latin typeface="+mj-lt"/>
                          </a:rPr>
                          <m:t>, </m:t>
                        </m:r>
                        <m:sSub>
                          <m:sSubPr>
                            <m:ctrlPr>
                              <a:rPr lang="en-CA" b="0" i="1" smtClean="0">
                                <a:latin typeface="+mj-lt"/>
                              </a:rPr>
                            </m:ctrlPr>
                          </m:sSubPr>
                          <m:e>
                            <m:r>
                              <a:rPr lang="en-CA" b="0" i="1" smtClean="0">
                                <a:latin typeface="+mj-lt"/>
                              </a:rPr>
                              <m:t>𝐴</m:t>
                            </m:r>
                          </m:e>
                          <m:sub>
                            <m:r>
                              <a:rPr lang="en-CA" b="0" i="1" smtClean="0">
                                <a:latin typeface="+mj-lt"/>
                              </a:rPr>
                              <m:t>2</m:t>
                            </m:r>
                          </m:sub>
                        </m:sSub>
                      </m:e>
                    </m:d>
                  </m:oMath>
                </a14:m>
                <a:r>
                  <a:rPr lang="en-US" dirty="0">
                    <a:latin typeface="+mj-lt"/>
                  </a:rPr>
                  <a:t>  : </a:t>
                </a:r>
                <a14:m>
                  <m:oMath xmlns:m="http://schemas.openxmlformats.org/officeDocument/2006/math">
                    <m:r>
                      <a:rPr lang="en-CA" b="0" i="1" smtClean="0">
                        <a:latin typeface="+mj-lt"/>
                      </a:rPr>
                      <m:t>𝑖</m:t>
                    </m:r>
                  </m:oMath>
                </a14:m>
                <a:r>
                  <a:rPr lang="en-US" dirty="0">
                    <a:latin typeface="+mj-lt"/>
                  </a:rPr>
                  <a:t>th quantile of the action-value</a:t>
                </a:r>
              </a:p>
              <a:p>
                <a:pPr algn="just"/>
                <a:r>
                  <a:rPr lang="en-US" dirty="0">
                    <a:latin typeface="+mj-lt"/>
                  </a:rPr>
                  <a:t>                    distribution for buying a share at</a:t>
                </a:r>
              </a:p>
              <a:p>
                <a:pPr algn="just"/>
                <a:r>
                  <a:rPr lang="en-US" dirty="0">
                    <a:latin typeface="+mj-lt"/>
                  </a:rPr>
                  <a:t>                    time </a:t>
                </a:r>
                <a14:m>
                  <m:oMath xmlns:m="http://schemas.openxmlformats.org/officeDocument/2006/math">
                    <m:r>
                      <a:rPr lang="en-CA" b="0" i="1" smtClean="0">
                        <a:latin typeface="+mj-lt"/>
                      </a:rPr>
                      <m:t>𝑡</m:t>
                    </m:r>
                  </m:oMath>
                </a14:m>
                <a:endParaRPr lang="en-US" dirty="0">
                  <a:latin typeface="+mj-lt"/>
                </a:endParaRPr>
              </a:p>
            </p:txBody>
          </p:sp>
        </mc:Choice>
        <mc:Fallback>
          <p:sp>
            <p:nvSpPr>
              <p:cNvPr id="34" name="TextBox 33">
                <a:extLst>
                  <a:ext uri="{FF2B5EF4-FFF2-40B4-BE49-F238E27FC236}">
                    <a16:creationId xmlns:a16="http://schemas.microsoft.com/office/drawing/2014/main" id="{8DA45C2F-9C27-6946-BEB1-0DF96638ABDA}"/>
                  </a:ext>
                </a:extLst>
              </p:cNvPr>
              <p:cNvSpPr txBox="1">
                <a:spLocks noRot="1" noChangeAspect="1" noMove="1" noResize="1" noEditPoints="1" noAdjustHandles="1" noChangeArrowheads="1" noChangeShapeType="1" noTextEdit="1"/>
              </p:cNvSpPr>
              <p:nvPr/>
            </p:nvSpPr>
            <p:spPr>
              <a:xfrm>
                <a:off x="7521036" y="1541560"/>
                <a:ext cx="4334982" cy="3720506"/>
              </a:xfrm>
              <a:prstGeom prst="rect">
                <a:avLst/>
              </a:prstGeom>
              <a:blipFill>
                <a:blip r:embed="rId8"/>
                <a:stretch>
                  <a:fillRect t="-680" b="-10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B08E0E6D-93FF-2442-968D-4E202DB3F6C7}"/>
                  </a:ext>
                </a:extLst>
              </p:cNvPr>
              <p:cNvSpPr txBox="1"/>
              <p:nvPr/>
            </p:nvSpPr>
            <p:spPr>
              <a:xfrm>
                <a:off x="6432786" y="1304754"/>
                <a:ext cx="468604"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CA" sz="800" b="0" i="1" smtClean="0">
                              <a:latin typeface="Cambria Math" panose="02040503050406030204" pitchFamily="18" charset="0"/>
                            </a:rPr>
                            <m:t>𝑞</m:t>
                          </m:r>
                        </m:e>
                        <m:sub>
                          <m:r>
                            <a:rPr lang="en-CA" sz="800" b="0" i="1" smtClean="0">
                              <a:latin typeface="Cambria Math" panose="02040503050406030204" pitchFamily="18" charset="0"/>
                            </a:rPr>
                            <m:t>1</m:t>
                          </m:r>
                        </m:sub>
                      </m:sSub>
                      <m:d>
                        <m:dPr>
                          <m:ctrlPr>
                            <a:rPr lang="en-CA" sz="800" b="0" i="1" smtClean="0">
                              <a:latin typeface="Cambria Math" panose="02040503050406030204" pitchFamily="18" charset="0"/>
                            </a:rPr>
                          </m:ctrlPr>
                        </m:dPr>
                        <m:e>
                          <m:r>
                            <a:rPr lang="en-CA" sz="800" b="0" i="1" smtClean="0">
                              <a:latin typeface="Cambria Math" panose="02040503050406030204" pitchFamily="18" charset="0"/>
                            </a:rPr>
                            <m:t>𝑆</m:t>
                          </m:r>
                          <m:r>
                            <a:rPr lang="en-CA" sz="800" b="0" i="1" smtClean="0">
                              <a:latin typeface="Cambria Math" panose="02040503050406030204" pitchFamily="18" charset="0"/>
                            </a:rPr>
                            <m:t>, </m:t>
                          </m:r>
                          <m:sSub>
                            <m:sSubPr>
                              <m:ctrlPr>
                                <a:rPr lang="en-CA" sz="800" b="0" i="1" smtClean="0">
                                  <a:latin typeface="Cambria Math" panose="02040503050406030204" pitchFamily="18" charset="0"/>
                                </a:rPr>
                              </m:ctrlPr>
                            </m:sSubPr>
                            <m:e>
                              <m:r>
                                <a:rPr lang="en-CA" sz="800" b="0" i="1" smtClean="0">
                                  <a:latin typeface="Cambria Math" panose="02040503050406030204" pitchFamily="18" charset="0"/>
                                </a:rPr>
                                <m:t>𝐴</m:t>
                              </m:r>
                            </m:e>
                            <m:sub>
                              <m:r>
                                <a:rPr lang="en-CA" sz="800" b="0" i="1" smtClean="0">
                                  <a:latin typeface="Cambria Math" panose="02040503050406030204" pitchFamily="18" charset="0"/>
                                </a:rPr>
                                <m:t>2</m:t>
                              </m:r>
                            </m:sub>
                          </m:sSub>
                        </m:e>
                      </m:d>
                    </m:oMath>
                  </m:oMathPara>
                </a14:m>
                <a:endParaRPr lang="en-US" sz="1200" dirty="0"/>
              </a:p>
            </p:txBody>
          </p:sp>
        </mc:Choice>
        <mc:Fallback>
          <p:sp>
            <p:nvSpPr>
              <p:cNvPr id="35" name="TextBox 34">
                <a:extLst>
                  <a:ext uri="{FF2B5EF4-FFF2-40B4-BE49-F238E27FC236}">
                    <a16:creationId xmlns:a16="http://schemas.microsoft.com/office/drawing/2014/main" id="{B08E0E6D-93FF-2442-968D-4E202DB3F6C7}"/>
                  </a:ext>
                </a:extLst>
              </p:cNvPr>
              <p:cNvSpPr txBox="1">
                <a:spLocks noRot="1" noChangeAspect="1" noMove="1" noResize="1" noEditPoints="1" noAdjustHandles="1" noChangeArrowheads="1" noChangeShapeType="1" noTextEdit="1"/>
              </p:cNvSpPr>
              <p:nvPr/>
            </p:nvSpPr>
            <p:spPr>
              <a:xfrm>
                <a:off x="6432786" y="1304754"/>
                <a:ext cx="468604" cy="21544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9D5064EA-3875-3640-9C98-BDF4752976AA}"/>
                  </a:ext>
                </a:extLst>
              </p:cNvPr>
              <p:cNvSpPr txBox="1"/>
              <p:nvPr/>
            </p:nvSpPr>
            <p:spPr>
              <a:xfrm>
                <a:off x="6441691" y="2757924"/>
                <a:ext cx="468604"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CA" sz="800" b="0" i="1" smtClean="0">
                              <a:latin typeface="Cambria Math" panose="02040503050406030204" pitchFamily="18" charset="0"/>
                            </a:rPr>
                            <m:t>𝑞</m:t>
                          </m:r>
                        </m:e>
                        <m:sub>
                          <m:r>
                            <a:rPr lang="en-CA" sz="800" b="0" i="1" smtClean="0">
                              <a:latin typeface="Cambria Math" panose="02040503050406030204" pitchFamily="18" charset="0"/>
                            </a:rPr>
                            <m:t>𝑁</m:t>
                          </m:r>
                        </m:sub>
                      </m:sSub>
                      <m:d>
                        <m:dPr>
                          <m:ctrlPr>
                            <a:rPr lang="en-CA" sz="800" b="0" i="1" smtClean="0">
                              <a:latin typeface="Cambria Math" panose="02040503050406030204" pitchFamily="18" charset="0"/>
                            </a:rPr>
                          </m:ctrlPr>
                        </m:dPr>
                        <m:e>
                          <m:r>
                            <a:rPr lang="en-CA" sz="800" b="0" i="1" smtClean="0">
                              <a:latin typeface="Cambria Math" panose="02040503050406030204" pitchFamily="18" charset="0"/>
                            </a:rPr>
                            <m:t>𝑆</m:t>
                          </m:r>
                          <m:r>
                            <a:rPr lang="en-CA" sz="800" b="0" i="1" smtClean="0">
                              <a:latin typeface="Cambria Math" panose="02040503050406030204" pitchFamily="18" charset="0"/>
                            </a:rPr>
                            <m:t>, </m:t>
                          </m:r>
                          <m:sSub>
                            <m:sSubPr>
                              <m:ctrlPr>
                                <a:rPr lang="en-CA" sz="800" b="0" i="1" smtClean="0">
                                  <a:latin typeface="Cambria Math" panose="02040503050406030204" pitchFamily="18" charset="0"/>
                                </a:rPr>
                              </m:ctrlPr>
                            </m:sSubPr>
                            <m:e>
                              <m:r>
                                <a:rPr lang="en-CA" sz="800" b="0" i="1" smtClean="0">
                                  <a:latin typeface="Cambria Math" panose="02040503050406030204" pitchFamily="18" charset="0"/>
                                </a:rPr>
                                <m:t>𝐴</m:t>
                              </m:r>
                            </m:e>
                            <m:sub>
                              <m:r>
                                <a:rPr lang="en-CA" sz="800" b="0" i="1" smtClean="0">
                                  <a:latin typeface="Cambria Math" panose="02040503050406030204" pitchFamily="18" charset="0"/>
                                </a:rPr>
                                <m:t>1</m:t>
                              </m:r>
                            </m:sub>
                          </m:sSub>
                        </m:e>
                      </m:d>
                    </m:oMath>
                  </m:oMathPara>
                </a14:m>
                <a:endParaRPr lang="en-US" sz="1200" dirty="0"/>
              </a:p>
            </p:txBody>
          </p:sp>
        </mc:Choice>
        <mc:Fallback>
          <p:sp>
            <p:nvSpPr>
              <p:cNvPr id="36" name="TextBox 35">
                <a:extLst>
                  <a:ext uri="{FF2B5EF4-FFF2-40B4-BE49-F238E27FC236}">
                    <a16:creationId xmlns:a16="http://schemas.microsoft.com/office/drawing/2014/main" id="{9D5064EA-3875-3640-9C98-BDF4752976AA}"/>
                  </a:ext>
                </a:extLst>
              </p:cNvPr>
              <p:cNvSpPr txBox="1">
                <a:spLocks noRot="1" noChangeAspect="1" noMove="1" noResize="1" noEditPoints="1" noAdjustHandles="1" noChangeArrowheads="1" noChangeShapeType="1" noTextEdit="1"/>
              </p:cNvSpPr>
              <p:nvPr/>
            </p:nvSpPr>
            <p:spPr>
              <a:xfrm>
                <a:off x="6441691" y="2757924"/>
                <a:ext cx="468604" cy="215444"/>
              </a:xfrm>
              <a:prstGeom prst="rect">
                <a:avLst/>
              </a:prstGeom>
              <a:blipFill>
                <a:blip r:embed="rId10"/>
                <a:stretch>
                  <a:fillRect r="-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8AFA9EEE-A1EF-7A4E-BAAB-943609FF4195}"/>
                  </a:ext>
                </a:extLst>
              </p:cNvPr>
              <p:cNvSpPr txBox="1"/>
              <p:nvPr/>
            </p:nvSpPr>
            <p:spPr>
              <a:xfrm>
                <a:off x="6415758" y="3710181"/>
                <a:ext cx="468604"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CA" sz="800" b="0" i="1" smtClean="0">
                              <a:latin typeface="Cambria Math" panose="02040503050406030204" pitchFamily="18" charset="0"/>
                            </a:rPr>
                            <m:t>𝑞</m:t>
                          </m:r>
                        </m:e>
                        <m:sub>
                          <m:r>
                            <a:rPr lang="en-CA" sz="800" b="0" i="1" smtClean="0">
                              <a:latin typeface="Cambria Math" panose="02040503050406030204" pitchFamily="18" charset="0"/>
                            </a:rPr>
                            <m:t>1</m:t>
                          </m:r>
                        </m:sub>
                      </m:sSub>
                      <m:d>
                        <m:dPr>
                          <m:ctrlPr>
                            <a:rPr lang="en-CA" sz="800" b="0" i="1" smtClean="0">
                              <a:latin typeface="Cambria Math" panose="02040503050406030204" pitchFamily="18" charset="0"/>
                            </a:rPr>
                          </m:ctrlPr>
                        </m:dPr>
                        <m:e>
                          <m:r>
                            <a:rPr lang="en-CA" sz="800" b="0" i="1" smtClean="0">
                              <a:latin typeface="Cambria Math" panose="02040503050406030204" pitchFamily="18" charset="0"/>
                            </a:rPr>
                            <m:t>𝑆</m:t>
                          </m:r>
                          <m:r>
                            <a:rPr lang="en-CA" sz="800" b="0" i="1" smtClean="0">
                              <a:latin typeface="Cambria Math" panose="02040503050406030204" pitchFamily="18" charset="0"/>
                            </a:rPr>
                            <m:t>, </m:t>
                          </m:r>
                          <m:sSub>
                            <m:sSubPr>
                              <m:ctrlPr>
                                <a:rPr lang="en-CA" sz="800" b="0" i="1" smtClean="0">
                                  <a:latin typeface="Cambria Math" panose="02040503050406030204" pitchFamily="18" charset="0"/>
                                </a:rPr>
                              </m:ctrlPr>
                            </m:sSubPr>
                            <m:e>
                              <m:r>
                                <a:rPr lang="en-CA" sz="800" b="0" i="1" smtClean="0">
                                  <a:latin typeface="Cambria Math" panose="02040503050406030204" pitchFamily="18" charset="0"/>
                                </a:rPr>
                                <m:t>𝐴</m:t>
                              </m:r>
                            </m:e>
                            <m:sub>
                              <m:r>
                                <a:rPr lang="en-CA" sz="800" b="0" i="1" smtClean="0">
                                  <a:latin typeface="Cambria Math" panose="02040503050406030204" pitchFamily="18" charset="0"/>
                                </a:rPr>
                                <m:t>1</m:t>
                              </m:r>
                            </m:sub>
                          </m:sSub>
                        </m:e>
                      </m:d>
                    </m:oMath>
                  </m:oMathPara>
                </a14:m>
                <a:endParaRPr lang="en-US" sz="1200" dirty="0"/>
              </a:p>
            </p:txBody>
          </p:sp>
        </mc:Choice>
        <mc:Fallback>
          <p:sp>
            <p:nvSpPr>
              <p:cNvPr id="37" name="TextBox 36">
                <a:extLst>
                  <a:ext uri="{FF2B5EF4-FFF2-40B4-BE49-F238E27FC236}">
                    <a16:creationId xmlns:a16="http://schemas.microsoft.com/office/drawing/2014/main" id="{8AFA9EEE-A1EF-7A4E-BAAB-943609FF4195}"/>
                  </a:ext>
                </a:extLst>
              </p:cNvPr>
              <p:cNvSpPr txBox="1">
                <a:spLocks noRot="1" noChangeAspect="1" noMove="1" noResize="1" noEditPoints="1" noAdjustHandles="1" noChangeArrowheads="1" noChangeShapeType="1" noTextEdit="1"/>
              </p:cNvSpPr>
              <p:nvPr/>
            </p:nvSpPr>
            <p:spPr>
              <a:xfrm>
                <a:off x="6415758" y="3710181"/>
                <a:ext cx="468604" cy="215444"/>
              </a:xfrm>
              <a:prstGeom prst="rect">
                <a:avLst/>
              </a:prstGeom>
              <a:blipFill>
                <a:blip r:embed="rId11"/>
                <a:stretch>
                  <a:fillRect r="-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878550F8-6D07-CD4A-9CE9-02E85ED71EFB}"/>
                  </a:ext>
                </a:extLst>
              </p:cNvPr>
              <p:cNvSpPr txBox="1"/>
              <p:nvPr/>
            </p:nvSpPr>
            <p:spPr>
              <a:xfrm>
                <a:off x="6441691" y="6064194"/>
                <a:ext cx="468604"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CA" sz="800" b="0" i="1" smtClean="0">
                              <a:latin typeface="Cambria Math" panose="02040503050406030204" pitchFamily="18" charset="0"/>
                            </a:rPr>
                            <m:t>𝑞</m:t>
                          </m:r>
                        </m:e>
                        <m:sub>
                          <m:r>
                            <a:rPr lang="en-CA" sz="800" b="0" i="1" smtClean="0">
                              <a:latin typeface="Cambria Math" panose="02040503050406030204" pitchFamily="18" charset="0"/>
                            </a:rPr>
                            <m:t>1</m:t>
                          </m:r>
                        </m:sub>
                      </m:sSub>
                      <m:d>
                        <m:dPr>
                          <m:ctrlPr>
                            <a:rPr lang="en-CA" sz="800" b="0" i="1" smtClean="0">
                              <a:latin typeface="Cambria Math" panose="02040503050406030204" pitchFamily="18" charset="0"/>
                            </a:rPr>
                          </m:ctrlPr>
                        </m:dPr>
                        <m:e>
                          <m:r>
                            <a:rPr lang="en-CA" sz="800" b="0" i="1" smtClean="0">
                              <a:latin typeface="Cambria Math" panose="02040503050406030204" pitchFamily="18" charset="0"/>
                            </a:rPr>
                            <m:t>𝑆</m:t>
                          </m:r>
                          <m:r>
                            <a:rPr lang="en-CA" sz="800" b="0" i="1" smtClean="0">
                              <a:latin typeface="Cambria Math" panose="02040503050406030204" pitchFamily="18" charset="0"/>
                            </a:rPr>
                            <m:t>, </m:t>
                          </m:r>
                          <m:sSub>
                            <m:sSubPr>
                              <m:ctrlPr>
                                <a:rPr lang="en-CA" sz="800" b="0" i="1" smtClean="0">
                                  <a:latin typeface="Cambria Math" panose="02040503050406030204" pitchFamily="18" charset="0"/>
                                </a:rPr>
                              </m:ctrlPr>
                            </m:sSubPr>
                            <m:e>
                              <m:r>
                                <a:rPr lang="en-CA" sz="800" b="0" i="1" smtClean="0">
                                  <a:latin typeface="Cambria Math" panose="02040503050406030204" pitchFamily="18" charset="0"/>
                                </a:rPr>
                                <m:t>𝐴</m:t>
                              </m:r>
                            </m:e>
                            <m:sub>
                              <m:r>
                                <a:rPr lang="en-CA" sz="800" b="0" i="1" smtClean="0">
                                  <a:latin typeface="Cambria Math" panose="02040503050406030204" pitchFamily="18" charset="0"/>
                                </a:rPr>
                                <m:t>0</m:t>
                              </m:r>
                            </m:sub>
                          </m:sSub>
                        </m:e>
                      </m:d>
                    </m:oMath>
                  </m:oMathPara>
                </a14:m>
                <a:endParaRPr lang="en-US" sz="1200" dirty="0"/>
              </a:p>
            </p:txBody>
          </p:sp>
        </mc:Choice>
        <mc:Fallback>
          <p:sp>
            <p:nvSpPr>
              <p:cNvPr id="38" name="TextBox 37">
                <a:extLst>
                  <a:ext uri="{FF2B5EF4-FFF2-40B4-BE49-F238E27FC236}">
                    <a16:creationId xmlns:a16="http://schemas.microsoft.com/office/drawing/2014/main" id="{878550F8-6D07-CD4A-9CE9-02E85ED71EFB}"/>
                  </a:ext>
                </a:extLst>
              </p:cNvPr>
              <p:cNvSpPr txBox="1">
                <a:spLocks noRot="1" noChangeAspect="1" noMove="1" noResize="1" noEditPoints="1" noAdjustHandles="1" noChangeArrowheads="1" noChangeShapeType="1" noTextEdit="1"/>
              </p:cNvSpPr>
              <p:nvPr/>
            </p:nvSpPr>
            <p:spPr>
              <a:xfrm>
                <a:off x="6441691" y="6064194"/>
                <a:ext cx="468604" cy="215444"/>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09D61C74-E7FE-134C-9C3F-BC1F0CEE9A0E}"/>
                  </a:ext>
                </a:extLst>
              </p:cNvPr>
              <p:cNvSpPr txBox="1"/>
              <p:nvPr/>
            </p:nvSpPr>
            <p:spPr>
              <a:xfrm>
                <a:off x="6436922" y="5088254"/>
                <a:ext cx="468604"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CA" sz="800" b="0" i="1" smtClean="0">
                              <a:latin typeface="Cambria Math" panose="02040503050406030204" pitchFamily="18" charset="0"/>
                            </a:rPr>
                            <m:t>𝑞</m:t>
                          </m:r>
                        </m:e>
                        <m:sub>
                          <m:r>
                            <a:rPr lang="en-CA" sz="800" b="0" i="1" smtClean="0">
                              <a:latin typeface="Cambria Math" panose="02040503050406030204" pitchFamily="18" charset="0"/>
                            </a:rPr>
                            <m:t>𝑁</m:t>
                          </m:r>
                        </m:sub>
                      </m:sSub>
                      <m:d>
                        <m:dPr>
                          <m:ctrlPr>
                            <a:rPr lang="en-CA" sz="800" b="0" i="1" smtClean="0">
                              <a:latin typeface="Cambria Math" panose="02040503050406030204" pitchFamily="18" charset="0"/>
                            </a:rPr>
                          </m:ctrlPr>
                        </m:dPr>
                        <m:e>
                          <m:r>
                            <a:rPr lang="en-CA" sz="800" b="0" i="1" smtClean="0">
                              <a:latin typeface="Cambria Math" panose="02040503050406030204" pitchFamily="18" charset="0"/>
                            </a:rPr>
                            <m:t>𝑆</m:t>
                          </m:r>
                          <m:r>
                            <a:rPr lang="en-CA" sz="800" b="0" i="1" smtClean="0">
                              <a:latin typeface="Cambria Math" panose="02040503050406030204" pitchFamily="18" charset="0"/>
                            </a:rPr>
                            <m:t>, </m:t>
                          </m:r>
                          <m:sSub>
                            <m:sSubPr>
                              <m:ctrlPr>
                                <a:rPr lang="en-CA" sz="800" b="0" i="1" smtClean="0">
                                  <a:latin typeface="Cambria Math" panose="02040503050406030204" pitchFamily="18" charset="0"/>
                                </a:rPr>
                              </m:ctrlPr>
                            </m:sSubPr>
                            <m:e>
                              <m:r>
                                <a:rPr lang="en-CA" sz="800" b="0" i="1" smtClean="0">
                                  <a:latin typeface="Cambria Math" panose="02040503050406030204" pitchFamily="18" charset="0"/>
                                </a:rPr>
                                <m:t>𝐴</m:t>
                              </m:r>
                            </m:e>
                            <m:sub>
                              <m:r>
                                <a:rPr lang="en-CA" sz="800" b="0" i="1" smtClean="0">
                                  <a:latin typeface="Cambria Math" panose="02040503050406030204" pitchFamily="18" charset="0"/>
                                </a:rPr>
                                <m:t>0</m:t>
                              </m:r>
                            </m:sub>
                          </m:sSub>
                        </m:e>
                      </m:d>
                    </m:oMath>
                  </m:oMathPara>
                </a14:m>
                <a:endParaRPr lang="en-US" sz="1200" dirty="0"/>
              </a:p>
            </p:txBody>
          </p:sp>
        </mc:Choice>
        <mc:Fallback>
          <p:sp>
            <p:nvSpPr>
              <p:cNvPr id="39" name="TextBox 38">
                <a:extLst>
                  <a:ext uri="{FF2B5EF4-FFF2-40B4-BE49-F238E27FC236}">
                    <a16:creationId xmlns:a16="http://schemas.microsoft.com/office/drawing/2014/main" id="{09D61C74-E7FE-134C-9C3F-BC1F0CEE9A0E}"/>
                  </a:ext>
                </a:extLst>
              </p:cNvPr>
              <p:cNvSpPr txBox="1">
                <a:spLocks noRot="1" noChangeAspect="1" noMove="1" noResize="1" noEditPoints="1" noAdjustHandles="1" noChangeArrowheads="1" noChangeShapeType="1" noTextEdit="1"/>
              </p:cNvSpPr>
              <p:nvPr/>
            </p:nvSpPr>
            <p:spPr>
              <a:xfrm>
                <a:off x="6436922" y="5088254"/>
                <a:ext cx="468604" cy="215444"/>
              </a:xfrm>
              <a:prstGeom prst="rect">
                <a:avLst/>
              </a:prstGeom>
              <a:blipFill>
                <a:blip r:embed="rId13"/>
                <a:stretch>
                  <a:fillRect r="-5263"/>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385E348E-156A-904C-864E-7D59A38E96C5}"/>
              </a:ext>
            </a:extLst>
          </p:cNvPr>
          <p:cNvSpPr txBox="1"/>
          <p:nvPr/>
        </p:nvSpPr>
        <p:spPr>
          <a:xfrm>
            <a:off x="599226" y="477956"/>
            <a:ext cx="4899624" cy="461665"/>
          </a:xfrm>
          <a:prstGeom prst="rect">
            <a:avLst/>
          </a:prstGeom>
          <a:noFill/>
        </p:spPr>
        <p:txBody>
          <a:bodyPr wrap="square" rtlCol="0">
            <a:spAutoFit/>
          </a:bodyPr>
          <a:lstStyle/>
          <a:p>
            <a:pPr algn="just"/>
            <a:r>
              <a:rPr lang="en-US" sz="2400" b="1" dirty="0">
                <a:latin typeface="+mj-lt"/>
              </a:rPr>
              <a:t>Uncertainty Aware Deep Q Learning</a:t>
            </a:r>
            <a:r>
              <a:rPr lang="en-US" sz="2000" b="1" dirty="0">
                <a:latin typeface="+mj-lt"/>
              </a:rPr>
              <a:t>:</a:t>
            </a:r>
          </a:p>
        </p:txBody>
      </p:sp>
    </p:spTree>
    <p:extLst>
      <p:ext uri="{BB962C8B-B14F-4D97-AF65-F5344CB8AC3E}">
        <p14:creationId xmlns:p14="http://schemas.microsoft.com/office/powerpoint/2010/main" val="302413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FC4A76C-117A-CA4D-B8E6-DC5AB660B18B}"/>
              </a:ext>
            </a:extLst>
          </p:cNvPr>
          <p:cNvSpPr/>
          <p:nvPr/>
        </p:nvSpPr>
        <p:spPr>
          <a:xfrm>
            <a:off x="850556" y="196571"/>
            <a:ext cx="10490886" cy="103796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636B1-E39C-0149-8531-2507A7A9F683}"/>
              </a:ext>
            </a:extLst>
          </p:cNvPr>
          <p:cNvSpPr txBox="1"/>
          <p:nvPr/>
        </p:nvSpPr>
        <p:spPr>
          <a:xfrm>
            <a:off x="4645834" y="407778"/>
            <a:ext cx="2900330" cy="615553"/>
          </a:xfrm>
          <a:prstGeom prst="rect">
            <a:avLst/>
          </a:prstGeom>
          <a:noFill/>
        </p:spPr>
        <p:txBody>
          <a:bodyPr wrap="square" rtlCol="0">
            <a:spAutoFit/>
          </a:bodyPr>
          <a:lstStyle/>
          <a:p>
            <a:r>
              <a:rPr lang="en-US" sz="3400" b="1" dirty="0">
                <a:solidFill>
                  <a:schemeClr val="bg1"/>
                </a:solidFill>
                <a:latin typeface="+mj-lt"/>
              </a:rPr>
              <a:t>Methodology</a:t>
            </a:r>
          </a:p>
        </p:txBody>
      </p:sp>
      <p:pic>
        <p:nvPicPr>
          <p:cNvPr id="3" name="Picture 2" descr="Text, letter&#10;&#10;Description automatically generated">
            <a:extLst>
              <a:ext uri="{FF2B5EF4-FFF2-40B4-BE49-F238E27FC236}">
                <a16:creationId xmlns:a16="http://schemas.microsoft.com/office/drawing/2014/main" id="{8C1E273D-3AC4-7A47-A9FF-91332FB82115}"/>
              </a:ext>
            </a:extLst>
          </p:cNvPr>
          <p:cNvPicPr>
            <a:picLocks noChangeAspect="1"/>
          </p:cNvPicPr>
          <p:nvPr/>
        </p:nvPicPr>
        <p:blipFill>
          <a:blip r:embed="rId3"/>
          <a:stretch>
            <a:fillRect/>
          </a:stretch>
        </p:blipFill>
        <p:spPr>
          <a:xfrm>
            <a:off x="907472" y="2674421"/>
            <a:ext cx="10377056" cy="2237834"/>
          </a:xfrm>
          <a:prstGeom prst="rect">
            <a:avLst/>
          </a:prstGeom>
        </p:spPr>
      </p:pic>
    </p:spTree>
    <p:extLst>
      <p:ext uri="{BB962C8B-B14F-4D97-AF65-F5344CB8AC3E}">
        <p14:creationId xmlns:p14="http://schemas.microsoft.com/office/powerpoint/2010/main" val="51231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FC4A76C-117A-CA4D-B8E6-DC5AB660B18B}"/>
              </a:ext>
            </a:extLst>
          </p:cNvPr>
          <p:cNvSpPr/>
          <p:nvPr/>
        </p:nvSpPr>
        <p:spPr>
          <a:xfrm>
            <a:off x="850556" y="196571"/>
            <a:ext cx="10490886" cy="103796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636B1-E39C-0149-8531-2507A7A9F683}"/>
              </a:ext>
            </a:extLst>
          </p:cNvPr>
          <p:cNvSpPr txBox="1"/>
          <p:nvPr/>
        </p:nvSpPr>
        <p:spPr>
          <a:xfrm>
            <a:off x="4645834" y="407778"/>
            <a:ext cx="2900330" cy="615553"/>
          </a:xfrm>
          <a:prstGeom prst="rect">
            <a:avLst/>
          </a:prstGeom>
          <a:noFill/>
        </p:spPr>
        <p:txBody>
          <a:bodyPr wrap="square" rtlCol="0">
            <a:spAutoFit/>
          </a:bodyPr>
          <a:lstStyle/>
          <a:p>
            <a:r>
              <a:rPr lang="en-US" sz="3400" b="1" dirty="0">
                <a:solidFill>
                  <a:schemeClr val="bg1"/>
                </a:solidFill>
                <a:latin typeface="+mj-lt"/>
              </a:rPr>
              <a:t>Methodology</a:t>
            </a:r>
          </a:p>
        </p:txBody>
      </p:sp>
      <p:pic>
        <p:nvPicPr>
          <p:cNvPr id="8" name="Picture 7" descr="Text, letter&#10;&#10;Description automatically generated">
            <a:extLst>
              <a:ext uri="{FF2B5EF4-FFF2-40B4-BE49-F238E27FC236}">
                <a16:creationId xmlns:a16="http://schemas.microsoft.com/office/drawing/2014/main" id="{3D90A4B8-C167-184F-99E2-947110E62950}"/>
              </a:ext>
            </a:extLst>
          </p:cNvPr>
          <p:cNvPicPr>
            <a:picLocks noChangeAspect="1"/>
          </p:cNvPicPr>
          <p:nvPr/>
        </p:nvPicPr>
        <p:blipFill>
          <a:blip r:embed="rId3"/>
          <a:stretch>
            <a:fillRect/>
          </a:stretch>
        </p:blipFill>
        <p:spPr>
          <a:xfrm>
            <a:off x="717036" y="1445746"/>
            <a:ext cx="10757928" cy="5215683"/>
          </a:xfrm>
          <a:prstGeom prst="rect">
            <a:avLst/>
          </a:prstGeom>
        </p:spPr>
      </p:pic>
      <p:sp>
        <p:nvSpPr>
          <p:cNvPr id="6" name="Rectangle 5">
            <a:extLst>
              <a:ext uri="{FF2B5EF4-FFF2-40B4-BE49-F238E27FC236}">
                <a16:creationId xmlns:a16="http://schemas.microsoft.com/office/drawing/2014/main" id="{18A315BB-C42D-F842-B9CC-068FBC71A76A}"/>
              </a:ext>
            </a:extLst>
          </p:cNvPr>
          <p:cNvSpPr/>
          <p:nvPr/>
        </p:nvSpPr>
        <p:spPr>
          <a:xfrm>
            <a:off x="6996545" y="4156364"/>
            <a:ext cx="1967346"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DE6AC65-AAB6-A24D-BFFE-4C9E046A2ABA}"/>
              </a:ext>
            </a:extLst>
          </p:cNvPr>
          <p:cNvSpPr/>
          <p:nvPr/>
        </p:nvSpPr>
        <p:spPr>
          <a:xfrm>
            <a:off x="6858000" y="5180296"/>
            <a:ext cx="1205345"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11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FC4A76C-117A-CA4D-B8E6-DC5AB660B18B}"/>
              </a:ext>
            </a:extLst>
          </p:cNvPr>
          <p:cNvSpPr/>
          <p:nvPr/>
        </p:nvSpPr>
        <p:spPr>
          <a:xfrm>
            <a:off x="850556" y="196571"/>
            <a:ext cx="10490886" cy="103796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636B1-E39C-0149-8531-2507A7A9F683}"/>
              </a:ext>
            </a:extLst>
          </p:cNvPr>
          <p:cNvSpPr txBox="1"/>
          <p:nvPr/>
        </p:nvSpPr>
        <p:spPr>
          <a:xfrm>
            <a:off x="3967161" y="407778"/>
            <a:ext cx="4257675" cy="615553"/>
          </a:xfrm>
          <a:prstGeom prst="rect">
            <a:avLst/>
          </a:prstGeom>
          <a:noFill/>
        </p:spPr>
        <p:txBody>
          <a:bodyPr wrap="square" rtlCol="0">
            <a:spAutoFit/>
          </a:bodyPr>
          <a:lstStyle/>
          <a:p>
            <a:r>
              <a:rPr lang="en-US" sz="3400" b="1" dirty="0">
                <a:solidFill>
                  <a:schemeClr val="bg1"/>
                </a:solidFill>
                <a:latin typeface="+mj-lt"/>
              </a:rPr>
              <a:t>Results and Discussion</a:t>
            </a:r>
          </a:p>
        </p:txBody>
      </p:sp>
      <p:sp>
        <p:nvSpPr>
          <p:cNvPr id="7" name="TextBox 6">
            <a:extLst>
              <a:ext uri="{FF2B5EF4-FFF2-40B4-BE49-F238E27FC236}">
                <a16:creationId xmlns:a16="http://schemas.microsoft.com/office/drawing/2014/main" id="{E4FAD41F-0820-5F40-8CF0-5C104C319C12}"/>
              </a:ext>
            </a:extLst>
          </p:cNvPr>
          <p:cNvSpPr txBox="1"/>
          <p:nvPr/>
        </p:nvSpPr>
        <p:spPr>
          <a:xfrm>
            <a:off x="850556" y="1820363"/>
            <a:ext cx="10643742" cy="4524315"/>
          </a:xfrm>
          <a:prstGeom prst="rect">
            <a:avLst/>
          </a:prstGeom>
          <a:noFill/>
        </p:spPr>
        <p:txBody>
          <a:bodyPr wrap="square" rtlCol="0">
            <a:spAutoFit/>
          </a:bodyPr>
          <a:lstStyle/>
          <a:p>
            <a:pPr algn="just"/>
            <a:r>
              <a:rPr lang="en-US" b="1" dirty="0">
                <a:latin typeface="+mj-lt"/>
              </a:rPr>
              <a:t>Financial Turbulence Index (FTI):</a:t>
            </a:r>
            <a:endParaRPr lang="en-US" dirty="0">
              <a:latin typeface="+mj-lt"/>
            </a:endParaRPr>
          </a:p>
          <a:p>
            <a:pPr algn="just"/>
            <a:r>
              <a:rPr lang="en-US" dirty="0">
                <a:latin typeface="+mj-lt"/>
              </a:rPr>
              <a:t>FTI is one measure of extreme asset fluctuation used by the stock trading library </a:t>
            </a:r>
            <a:r>
              <a:rPr lang="en-US" dirty="0" err="1">
                <a:latin typeface="+mj-lt"/>
              </a:rPr>
              <a:t>FinRL</a:t>
            </a:r>
            <a:r>
              <a:rPr lang="en-US" dirty="0">
                <a:latin typeface="+mj-lt"/>
              </a:rPr>
              <a:t> for risk control. In this project, a DQN model that uses FTI for risk assessment is also built for comparison with the UA-DQN model. All buying is halted when FTI is larger than a pre-defined threshold and shares are gradually sold until FTI drops below the tolerance threshold.</a:t>
            </a:r>
          </a:p>
          <a:p>
            <a:pPr algn="just"/>
            <a:endParaRPr lang="en-US" dirty="0">
              <a:latin typeface="+mj-lt"/>
            </a:endParaRPr>
          </a:p>
          <a:p>
            <a:pPr algn="just"/>
            <a:endParaRPr lang="en-US" dirty="0">
              <a:latin typeface="+mj-lt"/>
            </a:endParaRPr>
          </a:p>
          <a:p>
            <a:pPr algn="just"/>
            <a:r>
              <a:rPr lang="en-US" dirty="0">
                <a:latin typeface="+mj-lt"/>
              </a:rPr>
              <a:t>The models were trained and evaluated with </a:t>
            </a:r>
            <a:r>
              <a:rPr lang="en-US" b="1" dirty="0">
                <a:latin typeface="+mj-lt"/>
              </a:rPr>
              <a:t>historical data from Yahoo Finance </a:t>
            </a:r>
            <a:r>
              <a:rPr lang="en-US" dirty="0">
                <a:latin typeface="+mj-lt"/>
              </a:rPr>
              <a:t>for eight relatively volatile stocks. The data from </a:t>
            </a:r>
            <a:r>
              <a:rPr lang="en-US" b="1" dirty="0">
                <a:latin typeface="+mj-lt"/>
              </a:rPr>
              <a:t>2008 to 2015 were used for training </a:t>
            </a:r>
            <a:r>
              <a:rPr lang="en-US" dirty="0">
                <a:latin typeface="+mj-lt"/>
              </a:rPr>
              <a:t>while the data from </a:t>
            </a:r>
            <a:r>
              <a:rPr lang="en-US" b="1" dirty="0">
                <a:latin typeface="+mj-lt"/>
              </a:rPr>
              <a:t>2016 to 2020 were used for testing</a:t>
            </a:r>
            <a:r>
              <a:rPr lang="en-US" dirty="0">
                <a:latin typeface="+mj-lt"/>
              </a:rPr>
              <a:t>. Two sample plots of the total returns as a fraction of initial assets for the test data are presented below. The performance of a </a:t>
            </a:r>
            <a:r>
              <a:rPr lang="en-US" b="1" dirty="0">
                <a:latin typeface="+mj-lt"/>
              </a:rPr>
              <a:t>baseline model that always buys shares</a:t>
            </a:r>
            <a:r>
              <a:rPr lang="en-US" dirty="0">
                <a:latin typeface="+mj-lt"/>
              </a:rPr>
              <a:t> is also plotted for comparison. In general, increasing the risk penalty seems to improve total returns. The UA-DQN model tends to give the best performance as evaluated by total returns on the test data. The experimental results suggest that uncertainty decomposition can be a suitable technique for risk control in automated stock trading. Further experiments are needed to make conclusive remarks.</a:t>
            </a:r>
          </a:p>
          <a:p>
            <a:pPr algn="just"/>
            <a:r>
              <a:rPr lang="en-US" dirty="0">
                <a:latin typeface="+mj-lt"/>
              </a:rPr>
              <a:t>.</a:t>
            </a:r>
          </a:p>
        </p:txBody>
      </p:sp>
    </p:spTree>
    <p:extLst>
      <p:ext uri="{BB962C8B-B14F-4D97-AF65-F5344CB8AC3E}">
        <p14:creationId xmlns:p14="http://schemas.microsoft.com/office/powerpoint/2010/main" val="2987707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1959</Words>
  <Application>Microsoft Macintosh PowerPoint</Application>
  <PresentationFormat>Widescreen</PresentationFormat>
  <Paragraphs>141</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Mahinpei, Anita</dc:creator>
  <cp:lastModifiedBy>Mahinpei, Anita</cp:lastModifiedBy>
  <cp:revision>26</cp:revision>
  <dcterms:created xsi:type="dcterms:W3CDTF">2021-04-27T21:28:17Z</dcterms:created>
  <dcterms:modified xsi:type="dcterms:W3CDTF">2021-04-28T01:59:21Z</dcterms:modified>
</cp:coreProperties>
</file>