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335" r:id="rId3"/>
    <p:sldId id="340" r:id="rId4"/>
    <p:sldId id="341" r:id="rId5"/>
    <p:sldId id="342" r:id="rId6"/>
    <p:sldId id="262" r:id="rId7"/>
    <p:sldId id="263" r:id="rId8"/>
    <p:sldId id="264" r:id="rId9"/>
    <p:sldId id="265" r:id="rId10"/>
    <p:sldId id="343" r:id="rId11"/>
    <p:sldId id="339" r:id="rId12"/>
    <p:sldId id="266" r:id="rId13"/>
    <p:sldId id="337" r:id="rId14"/>
    <p:sldId id="272" r:id="rId15"/>
    <p:sldId id="273" r:id="rId16"/>
    <p:sldId id="274" r:id="rId17"/>
    <p:sldId id="332" r:id="rId18"/>
    <p:sldId id="345" r:id="rId19"/>
    <p:sldId id="270" r:id="rId20"/>
    <p:sldId id="333" r:id="rId21"/>
    <p:sldId id="271" r:id="rId22"/>
    <p:sldId id="338" r:id="rId23"/>
    <p:sldId id="344" r:id="rId24"/>
    <p:sldId id="336" r:id="rId25"/>
    <p:sldId id="257" r:id="rId26"/>
    <p:sldId id="258" r:id="rId27"/>
    <p:sldId id="33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4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6%A9%9F%E5%99%A8%E7%BF%BB%E8%AD%AF" TargetMode="External"/><Relationship Id="rId2" Type="http://schemas.openxmlformats.org/officeDocument/2006/relationships/hyperlink" Target="https://zh.wikipedia.org/wiki/%E8%87%AA%E7%84%B6%E8%AA%9E%E8%A8%8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8%AA%9E%E6%96%99%E5%BA%AB" TargetMode="External"/><Relationship Id="rId5" Type="http://schemas.openxmlformats.org/officeDocument/2006/relationships/hyperlink" Target="https://zh.wikipedia.org/wiki/%E8%B7%9D%E7%A6%BB%E5%87%BD%E6%95%B0" TargetMode="External"/><Relationship Id="rId4" Type="http://schemas.openxmlformats.org/officeDocument/2006/relationships/hyperlink" Target="https://zh.wikipedia.org/wiki/%E7%9B%B8%E9%97%9C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IsUJ4aiaWg&amp;ab_channel=YuukiAsuna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5IsUJ4aiaWg?feature=oembed" TargetMode="External"/><Relationship Id="rId4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2F60AD-6EB6-49BC-A3A6-AC65FF7C39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專題名稱</a:t>
            </a:r>
            <a:r>
              <a:rPr lang="en-US" altLang="zh-TW" dirty="0"/>
              <a:t>:</a:t>
            </a:r>
            <a:r>
              <a:rPr lang="zh-TW" altLang="en-US" dirty="0"/>
              <a:t>聊天機器人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EEFB8F-B2B0-4EDC-886C-0B1270756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/>
              <a:t>指導老師</a:t>
            </a:r>
            <a:r>
              <a:rPr lang="en-US" altLang="zh-TW" dirty="0"/>
              <a:t>:</a:t>
            </a:r>
            <a:r>
              <a:rPr lang="zh-TW" altLang="en-US" dirty="0"/>
              <a:t>劉建興</a:t>
            </a:r>
            <a:endParaRPr lang="en-US" altLang="zh-TW" dirty="0"/>
          </a:p>
          <a:p>
            <a:pPr algn="r"/>
            <a:r>
              <a:rPr lang="zh-TW" altLang="en-US" dirty="0"/>
              <a:t>組員</a:t>
            </a:r>
            <a:r>
              <a:rPr lang="en-US" altLang="zh-TW" dirty="0"/>
              <a:t>:</a:t>
            </a:r>
            <a:r>
              <a:rPr lang="zh-TW" altLang="en-US" dirty="0"/>
              <a:t>林淯輿、李明熹、侯向甫</a:t>
            </a:r>
          </a:p>
        </p:txBody>
      </p:sp>
    </p:spTree>
    <p:extLst>
      <p:ext uri="{BB962C8B-B14F-4D97-AF65-F5344CB8AC3E}">
        <p14:creationId xmlns:p14="http://schemas.microsoft.com/office/powerpoint/2010/main" val="23783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C91C7B-B958-4089-AE6A-74A42F1A8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總結</a:t>
            </a:r>
            <a:r>
              <a:rPr lang="en-US" altLang="zh-TW" dirty="0"/>
              <a:t>LSTM</a:t>
            </a:r>
            <a:r>
              <a:rPr lang="zh-TW" altLang="en-US" dirty="0"/>
              <a:t>與</a:t>
            </a:r>
            <a:r>
              <a:rPr lang="en-US" altLang="zh-TW" dirty="0"/>
              <a:t>BILSTM</a:t>
            </a:r>
            <a:endParaRPr lang="zh-TW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BCDCA3DD-9670-4E7A-A050-15CD481497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964679"/>
              </p:ext>
            </p:extLst>
          </p:nvPr>
        </p:nvGraphicFramePr>
        <p:xfrm>
          <a:off x="2625754" y="2164078"/>
          <a:ext cx="887885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672">
                  <a:extLst>
                    <a:ext uri="{9D8B030D-6E8A-4147-A177-3AD203B41FA5}">
                      <a16:colId xmlns:a16="http://schemas.microsoft.com/office/drawing/2014/main" val="682687296"/>
                    </a:ext>
                  </a:extLst>
                </a:gridCol>
                <a:gridCol w="3438146">
                  <a:extLst>
                    <a:ext uri="{9D8B030D-6E8A-4147-A177-3AD203B41FA5}">
                      <a16:colId xmlns:a16="http://schemas.microsoft.com/office/drawing/2014/main" val="2057412343"/>
                    </a:ext>
                  </a:extLst>
                </a:gridCol>
                <a:gridCol w="3443040">
                  <a:extLst>
                    <a:ext uri="{9D8B030D-6E8A-4147-A177-3AD203B41FA5}">
                      <a16:colId xmlns:a16="http://schemas.microsoft.com/office/drawing/2014/main" val="1533951497"/>
                    </a:ext>
                  </a:extLst>
                </a:gridCol>
              </a:tblGrid>
              <a:tr h="362917">
                <a:tc>
                  <a:txBody>
                    <a:bodyPr/>
                    <a:lstStyle/>
                    <a:p>
                      <a:r>
                        <a:rPr lang="zh-TW" altLang="en-US" dirty="0"/>
                        <a:t>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LSTM</a:t>
                      </a:r>
                      <a:endParaRPr lang="zh-TW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BILSTM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686756"/>
                  </a:ext>
                </a:extLst>
              </a:tr>
              <a:tr h="362917">
                <a:tc>
                  <a:txBody>
                    <a:bodyPr/>
                    <a:lstStyle/>
                    <a:p>
                      <a:r>
                        <a:rPr lang="zh-TW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方向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單向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雙向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611758"/>
                  </a:ext>
                </a:extLst>
              </a:tr>
              <a:tr h="362917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TW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保留訊息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過去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過去、未來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691469"/>
                  </a:ext>
                </a:extLst>
              </a:tr>
              <a:tr h="362917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TW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隱藏狀態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個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前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個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前</a:t>
                      </a:r>
                      <a:r>
                        <a:rPr lang="en-US" altLang="zh-TW" dirty="0"/>
                        <a:t>+</a:t>
                      </a:r>
                      <a:r>
                        <a:rPr lang="zh-TW" altLang="en-US" dirty="0"/>
                        <a:t>後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794926"/>
                  </a:ext>
                </a:extLst>
              </a:tr>
              <a:tr h="362917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TW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收斂速度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較快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較慢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644882"/>
                  </a:ext>
                </a:extLst>
              </a:tr>
              <a:tr h="362917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TW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預測結果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較差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較優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38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31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F819CA-D42E-46A9-B9F3-C88237D1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BLEU(</a:t>
            </a:r>
            <a:r>
              <a:rPr lang="zh-TW" altLang="en-US" dirty="0"/>
              <a:t>雙語替換評測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D9D66-A110-45B1-BF55-88BB25B9D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zh-TW" altLang="en-US" b="0" i="0" dirty="0">
                <a:solidFill>
                  <a:srgbClr val="202122"/>
                </a:solidFill>
                <a:effectLst/>
              </a:rPr>
              <a:t>是用於評估</a:t>
            </a:r>
            <a:r>
              <a:rPr lang="zh-TW" altLang="en-US" dirty="0">
                <a:solidFill>
                  <a:srgbClr val="0B0080"/>
                </a:solidFill>
                <a:hlinkClick r:id="rId2" tooltip="自然語言"/>
              </a:rPr>
              <a:t>自然語言</a:t>
            </a:r>
            <a:r>
              <a:rPr lang="zh-TW" altLang="en-US" b="0" i="0" dirty="0">
                <a:solidFill>
                  <a:srgbClr val="202122"/>
                </a:solidFill>
                <a:effectLst/>
              </a:rPr>
              <a:t>的字句用</a:t>
            </a:r>
            <a:r>
              <a:rPr lang="zh-TW" altLang="en-US" b="0" i="0" u="none" strike="noStrike" dirty="0">
                <a:solidFill>
                  <a:srgbClr val="0B0080"/>
                </a:solidFill>
                <a:effectLst/>
                <a:hlinkClick r:id="rId3" tooltip="機器翻譯"/>
              </a:rPr>
              <a:t>機器翻譯</a:t>
            </a:r>
            <a:r>
              <a:rPr lang="zh-TW" altLang="en-US" b="0" i="0" dirty="0">
                <a:solidFill>
                  <a:srgbClr val="202122"/>
                </a:solidFill>
                <a:effectLst/>
              </a:rPr>
              <a:t>出來的品質的一種演算法。</a:t>
            </a:r>
            <a:r>
              <a:rPr lang="zh-TW" altLang="en-US" b="0" i="0" dirty="0">
                <a:solidFill>
                  <a:srgbClr val="00B050"/>
                </a:solidFill>
                <a:effectLst/>
              </a:rPr>
              <a:t>雙語替換評測的核心概念是翻譯的品質取決於</a:t>
            </a:r>
            <a:r>
              <a:rPr lang="zh-TW" altLang="en-US" b="0" i="0" u="none" strike="noStrike" dirty="0">
                <a:solidFill>
                  <a:srgbClr val="00B050"/>
                </a:solidFill>
                <a:effectLst/>
                <a:hlinkClick r:id="rId3" tooltip="機器翻譯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機器翻譯</a:t>
            </a:r>
            <a:r>
              <a:rPr lang="zh-TW" altLang="en-US" b="0" i="0" dirty="0">
                <a:solidFill>
                  <a:srgbClr val="00B050"/>
                </a:solidFill>
                <a:effectLst/>
              </a:rPr>
              <a:t>的輸出與人工翻譯之間的對應關係，「</a:t>
            </a:r>
            <a:r>
              <a:rPr lang="zh-TW" altLang="en-US" b="0" i="0" dirty="0">
                <a:solidFill>
                  <a:srgbClr val="202122"/>
                </a:solidFill>
                <a:effectLst/>
              </a:rPr>
              <a:t>若</a:t>
            </a:r>
            <a:r>
              <a:rPr lang="zh-TW" altLang="en-US" b="0" i="0" u="none" strike="noStrike" dirty="0">
                <a:solidFill>
                  <a:srgbClr val="0B0080"/>
                </a:solidFill>
                <a:effectLst/>
                <a:hlinkClick r:id="rId3" tooltip="機器翻譯"/>
              </a:rPr>
              <a:t>機器翻譯</a:t>
            </a:r>
            <a:r>
              <a:rPr lang="zh-TW" altLang="en-US" b="0" i="0" dirty="0">
                <a:solidFill>
                  <a:srgbClr val="202122"/>
                </a:solidFill>
                <a:effectLst/>
              </a:rPr>
              <a:t>越接近專業人士的翻譯結果，則</a:t>
            </a:r>
            <a:r>
              <a:rPr lang="zh-TW" altLang="en-US" b="0" i="0" u="none" strike="noStrike" dirty="0">
                <a:solidFill>
                  <a:srgbClr val="0B0080"/>
                </a:solidFill>
                <a:effectLst/>
                <a:hlinkClick r:id="rId3" tooltip="機器翻譯"/>
              </a:rPr>
              <a:t>機器翻譯</a:t>
            </a:r>
            <a:r>
              <a:rPr lang="zh-TW" altLang="en-US" b="0" i="0" dirty="0">
                <a:solidFill>
                  <a:srgbClr val="202122"/>
                </a:solidFill>
                <a:effectLst/>
              </a:rPr>
              <a:t>的表現越好」。雙語替換評測是第一個宣稱，其</a:t>
            </a:r>
            <a:r>
              <a:rPr lang="zh-TW" altLang="en-US" b="0" i="0" dirty="0">
                <a:solidFill>
                  <a:srgbClr val="00B050"/>
                </a:solidFill>
                <a:effectLst/>
              </a:rPr>
              <a:t>與人工判斷翻譯品質方式呈高度</a:t>
            </a:r>
            <a:r>
              <a:rPr lang="zh-TW" altLang="en-US" b="0" i="0" u="none" strike="noStrike" dirty="0">
                <a:solidFill>
                  <a:srgbClr val="00B050"/>
                </a:solidFill>
                <a:effectLst/>
                <a:hlinkClick r:id="rId4" tooltip="相關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相關</a:t>
            </a:r>
            <a:r>
              <a:rPr lang="zh-TW" altLang="en-US" b="0" i="0" dirty="0">
                <a:solidFill>
                  <a:srgbClr val="00B050"/>
                </a:solidFill>
                <a:effectLst/>
              </a:rPr>
              <a:t>的</a:t>
            </a:r>
            <a:r>
              <a:rPr lang="zh-TW" altLang="en-US" b="0" i="0" u="none" strike="noStrike" dirty="0">
                <a:solidFill>
                  <a:srgbClr val="00B050"/>
                </a:solidFill>
                <a:effectLst/>
                <a:hlinkClick r:id="rId5" tooltip="距離函數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度量</a:t>
            </a:r>
            <a:r>
              <a:rPr lang="zh-TW" altLang="en-US" b="0" i="0" dirty="0">
                <a:solidFill>
                  <a:srgbClr val="202122"/>
                </a:solidFill>
                <a:effectLst/>
              </a:rPr>
              <a:t>，且目前仍是最流行的自動化與低成本的</a:t>
            </a:r>
            <a:r>
              <a:rPr lang="zh-TW" altLang="en-US" b="0" i="0" u="none" strike="noStrike" dirty="0">
                <a:solidFill>
                  <a:srgbClr val="0B0080"/>
                </a:solidFill>
                <a:effectLst/>
                <a:hlinkClick r:id="rId5" tooltip="距離函數"/>
              </a:rPr>
              <a:t>度量</a:t>
            </a:r>
            <a:r>
              <a:rPr lang="zh-TW" altLang="en-US" b="0" i="0" dirty="0">
                <a:solidFill>
                  <a:srgbClr val="202122"/>
                </a:solidFill>
                <a:effectLst/>
              </a:rPr>
              <a:t>之一。</a:t>
            </a:r>
          </a:p>
          <a:p>
            <a:pPr algn="l"/>
            <a:r>
              <a:rPr lang="zh-TW" altLang="en-US" b="0" i="0" dirty="0">
                <a:solidFill>
                  <a:srgbClr val="202122"/>
                </a:solidFill>
                <a:effectLst/>
              </a:rPr>
              <a:t>透過將各個譯文片段（通常是句子）與一組翻譯品質好的參考譯文進行比較，計算出各個片段的分數。 接著這些分數平均於整個</a:t>
            </a:r>
            <a:r>
              <a:rPr lang="zh-TW" altLang="en-US" b="0" i="0" u="none" strike="noStrike" dirty="0">
                <a:solidFill>
                  <a:srgbClr val="0B0080"/>
                </a:solidFill>
                <a:effectLst/>
                <a:hlinkClick r:id="rId6" tooltip="語料庫"/>
              </a:rPr>
              <a:t>語料庫</a:t>
            </a:r>
            <a:r>
              <a:rPr lang="zh-TW" altLang="en-US" b="0" i="0" dirty="0">
                <a:solidFill>
                  <a:srgbClr val="202122"/>
                </a:solidFill>
                <a:effectLst/>
              </a:rPr>
              <a:t>，估算翻譯的整體品質。此算法不考慮字句的可理解性或語法的正確性。 </a:t>
            </a:r>
          </a:p>
          <a:p>
            <a:pPr algn="l"/>
            <a:r>
              <a:rPr lang="zh-TW" altLang="en-US" b="0" i="0" dirty="0">
                <a:solidFill>
                  <a:srgbClr val="202122"/>
                </a:solidFill>
                <a:effectLst/>
              </a:rPr>
              <a:t>雙語替換評測的輸出分數始終為</a:t>
            </a:r>
            <a:r>
              <a:rPr lang="en-US" altLang="zh-TW" b="0" i="0" dirty="0">
                <a:solidFill>
                  <a:srgbClr val="202122"/>
                </a:solidFill>
                <a:effectLst/>
              </a:rPr>
              <a:t>0</a:t>
            </a:r>
            <a:r>
              <a:rPr lang="zh-TW" altLang="en-US" b="0" i="0" dirty="0">
                <a:solidFill>
                  <a:srgbClr val="202122"/>
                </a:solidFill>
                <a:effectLst/>
              </a:rPr>
              <a:t>到</a:t>
            </a:r>
            <a:r>
              <a:rPr lang="en-US" altLang="zh-TW" b="0" i="0" dirty="0">
                <a:solidFill>
                  <a:srgbClr val="202122"/>
                </a:solidFill>
                <a:effectLst/>
              </a:rPr>
              <a:t>1</a:t>
            </a:r>
            <a:r>
              <a:rPr lang="zh-TW" altLang="en-US" b="0" i="0" dirty="0">
                <a:solidFill>
                  <a:srgbClr val="202122"/>
                </a:solidFill>
                <a:effectLst/>
              </a:rPr>
              <a:t>之間的數字。該輸出值意味著候選譯文與參考譯文之間的相似程度，</a:t>
            </a:r>
            <a:r>
              <a:rPr lang="zh-TW" altLang="en-US" b="0" i="0" dirty="0">
                <a:solidFill>
                  <a:srgbClr val="00B050"/>
                </a:solidFill>
                <a:effectLst/>
              </a:rPr>
              <a:t>越接近</a:t>
            </a:r>
            <a:r>
              <a:rPr lang="en-US" altLang="zh-TW" b="0" i="0" dirty="0">
                <a:solidFill>
                  <a:srgbClr val="00B050"/>
                </a:solidFill>
                <a:effectLst/>
              </a:rPr>
              <a:t>1</a:t>
            </a:r>
            <a:r>
              <a:rPr lang="zh-TW" altLang="en-US" b="0" i="0" dirty="0">
                <a:solidFill>
                  <a:srgbClr val="00B050"/>
                </a:solidFill>
                <a:effectLst/>
              </a:rPr>
              <a:t>的值表示文本相似度越高</a:t>
            </a:r>
            <a:r>
              <a:rPr lang="zh-TW" altLang="en-US" b="0" i="0" dirty="0">
                <a:solidFill>
                  <a:srgbClr val="202122"/>
                </a:solidFill>
                <a:effectLst/>
              </a:rPr>
              <a:t>。人工翻譯少有能達到數值</a:t>
            </a:r>
            <a:r>
              <a:rPr lang="en-US" altLang="zh-TW" b="0" i="0" dirty="0">
                <a:solidFill>
                  <a:srgbClr val="202122"/>
                </a:solidFill>
                <a:effectLst/>
              </a:rPr>
              <a:t>1</a:t>
            </a:r>
            <a:r>
              <a:rPr lang="zh-TW" altLang="en-US" b="0" i="0" dirty="0">
                <a:solidFill>
                  <a:srgbClr val="202122"/>
                </a:solidFill>
                <a:effectLst/>
              </a:rPr>
              <a:t>，因為數值</a:t>
            </a:r>
            <a:r>
              <a:rPr lang="en-US" altLang="zh-TW" b="0" i="0" dirty="0">
                <a:solidFill>
                  <a:srgbClr val="202122"/>
                </a:solidFill>
                <a:effectLst/>
              </a:rPr>
              <a:t>1</a:t>
            </a:r>
            <a:r>
              <a:rPr lang="zh-TW" altLang="en-US" b="0" i="0" dirty="0">
                <a:solidFill>
                  <a:srgbClr val="202122"/>
                </a:solidFill>
                <a:effectLst/>
              </a:rPr>
              <a:t>表示候選文本與參考文本完全相同。由於這個原因，沒有必要要求候選的翻譯片段要獲得</a:t>
            </a:r>
            <a:r>
              <a:rPr lang="en-US" altLang="zh-TW" b="0" i="0" dirty="0">
                <a:solidFill>
                  <a:srgbClr val="202122"/>
                </a:solidFill>
                <a:effectLst/>
              </a:rPr>
              <a:t>1</a:t>
            </a:r>
            <a:r>
              <a:rPr lang="zh-TW" altLang="en-US" b="0" i="0" dirty="0">
                <a:solidFill>
                  <a:srgbClr val="202122"/>
                </a:solidFill>
                <a:effectLst/>
              </a:rPr>
              <a:t>分。而也因為有更多可以匹配的機會，增加其他參考的譯文文本將增加此評測得分。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4297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F8924B-91AB-4031-BA41-B1618D075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展示實驗結果</a:t>
            </a:r>
            <a:r>
              <a:rPr lang="en-US" altLang="zh-TW" dirty="0"/>
              <a:t>(1/6)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使用</a:t>
            </a:r>
            <a:r>
              <a:rPr lang="en-US" altLang="zh-TW" dirty="0" err="1"/>
              <a:t>tensorboard,family</a:t>
            </a:r>
            <a:r>
              <a:rPr lang="zh-TW" altLang="en-US" dirty="0"/>
              <a:t>類別電影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414" y="1815417"/>
            <a:ext cx="8538198" cy="4859687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77D4A29-4D79-4263-A83D-A67D54FB93C3}"/>
              </a:ext>
            </a:extLst>
          </p:cNvPr>
          <p:cNvSpPr/>
          <p:nvPr/>
        </p:nvSpPr>
        <p:spPr>
          <a:xfrm>
            <a:off x="7390252" y="6398105"/>
            <a:ext cx="68320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epoch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A7400B-E3B7-4F42-B266-56AD9DBFC73E}"/>
              </a:ext>
            </a:extLst>
          </p:cNvPr>
          <p:cNvSpPr/>
          <p:nvPr/>
        </p:nvSpPr>
        <p:spPr>
          <a:xfrm rot="16200000">
            <a:off x="2539389" y="4326352"/>
            <a:ext cx="145905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score of train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B768FA-E6C6-420A-9F5F-7392D78E4D7E}"/>
              </a:ext>
            </a:extLst>
          </p:cNvPr>
          <p:cNvSpPr/>
          <p:nvPr/>
        </p:nvSpPr>
        <p:spPr>
          <a:xfrm>
            <a:off x="948457" y="207758"/>
            <a:ext cx="585128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這是</a:t>
            </a:r>
            <a:r>
              <a:rPr lang="en-US" altLang="zh-TW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LSTM</a:t>
            </a:r>
            <a:r>
              <a:rPr lang="zh-TW" alt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與</a:t>
            </a:r>
            <a:r>
              <a:rPr lang="en-US" altLang="zh-TW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BILSTM</a:t>
            </a:r>
            <a:r>
              <a:rPr lang="zh-TW" alt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進行交叉熵訓練的成果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A974A8C-2C11-432F-B37C-2DF5D60B9F60}"/>
              </a:ext>
            </a:extLst>
          </p:cNvPr>
          <p:cNvSpPr/>
          <p:nvPr/>
        </p:nvSpPr>
        <p:spPr>
          <a:xfrm>
            <a:off x="6971251" y="2147582"/>
            <a:ext cx="545285" cy="578840"/>
          </a:xfrm>
          <a:prstGeom prst="rect">
            <a:avLst/>
          </a:prstGeom>
          <a:noFill/>
          <a:ln>
            <a:gradFill>
              <a:gsLst>
                <a:gs pos="0">
                  <a:srgbClr val="FF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30E7AC-B504-477A-ADD3-D0D52E37A13A}"/>
              </a:ext>
            </a:extLst>
          </p:cNvPr>
          <p:cNvSpPr/>
          <p:nvPr/>
        </p:nvSpPr>
        <p:spPr>
          <a:xfrm>
            <a:off x="5061527" y="2147582"/>
            <a:ext cx="443346" cy="578840"/>
          </a:xfrm>
          <a:prstGeom prst="rect">
            <a:avLst/>
          </a:prstGeom>
          <a:noFill/>
          <a:ln>
            <a:gradFill>
              <a:gsLst>
                <a:gs pos="0">
                  <a:srgbClr val="FF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6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展示實驗結果</a:t>
            </a:r>
            <a:r>
              <a:rPr lang="en-US" altLang="zh-TW" dirty="0"/>
              <a:t>(2/6)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比較</a:t>
            </a:r>
            <a:r>
              <a:rPr lang="en-US" altLang="zh-TW" dirty="0"/>
              <a:t>batch size</a:t>
            </a:r>
            <a:r>
              <a:rPr lang="zh-TW" altLang="en-US" dirty="0"/>
              <a:t> </a:t>
            </a:r>
            <a:r>
              <a:rPr lang="en-US" altLang="zh-TW" dirty="0"/>
              <a:t>16,32,64)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609" y="1911909"/>
            <a:ext cx="7844725" cy="4676072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8D4B5BC-5200-43D5-9350-E89AFFBCBB84}"/>
              </a:ext>
            </a:extLst>
          </p:cNvPr>
          <p:cNvSpPr/>
          <p:nvPr/>
        </p:nvSpPr>
        <p:spPr>
          <a:xfrm>
            <a:off x="6508226" y="6233890"/>
            <a:ext cx="141937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epoch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4FC5E9-E893-43DC-849A-5039A45604A8}"/>
              </a:ext>
            </a:extLst>
          </p:cNvPr>
          <p:cNvSpPr/>
          <p:nvPr/>
        </p:nvSpPr>
        <p:spPr>
          <a:xfrm rot="16200000">
            <a:off x="2581333" y="4435409"/>
            <a:ext cx="145905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score of train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022DE7-3B47-4CC5-9821-9B60596116E4}"/>
              </a:ext>
            </a:extLst>
          </p:cNvPr>
          <p:cNvSpPr/>
          <p:nvPr/>
        </p:nvSpPr>
        <p:spPr>
          <a:xfrm>
            <a:off x="349793" y="270019"/>
            <a:ext cx="61991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我們將</a:t>
            </a:r>
            <a:r>
              <a:rPr lang="en-US" altLang="zh-TW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batch</a:t>
            </a:r>
            <a:r>
              <a:rPr lang="zh-TW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TW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size</a:t>
            </a:r>
            <a:r>
              <a:rPr lang="zh-TW" alt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修改 對模組進行微調並比較其效能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C7AB517-DD18-46DC-954E-523E8B39B720}"/>
              </a:ext>
            </a:extLst>
          </p:cNvPr>
          <p:cNvSpPr/>
          <p:nvPr/>
        </p:nvSpPr>
        <p:spPr>
          <a:xfrm>
            <a:off x="6761018" y="2152073"/>
            <a:ext cx="591127" cy="701963"/>
          </a:xfrm>
          <a:prstGeom prst="rect">
            <a:avLst/>
          </a:prstGeom>
          <a:noFill/>
          <a:ln>
            <a:gradFill>
              <a:gsLst>
                <a:gs pos="0">
                  <a:srgbClr val="C0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B8553A-C7D2-4B2E-95B9-4A5C1D087B3C}"/>
              </a:ext>
            </a:extLst>
          </p:cNvPr>
          <p:cNvSpPr/>
          <p:nvPr/>
        </p:nvSpPr>
        <p:spPr>
          <a:xfrm>
            <a:off x="5052291" y="2152073"/>
            <a:ext cx="452582" cy="701963"/>
          </a:xfrm>
          <a:prstGeom prst="rect">
            <a:avLst/>
          </a:prstGeom>
          <a:noFill/>
          <a:ln>
            <a:gradFill>
              <a:gsLst>
                <a:gs pos="0">
                  <a:srgbClr val="C0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64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F5ED9-7B83-4C46-9313-0981E421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/>
              <a:t>展示實驗結果</a:t>
            </a:r>
            <a:r>
              <a:rPr lang="en-US" altLang="zh-TW" dirty="0"/>
              <a:t>(3/6)</a:t>
            </a:r>
            <a:br>
              <a:rPr lang="en-US" altLang="zh-TW" dirty="0"/>
            </a:br>
            <a:r>
              <a:rPr lang="en-US" altLang="zh-TW" dirty="0"/>
              <a:t>SGD</a:t>
            </a:r>
            <a:r>
              <a:rPr lang="zh-TW" altLang="en-US" dirty="0"/>
              <a:t> </a:t>
            </a:r>
            <a:r>
              <a:rPr lang="en-US" altLang="zh-TW" dirty="0"/>
              <a:t>optimizer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E47294-AFC6-44C2-BE68-A72722AE1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SGD </a:t>
            </a:r>
            <a:r>
              <a:rPr lang="zh-TW" altLang="en-US" dirty="0">
                <a:solidFill>
                  <a:schemeClr val="tx1"/>
                </a:solidFill>
              </a:rPr>
              <a:t>也就是最單純的</a:t>
            </a:r>
            <a:r>
              <a:rPr lang="en-US" altLang="zh-TW" dirty="0">
                <a:solidFill>
                  <a:schemeClr val="tx1"/>
                </a:solidFill>
              </a:rPr>
              <a:t>gradient decent </a:t>
            </a:r>
            <a:r>
              <a:rPr lang="zh-TW" altLang="en-US" dirty="0">
                <a:solidFill>
                  <a:schemeClr val="tx1"/>
                </a:solidFill>
              </a:rPr>
              <a:t>方法，找出參數的梯度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利用微分的方法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r>
              <a:rPr lang="zh-TW" altLang="en-US" dirty="0">
                <a:solidFill>
                  <a:schemeClr val="tx1"/>
                </a:solidFill>
              </a:rPr>
              <a:t>，往梯度的方向去更新參數</a:t>
            </a:r>
            <a:r>
              <a:rPr lang="en-US" altLang="zh-TW" dirty="0">
                <a:solidFill>
                  <a:schemeClr val="tx1"/>
                </a:solidFill>
              </a:rPr>
              <a:t>(weight)</a:t>
            </a:r>
            <a:r>
              <a:rPr lang="zh-TW" altLang="en-US" dirty="0">
                <a:solidFill>
                  <a:schemeClr val="tx1"/>
                </a:solidFill>
              </a:rPr>
              <a:t>，</a:t>
            </a:r>
            <a:r>
              <a:rPr lang="en-US" altLang="zh-TW" b="1" i="1" dirty="0">
                <a:solidFill>
                  <a:schemeClr val="tx1"/>
                </a:solidFill>
              </a:rPr>
              <a:t>W </a:t>
            </a:r>
            <a:r>
              <a:rPr lang="zh-TW" altLang="en-US" dirty="0">
                <a:solidFill>
                  <a:schemeClr val="tx1"/>
                </a:solidFill>
              </a:rPr>
              <a:t>為權重</a:t>
            </a:r>
            <a:r>
              <a:rPr lang="en-US" altLang="zh-TW" dirty="0">
                <a:solidFill>
                  <a:schemeClr val="tx1"/>
                </a:solidFill>
              </a:rPr>
              <a:t>(weight)</a:t>
            </a:r>
            <a:r>
              <a:rPr lang="zh-TW" altLang="en-US" dirty="0">
                <a:solidFill>
                  <a:schemeClr val="tx1"/>
                </a:solidFill>
              </a:rPr>
              <a:t>參數，</a:t>
            </a:r>
            <a:r>
              <a:rPr lang="en-US" altLang="zh-TW" b="1" i="1" dirty="0">
                <a:solidFill>
                  <a:schemeClr val="tx1"/>
                </a:solidFill>
              </a:rPr>
              <a:t>L </a:t>
            </a:r>
            <a:r>
              <a:rPr lang="zh-TW" altLang="en-US" dirty="0">
                <a:solidFill>
                  <a:schemeClr val="tx1"/>
                </a:solidFill>
              </a:rPr>
              <a:t>為損失函數</a:t>
            </a:r>
            <a:r>
              <a:rPr lang="en-US" altLang="zh-TW" dirty="0">
                <a:solidFill>
                  <a:schemeClr val="tx1"/>
                </a:solidFill>
              </a:rPr>
              <a:t>(loss function)</a:t>
            </a:r>
            <a:r>
              <a:rPr lang="zh-TW" altLang="en-US" dirty="0">
                <a:solidFill>
                  <a:schemeClr val="tx1"/>
                </a:solidFill>
              </a:rPr>
              <a:t>， </a:t>
            </a:r>
            <a:r>
              <a:rPr lang="el-GR" altLang="zh-TW" b="1" i="1" dirty="0">
                <a:solidFill>
                  <a:schemeClr val="tx1"/>
                </a:solidFill>
              </a:rPr>
              <a:t>η</a:t>
            </a:r>
            <a:r>
              <a:rPr lang="el-GR" altLang="zh-TW" i="1" dirty="0">
                <a:solidFill>
                  <a:schemeClr val="tx1"/>
                </a:solidFill>
              </a:rPr>
              <a:t> </a:t>
            </a:r>
            <a:r>
              <a:rPr lang="zh-TW" altLang="en-US" dirty="0">
                <a:solidFill>
                  <a:schemeClr val="tx1"/>
                </a:solidFill>
              </a:rPr>
              <a:t>是學習率</a:t>
            </a:r>
            <a:r>
              <a:rPr lang="en-US" altLang="zh-TW" dirty="0">
                <a:solidFill>
                  <a:schemeClr val="tx1"/>
                </a:solidFill>
              </a:rPr>
              <a:t>(learning rate)</a:t>
            </a:r>
            <a:r>
              <a:rPr lang="zh-TW" altLang="en-US" dirty="0">
                <a:solidFill>
                  <a:schemeClr val="tx1"/>
                </a:solidFill>
              </a:rPr>
              <a:t>，</a:t>
            </a:r>
            <a:r>
              <a:rPr lang="en-US" altLang="zh-TW" b="1" i="1" dirty="0">
                <a:solidFill>
                  <a:schemeClr val="tx1"/>
                </a:solidFill>
              </a:rPr>
              <a:t> ∂L/∂W</a:t>
            </a:r>
            <a:r>
              <a:rPr lang="en-US" altLang="zh-TW" dirty="0">
                <a:solidFill>
                  <a:schemeClr val="tx1"/>
                </a:solidFill>
              </a:rPr>
              <a:t> </a:t>
            </a:r>
            <a:r>
              <a:rPr lang="zh-TW" altLang="en-US" dirty="0">
                <a:solidFill>
                  <a:schemeClr val="tx1"/>
                </a:solidFill>
              </a:rPr>
              <a:t>是損失函數對參數的梯度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微分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r>
              <a:rPr lang="zh-TW" altLang="en-US" dirty="0">
                <a:solidFill>
                  <a:schemeClr val="tx1"/>
                </a:solidFill>
              </a:rPr>
              <a:t>一次跑一個樣本或是小批次</a:t>
            </a:r>
            <a:r>
              <a:rPr lang="en-US" altLang="zh-TW" dirty="0">
                <a:solidFill>
                  <a:schemeClr val="tx1"/>
                </a:solidFill>
              </a:rPr>
              <a:t>(mini-batch)</a:t>
            </a:r>
            <a:r>
              <a:rPr lang="zh-TW" altLang="en-US" dirty="0">
                <a:solidFill>
                  <a:schemeClr val="tx1"/>
                </a:solidFill>
              </a:rPr>
              <a:t>樣本然後算出一次梯度或是小批次梯度的平均後就更新一次，那這個樣本或是小批次的樣本是隨機抽取的，所以才會稱為隨機梯度下降法。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SGD</a:t>
            </a:r>
            <a:r>
              <a:rPr lang="zh-TW" altLang="en-US" dirty="0">
                <a:solidFill>
                  <a:schemeClr val="tx1"/>
                </a:solidFill>
              </a:rPr>
              <a:t>容易收斂到局部最優，並且在某些情況下可能被困在鞍點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鞍點就是：一個光滑函式的鞍點鄰域的曲線，曲面，或超曲面，都位於這點的切線的不同邊。例如這個二維圖形，像個馬鞍：在</a:t>
            </a:r>
            <a:r>
              <a:rPr lang="en-US" altLang="zh-TW" dirty="0">
                <a:solidFill>
                  <a:schemeClr val="tx1"/>
                </a:solidFill>
              </a:rPr>
              <a:t>x-</a:t>
            </a:r>
            <a:r>
              <a:rPr lang="zh-TW" altLang="en-US" dirty="0">
                <a:solidFill>
                  <a:schemeClr val="tx1"/>
                </a:solidFill>
              </a:rPr>
              <a:t>軸方向往上曲，在</a:t>
            </a:r>
            <a:r>
              <a:rPr lang="en-US" altLang="zh-TW" dirty="0">
                <a:solidFill>
                  <a:schemeClr val="tx1"/>
                </a:solidFill>
              </a:rPr>
              <a:t>y-</a:t>
            </a:r>
            <a:r>
              <a:rPr lang="zh-TW" altLang="en-US" dirty="0">
                <a:solidFill>
                  <a:schemeClr val="tx1"/>
                </a:solidFill>
              </a:rPr>
              <a:t>軸方向往下曲，鞍點就是（</a:t>
            </a:r>
            <a:r>
              <a:rPr lang="en-US" altLang="zh-TW" dirty="0">
                <a:solidFill>
                  <a:schemeClr val="tx1"/>
                </a:solidFill>
              </a:rPr>
              <a:t>0</a:t>
            </a:r>
            <a:r>
              <a:rPr lang="zh-TW" altLang="en-US" dirty="0">
                <a:solidFill>
                  <a:schemeClr val="tx1"/>
                </a:solidFill>
              </a:rPr>
              <a:t>，</a:t>
            </a:r>
            <a:r>
              <a:rPr lang="en-US" altLang="zh-TW" dirty="0">
                <a:solidFill>
                  <a:schemeClr val="tx1"/>
                </a:solidFill>
              </a:rPr>
              <a:t>0</a:t>
            </a:r>
            <a:r>
              <a:rPr lang="zh-TW" altLang="en-US" dirty="0">
                <a:solidFill>
                  <a:schemeClr val="tx1"/>
                </a:solidFill>
              </a:rPr>
              <a:t>）。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027" name="Picture 3" descr="Image for post">
            <a:extLst>
              <a:ext uri="{FF2B5EF4-FFF2-40B4-BE49-F238E27FC236}">
                <a16:creationId xmlns:a16="http://schemas.microsoft.com/office/drawing/2014/main" id="{E17715C1-88F6-43E6-B9D9-E8391D8E4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262" y="5679667"/>
            <a:ext cx="2019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F81C2C-5046-4C79-9685-C7764BFE9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000" y="56627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SGD Weight update equation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2A01B8-6D07-45D3-9A39-66A9182DA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924" y="4901152"/>
            <a:ext cx="1879076" cy="176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40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491B121-12B5-4977-A064-636AB0B9B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45A9A98-AF9D-4F5C-9D13-855EF0B1E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zh-TW" altLang="en-US" dirty="0"/>
              <a:t>展示實驗結果</a:t>
            </a:r>
            <a:r>
              <a:rPr lang="en-US" altLang="zh-TW" dirty="0"/>
              <a:t>(4/6)</a:t>
            </a:r>
            <a:br>
              <a:rPr lang="en-US" altLang="zh-TW" dirty="0"/>
            </a:br>
            <a:r>
              <a:rPr lang="en-US" altLang="zh-TW" dirty="0" err="1"/>
              <a:t>RMSprop</a:t>
            </a:r>
            <a:r>
              <a:rPr lang="zh-TW" altLang="en-US" dirty="0"/>
              <a:t> </a:t>
            </a:r>
            <a:r>
              <a:rPr lang="en-US" altLang="zh-TW" dirty="0"/>
              <a:t>optimizer</a:t>
            </a:r>
            <a:endParaRPr lang="zh-TW" alt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ED05F70-AB3E-4472-B26B-EFE6A5A59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226696-ECFE-416D-B3C7-810665678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6574535" cy="3759253"/>
          </a:xfrm>
        </p:spPr>
        <p:txBody>
          <a:bodyPr>
            <a:normAutofit lnSpcReduction="10000"/>
          </a:bodyPr>
          <a:lstStyle/>
          <a:p>
            <a:pPr fontAlgn="base">
              <a:lnSpc>
                <a:spcPct val="90000"/>
              </a:lnSpc>
            </a:pPr>
            <a:r>
              <a:rPr lang="en-US" altLang="zh-TW" sz="1700" dirty="0" err="1"/>
              <a:t>RMSprop</a:t>
            </a:r>
            <a:r>
              <a:rPr lang="zh-TW" altLang="en-US" sz="1700" dirty="0"/>
              <a:t>通過引入一個衰減係數，讓</a:t>
            </a:r>
            <a:r>
              <a:rPr lang="en-US" altLang="zh-TW" sz="1700" dirty="0"/>
              <a:t>r</a:t>
            </a:r>
            <a:r>
              <a:rPr lang="zh-TW" altLang="en-US" sz="1700" dirty="0"/>
              <a:t>每回合都衰減一定比例，類似於</a:t>
            </a:r>
            <a:r>
              <a:rPr lang="en-US" altLang="zh-TW" sz="1700" dirty="0"/>
              <a:t>Momentum</a:t>
            </a:r>
            <a:r>
              <a:rPr lang="zh-TW" altLang="en-US" sz="1700" dirty="0"/>
              <a:t>中的做法，是對</a:t>
            </a:r>
            <a:r>
              <a:rPr lang="en-US" altLang="zh-TW" sz="1700" dirty="0" err="1"/>
              <a:t>AdaGrad</a:t>
            </a:r>
            <a:r>
              <a:rPr lang="zh-TW" altLang="en-US" sz="1700" dirty="0"/>
              <a:t>演算法的改進。</a:t>
            </a:r>
            <a:r>
              <a:rPr lang="zh-TW" altLang="en-US" sz="1600" dirty="0">
                <a:solidFill>
                  <a:schemeClr val="tx1"/>
                </a:solidFill>
              </a:rPr>
              <a:t>在學習率上依據梯度的大小對學習率進行加強或是衰減</a:t>
            </a:r>
            <a:r>
              <a:rPr lang="zh-TW" altLang="en-US" sz="1600" dirty="0">
                <a:solidFill>
                  <a:schemeClr val="tx1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。</a:t>
            </a:r>
            <a:endParaRPr lang="zh-TW" altLang="en-US" sz="1700" dirty="0"/>
          </a:p>
          <a:p>
            <a:pPr fontAlgn="base">
              <a:lnSpc>
                <a:spcPct val="90000"/>
              </a:lnSpc>
            </a:pPr>
            <a:r>
              <a:rPr lang="zh-TW" altLang="en-US" sz="1700" dirty="0"/>
              <a:t>具體實現</a:t>
            </a:r>
            <a:r>
              <a:rPr lang="en-US" altLang="zh-TW" sz="1700" dirty="0"/>
              <a:t>:</a:t>
            </a:r>
            <a:br>
              <a:rPr lang="en-US" altLang="zh-TW" sz="1700" dirty="0"/>
            </a:br>
            <a:r>
              <a:rPr lang="zh-TW" altLang="en-US" sz="1700" dirty="0"/>
              <a:t>需要</a:t>
            </a:r>
            <a:r>
              <a:rPr lang="en-US" altLang="zh-TW" sz="1700" dirty="0"/>
              <a:t>:</a:t>
            </a:r>
            <a:r>
              <a:rPr lang="zh-TW" altLang="en-US" sz="1700" dirty="0"/>
              <a:t>全域性學習速率 </a:t>
            </a:r>
            <a:r>
              <a:rPr lang="en-US" altLang="zh-TW" sz="1700" dirty="0"/>
              <a:t>ϵ, </a:t>
            </a:r>
            <a:r>
              <a:rPr lang="zh-TW" altLang="en-US" sz="1700" dirty="0"/>
              <a:t>初始引數 </a:t>
            </a:r>
            <a:r>
              <a:rPr lang="en-US" altLang="zh-TW" sz="1700" dirty="0"/>
              <a:t>θ, </a:t>
            </a:r>
            <a:r>
              <a:rPr lang="zh-TW" altLang="en-US" sz="1700" dirty="0"/>
              <a:t>數值穩定量</a:t>
            </a:r>
            <a:r>
              <a:rPr lang="en-US" altLang="zh-TW" sz="1700" dirty="0"/>
              <a:t>δ</a:t>
            </a:r>
            <a:r>
              <a:rPr lang="zh-TW" altLang="en-US" sz="1700" dirty="0"/>
              <a:t>，衰減速率</a:t>
            </a:r>
            <a:r>
              <a:rPr lang="en-US" altLang="zh-TW" sz="1700" dirty="0"/>
              <a:t>ρ</a:t>
            </a:r>
            <a:br>
              <a:rPr lang="en-US" altLang="zh-TW" sz="1700" dirty="0"/>
            </a:br>
            <a:r>
              <a:rPr lang="zh-TW" altLang="en-US" sz="1700" dirty="0"/>
              <a:t>中間變數</a:t>
            </a:r>
            <a:r>
              <a:rPr lang="en-US" altLang="zh-TW" sz="1700" dirty="0"/>
              <a:t>: </a:t>
            </a:r>
            <a:r>
              <a:rPr lang="zh-TW" altLang="en-US" sz="1700" dirty="0"/>
              <a:t>梯度累計量</a:t>
            </a:r>
            <a:r>
              <a:rPr lang="en-US" altLang="zh-TW" sz="1700" dirty="0"/>
              <a:t>r(</a:t>
            </a:r>
            <a:r>
              <a:rPr lang="zh-TW" altLang="en-US" sz="1700" dirty="0"/>
              <a:t>初始化為</a:t>
            </a:r>
            <a:r>
              <a:rPr lang="en-US" altLang="zh-TW" sz="1700" dirty="0"/>
              <a:t>0)</a:t>
            </a:r>
          </a:p>
          <a:p>
            <a:pPr fontAlgn="base">
              <a:lnSpc>
                <a:spcPct val="90000"/>
              </a:lnSpc>
            </a:pPr>
            <a:r>
              <a:rPr lang="zh-TW" altLang="en-US" sz="1700" dirty="0"/>
              <a:t>每步迭代過程</a:t>
            </a:r>
            <a:r>
              <a:rPr lang="en-US" altLang="zh-TW" sz="1700" dirty="0"/>
              <a:t>:</a:t>
            </a:r>
          </a:p>
          <a:p>
            <a:pPr fontAlgn="base">
              <a:lnSpc>
                <a:spcPct val="90000"/>
              </a:lnSpc>
            </a:pPr>
            <a:r>
              <a:rPr lang="zh-TW" altLang="en-US" sz="1700" dirty="0"/>
              <a:t>從訓練集中的隨機抽取一批容量為</a:t>
            </a:r>
            <a:r>
              <a:rPr lang="en-US" altLang="zh-TW" sz="1700" dirty="0"/>
              <a:t>m</a:t>
            </a:r>
            <a:r>
              <a:rPr lang="zh-TW" altLang="en-US" sz="1700" dirty="0"/>
              <a:t>的樣本</a:t>
            </a:r>
            <a:r>
              <a:rPr lang="en-US" altLang="zh-TW" sz="1700" dirty="0"/>
              <a:t>{x1,…,</a:t>
            </a:r>
            <a:r>
              <a:rPr lang="en-US" altLang="zh-TW" sz="1700" dirty="0" err="1"/>
              <a:t>xm</a:t>
            </a:r>
            <a:r>
              <a:rPr lang="en-US" altLang="zh-TW" sz="1700" dirty="0"/>
              <a:t>},</a:t>
            </a:r>
            <a:r>
              <a:rPr lang="zh-TW" altLang="en-US" sz="1700" dirty="0"/>
              <a:t>以及相關的輸出</a:t>
            </a:r>
            <a:r>
              <a:rPr lang="en-US" altLang="zh-TW" sz="1700" dirty="0" err="1"/>
              <a:t>yi</a:t>
            </a:r>
            <a:endParaRPr lang="en-US" altLang="zh-TW" sz="1700" dirty="0"/>
          </a:p>
          <a:p>
            <a:pPr fontAlgn="base">
              <a:lnSpc>
                <a:spcPct val="90000"/>
              </a:lnSpc>
            </a:pPr>
            <a:r>
              <a:rPr lang="zh-TW" altLang="en-US" sz="1700" dirty="0"/>
              <a:t>計算梯度和誤差</a:t>
            </a:r>
            <a:r>
              <a:rPr lang="en-US" altLang="zh-TW" sz="1700" dirty="0"/>
              <a:t>,</a:t>
            </a:r>
            <a:r>
              <a:rPr lang="zh-TW" altLang="en-US" sz="1700" dirty="0"/>
              <a:t>更新</a:t>
            </a:r>
            <a:r>
              <a:rPr lang="en-US" altLang="zh-TW" sz="1700" dirty="0"/>
              <a:t>r,</a:t>
            </a:r>
            <a:r>
              <a:rPr lang="zh-TW" altLang="en-US" sz="1700" dirty="0"/>
              <a:t>再根據</a:t>
            </a:r>
            <a:r>
              <a:rPr lang="en-US" altLang="zh-TW" sz="1700" dirty="0"/>
              <a:t>r</a:t>
            </a:r>
            <a:r>
              <a:rPr lang="zh-TW" altLang="en-US" sz="1700" dirty="0"/>
              <a:t>和梯度計算引數更新量：</a:t>
            </a:r>
            <a:endParaRPr lang="en-US" altLang="zh-TW" sz="1700" dirty="0"/>
          </a:p>
          <a:p>
            <a:pPr fontAlgn="base">
              <a:lnSpc>
                <a:spcPct val="90000"/>
              </a:lnSpc>
            </a:pPr>
            <a:endParaRPr lang="zh-TW" altLang="en-US" sz="1700" dirty="0"/>
          </a:p>
          <a:p>
            <a:pPr marL="0" indent="0">
              <a:lnSpc>
                <a:spcPct val="90000"/>
              </a:lnSpc>
              <a:buNone/>
            </a:pPr>
            <a:br>
              <a:rPr lang="zh-TW" altLang="en-US" sz="1700" dirty="0"/>
            </a:br>
            <a:endParaRPr lang="zh-TW" altLang="en-US" sz="1700" dirty="0"/>
          </a:p>
        </p:txBody>
      </p:sp>
      <p:pic>
        <p:nvPicPr>
          <p:cNvPr id="1028" name="Picture 4" descr="這裡寫圖片描述">
            <a:extLst>
              <a:ext uri="{FF2B5EF4-FFF2-40B4-BE49-F238E27FC236}">
                <a16:creationId xmlns:a16="http://schemas.microsoft.com/office/drawing/2014/main" id="{151D4FAE-AD91-422D-ABFD-976B21726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2088" y="1902650"/>
            <a:ext cx="3981455" cy="273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Freeform 11">
            <a:extLst>
              <a:ext uri="{FF2B5EF4-FFF2-40B4-BE49-F238E27FC236}">
                <a16:creationId xmlns:a16="http://schemas.microsoft.com/office/drawing/2014/main" id="{21F6BE39-9E37-45F0-B10C-92305CFB7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0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9969596-69BC-49F5-875E-2E7EC989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zh-TW" altLang="en-US"/>
              <a:t>展示實驗結果</a:t>
            </a:r>
            <a:r>
              <a:rPr lang="en-US" altLang="zh-TW"/>
              <a:t>(5/6)</a:t>
            </a:r>
            <a:br>
              <a:rPr lang="en-US" altLang="zh-TW"/>
            </a:br>
            <a:r>
              <a:rPr lang="en-US" altLang="zh-TW"/>
              <a:t>Adam optimizer</a:t>
            </a:r>
            <a:endParaRPr lang="zh-TW" alt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FA22C2-CD67-404E-A65A-3EBEAA183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pPr fontAlgn="base">
              <a:lnSpc>
                <a:spcPct val="90000"/>
              </a:lnSpc>
            </a:pPr>
            <a:r>
              <a:rPr lang="en-US" altLang="zh-TW" sz="1500" dirty="0"/>
              <a:t>Adam(Adaptive Moment Estimation)</a:t>
            </a:r>
            <a:r>
              <a:rPr lang="zh-TW" altLang="en-US" sz="1500" dirty="0"/>
              <a:t>本質上是</a:t>
            </a:r>
            <a:r>
              <a:rPr lang="zh-TW" altLang="en-US" sz="1500" b="1" dirty="0"/>
              <a:t>帶有動量項的</a:t>
            </a:r>
            <a:r>
              <a:rPr lang="en-US" altLang="zh-TW" sz="1500" b="1" dirty="0" err="1"/>
              <a:t>RMSprop</a:t>
            </a:r>
            <a:r>
              <a:rPr lang="zh-TW" altLang="en-US" sz="1500" dirty="0"/>
              <a:t>，它利用梯度的一階矩估計和二階矩估計動態調整每個引數的學習率。</a:t>
            </a:r>
            <a:r>
              <a:rPr lang="en-US" altLang="zh-TW" sz="1500" dirty="0"/>
              <a:t>Adam</a:t>
            </a:r>
            <a:r>
              <a:rPr lang="zh-TW" altLang="en-US" sz="1500" dirty="0"/>
              <a:t>的優點主要在於經過偏置校正後，每一次迭代學習率都有個確定範圍，使得引數比較平穩。</a:t>
            </a:r>
          </a:p>
          <a:p>
            <a:pPr fontAlgn="base">
              <a:lnSpc>
                <a:spcPct val="90000"/>
              </a:lnSpc>
            </a:pPr>
            <a:r>
              <a:rPr lang="zh-TW" altLang="en-US" sz="1500" dirty="0"/>
              <a:t>具體實現</a:t>
            </a:r>
            <a:r>
              <a:rPr lang="en-US" altLang="zh-TW" sz="1500" dirty="0"/>
              <a:t>:</a:t>
            </a:r>
            <a:br>
              <a:rPr lang="en-US" altLang="zh-TW" sz="1500" dirty="0"/>
            </a:br>
            <a:r>
              <a:rPr lang="zh-TW" altLang="en-US" sz="1500" dirty="0"/>
              <a:t>需要</a:t>
            </a:r>
            <a:r>
              <a:rPr lang="en-US" altLang="zh-TW" sz="1500" dirty="0"/>
              <a:t>:</a:t>
            </a:r>
            <a:r>
              <a:rPr lang="zh-TW" altLang="en-US" sz="1500" dirty="0"/>
              <a:t>步進值 </a:t>
            </a:r>
            <a:r>
              <a:rPr lang="en-US" altLang="zh-TW" sz="1500" dirty="0"/>
              <a:t>ϵ, </a:t>
            </a:r>
            <a:r>
              <a:rPr lang="zh-TW" altLang="en-US" sz="1500" dirty="0"/>
              <a:t>初始引數 </a:t>
            </a:r>
            <a:r>
              <a:rPr lang="en-US" altLang="zh-TW" sz="1500" dirty="0"/>
              <a:t>θ, </a:t>
            </a:r>
            <a:r>
              <a:rPr lang="zh-TW" altLang="en-US" sz="1500" dirty="0"/>
              <a:t>數值穩定量</a:t>
            </a:r>
            <a:r>
              <a:rPr lang="en-US" altLang="zh-TW" sz="1500" dirty="0"/>
              <a:t>δ</a:t>
            </a:r>
            <a:r>
              <a:rPr lang="zh-TW" altLang="en-US" sz="1500" dirty="0"/>
              <a:t>，一階動量衰減係數</a:t>
            </a:r>
            <a:r>
              <a:rPr lang="en-US" altLang="zh-TW" sz="1500" dirty="0"/>
              <a:t>ρ1, </a:t>
            </a:r>
            <a:r>
              <a:rPr lang="zh-TW" altLang="en-US" sz="1500" dirty="0"/>
              <a:t>二階動量衰減係數</a:t>
            </a:r>
            <a:r>
              <a:rPr lang="en-US" altLang="zh-TW" sz="1500" dirty="0"/>
              <a:t>ρ2</a:t>
            </a:r>
            <a:br>
              <a:rPr lang="en-US" altLang="zh-TW" sz="1500" dirty="0"/>
            </a:br>
            <a:r>
              <a:rPr lang="zh-TW" altLang="en-US" sz="1500" dirty="0"/>
              <a:t>其中幾個取值一般為：</a:t>
            </a:r>
            <a:r>
              <a:rPr lang="en-US" altLang="zh-TW" sz="1500" dirty="0"/>
              <a:t>δ=10^−8,ρ1=0.9,ρ2=0.999</a:t>
            </a:r>
            <a:br>
              <a:rPr lang="en-US" altLang="zh-TW" sz="1500" dirty="0"/>
            </a:br>
            <a:r>
              <a:rPr lang="zh-TW" altLang="en-US" sz="1500" dirty="0"/>
              <a:t>中間變數：一階動量</a:t>
            </a:r>
            <a:r>
              <a:rPr lang="en-US" altLang="zh-TW" sz="1500" dirty="0"/>
              <a:t>s</a:t>
            </a:r>
            <a:r>
              <a:rPr lang="zh-TW" altLang="en-US" sz="1500" dirty="0"/>
              <a:t>，二階動量</a:t>
            </a:r>
            <a:r>
              <a:rPr lang="en-US" altLang="zh-TW" sz="1500" dirty="0"/>
              <a:t>r,</a:t>
            </a:r>
            <a:r>
              <a:rPr lang="zh-TW" altLang="en-US" sz="1500" dirty="0"/>
              <a:t>都初始化為</a:t>
            </a:r>
            <a:r>
              <a:rPr lang="en-US" altLang="zh-TW" sz="1500" dirty="0"/>
              <a:t>0</a:t>
            </a:r>
          </a:p>
          <a:p>
            <a:pPr fontAlgn="base">
              <a:lnSpc>
                <a:spcPct val="90000"/>
              </a:lnSpc>
            </a:pPr>
            <a:r>
              <a:rPr lang="zh-TW" altLang="en-US" sz="1500" dirty="0"/>
              <a:t>每步迭代過程</a:t>
            </a:r>
            <a:r>
              <a:rPr lang="en-US" altLang="zh-TW" sz="1500" dirty="0"/>
              <a:t>:</a:t>
            </a:r>
          </a:p>
          <a:p>
            <a:pPr fontAlgn="base">
              <a:lnSpc>
                <a:spcPct val="90000"/>
              </a:lnSpc>
            </a:pPr>
            <a:r>
              <a:rPr lang="zh-TW" altLang="en-US" sz="1500" dirty="0"/>
              <a:t>從訓練集中的隨機抽取一批容量為</a:t>
            </a:r>
            <a:r>
              <a:rPr lang="en-US" altLang="zh-TW" sz="1500" dirty="0"/>
              <a:t>m</a:t>
            </a:r>
            <a:r>
              <a:rPr lang="zh-TW" altLang="en-US" sz="1500" dirty="0"/>
              <a:t>的樣本</a:t>
            </a:r>
            <a:r>
              <a:rPr lang="en-US" altLang="zh-TW" sz="1500" dirty="0"/>
              <a:t>{x1,…,</a:t>
            </a:r>
            <a:r>
              <a:rPr lang="en-US" altLang="zh-TW" sz="1500" dirty="0" err="1"/>
              <a:t>xm</a:t>
            </a:r>
            <a:r>
              <a:rPr lang="en-US" altLang="zh-TW" sz="1500" dirty="0"/>
              <a:t>},</a:t>
            </a:r>
            <a:r>
              <a:rPr lang="zh-TW" altLang="en-US" sz="1500" dirty="0"/>
              <a:t>以及相關的輸出</a:t>
            </a:r>
            <a:r>
              <a:rPr lang="en-US" altLang="zh-TW" sz="1500" dirty="0" err="1"/>
              <a:t>yi</a:t>
            </a:r>
            <a:endParaRPr lang="en-US" altLang="zh-TW" sz="1500" dirty="0"/>
          </a:p>
          <a:p>
            <a:pPr fontAlgn="base">
              <a:lnSpc>
                <a:spcPct val="90000"/>
              </a:lnSpc>
            </a:pPr>
            <a:r>
              <a:rPr lang="zh-TW" altLang="en-US" sz="1500" dirty="0"/>
              <a:t>計算梯度和誤差</a:t>
            </a:r>
            <a:r>
              <a:rPr lang="en-US" altLang="zh-TW" sz="1500" dirty="0"/>
              <a:t>,</a:t>
            </a:r>
            <a:r>
              <a:rPr lang="zh-TW" altLang="en-US" sz="1500" dirty="0"/>
              <a:t>更新</a:t>
            </a:r>
            <a:r>
              <a:rPr lang="en-US" altLang="zh-TW" sz="1500" dirty="0"/>
              <a:t>r</a:t>
            </a:r>
            <a:r>
              <a:rPr lang="zh-TW" altLang="en-US" sz="1500" dirty="0"/>
              <a:t>和</a:t>
            </a:r>
            <a:r>
              <a:rPr lang="en-US" altLang="zh-TW" sz="1500" dirty="0"/>
              <a:t>s,</a:t>
            </a:r>
            <a:r>
              <a:rPr lang="zh-TW" altLang="en-US" sz="1500" dirty="0"/>
              <a:t>再根據</a:t>
            </a:r>
            <a:r>
              <a:rPr lang="en-US" altLang="zh-TW" sz="1500" dirty="0"/>
              <a:t>r</a:t>
            </a:r>
            <a:r>
              <a:rPr lang="zh-TW" altLang="en-US" sz="1500" dirty="0"/>
              <a:t>和</a:t>
            </a:r>
            <a:r>
              <a:rPr lang="en-US" altLang="zh-TW" sz="1500" dirty="0"/>
              <a:t>s</a:t>
            </a:r>
            <a:r>
              <a:rPr lang="zh-TW" altLang="en-US" sz="1500" dirty="0"/>
              <a:t>以及梯度計算引數更新量 ：</a:t>
            </a:r>
          </a:p>
        </p:txBody>
      </p:sp>
      <p:pic>
        <p:nvPicPr>
          <p:cNvPr id="2050" name="Picture 2" descr="這裡寫圖片描述">
            <a:extLst>
              <a:ext uri="{FF2B5EF4-FFF2-40B4-BE49-F238E27FC236}">
                <a16:creationId xmlns:a16="http://schemas.microsoft.com/office/drawing/2014/main" id="{76003F1A-72ED-47E4-9CD7-59A20FA6C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1916" y="761960"/>
            <a:ext cx="5451627" cy="501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8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5B141F-2B65-4101-8A33-8FD712AA2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/>
              <a:t>展示實驗結果</a:t>
            </a:r>
            <a:r>
              <a:rPr lang="en-US" altLang="zh-TW" dirty="0"/>
              <a:t>(6/6)</a:t>
            </a:r>
            <a:br>
              <a:rPr lang="en-US" altLang="zh-TW" dirty="0"/>
            </a:br>
            <a:r>
              <a:rPr lang="zh-TW" altLang="en-US" dirty="0"/>
              <a:t>結論</a:t>
            </a: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E55A9088-082B-48A2-A3AA-E3790EEA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42D9CF5-BC8E-4175-A22D-4D7CE6717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769" y="2009319"/>
            <a:ext cx="6524625" cy="10001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4203F7B-281D-443E-93F8-73E2370EA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90" y="3210335"/>
            <a:ext cx="10975596" cy="348533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138A7E0-655F-4158-9FCB-5F12B91B8392}"/>
              </a:ext>
            </a:extLst>
          </p:cNvPr>
          <p:cNvSpPr/>
          <p:nvPr/>
        </p:nvSpPr>
        <p:spPr>
          <a:xfrm>
            <a:off x="6862353" y="6418667"/>
            <a:ext cx="68320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epoch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C74E10-CFD8-45B3-8E0E-A03894D0E6C7}"/>
              </a:ext>
            </a:extLst>
          </p:cNvPr>
          <p:cNvSpPr/>
          <p:nvPr/>
        </p:nvSpPr>
        <p:spPr>
          <a:xfrm rot="16200000">
            <a:off x="515464" y="4829889"/>
            <a:ext cx="124264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score of train</a:t>
            </a:r>
            <a:endParaRPr lang="zh-TW" alt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71BBDED1-C978-4BB0-AE21-93DE1FB36087}"/>
              </a:ext>
            </a:extLst>
          </p:cNvPr>
          <p:cNvSpPr/>
          <p:nvPr/>
        </p:nvSpPr>
        <p:spPr>
          <a:xfrm>
            <a:off x="8248454" y="5354425"/>
            <a:ext cx="2017336" cy="5567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4453D54-EA4C-4948-B365-8E680C1FA7D8}"/>
              </a:ext>
            </a:extLst>
          </p:cNvPr>
          <p:cNvSpPr txBox="1"/>
          <p:nvPr/>
        </p:nvSpPr>
        <p:spPr>
          <a:xfrm>
            <a:off x="1520735" y="233713"/>
            <a:ext cx="32020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因為</a:t>
            </a:r>
            <a:r>
              <a:rPr lang="en-US" altLang="zh-TW" dirty="0"/>
              <a:t>learning rate</a:t>
            </a:r>
            <a:r>
              <a:rPr lang="zh-TW" altLang="en-US" dirty="0"/>
              <a:t>數值過大</a:t>
            </a:r>
            <a:r>
              <a:rPr lang="en-US" altLang="zh-TW" dirty="0"/>
              <a:t>SGD</a:t>
            </a:r>
            <a:r>
              <a:rPr lang="zh-TW" altLang="en-US" dirty="0"/>
              <a:t>可能遇到偏離並困在鞍點因為鞍點周圍的</a:t>
            </a:r>
            <a:r>
              <a:rPr lang="en-US" altLang="zh-TW" dirty="0"/>
              <a:t>error</a:t>
            </a:r>
            <a:r>
              <a:rPr lang="zh-TW" altLang="en-US" dirty="0"/>
              <a:t>是一樣的，所有維度的梯度都接近於</a:t>
            </a:r>
            <a:r>
              <a:rPr lang="en-US" altLang="zh-TW" dirty="0"/>
              <a:t>0</a:t>
            </a:r>
            <a:r>
              <a:rPr lang="zh-TW" altLang="en-US" dirty="0"/>
              <a:t>，</a:t>
            </a:r>
            <a:r>
              <a:rPr lang="en-US" altLang="zh-TW" dirty="0"/>
              <a:t>SGD </a:t>
            </a:r>
            <a:r>
              <a:rPr lang="zh-TW" altLang="en-US" dirty="0"/>
              <a:t>很容易被困在這裡</a:t>
            </a: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616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5B141F-2B65-4101-8A33-8FD712AA2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/>
              <a:t>展示實驗結果</a:t>
            </a:r>
            <a:r>
              <a:rPr lang="en-US" altLang="zh-TW" dirty="0"/>
              <a:t>(6/6)</a:t>
            </a:r>
            <a:br>
              <a:rPr lang="en-US" altLang="zh-TW" dirty="0"/>
            </a:br>
            <a:r>
              <a:rPr lang="zh-TW" altLang="en-US" dirty="0"/>
              <a:t>結論</a:t>
            </a: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E55A9088-082B-48A2-A3AA-E3790EEA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42D9CF5-BC8E-4175-A22D-4D7CE6717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769" y="2009319"/>
            <a:ext cx="6524625" cy="10001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4203F7B-281D-443E-93F8-73E2370EA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90" y="3210335"/>
            <a:ext cx="10975596" cy="348533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138A7E0-655F-4158-9FCB-5F12B91B8392}"/>
              </a:ext>
            </a:extLst>
          </p:cNvPr>
          <p:cNvSpPr/>
          <p:nvPr/>
        </p:nvSpPr>
        <p:spPr>
          <a:xfrm>
            <a:off x="6862353" y="6418667"/>
            <a:ext cx="68320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epoch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C74E10-CFD8-45B3-8E0E-A03894D0E6C7}"/>
              </a:ext>
            </a:extLst>
          </p:cNvPr>
          <p:cNvSpPr/>
          <p:nvPr/>
        </p:nvSpPr>
        <p:spPr>
          <a:xfrm rot="16200000">
            <a:off x="515464" y="4829889"/>
            <a:ext cx="124264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score of train</a:t>
            </a:r>
            <a:endParaRPr lang="zh-TW" alt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D688C01-3E34-4359-BDC7-32FFC66018AF}"/>
              </a:ext>
            </a:extLst>
          </p:cNvPr>
          <p:cNvSpPr/>
          <p:nvPr/>
        </p:nvSpPr>
        <p:spPr>
          <a:xfrm>
            <a:off x="9078012" y="2337847"/>
            <a:ext cx="612743" cy="57503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597B05-C88F-4DE0-A1DD-8BD45A4DCD41}"/>
              </a:ext>
            </a:extLst>
          </p:cNvPr>
          <p:cNvSpPr/>
          <p:nvPr/>
        </p:nvSpPr>
        <p:spPr>
          <a:xfrm>
            <a:off x="7154944" y="2337847"/>
            <a:ext cx="390609" cy="57503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3C82DE-AF04-4A1A-80AB-378203C3E278}"/>
              </a:ext>
            </a:extLst>
          </p:cNvPr>
          <p:cNvSpPr txBox="1"/>
          <p:nvPr/>
        </p:nvSpPr>
        <p:spPr>
          <a:xfrm>
            <a:off x="1781666" y="216816"/>
            <a:ext cx="3026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RMSprop</a:t>
            </a:r>
            <a:r>
              <a:rPr lang="zh-TW" altLang="en-US" dirty="0"/>
              <a:t>略優於</a:t>
            </a:r>
            <a:r>
              <a:rPr lang="en-US" altLang="zh-TW" dirty="0"/>
              <a:t>Adam</a:t>
            </a:r>
          </a:p>
          <a:p>
            <a:r>
              <a:rPr lang="zh-TW" altLang="en-US" dirty="0"/>
              <a:t>而適用於</a:t>
            </a:r>
            <a:r>
              <a:rPr lang="en-US" altLang="zh-TW" dirty="0" err="1"/>
              <a:t>RMSprop</a:t>
            </a:r>
            <a:r>
              <a:rPr lang="zh-TW" altLang="en-US" dirty="0"/>
              <a:t>和</a:t>
            </a:r>
            <a:r>
              <a:rPr lang="en-US" altLang="zh-TW" dirty="0"/>
              <a:t>Adam</a:t>
            </a:r>
            <a:r>
              <a:rPr lang="zh-TW" altLang="en-US" dirty="0"/>
              <a:t>的</a:t>
            </a:r>
            <a:r>
              <a:rPr lang="en-US" altLang="zh-TW" dirty="0"/>
              <a:t>learning rate</a:t>
            </a:r>
            <a:r>
              <a:rPr lang="zh-TW" altLang="en-US" dirty="0"/>
              <a:t>對於</a:t>
            </a:r>
            <a:r>
              <a:rPr lang="en-US" altLang="zh-TW" dirty="0"/>
              <a:t>SGD</a:t>
            </a:r>
            <a:r>
              <a:rPr lang="zh-TW" altLang="en-US" dirty="0"/>
              <a:t>過大而困在鞍點</a:t>
            </a:r>
          </a:p>
        </p:txBody>
      </p:sp>
    </p:spTree>
    <p:extLst>
      <p:ext uri="{BB962C8B-B14F-4D97-AF65-F5344CB8AC3E}">
        <p14:creationId xmlns:p14="http://schemas.microsoft.com/office/powerpoint/2010/main" val="17622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FC1509-3785-4967-95DC-D5FEB9950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系統畫面</a:t>
            </a:r>
            <a:r>
              <a:rPr lang="en-US" altLang="zh-TW" dirty="0"/>
              <a:t>(1/3)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8A5E3A-144E-49F4-A4C4-767C92258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DD1D1C1-8EAE-45B7-8B17-2C8286037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04802"/>
            <a:ext cx="5892989" cy="300176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14968C9-C6DD-4F95-8DD9-DCC22D650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605" y="1308482"/>
            <a:ext cx="5892989" cy="191154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741DDD8-6945-43C4-982D-49DA8B3169BF}"/>
              </a:ext>
            </a:extLst>
          </p:cNvPr>
          <p:cNvSpPr/>
          <p:nvPr/>
        </p:nvSpPr>
        <p:spPr>
          <a:xfrm>
            <a:off x="0" y="2076397"/>
            <a:ext cx="6089605" cy="16273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透過修改</a:t>
            </a:r>
            <a:r>
              <a:rPr lang="en-US" altLang="zh-TW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model.py</a:t>
            </a:r>
            <a:r>
              <a:rPr lang="zh-TW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裡的程式碼將</a:t>
            </a:r>
            <a:r>
              <a:rPr lang="en-US" altLang="zh-TW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LSTM</a:t>
            </a:r>
            <a:r>
              <a:rPr lang="zh-TW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改成</a:t>
            </a:r>
            <a:r>
              <a:rPr lang="en-US" altLang="zh-TW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BILSTM</a:t>
            </a:r>
          </a:p>
          <a:p>
            <a:pPr algn="ctr"/>
            <a:endParaRPr lang="zh-TW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8C9FDA-92A2-45E5-9CB6-6DBA1E1C9D99}"/>
              </a:ext>
            </a:extLst>
          </p:cNvPr>
          <p:cNvSpPr/>
          <p:nvPr/>
        </p:nvSpPr>
        <p:spPr>
          <a:xfrm>
            <a:off x="7643771" y="723707"/>
            <a:ext cx="211906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232A9DC-C662-4DD4-9BF2-E6975630B913}"/>
              </a:ext>
            </a:extLst>
          </p:cNvPr>
          <p:cNvSpPr/>
          <p:nvPr/>
        </p:nvSpPr>
        <p:spPr>
          <a:xfrm>
            <a:off x="8067581" y="3277230"/>
            <a:ext cx="145905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BILSTM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B727B5-A0A2-48AD-90B7-3CE29C0E9CE0}"/>
              </a:ext>
            </a:extLst>
          </p:cNvPr>
          <p:cNvSpPr/>
          <p:nvPr/>
        </p:nvSpPr>
        <p:spPr>
          <a:xfrm>
            <a:off x="9412448" y="4488110"/>
            <a:ext cx="1057013" cy="209725"/>
          </a:xfrm>
          <a:prstGeom prst="rect">
            <a:avLst/>
          </a:prstGeom>
          <a:noFill/>
          <a:ln>
            <a:gradFill>
              <a:gsLst>
                <a:gs pos="0">
                  <a:srgbClr val="C0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66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2D836A-4A75-4263-8426-92A3F264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CE95B7-1742-4E14-B558-C128CE6AC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1.</a:t>
            </a:r>
            <a:r>
              <a:rPr lang="zh-TW" altLang="en-US" sz="2400" dirty="0"/>
              <a:t>專題介紹 </a:t>
            </a:r>
            <a:r>
              <a:rPr lang="en-US" altLang="zh-TW" sz="2400" dirty="0"/>
              <a:t>						</a:t>
            </a:r>
            <a:r>
              <a:rPr lang="zh-TW" altLang="en-US" sz="2400" dirty="0"/>
              <a:t> </a:t>
            </a:r>
            <a:r>
              <a:rPr lang="en-US" altLang="zh-TW" sz="2400" dirty="0"/>
              <a:t>3.</a:t>
            </a:r>
            <a:r>
              <a:rPr lang="zh-TW" altLang="en-US" sz="2400" dirty="0"/>
              <a:t>總結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1600" dirty="0"/>
              <a:t>前言</a:t>
            </a:r>
            <a:r>
              <a:rPr lang="en-US" altLang="zh-TW" sz="1600" dirty="0"/>
              <a:t>									</a:t>
            </a:r>
            <a:r>
              <a:rPr lang="zh-TW" altLang="en-US" sz="1600" dirty="0"/>
              <a:t>  展示實驗結果</a:t>
            </a:r>
            <a:endParaRPr lang="en-US" altLang="zh-TW" sz="1600" dirty="0"/>
          </a:p>
          <a:p>
            <a:pPr marL="0" indent="0">
              <a:buNone/>
            </a:pPr>
            <a:r>
              <a:rPr lang="zh-TW" altLang="en-US" sz="1600" dirty="0"/>
              <a:t>系統功能                                                             系統畫面</a:t>
            </a:r>
            <a:endParaRPr lang="en-US" altLang="zh-TW" sz="1600" dirty="0"/>
          </a:p>
          <a:p>
            <a:pPr marL="0" indent="0">
              <a:buNone/>
            </a:pPr>
            <a:r>
              <a:rPr lang="zh-TW" altLang="en-US" sz="1600" dirty="0"/>
              <a:t>系統特色                                                             開發工具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2400" dirty="0"/>
              <a:t>2.</a:t>
            </a:r>
            <a:r>
              <a:rPr lang="zh-TW" altLang="en-US" sz="2400" dirty="0"/>
              <a:t>專題改動                                 </a:t>
            </a:r>
            <a:r>
              <a:rPr lang="zh-TW" altLang="en-US" sz="1600" dirty="0"/>
              <a:t>結論與未來展望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LSTM(</a:t>
            </a:r>
            <a:r>
              <a:rPr lang="zh-TW" altLang="en-US" sz="1600" dirty="0"/>
              <a:t>長短期記憶模型</a:t>
            </a:r>
            <a:r>
              <a:rPr lang="en-US" altLang="zh-TW" sz="1600" dirty="0"/>
              <a:t>)</a:t>
            </a:r>
          </a:p>
          <a:p>
            <a:pPr marL="0" indent="0">
              <a:buNone/>
            </a:pPr>
            <a:r>
              <a:rPr lang="en-US" altLang="zh-TW" sz="1600" dirty="0"/>
              <a:t>BILSTM(</a:t>
            </a:r>
            <a:r>
              <a:rPr lang="zh-TW" altLang="en-US" sz="1600" dirty="0"/>
              <a:t>雙向長短型記憶模型</a:t>
            </a:r>
            <a:r>
              <a:rPr lang="en-US" altLang="zh-TW" sz="1600" dirty="0"/>
              <a:t>)</a:t>
            </a:r>
          </a:p>
          <a:p>
            <a:pPr marL="0" indent="0">
              <a:buNone/>
            </a:pPr>
            <a:r>
              <a:rPr lang="en-US" altLang="zh-TW" sz="1600" dirty="0"/>
              <a:t>LSTM</a:t>
            </a:r>
            <a:r>
              <a:rPr lang="zh-TW" altLang="en-US" sz="1600" dirty="0"/>
              <a:t>和</a:t>
            </a:r>
            <a:r>
              <a:rPr lang="en-US" altLang="zh-TW" sz="1600" dirty="0"/>
              <a:t>BILSTM</a:t>
            </a:r>
            <a:r>
              <a:rPr lang="zh-TW" altLang="en-US" sz="1600" dirty="0"/>
              <a:t>的差異</a:t>
            </a:r>
            <a:endParaRPr lang="en-US" altLang="zh-TW" sz="1600" dirty="0"/>
          </a:p>
          <a:p>
            <a:pPr marL="0" indent="0">
              <a:buNone/>
            </a:pPr>
            <a:r>
              <a:rPr lang="zh-TW" altLang="en-US" sz="1600" dirty="0"/>
              <a:t>為什麼要使用</a:t>
            </a:r>
            <a:r>
              <a:rPr lang="en-US" altLang="zh-TW" sz="1600" dirty="0"/>
              <a:t>BILSTM</a:t>
            </a:r>
            <a:endParaRPr lang="en-US" altLang="zh-TW" dirty="0"/>
          </a:p>
          <a:p>
            <a:endParaRPr lang="en-US" altLang="zh-TW" sz="1800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9551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C6E80E-EDC1-4ACE-965E-0083079BE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936" y="649510"/>
            <a:ext cx="8911687" cy="1280890"/>
          </a:xfrm>
        </p:spPr>
        <p:txBody>
          <a:bodyPr/>
          <a:lstStyle/>
          <a:p>
            <a:r>
              <a:rPr lang="zh-TW" altLang="en-US" dirty="0"/>
              <a:t>系統畫面</a:t>
            </a:r>
            <a:r>
              <a:rPr lang="en-US" altLang="zh-TW" dirty="0"/>
              <a:t>(2/3)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C05FEF-20CA-4DE9-A59B-7F0F5E120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540189"/>
            <a:ext cx="8915400" cy="3777622"/>
          </a:xfrm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1198E5-33E8-457B-9560-F69C80C06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427" y="2247323"/>
            <a:ext cx="8343900" cy="43053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12D1C5A-E94D-44FE-87B7-7ED81C186BCC}"/>
              </a:ext>
            </a:extLst>
          </p:cNvPr>
          <p:cNvSpPr/>
          <p:nvPr/>
        </p:nvSpPr>
        <p:spPr>
          <a:xfrm>
            <a:off x="1357733" y="1627196"/>
            <a:ext cx="1034129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將訓練資料進行標記，好讓解碼器知道什麼時候開始解碼，什麼時候結束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9A50C7-A9D9-4AE9-875E-901483A22ACF}"/>
              </a:ext>
            </a:extLst>
          </p:cNvPr>
          <p:cNvSpPr/>
          <p:nvPr/>
        </p:nvSpPr>
        <p:spPr>
          <a:xfrm>
            <a:off x="7509164" y="3306618"/>
            <a:ext cx="378691" cy="240146"/>
          </a:xfrm>
          <a:prstGeom prst="rect">
            <a:avLst/>
          </a:prstGeom>
          <a:noFill/>
          <a:ln>
            <a:gradFill>
              <a:gsLst>
                <a:gs pos="0">
                  <a:srgbClr val="C0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2A360C-01D7-4355-BA0E-EBAC0B21ACCC}"/>
              </a:ext>
            </a:extLst>
          </p:cNvPr>
          <p:cNvSpPr/>
          <p:nvPr/>
        </p:nvSpPr>
        <p:spPr>
          <a:xfrm>
            <a:off x="2807855" y="3306618"/>
            <a:ext cx="378691" cy="240146"/>
          </a:xfrm>
          <a:prstGeom prst="rect">
            <a:avLst/>
          </a:prstGeom>
          <a:noFill/>
          <a:ln>
            <a:gradFill>
              <a:gsLst>
                <a:gs pos="0">
                  <a:srgbClr val="C0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365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0A8E2-655D-43AB-A9C8-A21D786E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系統畫面</a:t>
            </a:r>
            <a:r>
              <a:rPr lang="en-US" altLang="zh-TW" dirty="0"/>
              <a:t>(3/3)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D5EE321-4248-49E2-98B5-A864BAE67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129" y="2421430"/>
            <a:ext cx="10827146" cy="1280890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1D7FBEA-A479-468B-AC1D-D5B87273B4CF}"/>
              </a:ext>
            </a:extLst>
          </p:cNvPr>
          <p:cNvSpPr/>
          <p:nvPr/>
        </p:nvSpPr>
        <p:spPr>
          <a:xfrm>
            <a:off x="2245852" y="1758526"/>
            <a:ext cx="849463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在交叉熵訓練中，修改優化器以提升效能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49DE09D-DA19-46DE-B624-34FA3D06D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71" y="3765517"/>
            <a:ext cx="9733716" cy="309248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746F819-8446-4DB5-80F4-EC0F2BF0CF82}"/>
              </a:ext>
            </a:extLst>
          </p:cNvPr>
          <p:cNvSpPr/>
          <p:nvPr/>
        </p:nvSpPr>
        <p:spPr>
          <a:xfrm>
            <a:off x="6622702" y="6587824"/>
            <a:ext cx="68320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epoch</a:t>
            </a:r>
            <a:endParaRPr lang="zh-TW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FB46D58-4DB0-46C7-AA1D-C2E016C18A0D}"/>
              </a:ext>
            </a:extLst>
          </p:cNvPr>
          <p:cNvSpPr/>
          <p:nvPr/>
        </p:nvSpPr>
        <p:spPr>
          <a:xfrm rot="16200000">
            <a:off x="1005645" y="5172839"/>
            <a:ext cx="124264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score of train</a:t>
            </a:r>
            <a:endParaRPr lang="zh-TW" alt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DF7BD60F-E01D-4AF0-96B6-188812303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129" y="2705769"/>
            <a:ext cx="6524625" cy="100012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4B811A1-1414-47FC-9BED-CB5721D0B824}"/>
              </a:ext>
            </a:extLst>
          </p:cNvPr>
          <p:cNvSpPr/>
          <p:nvPr/>
        </p:nvSpPr>
        <p:spPr>
          <a:xfrm>
            <a:off x="7418676" y="2512291"/>
            <a:ext cx="3637251" cy="1075473"/>
          </a:xfrm>
          <a:prstGeom prst="rect">
            <a:avLst/>
          </a:prstGeom>
          <a:noFill/>
          <a:ln>
            <a:gradFill>
              <a:gsLst>
                <a:gs pos="0">
                  <a:srgbClr val="C0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上彎 18">
            <a:extLst>
              <a:ext uri="{FF2B5EF4-FFF2-40B4-BE49-F238E27FC236}">
                <a16:creationId xmlns:a16="http://schemas.microsoft.com/office/drawing/2014/main" id="{B3A2F1BF-5133-4A0E-A26D-ABCF11188001}"/>
              </a:ext>
            </a:extLst>
          </p:cNvPr>
          <p:cNvSpPr/>
          <p:nvPr/>
        </p:nvSpPr>
        <p:spPr>
          <a:xfrm>
            <a:off x="10740485" y="2068599"/>
            <a:ext cx="850392" cy="731520"/>
          </a:xfrm>
          <a:prstGeom prst="bent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89989C3-E982-4050-8B03-74442FF4E0FE}"/>
              </a:ext>
            </a:extLst>
          </p:cNvPr>
          <p:cNvSpPr/>
          <p:nvPr/>
        </p:nvSpPr>
        <p:spPr>
          <a:xfrm>
            <a:off x="10338520" y="934957"/>
            <a:ext cx="1568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Le-3</a:t>
            </a:r>
            <a:endParaRPr lang="zh-TW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59598CA-E9CB-4F88-9BDE-FB7AD6D133A1}"/>
              </a:ext>
            </a:extLst>
          </p:cNvPr>
          <p:cNvSpPr/>
          <p:nvPr/>
        </p:nvSpPr>
        <p:spPr>
          <a:xfrm>
            <a:off x="5069150" y="3027285"/>
            <a:ext cx="470516" cy="201141"/>
          </a:xfrm>
          <a:prstGeom prst="rect">
            <a:avLst/>
          </a:prstGeom>
          <a:noFill/>
          <a:ln>
            <a:gradFill>
              <a:gsLst>
                <a:gs pos="0">
                  <a:srgbClr val="C0000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60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019D22-C0D8-4D0D-882F-71731C68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系統流程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0903DE6-092F-4C19-83D5-302234E28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4731" y="1992915"/>
            <a:ext cx="8484301" cy="3096644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17A35F0-01D3-4194-9BC0-A11BD6B6E42B}"/>
              </a:ext>
            </a:extLst>
          </p:cNvPr>
          <p:cNvSpPr/>
          <p:nvPr/>
        </p:nvSpPr>
        <p:spPr>
          <a:xfrm>
            <a:off x="1187512" y="4578421"/>
            <a:ext cx="596990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將訓練資料透過交叉熵訓練與理想答案進行對比以獲得最佳的</a:t>
            </a:r>
            <a:r>
              <a:rPr lang="en-US" altLang="zh-TW" sz="1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BLEU</a:t>
            </a:r>
            <a:r>
              <a:rPr lang="zh-TW" altLang="en-US" sz="1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分數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C039A7-E85A-457F-9E91-D833A58B6752}"/>
              </a:ext>
            </a:extLst>
          </p:cNvPr>
          <p:cNvSpPr/>
          <p:nvPr/>
        </p:nvSpPr>
        <p:spPr>
          <a:xfrm>
            <a:off x="7059960" y="4182729"/>
            <a:ext cx="503214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使機器人可以學習更多可能的回覆，</a:t>
            </a:r>
            <a:r>
              <a:rPr lang="zh-TW" altLang="en-US" sz="1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而不是</a:t>
            </a:r>
            <a:r>
              <a:rPr lang="zh-TW" altLang="en-US" sz="14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只</a:t>
            </a:r>
            <a:r>
              <a:rPr lang="zh-TW" altLang="en-US" sz="1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學習</a:t>
            </a:r>
            <a:r>
              <a:rPr lang="zh-TW" altLang="en-US" sz="1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平庸的回覆</a:t>
            </a:r>
          </a:p>
        </p:txBody>
      </p:sp>
    </p:spTree>
    <p:extLst>
      <p:ext uri="{BB962C8B-B14F-4D97-AF65-F5344CB8AC3E}">
        <p14:creationId xmlns:p14="http://schemas.microsoft.com/office/powerpoint/2010/main" val="228348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C7679C-E7DB-4A4A-A2E8-1B3AAA98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影片呈現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F33AC7-EB4A-46FC-BBA1-DC479B543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https://www.youtube.com/watch?v=5IsUJ4aiaWg&amp;ab_channel=YuukiAsuna</a:t>
            </a:r>
            <a:endParaRPr lang="zh-TW" altLang="en-US" dirty="0"/>
          </a:p>
        </p:txBody>
      </p:sp>
      <p:pic>
        <p:nvPicPr>
          <p:cNvPr id="4" name="線上媒體 3" title="￥ﾰﾈ￩ﾡﾌ￥ﾽﾱ￧ﾉﾇ">
            <a:hlinkClick r:id="" action="ppaction://media"/>
            <a:extLst>
              <a:ext uri="{FF2B5EF4-FFF2-40B4-BE49-F238E27FC236}">
                <a16:creationId xmlns:a16="http://schemas.microsoft.com/office/drawing/2014/main" id="{F960E8C3-273B-475F-B39B-AF21C71C58D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801446" y="2960600"/>
            <a:ext cx="6801342" cy="38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2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3EC169-FBC2-4B5B-A61D-FAA6BBCE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F0835A-51DE-4566-91D0-42E3753CF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Spyder                                   </a:t>
            </a:r>
            <a:r>
              <a:rPr lang="en-US" altLang="zh-TW" dirty="0" err="1"/>
              <a:t>Pytorch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                                      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Telegram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7CFE138-D748-4901-9EA6-D5B9401FF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842" y="2255630"/>
            <a:ext cx="1537254" cy="153725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CD13F42-11CC-494F-A2D2-2A41FDC83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142" y="2133600"/>
            <a:ext cx="3028950" cy="15144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C7A99B6-5AE1-4102-A2F1-DA2EB9553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961" y="4321023"/>
            <a:ext cx="3028951" cy="159019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2B27731-82B6-4AFD-BB60-AB772EF01127}"/>
              </a:ext>
            </a:extLst>
          </p:cNvPr>
          <p:cNvSpPr/>
          <p:nvPr/>
        </p:nvSpPr>
        <p:spPr>
          <a:xfrm>
            <a:off x="1100696" y="3838231"/>
            <a:ext cx="476284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結合</a:t>
            </a:r>
            <a:r>
              <a:rPr lang="en-US" altLang="zh-TW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anaconda</a:t>
            </a:r>
            <a:r>
              <a:rPr lang="zh-TW" altLang="en-US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en-US" altLang="zh-TW" sz="14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spyder</a:t>
            </a:r>
            <a:r>
              <a:rPr lang="zh-TW" altLang="en-US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可以輕鬆處理套件與環境問題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434DD9-A78C-4E2F-8D8E-8EDBFBB34BB7}"/>
              </a:ext>
            </a:extLst>
          </p:cNvPr>
          <p:cNvSpPr/>
          <p:nvPr/>
        </p:nvSpPr>
        <p:spPr>
          <a:xfrm>
            <a:off x="6300281" y="3799954"/>
            <a:ext cx="330250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Pytorch</a:t>
            </a:r>
            <a:r>
              <a:rPr lang="zh-TW" altLang="en-US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安裝方便，類似</a:t>
            </a:r>
            <a:r>
              <a:rPr lang="en-US" altLang="zh-TW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  <a:r>
              <a:rPr lang="zh-TW" altLang="en-US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的代碼</a:t>
            </a:r>
            <a:endParaRPr lang="zh-TW" altLang="en-US" sz="1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732E0C-70A3-40B1-B40C-6D39601C8506}"/>
              </a:ext>
            </a:extLst>
          </p:cNvPr>
          <p:cNvSpPr/>
          <p:nvPr/>
        </p:nvSpPr>
        <p:spPr>
          <a:xfrm>
            <a:off x="1315836" y="5343626"/>
            <a:ext cx="350128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Telegram</a:t>
            </a:r>
            <a:r>
              <a:rPr lang="zh-TW" altLang="en-US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方便且迅速地打造一個</a:t>
            </a:r>
            <a:r>
              <a:rPr lang="en-US" altLang="zh-TW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chatbot</a:t>
            </a:r>
            <a:endParaRPr lang="zh-TW" altLang="en-US" sz="1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970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2357AD-30E8-42CF-9EE8-14F35483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結論與未來展望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EABEF6-6B67-4AB7-BAD4-C11E2DBF0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結論</a:t>
            </a:r>
            <a:r>
              <a:rPr lang="en-US" altLang="zh-TW" sz="2400" dirty="0"/>
              <a:t>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隨著神經網路</a:t>
            </a:r>
            <a:r>
              <a:rPr lang="en-US" altLang="zh-TW" dirty="0"/>
              <a:t>,</a:t>
            </a:r>
            <a:r>
              <a:rPr lang="zh-TW" altLang="en-US" dirty="0"/>
              <a:t>深度學習算法的發展，神經網路在文本分類任務中取得了很大的進</a:t>
            </a:r>
            <a:r>
              <a:rPr lang="en-US" altLang="zh-TW" dirty="0"/>
              <a:t>	</a:t>
            </a:r>
            <a:r>
              <a:rPr lang="zh-TW" altLang="en-US" dirty="0"/>
              <a:t>步，並且提出了各種解決方案，如</a:t>
            </a:r>
            <a:r>
              <a:rPr lang="en-US" altLang="zh-TW" dirty="0"/>
              <a:t>CNN</a:t>
            </a:r>
            <a:r>
              <a:rPr lang="zh-TW" altLang="en-US" dirty="0"/>
              <a:t>在文本分類中的應用，</a:t>
            </a:r>
            <a:r>
              <a:rPr lang="en-US" altLang="zh-TW" dirty="0"/>
              <a:t>RNN</a:t>
            </a:r>
            <a:r>
              <a:rPr lang="zh-TW" altLang="en-US" dirty="0"/>
              <a:t>，</a:t>
            </a:r>
            <a:r>
              <a:rPr lang="en-US" altLang="zh-TW" dirty="0"/>
              <a:t>LSTM</a:t>
            </a:r>
            <a:r>
              <a:rPr lang="zh-TW" altLang="en-US" dirty="0"/>
              <a:t>等等，</a:t>
            </a:r>
            <a:r>
              <a:rPr lang="en-US" altLang="zh-TW" dirty="0"/>
              <a:t>	</a:t>
            </a:r>
            <a:r>
              <a:rPr lang="zh-TW" altLang="en-US" dirty="0"/>
              <a:t>相比較於</a:t>
            </a:r>
            <a:r>
              <a:rPr lang="en-US" altLang="zh-TW" dirty="0"/>
              <a:t>CNN</a:t>
            </a:r>
            <a:r>
              <a:rPr lang="zh-TW" altLang="en-US" dirty="0"/>
              <a:t>以及</a:t>
            </a:r>
            <a:r>
              <a:rPr lang="en-US" altLang="zh-TW" dirty="0"/>
              <a:t>RNN</a:t>
            </a:r>
            <a:r>
              <a:rPr lang="zh-TW" altLang="en-US" dirty="0"/>
              <a:t>方法，</a:t>
            </a:r>
            <a:r>
              <a:rPr lang="en-US" altLang="zh-TW" dirty="0"/>
              <a:t>LSTM</a:t>
            </a:r>
            <a:r>
              <a:rPr lang="zh-TW" altLang="en-US" dirty="0"/>
              <a:t>可以學習長距離的語義資訊</a:t>
            </a:r>
            <a:r>
              <a:rPr lang="en-US" altLang="zh-TW" dirty="0"/>
              <a:t>,</a:t>
            </a:r>
            <a:r>
              <a:rPr lang="zh-TW" altLang="en-US" dirty="0"/>
              <a:t>而</a:t>
            </a:r>
            <a:r>
              <a:rPr lang="en-US" altLang="zh-TW" dirty="0"/>
              <a:t>BILSTM</a:t>
            </a:r>
            <a:r>
              <a:rPr lang="zh-TW" altLang="en-US" dirty="0"/>
              <a:t>則可以更</a:t>
            </a:r>
            <a:r>
              <a:rPr lang="en-US" altLang="zh-TW" dirty="0"/>
              <a:t>	</a:t>
            </a:r>
            <a:r>
              <a:rPr lang="zh-TW" altLang="en-US" dirty="0"/>
              <a:t>好的捕捉雙向的語義依賴。</a:t>
            </a:r>
            <a:endParaRPr lang="en-US" altLang="zh-TW" dirty="0"/>
          </a:p>
          <a:p>
            <a:r>
              <a:rPr lang="zh-TW" altLang="en-US" sz="2400" dirty="0"/>
              <a:t>未來展望</a:t>
            </a:r>
            <a:r>
              <a:rPr lang="en-US" altLang="zh-TW" sz="2400" dirty="0"/>
              <a:t>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目前我們的機器人並沒有提供實用的服務，屬於偏向娛樂導向的，希望藉由其他的</a:t>
            </a:r>
            <a:r>
              <a:rPr lang="en-US" altLang="zh-TW" dirty="0"/>
              <a:t>	</a:t>
            </a:r>
            <a:r>
              <a:rPr lang="zh-TW" altLang="en-US" dirty="0"/>
              <a:t>資料集，以及更縝密的演算法做到更多元的服務，以及添加</a:t>
            </a:r>
            <a:r>
              <a:rPr lang="en-US" altLang="zh-TW" dirty="0"/>
              <a:t>attention</a:t>
            </a:r>
            <a:r>
              <a:rPr lang="zh-TW" altLang="en-US" dirty="0"/>
              <a:t>機制</a:t>
            </a:r>
            <a:r>
              <a:rPr lang="en-US" altLang="zh-TW" dirty="0"/>
              <a:t>,</a:t>
            </a:r>
            <a:r>
              <a:rPr lang="zh-TW" altLang="en-US" dirty="0"/>
              <a:t>強化聊</a:t>
            </a:r>
            <a:r>
              <a:rPr lang="en-US" altLang="zh-TW" dirty="0"/>
              <a:t>	</a:t>
            </a:r>
            <a:r>
              <a:rPr lang="zh-TW" altLang="en-US" dirty="0"/>
              <a:t>天機器人。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2847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3E1E4B-7D59-411A-8C31-4FDC7702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Attention</a:t>
            </a:r>
            <a:r>
              <a:rPr lang="zh-TW" altLang="en-US" dirty="0"/>
              <a:t>機制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C30C2E-6FEE-4794-B7AC-8CDC6691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700" y="1387789"/>
            <a:ext cx="8915400" cy="3777622"/>
          </a:xfrm>
        </p:spPr>
        <p:txBody>
          <a:bodyPr>
            <a:normAutofit/>
          </a:bodyPr>
          <a:lstStyle/>
          <a:p>
            <a:r>
              <a:rPr lang="zh-TW" altLang="en-US" dirty="0"/>
              <a:t>由於</a:t>
            </a:r>
            <a:r>
              <a:rPr lang="en-US" altLang="zh-TW" dirty="0"/>
              <a:t>RNN </a:t>
            </a:r>
            <a:r>
              <a:rPr lang="zh-TW" altLang="en-US" dirty="0"/>
              <a:t>可能會忘記太久遠的資訊，即使 </a:t>
            </a:r>
            <a:r>
              <a:rPr lang="en-US" altLang="zh-TW" dirty="0"/>
              <a:t>LSTM / GRU </a:t>
            </a:r>
            <a:r>
              <a:rPr lang="zh-TW" altLang="en-US" dirty="0"/>
              <a:t>等模型改善了這個問題，仍然無法完全解決，而</a:t>
            </a:r>
            <a:r>
              <a:rPr lang="en-US" altLang="zh-TW" dirty="0"/>
              <a:t>Attention</a:t>
            </a:r>
            <a:r>
              <a:rPr lang="zh-TW" altLang="en-US" dirty="0"/>
              <a:t>注意力機制可以試圖解決這個問題。 </a:t>
            </a:r>
            <a:r>
              <a:rPr lang="en-US" altLang="zh-TW" dirty="0"/>
              <a:t>Attention</a:t>
            </a:r>
            <a:r>
              <a:rPr lang="zh-TW" altLang="en-US" dirty="0"/>
              <a:t>機制跟人類翻譯文章時候的思路有些類似，即將注意力關注於我們翻譯部分對應的上下文。注意力機制的核心概念是，在 </a:t>
            </a:r>
            <a:r>
              <a:rPr lang="en-US" altLang="zh-TW" dirty="0"/>
              <a:t>Decoder </a:t>
            </a:r>
            <a:r>
              <a:rPr lang="zh-TW" altLang="en-US" dirty="0"/>
              <a:t>的每一個步驟，都直接與 </a:t>
            </a:r>
            <a:r>
              <a:rPr lang="en-US" altLang="zh-TW" dirty="0"/>
              <a:t>Encoder </a:t>
            </a:r>
            <a:r>
              <a:rPr lang="zh-TW" altLang="en-US" dirty="0"/>
              <a:t>相連，透過權重加權 </a:t>
            </a:r>
            <a:r>
              <a:rPr lang="en-US" altLang="zh-TW" dirty="0"/>
              <a:t>Encoder </a:t>
            </a:r>
            <a:r>
              <a:rPr lang="zh-TW" altLang="en-US" dirty="0"/>
              <a:t>輸出的序列當作 </a:t>
            </a:r>
            <a:r>
              <a:rPr lang="en-US" altLang="zh-TW" dirty="0"/>
              <a:t>Decoder </a:t>
            </a:r>
            <a:r>
              <a:rPr lang="zh-TW" altLang="en-US" dirty="0"/>
              <a:t>的輸入。如此一來， </a:t>
            </a:r>
            <a:r>
              <a:rPr lang="en-US" altLang="zh-TW" dirty="0"/>
              <a:t>Decoder </a:t>
            </a:r>
            <a:r>
              <a:rPr lang="zh-TW" altLang="en-US" dirty="0"/>
              <a:t>的每個步驟，都好像是專注在輸入的句子權重高的部分，於是對於每個翻譯出的詞，我們可以知道他是專注在輸入的哪些詞而得出的結果。同樣的，</a:t>
            </a:r>
            <a:r>
              <a:rPr lang="en-US" altLang="zh-TW" dirty="0"/>
              <a:t>Attention</a:t>
            </a:r>
            <a:r>
              <a:rPr lang="zh-TW" altLang="en-US" dirty="0"/>
              <a:t>模型中，當我們翻譯當前詞語時，我們會尋找原語句中相對應的幾個詞語，並結合之前已經翻譯的部分作出相應的翻譯，如下圖所示，當我們翻譯“</a:t>
            </a:r>
            <a:r>
              <a:rPr lang="en-US" altLang="zh-TW" dirty="0"/>
              <a:t>knowledge ”</a:t>
            </a:r>
            <a:r>
              <a:rPr lang="zh-TW" altLang="en-US" dirty="0"/>
              <a:t>時，只需將注意力放在原句中“知識”的部分，當翻譯“</a:t>
            </a:r>
            <a:r>
              <a:rPr lang="en-US" altLang="zh-TW" dirty="0"/>
              <a:t>power”</a:t>
            </a:r>
            <a:r>
              <a:rPr lang="zh-TW" altLang="en-US" dirty="0"/>
              <a:t>時，只需將注意力集中在</a:t>
            </a:r>
            <a:r>
              <a:rPr lang="en-US" altLang="zh-TW" dirty="0"/>
              <a:t>“</a:t>
            </a:r>
            <a:r>
              <a:rPr lang="zh-TW" altLang="en-US" dirty="0"/>
              <a:t>力量“。這樣，當我們</a:t>
            </a:r>
            <a:r>
              <a:rPr lang="en-US" altLang="zh-TW" dirty="0"/>
              <a:t>decoder</a:t>
            </a:r>
            <a:r>
              <a:rPr lang="zh-TW" altLang="en-US" dirty="0"/>
              <a:t>預測目標翻譯的時候就可以看到</a:t>
            </a:r>
            <a:r>
              <a:rPr lang="en-US" altLang="zh-TW" dirty="0"/>
              <a:t>encoder</a:t>
            </a:r>
            <a:r>
              <a:rPr lang="zh-TW" altLang="en-US" dirty="0"/>
              <a:t>的所有資訊，而不僅局限於原來模型中定長的隱藏向量，並且不會喪失長程的資訊。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AFF684B-9D7F-4E62-A0CF-55FE7FE3B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98" y="3934803"/>
            <a:ext cx="5676900" cy="288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1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6F6781-1588-48DB-B7A0-3EF01CC1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5FFC57-D840-49F8-A883-2BB711719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9CDB66-6DD8-4EC2-9415-6306AD685E18}"/>
              </a:ext>
            </a:extLst>
          </p:cNvPr>
          <p:cNvSpPr/>
          <p:nvPr/>
        </p:nvSpPr>
        <p:spPr>
          <a:xfrm>
            <a:off x="2803271" y="2967335"/>
            <a:ext cx="65854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for watching</a:t>
            </a:r>
            <a:endParaRPr lang="zh-TW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378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41FD8C-ED68-40DE-8E4D-C080C7E1D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B396DD-41B1-4F1C-A196-7BE066E71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20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由於科技進步，人們追求便利，希望透過機器人來減少人力，也因應各大企業的需求，提供各種不同服務的聊天機器人，例如</a:t>
            </a:r>
            <a:r>
              <a:rPr lang="en-US" altLang="zh-TW" sz="20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zh-TW" sz="20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訂票，購物，外送，問題諮詢……等，幾乎與我們的生活息息相關，因此聊天機器人將成為未來的不可藐視的產業</a:t>
            </a:r>
            <a:r>
              <a:rPr lang="zh-TW" altLang="zh-TW" sz="20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zh-TW" sz="20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70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E40206-54C8-43E4-ACA5-D3D1594F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7865EC-559B-4951-9BBC-87CEF3FA3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18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使用者透過應用程式與訓練好的各個電影類別的模組進行聊天，可以適當地模擬電影中的角色對白，彷彿置身於電影之中，進而增加對電影的興趣。</a:t>
            </a:r>
            <a:r>
              <a:rPr lang="en-US" altLang="zh-TW" sz="18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18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類別包含</a:t>
            </a:r>
            <a:r>
              <a:rPr lang="en-US" altLang="zh-TW" sz="18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:Comedy</a:t>
            </a:r>
            <a:r>
              <a:rPr lang="zh-TW" altLang="zh-TW" sz="18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18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Horror</a:t>
            </a:r>
            <a:r>
              <a:rPr lang="zh-TW" altLang="zh-TW" sz="18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18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Family</a:t>
            </a:r>
            <a:r>
              <a:rPr lang="zh-TW" altLang="zh-TW" sz="18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等</a:t>
            </a:r>
            <a:r>
              <a:rPr lang="en-US" altLang="zh-TW" sz="18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18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140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89655-1970-46E8-92B7-1CF822EA5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系統特色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269DC2-D064-47C9-ABFE-C5C9D3CD5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18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我們這個聊天機器人以</a:t>
            </a:r>
            <a:r>
              <a:rPr lang="en-US" altLang="zh-TW" sz="18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Cornell Movie-Dialogs Corpus(</a:t>
            </a:r>
            <a:r>
              <a:rPr lang="zh-TW" altLang="zh-TW" sz="18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康奈爾大學的電影對白語料庫</a:t>
            </a:r>
            <a:r>
              <a:rPr lang="en-US" altLang="zh-TW" sz="18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18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作為資料庫，使用者也可以使用不同的語料進行套用，由於我們使用</a:t>
            </a:r>
            <a:r>
              <a:rPr lang="en-US" altLang="zh-TW" sz="18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BILSTM</a:t>
            </a:r>
            <a:r>
              <a:rPr lang="zh-TW" altLang="zh-TW" sz="18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不同於以往的模組</a:t>
            </a:r>
            <a:r>
              <a:rPr lang="en-US" altLang="zh-TW" sz="18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LSTM</a:t>
            </a:r>
            <a:r>
              <a:rPr lang="zh-TW" altLang="zh-TW" sz="1800" dirty="0"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，可以增加句子前後的依賴性，讓機器人判別時可以更充分地了解這句話的語氣是貶義還是褒義。</a:t>
            </a:r>
            <a:endParaRPr lang="zh-TW" altLang="zh-TW" sz="18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8597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492193-2DFB-45C7-9695-A5A147F8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52710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dirty="0"/>
              <a:t>專題改動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82D5B5-6202-4EE5-9792-32FF14710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1.</a:t>
            </a:r>
            <a:r>
              <a:rPr lang="zh-TW" altLang="en-US" sz="2400" dirty="0"/>
              <a:t>由於可以訓練的電影種類實在太多，所以我們選擇讓使用者自行決定想要訓練的電影種類，我們提供已經訓練完的驚悚類的對話內容，供使用者使用。</a:t>
            </a:r>
            <a:endParaRPr lang="en-US" altLang="zh-TW" sz="2400" dirty="0"/>
          </a:p>
          <a:p>
            <a:r>
              <a:rPr lang="en-US" altLang="zh-TW" sz="2400" dirty="0"/>
              <a:t>2.</a:t>
            </a:r>
            <a:r>
              <a:rPr lang="zh-TW" altLang="en-US" sz="2400" dirty="0"/>
              <a:t>我們改變之前使用的</a:t>
            </a:r>
            <a:r>
              <a:rPr lang="en-US" altLang="zh-TW" sz="2400" dirty="0"/>
              <a:t>LSTM</a:t>
            </a:r>
            <a:r>
              <a:rPr lang="zh-TW" altLang="en-US" sz="2400" dirty="0"/>
              <a:t>模組，並使用</a:t>
            </a:r>
            <a:r>
              <a:rPr lang="en-US" altLang="zh-TW" sz="2400" dirty="0"/>
              <a:t>BILSTM</a:t>
            </a:r>
            <a:r>
              <a:rPr lang="zh-TW" altLang="en-US" sz="2400" dirty="0"/>
              <a:t>模組進行訓練。</a:t>
            </a:r>
            <a:endParaRPr lang="en-US" altLang="zh-TW" sz="2400" dirty="0"/>
          </a:p>
          <a:p>
            <a:r>
              <a:rPr lang="en-US" altLang="zh-TW" sz="2400" dirty="0"/>
              <a:t>3.</a:t>
            </a:r>
            <a:r>
              <a:rPr lang="zh-TW" altLang="en-US" sz="2400" dirty="0"/>
              <a:t>藉由其他不同的</a:t>
            </a:r>
            <a:r>
              <a:rPr lang="en-US" altLang="zh-TW" sz="2400" dirty="0"/>
              <a:t>Optimizer</a:t>
            </a:r>
            <a:r>
              <a:rPr lang="zh-TW" altLang="en-US" sz="2400" dirty="0"/>
              <a:t>對模組進行微調。</a:t>
            </a:r>
            <a:endParaRPr lang="en-US" altLang="zh-TW" sz="2400" dirty="0"/>
          </a:p>
          <a:p>
            <a:r>
              <a:rPr lang="en-US" altLang="zh-TW" sz="2400" dirty="0"/>
              <a:t>4.</a:t>
            </a:r>
            <a:r>
              <a:rPr lang="zh-TW" altLang="en-US" sz="2400" dirty="0"/>
              <a:t>對模組中的參數進行微調並比較、實驗。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44656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AEB14F-F1BE-4489-90A7-AC46BAB1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zh-TW" sz="3600" dirty="0"/>
              <a:t>BILSTM(</a:t>
            </a:r>
            <a:r>
              <a:rPr lang="zh-TW" altLang="en-US" sz="3600" dirty="0"/>
              <a:t>雙向長短型記憶模型</a:t>
            </a:r>
            <a:r>
              <a:rPr lang="en-US" altLang="zh-TW" sz="3600" dirty="0"/>
              <a:t>)</a:t>
            </a:r>
            <a:r>
              <a:rPr lang="zh-TW" altLang="en-US" sz="3600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81FE5A-F1F6-43AC-B771-1D838A4E1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178" y="1470869"/>
            <a:ext cx="8915400" cy="3777622"/>
          </a:xfrm>
        </p:spPr>
        <p:txBody>
          <a:bodyPr/>
          <a:lstStyle/>
          <a:p>
            <a:pPr algn="l"/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雙向遞歸神經網絡（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RNN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）實際上只是將兩個獨立的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RNN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放在一起。這種結構允許網絡在每個時間步都有關於序列的</a:t>
            </a:r>
            <a:r>
              <a:rPr lang="zh-TW" altLang="en-US" b="0" i="0" dirty="0">
                <a:solidFill>
                  <a:srgbClr val="00B050"/>
                </a:solidFill>
                <a:effectLst/>
                <a:latin typeface="charter"/>
              </a:rPr>
              <a:t>後退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和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charter"/>
              </a:rPr>
              <a:t>前向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信息</a:t>
            </a:r>
          </a:p>
          <a:p>
            <a:pPr algn="l"/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使用雙向將以兩種方式運行您的輸入，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charter"/>
              </a:rPr>
              <a:t>一種從過去到將來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，</a:t>
            </a:r>
            <a:r>
              <a:rPr lang="zh-TW" altLang="en-US" b="0" i="0" dirty="0">
                <a:solidFill>
                  <a:srgbClr val="00B050"/>
                </a:solidFill>
                <a:effectLst/>
                <a:latin typeface="charter"/>
              </a:rPr>
              <a:t>一種從未來到過去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，這種方法與單向的不同之處在於，在向後運行的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LSTM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中，您保留了將來的信息，並且使用了兩個隱藏狀態相結合能夠在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charter"/>
              </a:rPr>
              <a:t>任何時間點保存過去和將來的信息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。</a:t>
            </a:r>
          </a:p>
          <a:p>
            <a:endParaRPr lang="zh-TW" altLang="en-US" sz="1800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5376553-1746-4614-9953-AD7686E10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50" y="3429000"/>
            <a:ext cx="7220649" cy="254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6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C8021A-6705-4344-8FB2-AA6ACC529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87610"/>
            <a:ext cx="8911687" cy="1280890"/>
          </a:xfrm>
        </p:spPr>
        <p:txBody>
          <a:bodyPr/>
          <a:lstStyle/>
          <a:p>
            <a:r>
              <a:rPr lang="en-US" altLang="zh-TW" dirty="0"/>
              <a:t>LSTM</a:t>
            </a:r>
            <a:r>
              <a:rPr lang="zh-TW" altLang="en-US" dirty="0"/>
              <a:t>和</a:t>
            </a:r>
            <a:r>
              <a:rPr lang="en-US" altLang="zh-TW" dirty="0"/>
              <a:t>BILSTM</a:t>
            </a:r>
            <a:r>
              <a:rPr lang="zh-TW" altLang="en-US" dirty="0"/>
              <a:t>的差異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FEC003-5282-4AAF-A6EE-C35B7C4D8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378" y="1437313"/>
            <a:ext cx="8915400" cy="3777622"/>
          </a:xfrm>
        </p:spPr>
        <p:txBody>
          <a:bodyPr/>
          <a:lstStyle/>
          <a:p>
            <a:r>
              <a:rPr lang="en-US" altLang="zh-TW" sz="2400" dirty="0"/>
              <a:t>LSTM</a:t>
            </a:r>
            <a:r>
              <a:rPr lang="zh-TW" altLang="en-US" sz="2400" dirty="0"/>
              <a:t>只有一個方向</a:t>
            </a:r>
            <a:r>
              <a:rPr lang="en-US" altLang="zh-TW" sz="2400" dirty="0"/>
              <a:t>(</a:t>
            </a:r>
            <a:r>
              <a:rPr lang="zh-TW" altLang="en-US" sz="2400" dirty="0"/>
              <a:t>向前</a:t>
            </a:r>
            <a:r>
              <a:rPr lang="en-US" altLang="zh-TW" sz="2400" dirty="0"/>
              <a:t>),</a:t>
            </a:r>
            <a:r>
              <a:rPr lang="zh-TW" altLang="en-US" sz="2400" dirty="0"/>
              <a:t>而</a:t>
            </a:r>
            <a:r>
              <a:rPr lang="en-US" altLang="zh-TW" sz="2400" dirty="0"/>
              <a:t>BILSTM</a:t>
            </a:r>
            <a:r>
              <a:rPr lang="zh-TW" altLang="en-US" sz="2400" dirty="0"/>
              <a:t>有兩個方向</a:t>
            </a:r>
            <a:r>
              <a:rPr lang="en-US" altLang="zh-TW" sz="2400" dirty="0"/>
              <a:t>(</a:t>
            </a:r>
            <a:r>
              <a:rPr lang="zh-TW" altLang="en-US" sz="2400" dirty="0"/>
              <a:t>向前和向後</a:t>
            </a:r>
            <a:r>
              <a:rPr lang="en-US" altLang="zh-TW" sz="2400" dirty="0"/>
              <a:t>),</a:t>
            </a:r>
            <a:r>
              <a:rPr lang="zh-TW" altLang="en-US" sz="2400" dirty="0"/>
              <a:t>可以看成是兩層神經網路</a:t>
            </a:r>
            <a:r>
              <a:rPr lang="en-US" altLang="zh-TW" sz="2400" dirty="0"/>
              <a:t>,</a:t>
            </a:r>
            <a:r>
              <a:rPr lang="zh-TW" altLang="en-US" sz="2400" dirty="0">
                <a:solidFill>
                  <a:srgbClr val="FF0000"/>
                </a:solidFill>
              </a:rPr>
              <a:t>第一層從左邊作為序列的起始輸入</a:t>
            </a:r>
            <a:r>
              <a:rPr lang="zh-TW" altLang="en-US" sz="2400" dirty="0"/>
              <a:t>，在文本處理上可以理解成從句子的開頭開始輸入，而</a:t>
            </a:r>
            <a:r>
              <a:rPr lang="zh-TW" altLang="en-US" sz="2400" dirty="0">
                <a:solidFill>
                  <a:srgbClr val="FF0000"/>
                </a:solidFill>
              </a:rPr>
              <a:t>第二層則是從右邊作為序列的起始輸入</a:t>
            </a:r>
            <a:r>
              <a:rPr lang="zh-TW" altLang="en-US" sz="2400" dirty="0"/>
              <a:t>，在文本處理上可以理解成從句子的最後一個詞語作為輸入，反向做與第一層一樣的處理。最後對得到的兩個結果進行處理。</a:t>
            </a: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734C346-C2E6-4835-8BB9-07F51F3F6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503" y="3916360"/>
            <a:ext cx="6386993" cy="250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67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074876-D76E-44B2-A840-6C4EE715C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924" y="751110"/>
            <a:ext cx="8911687" cy="1280890"/>
          </a:xfrm>
        </p:spPr>
        <p:txBody>
          <a:bodyPr/>
          <a:lstStyle/>
          <a:p>
            <a:r>
              <a:rPr lang="zh-TW" altLang="en-US" dirty="0"/>
              <a:t>為什麼要使用</a:t>
            </a:r>
            <a:r>
              <a:rPr lang="en-US" altLang="zh-TW" dirty="0"/>
              <a:t>BILSTM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DE29BF-C19D-446D-921E-912126FB8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BILSTM</a:t>
            </a:r>
            <a:r>
              <a:rPr lang="zh-TW" altLang="en-US" sz="2400" dirty="0"/>
              <a:t>解決了</a:t>
            </a:r>
            <a:r>
              <a:rPr lang="en-US" altLang="zh-TW" sz="2400" dirty="0"/>
              <a:t>LSTM</a:t>
            </a:r>
            <a:r>
              <a:rPr lang="zh-TW" altLang="en-US" sz="2400" dirty="0"/>
              <a:t>無法編碼從後到前的訊息</a:t>
            </a:r>
            <a:r>
              <a:rPr lang="en-US" altLang="zh-TW" sz="2400" dirty="0"/>
              <a:t>,</a:t>
            </a:r>
            <a:r>
              <a:rPr lang="zh-TW" altLang="en-US" sz="2400" dirty="0"/>
              <a:t>這在更細微的語意情感分類是有幫助的。舉一個例子，“這個餐廳髒得不行，沒有隔壁好”，這裡的“不行”是對“髒”的程度的一種修飾，透過</a:t>
            </a:r>
            <a:r>
              <a:rPr lang="en-US" altLang="zh-TW" sz="2400" dirty="0"/>
              <a:t>BILSTM</a:t>
            </a:r>
            <a:r>
              <a:rPr lang="zh-TW" altLang="en-US" sz="2400" dirty="0"/>
              <a:t>可以更好的捕捉雙向的語義依賴。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5BBEF3F-D92E-4FE7-A7A8-44177BF57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857" y="3992340"/>
            <a:ext cx="58007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0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2243</Words>
  <Application>Microsoft Office PowerPoint</Application>
  <PresentationFormat>寬螢幕</PresentationFormat>
  <Paragraphs>128</Paragraphs>
  <Slides>27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4" baseType="lpstr">
      <vt:lpstr>charter</vt:lpstr>
      <vt:lpstr>PMingLiU</vt:lpstr>
      <vt:lpstr>Arial</vt:lpstr>
      <vt:lpstr>Calibri</vt:lpstr>
      <vt:lpstr>Century Gothic</vt:lpstr>
      <vt:lpstr>Wingdings 3</vt:lpstr>
      <vt:lpstr>絲縷</vt:lpstr>
      <vt:lpstr>專題名稱:聊天機器人 </vt:lpstr>
      <vt:lpstr>目錄</vt:lpstr>
      <vt:lpstr>前言</vt:lpstr>
      <vt:lpstr>系統功能</vt:lpstr>
      <vt:lpstr>系統特色</vt:lpstr>
      <vt:lpstr>專題改動</vt:lpstr>
      <vt:lpstr>BILSTM(雙向長短型記憶模型) </vt:lpstr>
      <vt:lpstr>LSTM和BILSTM的差異</vt:lpstr>
      <vt:lpstr>為什麼要使用BILSTM </vt:lpstr>
      <vt:lpstr>總結LSTM與BILSTM</vt:lpstr>
      <vt:lpstr>BLEU(雙語替換評測)</vt:lpstr>
      <vt:lpstr>展示實驗結果(1/6) (使用tensorboard,family類別電影)</vt:lpstr>
      <vt:lpstr>展示實驗結果(2/6) (比較batch size 16,32,64)</vt:lpstr>
      <vt:lpstr>展示實驗結果(3/6) SGD optimizer</vt:lpstr>
      <vt:lpstr>展示實驗結果(4/6) RMSprop optimizer</vt:lpstr>
      <vt:lpstr>展示實驗結果(5/6) Adam optimizer</vt:lpstr>
      <vt:lpstr>展示實驗結果(6/6) 結論</vt:lpstr>
      <vt:lpstr>展示實驗結果(6/6) 結論</vt:lpstr>
      <vt:lpstr>系統畫面(1/3)</vt:lpstr>
      <vt:lpstr>系統畫面(2/3)</vt:lpstr>
      <vt:lpstr>系統畫面(3/3)</vt:lpstr>
      <vt:lpstr>系統流程</vt:lpstr>
      <vt:lpstr>影片呈現</vt:lpstr>
      <vt:lpstr>開發工具</vt:lpstr>
      <vt:lpstr>結論與未來展望</vt:lpstr>
      <vt:lpstr>Attention機制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專題名稱:聊天機器人 </dc:title>
  <dc:creator>mine shi Lee</dc:creator>
  <cp:lastModifiedBy>淯輿 林</cp:lastModifiedBy>
  <cp:revision>14</cp:revision>
  <dcterms:created xsi:type="dcterms:W3CDTF">2020-10-21T16:09:35Z</dcterms:created>
  <dcterms:modified xsi:type="dcterms:W3CDTF">2020-10-22T03:21:40Z</dcterms:modified>
</cp:coreProperties>
</file>