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Lst>
  <p:sldSz cx="9144000" cy="5143500" type="screen16x9"/>
  <p:notesSz cx="6858000" cy="9144000"/>
  <p:embeddedFontLst>
    <p:embeddedFont>
      <p:font typeface="Zen Kaku Gothic New" panose="02020500000000000000" charset="-120"/>
      <p:regular r:id="rId26"/>
      <p:bold r:id="rId27"/>
    </p:embeddedFont>
    <p:embeddedFont>
      <p:font typeface="微軟正黑體" panose="020B0604030504040204" pitchFamily="34" charset="-120"/>
      <p:regular r:id="rId28"/>
      <p:bold r:id="rId29"/>
    </p:embeddedFont>
    <p:embeddedFont>
      <p:font typeface="Barlow" panose="00000500000000000000" pitchFamily="2" charset="0"/>
      <p:regular r:id="rId30"/>
      <p:bold r:id="rId31"/>
      <p:italic r:id="rId32"/>
      <p:boldItalic r:id="rId33"/>
    </p:embeddedFont>
    <p:embeddedFont>
      <p:font typeface="Passion One" panose="02020500000000000000" charset="0"/>
      <p:regular r:id="rId34"/>
      <p:bold r:id="rId35"/>
    </p:embeddedFont>
    <p:embeddedFont>
      <p:font typeface="Poppins" panose="00000500000000000000" pitchFamily="2" charset="0"/>
      <p:regular r:id="rId36"/>
      <p:bold r:id="rId37"/>
      <p:italic r:id="rId38"/>
      <p:boldItalic r:id="rId39"/>
    </p:embeddedFont>
    <p:embeddedFont>
      <p:font typeface="Poppins Black" panose="00000A00000000000000" pitchFamily="2" charset="0"/>
      <p:bold r:id="rId40"/>
      <p:boldItalic r:id="rId41"/>
    </p:embeddedFont>
    <p:embeddedFont>
      <p:font typeface="Poppins ExtraBold" panose="00000900000000000000" pitchFamily="2" charset="0"/>
      <p:bold r:id="rId42"/>
      <p:boldItalic r:id="rId43"/>
    </p:embeddedFont>
    <p:embeddedFont>
      <p:font typeface="Vazirmatn Black" panose="02020500000000000000" charset="-78"/>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B9F"/>
    <a:srgbClr val="9A0000"/>
    <a:srgbClr val="EAD2C3"/>
    <a:srgbClr val="E8F1BD"/>
    <a:srgbClr val="FFF7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5BAEB8-AF0A-4E65-924F-E26923E564EB}">
  <a:tblStyle styleId="{D35BAEB8-AF0A-4E65-924F-E26923E564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139" d="100"/>
          <a:sy n="139" d="100"/>
        </p:scale>
        <p:origin x="82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120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7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90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887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23dfd069d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23dfd069d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78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656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47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734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98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62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57b8a338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57b8a338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207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79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569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78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23dfd069d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23dfd069d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7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50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47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931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4c8d5b8b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4c8d5b8b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71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47800" y="247800"/>
            <a:ext cx="8648400" cy="46479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675025" y="1594776"/>
            <a:ext cx="4000800" cy="1619700"/>
          </a:xfrm>
          <a:prstGeom prst="rect">
            <a:avLst/>
          </a:prstGeom>
        </p:spPr>
        <p:txBody>
          <a:bodyPr spcFirstLastPara="1" wrap="square" lIns="0" tIns="0" rIns="0" bIns="0" anchor="t"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23871" y="3450537"/>
            <a:ext cx="3599400" cy="2667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47800" y="247800"/>
            <a:ext cx="8648400" cy="46479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1756194" y="2652251"/>
            <a:ext cx="5762100" cy="520500"/>
          </a:xfrm>
          <a:prstGeom prst="rect">
            <a:avLst/>
          </a:prstGeom>
        </p:spPr>
        <p:txBody>
          <a:bodyPr spcFirstLastPara="1" wrap="square" lIns="0" tIns="0" rIns="0" bIns="0" anchor="t" anchorCtr="0">
            <a:noAutofit/>
          </a:bodyPr>
          <a:lstStyle>
            <a:lvl1pPr lvl="0" algn="ctr">
              <a:spcBef>
                <a:spcPts val="0"/>
              </a:spcBef>
              <a:spcAft>
                <a:spcPts val="0"/>
              </a:spcAft>
              <a:buSzPts val="3600"/>
              <a:buNone/>
              <a:defRPr sz="3600">
                <a:latin typeface="Poppins Black"/>
                <a:ea typeface="Poppins Black"/>
                <a:cs typeface="Poppins Black"/>
                <a:sym typeface="Poppins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187694" y="1513701"/>
            <a:ext cx="899100" cy="6834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500">
                <a:solidFill>
                  <a:schemeClr val="lt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1756944" y="3429849"/>
            <a:ext cx="5760600" cy="307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a:off x="247800" y="247800"/>
            <a:ext cx="8648400" cy="46479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300">
                <a:latin typeface="Poppins ExtraBold"/>
                <a:ea typeface="Poppins ExtraBold"/>
                <a:cs typeface="Poppins ExtraBold"/>
                <a:sym typeface="Poppin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1672800" y="1468225"/>
            <a:ext cx="5798400" cy="2383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Char char="●"/>
              <a:defRPr>
                <a:solidFill>
                  <a:srgbClr val="242424"/>
                </a:solidFill>
              </a:defRPr>
            </a:lvl1pPr>
            <a:lvl2pPr lvl="1" rtl="0">
              <a:lnSpc>
                <a:spcPct val="100000"/>
              </a:lnSpc>
              <a:spcBef>
                <a:spcPts val="0"/>
              </a:spcBef>
              <a:spcAft>
                <a:spcPts val="0"/>
              </a:spcAft>
              <a:buClr>
                <a:schemeClr val="dk1"/>
              </a:buClr>
              <a:buSzPts val="1600"/>
              <a:buChar char="○"/>
              <a:defRPr sz="1600">
                <a:solidFill>
                  <a:schemeClr val="dk1"/>
                </a:solidFill>
              </a:defRPr>
            </a:lvl2pPr>
            <a:lvl3pPr lvl="2" rtl="0">
              <a:lnSpc>
                <a:spcPct val="100000"/>
              </a:lnSpc>
              <a:spcBef>
                <a:spcPts val="0"/>
              </a:spcBef>
              <a:spcAft>
                <a:spcPts val="0"/>
              </a:spcAft>
              <a:buClr>
                <a:schemeClr val="dk1"/>
              </a:buClr>
              <a:buSzPts val="1600"/>
              <a:buChar char="■"/>
              <a:defRPr sz="1600">
                <a:solidFill>
                  <a:schemeClr val="dk1"/>
                </a:solidFill>
              </a:defRPr>
            </a:lvl3pPr>
            <a:lvl4pPr lvl="3" rtl="0">
              <a:lnSpc>
                <a:spcPct val="100000"/>
              </a:lnSpc>
              <a:spcBef>
                <a:spcPts val="0"/>
              </a:spcBef>
              <a:spcAft>
                <a:spcPts val="0"/>
              </a:spcAft>
              <a:buClr>
                <a:schemeClr val="dk1"/>
              </a:buClr>
              <a:buSzPts val="1600"/>
              <a:buChar char="●"/>
              <a:defRPr sz="1600">
                <a:solidFill>
                  <a:schemeClr val="dk1"/>
                </a:solidFill>
              </a:defRPr>
            </a:lvl4pPr>
            <a:lvl5pPr lvl="4" rtl="0">
              <a:lnSpc>
                <a:spcPct val="100000"/>
              </a:lnSpc>
              <a:spcBef>
                <a:spcPts val="0"/>
              </a:spcBef>
              <a:spcAft>
                <a:spcPts val="0"/>
              </a:spcAft>
              <a:buClr>
                <a:schemeClr val="dk1"/>
              </a:buClr>
              <a:buSzPts val="1600"/>
              <a:buChar char="○"/>
              <a:defRPr sz="1600">
                <a:solidFill>
                  <a:schemeClr val="dk1"/>
                </a:solidFill>
              </a:defRPr>
            </a:lvl5pPr>
            <a:lvl6pPr lvl="5" rtl="0">
              <a:lnSpc>
                <a:spcPct val="100000"/>
              </a:lnSpc>
              <a:spcBef>
                <a:spcPts val="0"/>
              </a:spcBef>
              <a:spcAft>
                <a:spcPts val="0"/>
              </a:spcAft>
              <a:buClr>
                <a:schemeClr val="dk1"/>
              </a:buClr>
              <a:buSzPts val="1600"/>
              <a:buChar char="■"/>
              <a:defRPr sz="1600">
                <a:solidFill>
                  <a:schemeClr val="dk1"/>
                </a:solidFill>
              </a:defRPr>
            </a:lvl6pPr>
            <a:lvl7pPr lvl="6" rtl="0">
              <a:lnSpc>
                <a:spcPct val="100000"/>
              </a:lnSpc>
              <a:spcBef>
                <a:spcPts val="0"/>
              </a:spcBef>
              <a:spcAft>
                <a:spcPts val="0"/>
              </a:spcAft>
              <a:buClr>
                <a:schemeClr val="dk1"/>
              </a:buClr>
              <a:buSzPts val="1600"/>
              <a:buChar char="●"/>
              <a:defRPr sz="1600">
                <a:solidFill>
                  <a:schemeClr val="dk1"/>
                </a:solidFill>
              </a:defRPr>
            </a:lvl7pPr>
            <a:lvl8pPr lvl="7" rtl="0">
              <a:lnSpc>
                <a:spcPct val="100000"/>
              </a:lnSpc>
              <a:spcBef>
                <a:spcPts val="0"/>
              </a:spcBef>
              <a:spcAft>
                <a:spcPts val="0"/>
              </a:spcAft>
              <a:buClr>
                <a:schemeClr val="dk1"/>
              </a:buClr>
              <a:buSzPts val="1600"/>
              <a:buChar char="○"/>
              <a:defRPr sz="1600">
                <a:solidFill>
                  <a:schemeClr val="dk1"/>
                </a:solidFill>
              </a:defRPr>
            </a:lvl8pPr>
            <a:lvl9pPr lvl="8" rtl="0">
              <a:lnSpc>
                <a:spcPct val="100000"/>
              </a:lnSpc>
              <a:spcBef>
                <a:spcPts val="0"/>
              </a:spcBef>
              <a:spcAft>
                <a:spcPts val="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9"/>
        <p:cNvGrpSpPr/>
        <p:nvPr/>
      </p:nvGrpSpPr>
      <p:grpSpPr>
        <a:xfrm>
          <a:off x="0" y="0"/>
          <a:ext cx="0" cy="0"/>
          <a:chOff x="0" y="0"/>
          <a:chExt cx="0" cy="0"/>
        </a:xfrm>
      </p:grpSpPr>
      <p:sp>
        <p:nvSpPr>
          <p:cNvPr id="50" name="Google Shape;50;p13"/>
          <p:cNvSpPr/>
          <p:nvPr/>
        </p:nvSpPr>
        <p:spPr>
          <a:xfrm>
            <a:off x="247800" y="247800"/>
            <a:ext cx="8648400" cy="46479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300">
                <a:latin typeface="Poppins ExtraBold"/>
                <a:ea typeface="Poppins ExtraBold"/>
                <a:cs typeface="Poppins ExtraBold"/>
                <a:sym typeface="Poppin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1123764" y="2340864"/>
            <a:ext cx="3276000" cy="486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600"/>
              <a:buNone/>
              <a:defRPr/>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53" name="Google Shape;53;p13"/>
          <p:cNvSpPr txBox="1">
            <a:spLocks noGrp="1"/>
          </p:cNvSpPr>
          <p:nvPr>
            <p:ph type="subTitle" idx="2"/>
          </p:nvPr>
        </p:nvSpPr>
        <p:spPr>
          <a:xfrm>
            <a:off x="1122379" y="2002536"/>
            <a:ext cx="3278700" cy="3408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6"/>
              </a:buClr>
              <a:buSzPts val="2100"/>
              <a:buFont typeface="Barlow"/>
              <a:buNone/>
              <a:defRPr sz="2100" b="1">
                <a:solidFill>
                  <a:schemeClr val="accent6"/>
                </a:solidFill>
                <a:latin typeface="Poppins"/>
                <a:ea typeface="Poppins"/>
                <a:cs typeface="Poppins"/>
                <a:sym typeface="Poppins"/>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54" name="Google Shape;54;p13"/>
          <p:cNvSpPr txBox="1">
            <a:spLocks noGrp="1"/>
          </p:cNvSpPr>
          <p:nvPr>
            <p:ph type="title" idx="3" hasCustomPrompt="1"/>
          </p:nvPr>
        </p:nvSpPr>
        <p:spPr>
          <a:xfrm>
            <a:off x="2497294" y="1553462"/>
            <a:ext cx="528600" cy="286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200">
                <a:solidFill>
                  <a:schemeClr val="lt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13"/>
          <p:cNvSpPr txBox="1">
            <a:spLocks noGrp="1"/>
          </p:cNvSpPr>
          <p:nvPr>
            <p:ph type="subTitle" idx="4"/>
          </p:nvPr>
        </p:nvSpPr>
        <p:spPr>
          <a:xfrm>
            <a:off x="1121686" y="4032504"/>
            <a:ext cx="3279900" cy="486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600"/>
              <a:buNone/>
              <a:defRPr/>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56" name="Google Shape;56;p13"/>
          <p:cNvSpPr txBox="1">
            <a:spLocks noGrp="1"/>
          </p:cNvSpPr>
          <p:nvPr>
            <p:ph type="subTitle" idx="5"/>
          </p:nvPr>
        </p:nvSpPr>
        <p:spPr>
          <a:xfrm>
            <a:off x="1120301" y="3694176"/>
            <a:ext cx="3282600" cy="3408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6"/>
              </a:buClr>
              <a:buSzPts val="2100"/>
              <a:buFont typeface="Barlow"/>
              <a:buNone/>
              <a:defRPr sz="2100" b="1">
                <a:solidFill>
                  <a:schemeClr val="accent6"/>
                </a:solidFill>
                <a:latin typeface="Poppins"/>
                <a:ea typeface="Poppins"/>
                <a:cs typeface="Poppins"/>
                <a:sym typeface="Poppins"/>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57" name="Google Shape;57;p13"/>
          <p:cNvSpPr txBox="1">
            <a:spLocks noGrp="1"/>
          </p:cNvSpPr>
          <p:nvPr>
            <p:ph type="title" idx="6" hasCustomPrompt="1"/>
          </p:nvPr>
        </p:nvSpPr>
        <p:spPr>
          <a:xfrm>
            <a:off x="2497294" y="3246120"/>
            <a:ext cx="528600" cy="286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200">
                <a:solidFill>
                  <a:schemeClr val="lt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13"/>
          <p:cNvSpPr txBox="1">
            <a:spLocks noGrp="1"/>
          </p:cNvSpPr>
          <p:nvPr>
            <p:ph type="subTitle" idx="7"/>
          </p:nvPr>
        </p:nvSpPr>
        <p:spPr>
          <a:xfrm>
            <a:off x="4961923" y="2344488"/>
            <a:ext cx="3279900" cy="486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600"/>
              <a:buNone/>
              <a:defRPr/>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59" name="Google Shape;59;p13"/>
          <p:cNvSpPr txBox="1">
            <a:spLocks noGrp="1"/>
          </p:cNvSpPr>
          <p:nvPr>
            <p:ph type="subTitle" idx="8"/>
          </p:nvPr>
        </p:nvSpPr>
        <p:spPr>
          <a:xfrm>
            <a:off x="4960556" y="2003163"/>
            <a:ext cx="3282600" cy="3408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6"/>
              </a:buClr>
              <a:buSzPts val="2100"/>
              <a:buFont typeface="Barlow"/>
              <a:buNone/>
              <a:defRPr sz="2100" b="1">
                <a:solidFill>
                  <a:schemeClr val="accent6"/>
                </a:solidFill>
                <a:latin typeface="Poppins"/>
                <a:ea typeface="Poppins"/>
                <a:cs typeface="Poppins"/>
                <a:sym typeface="Poppins"/>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60" name="Google Shape;60;p13"/>
          <p:cNvSpPr txBox="1">
            <a:spLocks noGrp="1"/>
          </p:cNvSpPr>
          <p:nvPr>
            <p:ph type="title" idx="9" hasCustomPrompt="1"/>
          </p:nvPr>
        </p:nvSpPr>
        <p:spPr>
          <a:xfrm>
            <a:off x="6303824" y="1553462"/>
            <a:ext cx="595800" cy="286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200">
                <a:solidFill>
                  <a:schemeClr val="lt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 name="Google Shape;61;p13"/>
          <p:cNvSpPr txBox="1">
            <a:spLocks noGrp="1"/>
          </p:cNvSpPr>
          <p:nvPr>
            <p:ph type="subTitle" idx="13"/>
          </p:nvPr>
        </p:nvSpPr>
        <p:spPr>
          <a:xfrm>
            <a:off x="4961923" y="4035463"/>
            <a:ext cx="3279900" cy="486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600"/>
              <a:buNone/>
              <a:defRPr/>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62" name="Google Shape;62;p13"/>
          <p:cNvSpPr txBox="1">
            <a:spLocks noGrp="1"/>
          </p:cNvSpPr>
          <p:nvPr>
            <p:ph type="subTitle" idx="14"/>
          </p:nvPr>
        </p:nvSpPr>
        <p:spPr>
          <a:xfrm>
            <a:off x="4960556" y="3694138"/>
            <a:ext cx="3282600" cy="3408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6"/>
              </a:buClr>
              <a:buSzPts val="2100"/>
              <a:buFont typeface="Barlow"/>
              <a:buNone/>
              <a:defRPr sz="2100" b="1">
                <a:solidFill>
                  <a:schemeClr val="accent6"/>
                </a:solidFill>
                <a:latin typeface="Poppins"/>
                <a:ea typeface="Poppins"/>
                <a:cs typeface="Poppins"/>
                <a:sym typeface="Poppins"/>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63" name="Google Shape;63;p13"/>
          <p:cNvSpPr txBox="1">
            <a:spLocks noGrp="1"/>
          </p:cNvSpPr>
          <p:nvPr>
            <p:ph type="title" idx="15" hasCustomPrompt="1"/>
          </p:nvPr>
        </p:nvSpPr>
        <p:spPr>
          <a:xfrm>
            <a:off x="6303824" y="3244437"/>
            <a:ext cx="595800" cy="286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200">
                <a:solidFill>
                  <a:schemeClr val="lt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1"/>
        <p:cNvGrpSpPr/>
        <p:nvPr/>
      </p:nvGrpSpPr>
      <p:grpSpPr>
        <a:xfrm>
          <a:off x="0" y="0"/>
          <a:ext cx="0" cy="0"/>
          <a:chOff x="0" y="0"/>
          <a:chExt cx="0" cy="0"/>
        </a:xfrm>
      </p:grpSpPr>
      <p:sp>
        <p:nvSpPr>
          <p:cNvPr id="162" name="Google Shape;162;p27"/>
          <p:cNvSpPr/>
          <p:nvPr/>
        </p:nvSpPr>
        <p:spPr>
          <a:xfrm>
            <a:off x="247800" y="247800"/>
            <a:ext cx="8648400" cy="4647900"/>
          </a:xfrm>
          <a:prstGeom prst="roundRect">
            <a:avLst>
              <a:gd name="adj" fmla="val 3379"/>
            </a:avLst>
          </a:prstGeom>
          <a:solidFill>
            <a:schemeClr val="accent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3"/>
        <p:cNvGrpSpPr/>
        <p:nvPr/>
      </p:nvGrpSpPr>
      <p:grpSpPr>
        <a:xfrm>
          <a:off x="0" y="0"/>
          <a:ext cx="0" cy="0"/>
          <a:chOff x="0" y="0"/>
          <a:chExt cx="0" cy="0"/>
        </a:xfrm>
      </p:grpSpPr>
      <p:sp>
        <p:nvSpPr>
          <p:cNvPr id="164" name="Google Shape;164;p28"/>
          <p:cNvSpPr/>
          <p:nvPr/>
        </p:nvSpPr>
        <p:spPr>
          <a:xfrm>
            <a:off x="247800" y="247800"/>
            <a:ext cx="8648400" cy="4647900"/>
          </a:xfrm>
          <a:prstGeom prst="roundRect">
            <a:avLst>
              <a:gd name="adj" fmla="val 3379"/>
            </a:avLst>
          </a:prstGeom>
          <a:solidFill>
            <a:schemeClr val="lt1"/>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2"/>
              </a:buClr>
              <a:buSzPts val="2800"/>
              <a:buFont typeface="Vazirmatn Black"/>
              <a:buNone/>
              <a:defRPr sz="2800">
                <a:solidFill>
                  <a:schemeClr val="accent2"/>
                </a:solidFill>
                <a:latin typeface="Vazirmatn Black"/>
                <a:ea typeface="Vazirmatn Black"/>
                <a:cs typeface="Vazirmatn Black"/>
                <a:sym typeface="Vazirmatn Black"/>
              </a:defRPr>
            </a:lvl1pPr>
            <a:lvl2pPr lvl="1">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2pPr>
            <a:lvl3pPr lvl="2">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3pPr>
            <a:lvl4pPr lvl="3">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4pPr>
            <a:lvl5pPr lvl="4">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5pPr>
            <a:lvl6pPr lvl="5">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6pPr>
            <a:lvl7pPr lvl="6">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7pPr>
            <a:lvl8pPr lvl="7">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8pPr>
            <a:lvl9pPr lvl="8">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1pPr>
            <a:lvl2pPr marL="914400" lvl="1"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2pPr>
            <a:lvl3pPr marL="1371600" lvl="2"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3pPr>
            <a:lvl4pPr marL="1828800" lvl="3"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4pPr>
            <a:lvl5pPr marL="2286000" lvl="4"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5pPr>
            <a:lvl6pPr marL="2743200" lvl="5"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6pPr>
            <a:lvl7pPr marL="3200400" lvl="6"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7pPr>
            <a:lvl8pPr marL="3657600" lvl="7"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8pPr>
            <a:lvl9pPr marL="4114800" lvl="8"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zh.wikipedia.org/wiki/Transact-SQ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p:nvPr/>
        </p:nvSpPr>
        <p:spPr>
          <a:xfrm>
            <a:off x="704321" y="3410200"/>
            <a:ext cx="3838500" cy="362700"/>
          </a:xfrm>
          <a:prstGeom prst="roundRect">
            <a:avLst>
              <a:gd name="adj" fmla="val 50000"/>
            </a:avLst>
          </a:prstGeom>
          <a:solidFill>
            <a:srgbClr val="BF7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6" name="Google Shape;176;p32"/>
          <p:cNvGrpSpPr/>
          <p:nvPr/>
        </p:nvGrpSpPr>
        <p:grpSpPr>
          <a:xfrm>
            <a:off x="4739557" y="1254042"/>
            <a:ext cx="3692445" cy="2518846"/>
            <a:chOff x="4739557" y="1246117"/>
            <a:chExt cx="3692445" cy="2518846"/>
          </a:xfrm>
        </p:grpSpPr>
        <p:sp>
          <p:nvSpPr>
            <p:cNvPr id="177" name="Google Shape;177;p32"/>
            <p:cNvSpPr/>
            <p:nvPr/>
          </p:nvSpPr>
          <p:spPr>
            <a:xfrm>
              <a:off x="5211355" y="1272397"/>
              <a:ext cx="3189923" cy="2442159"/>
            </a:xfrm>
            <a:custGeom>
              <a:avLst/>
              <a:gdLst/>
              <a:ahLst/>
              <a:cxnLst/>
              <a:rect l="l" t="t" r="r" b="b"/>
              <a:pathLst>
                <a:path w="115556" h="88468" extrusionOk="0">
                  <a:moveTo>
                    <a:pt x="87198" y="0"/>
                  </a:moveTo>
                  <a:cubicBezTo>
                    <a:pt x="86911" y="0"/>
                    <a:pt x="86625" y="6"/>
                    <a:pt x="86339" y="18"/>
                  </a:cubicBezTo>
                  <a:cubicBezTo>
                    <a:pt x="83685" y="104"/>
                    <a:pt x="81032" y="817"/>
                    <a:pt x="78721" y="2044"/>
                  </a:cubicBezTo>
                  <a:cubicBezTo>
                    <a:pt x="76352" y="3242"/>
                    <a:pt x="74327" y="4869"/>
                    <a:pt x="72558" y="6695"/>
                  </a:cubicBezTo>
                  <a:cubicBezTo>
                    <a:pt x="70732" y="8492"/>
                    <a:pt x="69219" y="10490"/>
                    <a:pt x="67850" y="12601"/>
                  </a:cubicBezTo>
                  <a:cubicBezTo>
                    <a:pt x="66452" y="14741"/>
                    <a:pt x="65624" y="17109"/>
                    <a:pt x="64340" y="19135"/>
                  </a:cubicBezTo>
                  <a:cubicBezTo>
                    <a:pt x="63713" y="20133"/>
                    <a:pt x="62914" y="21046"/>
                    <a:pt x="62001" y="21845"/>
                  </a:cubicBezTo>
                  <a:cubicBezTo>
                    <a:pt x="61059" y="22616"/>
                    <a:pt x="59946" y="23186"/>
                    <a:pt x="58805" y="23700"/>
                  </a:cubicBezTo>
                  <a:cubicBezTo>
                    <a:pt x="57664" y="24156"/>
                    <a:pt x="56466" y="24527"/>
                    <a:pt x="55210" y="24756"/>
                  </a:cubicBezTo>
                  <a:cubicBezTo>
                    <a:pt x="53955" y="25012"/>
                    <a:pt x="52728" y="25184"/>
                    <a:pt x="51444" y="25298"/>
                  </a:cubicBezTo>
                  <a:cubicBezTo>
                    <a:pt x="50160" y="25440"/>
                    <a:pt x="48876" y="25469"/>
                    <a:pt x="47592" y="25497"/>
                  </a:cubicBezTo>
                  <a:cubicBezTo>
                    <a:pt x="46936" y="25555"/>
                    <a:pt x="46251" y="25555"/>
                    <a:pt x="45623" y="25612"/>
                  </a:cubicBezTo>
                  <a:lnTo>
                    <a:pt x="44625" y="25697"/>
                  </a:lnTo>
                  <a:lnTo>
                    <a:pt x="43655" y="25783"/>
                  </a:lnTo>
                  <a:cubicBezTo>
                    <a:pt x="41058" y="26125"/>
                    <a:pt x="38462" y="26753"/>
                    <a:pt x="36179" y="28094"/>
                  </a:cubicBezTo>
                  <a:cubicBezTo>
                    <a:pt x="35038" y="28750"/>
                    <a:pt x="33982" y="29578"/>
                    <a:pt x="33126" y="30548"/>
                  </a:cubicBezTo>
                  <a:cubicBezTo>
                    <a:pt x="32270" y="31518"/>
                    <a:pt x="31614" y="32602"/>
                    <a:pt x="31043" y="33715"/>
                  </a:cubicBezTo>
                  <a:cubicBezTo>
                    <a:pt x="29902" y="35969"/>
                    <a:pt x="29246" y="38365"/>
                    <a:pt x="28390" y="40648"/>
                  </a:cubicBezTo>
                  <a:cubicBezTo>
                    <a:pt x="28190" y="41190"/>
                    <a:pt x="27962" y="41732"/>
                    <a:pt x="27705" y="42303"/>
                  </a:cubicBezTo>
                  <a:cubicBezTo>
                    <a:pt x="27477" y="42845"/>
                    <a:pt x="27220" y="43416"/>
                    <a:pt x="26963" y="43986"/>
                  </a:cubicBezTo>
                  <a:cubicBezTo>
                    <a:pt x="26507" y="45128"/>
                    <a:pt x="26136" y="46297"/>
                    <a:pt x="25793" y="47496"/>
                  </a:cubicBezTo>
                  <a:cubicBezTo>
                    <a:pt x="25109" y="49835"/>
                    <a:pt x="24538" y="52232"/>
                    <a:pt x="23625" y="54486"/>
                  </a:cubicBezTo>
                  <a:cubicBezTo>
                    <a:pt x="22712" y="56712"/>
                    <a:pt x="21428" y="58852"/>
                    <a:pt x="19659" y="60563"/>
                  </a:cubicBezTo>
                  <a:cubicBezTo>
                    <a:pt x="18775" y="61419"/>
                    <a:pt x="17776" y="62218"/>
                    <a:pt x="16692" y="62846"/>
                  </a:cubicBezTo>
                  <a:cubicBezTo>
                    <a:pt x="15636" y="63502"/>
                    <a:pt x="14438" y="64044"/>
                    <a:pt x="13268" y="64501"/>
                  </a:cubicBezTo>
                  <a:lnTo>
                    <a:pt x="12383" y="64815"/>
                  </a:lnTo>
                  <a:lnTo>
                    <a:pt x="11442" y="65100"/>
                  </a:lnTo>
                  <a:cubicBezTo>
                    <a:pt x="11128" y="65186"/>
                    <a:pt x="10843" y="65271"/>
                    <a:pt x="10529" y="65385"/>
                  </a:cubicBezTo>
                  <a:cubicBezTo>
                    <a:pt x="10186" y="65500"/>
                    <a:pt x="9872" y="65557"/>
                    <a:pt x="9587" y="65699"/>
                  </a:cubicBezTo>
                  <a:cubicBezTo>
                    <a:pt x="8389" y="66184"/>
                    <a:pt x="7248" y="66812"/>
                    <a:pt x="6192" y="67554"/>
                  </a:cubicBezTo>
                  <a:cubicBezTo>
                    <a:pt x="4137" y="69095"/>
                    <a:pt x="2625" y="71235"/>
                    <a:pt x="1684" y="73489"/>
                  </a:cubicBezTo>
                  <a:cubicBezTo>
                    <a:pt x="714" y="75771"/>
                    <a:pt x="257" y="78196"/>
                    <a:pt x="114" y="80622"/>
                  </a:cubicBezTo>
                  <a:cubicBezTo>
                    <a:pt x="0" y="83047"/>
                    <a:pt x="114" y="85501"/>
                    <a:pt x="571" y="87897"/>
                  </a:cubicBezTo>
                  <a:cubicBezTo>
                    <a:pt x="143" y="85501"/>
                    <a:pt x="29" y="83047"/>
                    <a:pt x="286" y="80650"/>
                  </a:cubicBezTo>
                  <a:cubicBezTo>
                    <a:pt x="457" y="78225"/>
                    <a:pt x="913" y="75800"/>
                    <a:pt x="1912" y="73546"/>
                  </a:cubicBezTo>
                  <a:cubicBezTo>
                    <a:pt x="2911" y="71320"/>
                    <a:pt x="4423" y="69237"/>
                    <a:pt x="6449" y="67782"/>
                  </a:cubicBezTo>
                  <a:cubicBezTo>
                    <a:pt x="7447" y="67069"/>
                    <a:pt x="8589" y="66470"/>
                    <a:pt x="9758" y="65985"/>
                  </a:cubicBezTo>
                  <a:cubicBezTo>
                    <a:pt x="10044" y="65842"/>
                    <a:pt x="10386" y="65785"/>
                    <a:pt x="10671" y="65671"/>
                  </a:cubicBezTo>
                  <a:cubicBezTo>
                    <a:pt x="10985" y="65557"/>
                    <a:pt x="11271" y="65500"/>
                    <a:pt x="11584" y="65385"/>
                  </a:cubicBezTo>
                  <a:lnTo>
                    <a:pt x="12526" y="65100"/>
                  </a:lnTo>
                  <a:lnTo>
                    <a:pt x="13439" y="64786"/>
                  </a:lnTo>
                  <a:cubicBezTo>
                    <a:pt x="14666" y="64330"/>
                    <a:pt x="15836" y="63788"/>
                    <a:pt x="16948" y="63131"/>
                  </a:cubicBezTo>
                  <a:cubicBezTo>
                    <a:pt x="18033" y="62475"/>
                    <a:pt x="19088" y="61705"/>
                    <a:pt x="20001" y="60820"/>
                  </a:cubicBezTo>
                  <a:cubicBezTo>
                    <a:pt x="21856" y="59080"/>
                    <a:pt x="23226" y="56854"/>
                    <a:pt x="24139" y="54572"/>
                  </a:cubicBezTo>
                  <a:cubicBezTo>
                    <a:pt x="25109" y="52261"/>
                    <a:pt x="25708" y="49864"/>
                    <a:pt x="26393" y="47553"/>
                  </a:cubicBezTo>
                  <a:cubicBezTo>
                    <a:pt x="26735" y="46412"/>
                    <a:pt x="27134" y="45242"/>
                    <a:pt x="27591" y="44129"/>
                  </a:cubicBezTo>
                  <a:cubicBezTo>
                    <a:pt x="27819" y="43558"/>
                    <a:pt x="28105" y="43016"/>
                    <a:pt x="28361" y="42446"/>
                  </a:cubicBezTo>
                  <a:cubicBezTo>
                    <a:pt x="28590" y="41875"/>
                    <a:pt x="28846" y="41304"/>
                    <a:pt x="29075" y="40734"/>
                  </a:cubicBezTo>
                  <a:cubicBezTo>
                    <a:pt x="29931" y="38451"/>
                    <a:pt x="30587" y="36111"/>
                    <a:pt x="31700" y="33943"/>
                  </a:cubicBezTo>
                  <a:cubicBezTo>
                    <a:pt x="32270" y="32859"/>
                    <a:pt x="32926" y="31832"/>
                    <a:pt x="33725" y="30947"/>
                  </a:cubicBezTo>
                  <a:cubicBezTo>
                    <a:pt x="34524" y="30034"/>
                    <a:pt x="35523" y="29264"/>
                    <a:pt x="36579" y="28636"/>
                  </a:cubicBezTo>
                  <a:cubicBezTo>
                    <a:pt x="38719" y="27438"/>
                    <a:pt x="41258" y="26810"/>
                    <a:pt x="43797" y="26496"/>
                  </a:cubicBezTo>
                  <a:lnTo>
                    <a:pt x="44767" y="26410"/>
                  </a:lnTo>
                  <a:lnTo>
                    <a:pt x="45709" y="26325"/>
                  </a:lnTo>
                  <a:cubicBezTo>
                    <a:pt x="46365" y="26296"/>
                    <a:pt x="46993" y="26296"/>
                    <a:pt x="47649" y="26268"/>
                  </a:cubicBezTo>
                  <a:cubicBezTo>
                    <a:pt x="48962" y="26239"/>
                    <a:pt x="50246" y="26182"/>
                    <a:pt x="51558" y="26097"/>
                  </a:cubicBezTo>
                  <a:cubicBezTo>
                    <a:pt x="52842" y="25983"/>
                    <a:pt x="54183" y="25783"/>
                    <a:pt x="55467" y="25555"/>
                  </a:cubicBezTo>
                  <a:cubicBezTo>
                    <a:pt x="56751" y="25298"/>
                    <a:pt x="58035" y="24955"/>
                    <a:pt x="59233" y="24442"/>
                  </a:cubicBezTo>
                  <a:cubicBezTo>
                    <a:pt x="60460" y="23957"/>
                    <a:pt x="61630" y="23300"/>
                    <a:pt x="62629" y="22445"/>
                  </a:cubicBezTo>
                  <a:cubicBezTo>
                    <a:pt x="63656" y="21617"/>
                    <a:pt x="64483" y="20590"/>
                    <a:pt x="65168" y="19534"/>
                  </a:cubicBezTo>
                  <a:cubicBezTo>
                    <a:pt x="66509" y="17337"/>
                    <a:pt x="67336" y="15026"/>
                    <a:pt x="68649" y="13000"/>
                  </a:cubicBezTo>
                  <a:cubicBezTo>
                    <a:pt x="70018" y="10918"/>
                    <a:pt x="71502" y="8977"/>
                    <a:pt x="73242" y="7208"/>
                  </a:cubicBezTo>
                  <a:cubicBezTo>
                    <a:pt x="74954" y="5439"/>
                    <a:pt x="76952" y="3899"/>
                    <a:pt x="79177" y="2757"/>
                  </a:cubicBezTo>
                  <a:cubicBezTo>
                    <a:pt x="81374" y="1616"/>
                    <a:pt x="83856" y="931"/>
                    <a:pt x="86367" y="846"/>
                  </a:cubicBezTo>
                  <a:cubicBezTo>
                    <a:pt x="86667" y="832"/>
                    <a:pt x="86967" y="825"/>
                    <a:pt x="87266" y="825"/>
                  </a:cubicBezTo>
                  <a:cubicBezTo>
                    <a:pt x="89504" y="825"/>
                    <a:pt x="91729" y="1200"/>
                    <a:pt x="93843" y="1930"/>
                  </a:cubicBezTo>
                  <a:cubicBezTo>
                    <a:pt x="94442" y="2130"/>
                    <a:pt x="95013" y="2358"/>
                    <a:pt x="95612" y="2586"/>
                  </a:cubicBezTo>
                  <a:cubicBezTo>
                    <a:pt x="96182" y="2843"/>
                    <a:pt x="96753" y="3071"/>
                    <a:pt x="97324" y="3357"/>
                  </a:cubicBezTo>
                  <a:cubicBezTo>
                    <a:pt x="97923" y="3613"/>
                    <a:pt x="98465" y="3927"/>
                    <a:pt x="99007" y="4212"/>
                  </a:cubicBezTo>
                  <a:cubicBezTo>
                    <a:pt x="99292" y="4355"/>
                    <a:pt x="99549" y="4555"/>
                    <a:pt x="99777" y="4726"/>
                  </a:cubicBezTo>
                  <a:lnTo>
                    <a:pt x="100548" y="5268"/>
                  </a:lnTo>
                  <a:cubicBezTo>
                    <a:pt x="102488" y="6723"/>
                    <a:pt x="104114" y="8606"/>
                    <a:pt x="105256" y="10718"/>
                  </a:cubicBezTo>
                  <a:cubicBezTo>
                    <a:pt x="106397" y="12829"/>
                    <a:pt x="107110" y="15140"/>
                    <a:pt x="107567" y="17480"/>
                  </a:cubicBezTo>
                  <a:cubicBezTo>
                    <a:pt x="108023" y="19848"/>
                    <a:pt x="108194" y="22245"/>
                    <a:pt x="108166" y="24670"/>
                  </a:cubicBezTo>
                  <a:cubicBezTo>
                    <a:pt x="108166" y="27095"/>
                    <a:pt x="107966" y="29520"/>
                    <a:pt x="107681" y="31889"/>
                  </a:cubicBezTo>
                  <a:cubicBezTo>
                    <a:pt x="107338" y="34285"/>
                    <a:pt x="106968" y="36682"/>
                    <a:pt x="106454" y="39079"/>
                  </a:cubicBezTo>
                  <a:cubicBezTo>
                    <a:pt x="106311" y="39678"/>
                    <a:pt x="106197" y="40277"/>
                    <a:pt x="106112" y="40876"/>
                  </a:cubicBezTo>
                  <a:lnTo>
                    <a:pt x="105969" y="41818"/>
                  </a:lnTo>
                  <a:cubicBezTo>
                    <a:pt x="105883" y="42132"/>
                    <a:pt x="105826" y="42417"/>
                    <a:pt x="105826" y="42731"/>
                  </a:cubicBezTo>
                  <a:cubicBezTo>
                    <a:pt x="105798" y="43359"/>
                    <a:pt x="105741" y="43986"/>
                    <a:pt x="105712" y="44585"/>
                  </a:cubicBezTo>
                  <a:cubicBezTo>
                    <a:pt x="105741" y="45213"/>
                    <a:pt x="105769" y="45841"/>
                    <a:pt x="105826" y="46440"/>
                  </a:cubicBezTo>
                  <a:cubicBezTo>
                    <a:pt x="106055" y="48951"/>
                    <a:pt x="106939" y="51348"/>
                    <a:pt x="108109" y="53545"/>
                  </a:cubicBezTo>
                  <a:cubicBezTo>
                    <a:pt x="109250" y="55770"/>
                    <a:pt x="110677" y="57824"/>
                    <a:pt x="111761" y="59964"/>
                  </a:cubicBezTo>
                  <a:lnTo>
                    <a:pt x="112189" y="60792"/>
                  </a:lnTo>
                  <a:cubicBezTo>
                    <a:pt x="112303" y="61049"/>
                    <a:pt x="112446" y="61334"/>
                    <a:pt x="112560" y="61619"/>
                  </a:cubicBezTo>
                  <a:cubicBezTo>
                    <a:pt x="112674" y="61847"/>
                    <a:pt x="112817" y="62133"/>
                    <a:pt x="112902" y="62418"/>
                  </a:cubicBezTo>
                  <a:lnTo>
                    <a:pt x="113188" y="63274"/>
                  </a:lnTo>
                  <a:cubicBezTo>
                    <a:pt x="113587" y="64415"/>
                    <a:pt x="113844" y="65614"/>
                    <a:pt x="114015" y="66783"/>
                  </a:cubicBezTo>
                  <a:cubicBezTo>
                    <a:pt x="114386" y="69180"/>
                    <a:pt x="114443" y="71605"/>
                    <a:pt x="114272" y="73974"/>
                  </a:cubicBezTo>
                  <a:cubicBezTo>
                    <a:pt x="114101" y="76370"/>
                    <a:pt x="113701" y="78767"/>
                    <a:pt x="113016" y="81078"/>
                  </a:cubicBezTo>
                  <a:cubicBezTo>
                    <a:pt x="112351" y="83323"/>
                    <a:pt x="111471" y="85540"/>
                    <a:pt x="110140" y="87470"/>
                  </a:cubicBezTo>
                  <a:lnTo>
                    <a:pt x="110140" y="87470"/>
                  </a:lnTo>
                  <a:lnTo>
                    <a:pt x="83029" y="87526"/>
                  </a:lnTo>
                  <a:lnTo>
                    <a:pt x="55610" y="87640"/>
                  </a:lnTo>
                  <a:lnTo>
                    <a:pt x="571" y="87897"/>
                  </a:lnTo>
                  <a:lnTo>
                    <a:pt x="55495" y="88297"/>
                  </a:lnTo>
                  <a:lnTo>
                    <a:pt x="83000" y="88382"/>
                  </a:lnTo>
                  <a:lnTo>
                    <a:pt x="110534" y="88468"/>
                  </a:lnTo>
                  <a:lnTo>
                    <a:pt x="110791" y="88468"/>
                  </a:lnTo>
                  <a:lnTo>
                    <a:pt x="110934" y="88297"/>
                  </a:lnTo>
                  <a:cubicBezTo>
                    <a:pt x="112389" y="86185"/>
                    <a:pt x="113359" y="83817"/>
                    <a:pt x="114072" y="81478"/>
                  </a:cubicBezTo>
                  <a:cubicBezTo>
                    <a:pt x="114785" y="79081"/>
                    <a:pt x="115213" y="76656"/>
                    <a:pt x="115385" y="74202"/>
                  </a:cubicBezTo>
                  <a:cubicBezTo>
                    <a:pt x="115556" y="71748"/>
                    <a:pt x="115499" y="69266"/>
                    <a:pt x="115128" y="66812"/>
                  </a:cubicBezTo>
                  <a:cubicBezTo>
                    <a:pt x="114957" y="65614"/>
                    <a:pt x="114700" y="64358"/>
                    <a:pt x="114300" y="63188"/>
                  </a:cubicBezTo>
                  <a:lnTo>
                    <a:pt x="113986" y="62275"/>
                  </a:lnTo>
                  <a:cubicBezTo>
                    <a:pt x="113872" y="61990"/>
                    <a:pt x="113730" y="61705"/>
                    <a:pt x="113644" y="61419"/>
                  </a:cubicBezTo>
                  <a:cubicBezTo>
                    <a:pt x="113501" y="61134"/>
                    <a:pt x="113387" y="60849"/>
                    <a:pt x="113245" y="60563"/>
                  </a:cubicBezTo>
                  <a:lnTo>
                    <a:pt x="112817" y="59765"/>
                  </a:lnTo>
                  <a:cubicBezTo>
                    <a:pt x="111647" y="57511"/>
                    <a:pt x="110249" y="55485"/>
                    <a:pt x="109136" y="53288"/>
                  </a:cubicBezTo>
                  <a:cubicBezTo>
                    <a:pt x="108023" y="51148"/>
                    <a:pt x="107224" y="48865"/>
                    <a:pt x="106968" y="46526"/>
                  </a:cubicBezTo>
                  <a:cubicBezTo>
                    <a:pt x="106939" y="45926"/>
                    <a:pt x="106939" y="45356"/>
                    <a:pt x="106882" y="44728"/>
                  </a:cubicBezTo>
                  <a:cubicBezTo>
                    <a:pt x="106939" y="44129"/>
                    <a:pt x="106968" y="43558"/>
                    <a:pt x="106996" y="42959"/>
                  </a:cubicBezTo>
                  <a:cubicBezTo>
                    <a:pt x="106996" y="42645"/>
                    <a:pt x="107053" y="42360"/>
                    <a:pt x="107110" y="42075"/>
                  </a:cubicBezTo>
                  <a:lnTo>
                    <a:pt x="107253" y="41162"/>
                  </a:lnTo>
                  <a:cubicBezTo>
                    <a:pt x="107338" y="40591"/>
                    <a:pt x="107510" y="39992"/>
                    <a:pt x="107595" y="39393"/>
                  </a:cubicBezTo>
                  <a:cubicBezTo>
                    <a:pt x="108052" y="36996"/>
                    <a:pt x="108480" y="34571"/>
                    <a:pt x="108822" y="32145"/>
                  </a:cubicBezTo>
                  <a:cubicBezTo>
                    <a:pt x="109421" y="27295"/>
                    <a:pt x="109650" y="22330"/>
                    <a:pt x="108708" y="17451"/>
                  </a:cubicBezTo>
                  <a:cubicBezTo>
                    <a:pt x="108223" y="15026"/>
                    <a:pt x="107453" y="12601"/>
                    <a:pt x="106254" y="10375"/>
                  </a:cubicBezTo>
                  <a:cubicBezTo>
                    <a:pt x="105027" y="8178"/>
                    <a:pt x="103315" y="6153"/>
                    <a:pt x="101233" y="4612"/>
                  </a:cubicBezTo>
                  <a:cubicBezTo>
                    <a:pt x="100947" y="4384"/>
                    <a:pt x="100690" y="4212"/>
                    <a:pt x="100405" y="4041"/>
                  </a:cubicBezTo>
                  <a:cubicBezTo>
                    <a:pt x="100148" y="3870"/>
                    <a:pt x="99863" y="3642"/>
                    <a:pt x="99578" y="3499"/>
                  </a:cubicBezTo>
                  <a:cubicBezTo>
                    <a:pt x="99007" y="3214"/>
                    <a:pt x="98436" y="2871"/>
                    <a:pt x="97837" y="2615"/>
                  </a:cubicBezTo>
                  <a:cubicBezTo>
                    <a:pt x="97267" y="2329"/>
                    <a:pt x="96667" y="2073"/>
                    <a:pt x="96040" y="1816"/>
                  </a:cubicBezTo>
                  <a:cubicBezTo>
                    <a:pt x="95441" y="1588"/>
                    <a:pt x="94841" y="1331"/>
                    <a:pt x="94185" y="1160"/>
                  </a:cubicBezTo>
                  <a:cubicBezTo>
                    <a:pt x="91968" y="420"/>
                    <a:pt x="89591" y="0"/>
                    <a:pt x="87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2"/>
            <p:cNvSpPr/>
            <p:nvPr/>
          </p:nvSpPr>
          <p:spPr>
            <a:xfrm>
              <a:off x="4845892" y="1334480"/>
              <a:ext cx="3520742" cy="2364341"/>
            </a:xfrm>
            <a:custGeom>
              <a:avLst/>
              <a:gdLst/>
              <a:ahLst/>
              <a:cxnLst/>
              <a:rect l="l" t="t" r="r" b="b"/>
              <a:pathLst>
                <a:path w="127540" h="85649" extrusionOk="0">
                  <a:moveTo>
                    <a:pt x="96714" y="1"/>
                  </a:moveTo>
                  <a:cubicBezTo>
                    <a:pt x="88217" y="1"/>
                    <a:pt x="81545" y="4940"/>
                    <a:pt x="76410" y="12121"/>
                  </a:cubicBezTo>
                  <a:cubicBezTo>
                    <a:pt x="72415" y="17770"/>
                    <a:pt x="73157" y="24647"/>
                    <a:pt x="54554" y="24932"/>
                  </a:cubicBezTo>
                  <a:cubicBezTo>
                    <a:pt x="35922" y="25217"/>
                    <a:pt x="36950" y="34462"/>
                    <a:pt x="33098" y="41737"/>
                  </a:cubicBezTo>
                  <a:cubicBezTo>
                    <a:pt x="29246" y="49013"/>
                    <a:pt x="30758" y="59541"/>
                    <a:pt x="15379" y="63564"/>
                  </a:cubicBezTo>
                  <a:cubicBezTo>
                    <a:pt x="0" y="67587"/>
                    <a:pt x="4138" y="85620"/>
                    <a:pt x="4138" y="85620"/>
                  </a:cubicBezTo>
                  <a:lnTo>
                    <a:pt x="4138" y="85648"/>
                  </a:lnTo>
                  <a:lnTo>
                    <a:pt x="121548" y="85648"/>
                  </a:lnTo>
                  <a:cubicBezTo>
                    <a:pt x="125028" y="81283"/>
                    <a:pt x="127539" y="72295"/>
                    <a:pt x="125685" y="63593"/>
                  </a:cubicBezTo>
                  <a:cubicBezTo>
                    <a:pt x="123830" y="54862"/>
                    <a:pt x="114842" y="50839"/>
                    <a:pt x="117610" y="39169"/>
                  </a:cubicBezTo>
                  <a:cubicBezTo>
                    <a:pt x="120321" y="27471"/>
                    <a:pt x="122803" y="9467"/>
                    <a:pt x="108480" y="2848"/>
                  </a:cubicBezTo>
                  <a:cubicBezTo>
                    <a:pt x="104218" y="882"/>
                    <a:pt x="100303" y="1"/>
                    <a:pt x="96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2"/>
            <p:cNvSpPr/>
            <p:nvPr/>
          </p:nvSpPr>
          <p:spPr>
            <a:xfrm>
              <a:off x="5759535" y="2329088"/>
              <a:ext cx="444247" cy="200882"/>
            </a:xfrm>
            <a:custGeom>
              <a:avLst/>
              <a:gdLst/>
              <a:ahLst/>
              <a:cxnLst/>
              <a:rect l="l" t="t" r="r" b="b"/>
              <a:pathLst>
                <a:path w="16093" h="7277" extrusionOk="0">
                  <a:moveTo>
                    <a:pt x="3853" y="1"/>
                  </a:moveTo>
                  <a:cubicBezTo>
                    <a:pt x="1713" y="1"/>
                    <a:pt x="1" y="1713"/>
                    <a:pt x="1" y="3853"/>
                  </a:cubicBezTo>
                  <a:lnTo>
                    <a:pt x="1" y="7105"/>
                  </a:lnTo>
                  <a:lnTo>
                    <a:pt x="3054" y="7105"/>
                  </a:lnTo>
                  <a:lnTo>
                    <a:pt x="3054" y="3853"/>
                  </a:lnTo>
                  <a:cubicBezTo>
                    <a:pt x="3054" y="3425"/>
                    <a:pt x="3396" y="3025"/>
                    <a:pt x="3853" y="3025"/>
                  </a:cubicBezTo>
                  <a:lnTo>
                    <a:pt x="12241" y="3025"/>
                  </a:lnTo>
                  <a:cubicBezTo>
                    <a:pt x="12669" y="3025"/>
                    <a:pt x="13068" y="3396"/>
                    <a:pt x="13068" y="3853"/>
                  </a:cubicBezTo>
                  <a:lnTo>
                    <a:pt x="13068" y="7277"/>
                  </a:lnTo>
                  <a:lnTo>
                    <a:pt x="16093" y="7277"/>
                  </a:lnTo>
                  <a:lnTo>
                    <a:pt x="16093" y="3853"/>
                  </a:lnTo>
                  <a:cubicBezTo>
                    <a:pt x="16093" y="1713"/>
                    <a:pt x="14381" y="1"/>
                    <a:pt x="12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2"/>
            <p:cNvSpPr/>
            <p:nvPr/>
          </p:nvSpPr>
          <p:spPr>
            <a:xfrm>
              <a:off x="5214501" y="2508687"/>
              <a:ext cx="1535114" cy="1187760"/>
            </a:xfrm>
            <a:custGeom>
              <a:avLst/>
              <a:gdLst/>
              <a:ahLst/>
              <a:cxnLst/>
              <a:rect l="l" t="t" r="r" b="b"/>
              <a:pathLst>
                <a:path w="55610" h="43027" extrusionOk="0">
                  <a:moveTo>
                    <a:pt x="2140" y="0"/>
                  </a:moveTo>
                  <a:cubicBezTo>
                    <a:pt x="971" y="0"/>
                    <a:pt x="0" y="942"/>
                    <a:pt x="0" y="2140"/>
                  </a:cubicBezTo>
                  <a:lnTo>
                    <a:pt x="0" y="40887"/>
                  </a:lnTo>
                  <a:cubicBezTo>
                    <a:pt x="0" y="42085"/>
                    <a:pt x="971" y="43027"/>
                    <a:pt x="2140" y="43027"/>
                  </a:cubicBezTo>
                  <a:lnTo>
                    <a:pt x="53470" y="43027"/>
                  </a:lnTo>
                  <a:cubicBezTo>
                    <a:pt x="54640" y="43027"/>
                    <a:pt x="55610" y="42085"/>
                    <a:pt x="55610" y="40887"/>
                  </a:cubicBezTo>
                  <a:lnTo>
                    <a:pt x="55553" y="40887"/>
                  </a:lnTo>
                  <a:lnTo>
                    <a:pt x="55553" y="2140"/>
                  </a:lnTo>
                  <a:cubicBezTo>
                    <a:pt x="55553" y="942"/>
                    <a:pt x="54583" y="0"/>
                    <a:pt x="53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2"/>
            <p:cNvSpPr/>
            <p:nvPr/>
          </p:nvSpPr>
          <p:spPr>
            <a:xfrm>
              <a:off x="5214501" y="2537810"/>
              <a:ext cx="1533541" cy="676599"/>
            </a:xfrm>
            <a:custGeom>
              <a:avLst/>
              <a:gdLst/>
              <a:ahLst/>
              <a:cxnLst/>
              <a:rect l="l" t="t" r="r" b="b"/>
              <a:pathLst>
                <a:path w="55553" h="24510" extrusionOk="0">
                  <a:moveTo>
                    <a:pt x="0" y="1"/>
                  </a:moveTo>
                  <a:lnTo>
                    <a:pt x="0" y="22570"/>
                  </a:lnTo>
                  <a:cubicBezTo>
                    <a:pt x="0" y="23654"/>
                    <a:pt x="971" y="24510"/>
                    <a:pt x="2140" y="24510"/>
                  </a:cubicBezTo>
                  <a:lnTo>
                    <a:pt x="53413" y="24510"/>
                  </a:lnTo>
                  <a:cubicBezTo>
                    <a:pt x="54583" y="24510"/>
                    <a:pt x="55553" y="23654"/>
                    <a:pt x="55553" y="22570"/>
                  </a:cubicBezTo>
                  <a:lnTo>
                    <a:pt x="555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2"/>
            <p:cNvSpPr/>
            <p:nvPr/>
          </p:nvSpPr>
          <p:spPr>
            <a:xfrm>
              <a:off x="5214501" y="2489777"/>
              <a:ext cx="1533541" cy="676599"/>
            </a:xfrm>
            <a:custGeom>
              <a:avLst/>
              <a:gdLst/>
              <a:ahLst/>
              <a:cxnLst/>
              <a:rect l="l" t="t" r="r" b="b"/>
              <a:pathLst>
                <a:path w="55553" h="24510" extrusionOk="0">
                  <a:moveTo>
                    <a:pt x="0" y="0"/>
                  </a:moveTo>
                  <a:lnTo>
                    <a:pt x="0" y="29"/>
                  </a:lnTo>
                  <a:lnTo>
                    <a:pt x="0" y="22569"/>
                  </a:lnTo>
                  <a:cubicBezTo>
                    <a:pt x="0" y="23654"/>
                    <a:pt x="971" y="24510"/>
                    <a:pt x="2140" y="24510"/>
                  </a:cubicBezTo>
                  <a:lnTo>
                    <a:pt x="53413" y="24510"/>
                  </a:lnTo>
                  <a:cubicBezTo>
                    <a:pt x="54583" y="24510"/>
                    <a:pt x="55553" y="23654"/>
                    <a:pt x="55553" y="22569"/>
                  </a:cubicBezTo>
                  <a:lnTo>
                    <a:pt x="555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2"/>
            <p:cNvSpPr/>
            <p:nvPr/>
          </p:nvSpPr>
          <p:spPr>
            <a:xfrm>
              <a:off x="6336866" y="3048999"/>
              <a:ext cx="122125" cy="252061"/>
            </a:xfrm>
            <a:custGeom>
              <a:avLst/>
              <a:gdLst/>
              <a:ahLst/>
              <a:cxnLst/>
              <a:rect l="l" t="t" r="r" b="b"/>
              <a:pathLst>
                <a:path w="4424" h="9131" extrusionOk="0">
                  <a:moveTo>
                    <a:pt x="2198" y="0"/>
                  </a:moveTo>
                  <a:cubicBezTo>
                    <a:pt x="971" y="0"/>
                    <a:pt x="1" y="2026"/>
                    <a:pt x="1" y="4565"/>
                  </a:cubicBezTo>
                  <a:cubicBezTo>
                    <a:pt x="1" y="7076"/>
                    <a:pt x="971" y="9131"/>
                    <a:pt x="2198" y="9131"/>
                  </a:cubicBezTo>
                  <a:cubicBezTo>
                    <a:pt x="3425" y="9131"/>
                    <a:pt x="4423" y="7076"/>
                    <a:pt x="4423" y="4565"/>
                  </a:cubicBezTo>
                  <a:cubicBezTo>
                    <a:pt x="4423" y="2026"/>
                    <a:pt x="3425" y="0"/>
                    <a:pt x="2198" y="0"/>
                  </a:cubicBezTo>
                  <a:close/>
                </a:path>
              </a:pathLst>
            </a:custGeom>
            <a:solidFill>
              <a:srgbClr val="D9A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2"/>
            <p:cNvSpPr/>
            <p:nvPr/>
          </p:nvSpPr>
          <p:spPr>
            <a:xfrm>
              <a:off x="6351827" y="3207314"/>
              <a:ext cx="92201" cy="66970"/>
            </a:xfrm>
            <a:custGeom>
              <a:avLst/>
              <a:gdLst/>
              <a:ahLst/>
              <a:cxnLst/>
              <a:rect l="l" t="t" r="r" b="b"/>
              <a:pathLst>
                <a:path w="3340" h="2426" extrusionOk="0">
                  <a:moveTo>
                    <a:pt x="1" y="0"/>
                  </a:moveTo>
                  <a:cubicBezTo>
                    <a:pt x="229" y="1427"/>
                    <a:pt x="885" y="2425"/>
                    <a:pt x="1656" y="2425"/>
                  </a:cubicBezTo>
                  <a:cubicBezTo>
                    <a:pt x="2455" y="2425"/>
                    <a:pt x="3082" y="1427"/>
                    <a:pt x="3339" y="0"/>
                  </a:cubicBezTo>
                  <a:close/>
                </a:path>
              </a:pathLst>
            </a:custGeom>
            <a:solidFill>
              <a:srgbClr val="CC9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2"/>
            <p:cNvSpPr/>
            <p:nvPr/>
          </p:nvSpPr>
          <p:spPr>
            <a:xfrm>
              <a:off x="6352628" y="3065535"/>
              <a:ext cx="107135" cy="235526"/>
            </a:xfrm>
            <a:custGeom>
              <a:avLst/>
              <a:gdLst/>
              <a:ahLst/>
              <a:cxnLst/>
              <a:rect l="l" t="t" r="r" b="b"/>
              <a:pathLst>
                <a:path w="3881" h="8532" extrusionOk="0">
                  <a:moveTo>
                    <a:pt x="2740" y="0"/>
                  </a:moveTo>
                  <a:lnTo>
                    <a:pt x="2740" y="0"/>
                  </a:lnTo>
                  <a:cubicBezTo>
                    <a:pt x="3110" y="828"/>
                    <a:pt x="3310" y="1855"/>
                    <a:pt x="3310" y="2996"/>
                  </a:cubicBezTo>
                  <a:cubicBezTo>
                    <a:pt x="3310" y="5536"/>
                    <a:pt x="2312" y="7561"/>
                    <a:pt x="1113" y="7561"/>
                  </a:cubicBezTo>
                  <a:cubicBezTo>
                    <a:pt x="714" y="7561"/>
                    <a:pt x="314" y="7333"/>
                    <a:pt x="0" y="6962"/>
                  </a:cubicBezTo>
                  <a:lnTo>
                    <a:pt x="0" y="6962"/>
                  </a:lnTo>
                  <a:cubicBezTo>
                    <a:pt x="400" y="7932"/>
                    <a:pt x="999" y="8532"/>
                    <a:pt x="1684" y="8532"/>
                  </a:cubicBezTo>
                  <a:cubicBezTo>
                    <a:pt x="2911" y="8532"/>
                    <a:pt x="3881" y="6506"/>
                    <a:pt x="3881" y="3966"/>
                  </a:cubicBezTo>
                  <a:cubicBezTo>
                    <a:pt x="3852" y="2254"/>
                    <a:pt x="3424" y="799"/>
                    <a:pt x="2740" y="0"/>
                  </a:cubicBezTo>
                  <a:close/>
                </a:path>
              </a:pathLst>
            </a:custGeom>
            <a:solidFill>
              <a:srgbClr val="06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2"/>
            <p:cNvSpPr/>
            <p:nvPr/>
          </p:nvSpPr>
          <p:spPr>
            <a:xfrm>
              <a:off x="5505127" y="3048999"/>
              <a:ext cx="122125" cy="252061"/>
            </a:xfrm>
            <a:custGeom>
              <a:avLst/>
              <a:gdLst/>
              <a:ahLst/>
              <a:cxnLst/>
              <a:rect l="l" t="t" r="r" b="b"/>
              <a:pathLst>
                <a:path w="4424" h="9131" extrusionOk="0">
                  <a:moveTo>
                    <a:pt x="2198" y="0"/>
                  </a:moveTo>
                  <a:cubicBezTo>
                    <a:pt x="999" y="0"/>
                    <a:pt x="1" y="2026"/>
                    <a:pt x="1" y="4565"/>
                  </a:cubicBezTo>
                  <a:cubicBezTo>
                    <a:pt x="1" y="7105"/>
                    <a:pt x="942" y="9131"/>
                    <a:pt x="2198" y="9131"/>
                  </a:cubicBezTo>
                  <a:cubicBezTo>
                    <a:pt x="3425" y="9131"/>
                    <a:pt x="4423" y="7105"/>
                    <a:pt x="4423" y="4565"/>
                  </a:cubicBezTo>
                  <a:cubicBezTo>
                    <a:pt x="4423" y="2026"/>
                    <a:pt x="3425" y="0"/>
                    <a:pt x="2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2"/>
            <p:cNvSpPr/>
            <p:nvPr/>
          </p:nvSpPr>
          <p:spPr>
            <a:xfrm>
              <a:off x="5214501" y="2490550"/>
              <a:ext cx="111083" cy="112684"/>
            </a:xfrm>
            <a:custGeom>
              <a:avLst/>
              <a:gdLst/>
              <a:ahLst/>
              <a:cxnLst/>
              <a:rect l="l" t="t" r="r" b="b"/>
              <a:pathLst>
                <a:path w="4024" h="4082" extrusionOk="0">
                  <a:moveTo>
                    <a:pt x="0" y="1"/>
                  </a:moveTo>
                  <a:lnTo>
                    <a:pt x="0" y="4081"/>
                  </a:lnTo>
                  <a:cubicBezTo>
                    <a:pt x="2254" y="4081"/>
                    <a:pt x="4023" y="2255"/>
                    <a:pt x="4023" y="29"/>
                  </a:cubicBezTo>
                  <a:lnTo>
                    <a:pt x="4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2"/>
            <p:cNvSpPr/>
            <p:nvPr/>
          </p:nvSpPr>
          <p:spPr>
            <a:xfrm>
              <a:off x="6639334" y="2489777"/>
              <a:ext cx="110282" cy="111855"/>
            </a:xfrm>
            <a:custGeom>
              <a:avLst/>
              <a:gdLst/>
              <a:ahLst/>
              <a:cxnLst/>
              <a:rect l="l" t="t" r="r" b="b"/>
              <a:pathLst>
                <a:path w="3995" h="4052" extrusionOk="0">
                  <a:moveTo>
                    <a:pt x="3995" y="0"/>
                  </a:moveTo>
                  <a:lnTo>
                    <a:pt x="0" y="29"/>
                  </a:lnTo>
                  <a:cubicBezTo>
                    <a:pt x="0" y="2254"/>
                    <a:pt x="1769" y="4023"/>
                    <a:pt x="3995" y="4052"/>
                  </a:cubicBezTo>
                  <a:lnTo>
                    <a:pt x="3995" y="0"/>
                  </a:lnTo>
                  <a:close/>
                </a:path>
              </a:pathLst>
            </a:custGeom>
            <a:solidFill>
              <a:srgbClr val="A54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2"/>
            <p:cNvSpPr/>
            <p:nvPr/>
          </p:nvSpPr>
          <p:spPr>
            <a:xfrm>
              <a:off x="5214501" y="3566455"/>
              <a:ext cx="111083" cy="129992"/>
            </a:xfrm>
            <a:custGeom>
              <a:avLst/>
              <a:gdLst/>
              <a:ahLst/>
              <a:cxnLst/>
              <a:rect l="l" t="t" r="r" b="b"/>
              <a:pathLst>
                <a:path w="4024" h="4709" extrusionOk="0">
                  <a:moveTo>
                    <a:pt x="0" y="1"/>
                  </a:moveTo>
                  <a:lnTo>
                    <a:pt x="0" y="2569"/>
                  </a:lnTo>
                  <a:cubicBezTo>
                    <a:pt x="0" y="3767"/>
                    <a:pt x="971" y="4709"/>
                    <a:pt x="2140" y="4709"/>
                  </a:cubicBezTo>
                  <a:lnTo>
                    <a:pt x="3966" y="4709"/>
                  </a:lnTo>
                  <a:cubicBezTo>
                    <a:pt x="3995" y="4509"/>
                    <a:pt x="4023" y="4252"/>
                    <a:pt x="4023" y="4052"/>
                  </a:cubicBezTo>
                  <a:cubicBezTo>
                    <a:pt x="4023" y="1798"/>
                    <a:pt x="2197"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2"/>
            <p:cNvSpPr/>
            <p:nvPr/>
          </p:nvSpPr>
          <p:spPr>
            <a:xfrm>
              <a:off x="6639334" y="3566455"/>
              <a:ext cx="108708" cy="129992"/>
            </a:xfrm>
            <a:custGeom>
              <a:avLst/>
              <a:gdLst/>
              <a:ahLst/>
              <a:cxnLst/>
              <a:rect l="l" t="t" r="r" b="b"/>
              <a:pathLst>
                <a:path w="3938" h="4709" extrusionOk="0">
                  <a:moveTo>
                    <a:pt x="3938" y="1"/>
                  </a:moveTo>
                  <a:cubicBezTo>
                    <a:pt x="1769" y="58"/>
                    <a:pt x="0" y="1827"/>
                    <a:pt x="0" y="4052"/>
                  </a:cubicBezTo>
                  <a:cubicBezTo>
                    <a:pt x="0" y="4281"/>
                    <a:pt x="29" y="4509"/>
                    <a:pt x="57" y="4709"/>
                  </a:cubicBezTo>
                  <a:lnTo>
                    <a:pt x="1798" y="4709"/>
                  </a:lnTo>
                  <a:cubicBezTo>
                    <a:pt x="2968" y="4709"/>
                    <a:pt x="3938" y="3767"/>
                    <a:pt x="3938" y="2569"/>
                  </a:cubicBezTo>
                  <a:lnTo>
                    <a:pt x="3938" y="1"/>
                  </a:lnTo>
                  <a:close/>
                </a:path>
              </a:pathLst>
            </a:custGeom>
            <a:solidFill>
              <a:srgbClr val="A54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2"/>
            <p:cNvSpPr/>
            <p:nvPr/>
          </p:nvSpPr>
          <p:spPr>
            <a:xfrm>
              <a:off x="5724090" y="2461427"/>
              <a:ext cx="154422" cy="29151"/>
            </a:xfrm>
            <a:custGeom>
              <a:avLst/>
              <a:gdLst/>
              <a:ahLst/>
              <a:cxnLst/>
              <a:rect l="l" t="t" r="r" b="b"/>
              <a:pathLst>
                <a:path w="5594" h="1056" extrusionOk="0">
                  <a:moveTo>
                    <a:pt x="686" y="0"/>
                  </a:moveTo>
                  <a:cubicBezTo>
                    <a:pt x="1" y="0"/>
                    <a:pt x="1" y="1056"/>
                    <a:pt x="686" y="1056"/>
                  </a:cubicBezTo>
                  <a:lnTo>
                    <a:pt x="4937" y="1056"/>
                  </a:lnTo>
                  <a:cubicBezTo>
                    <a:pt x="5593" y="1056"/>
                    <a:pt x="5593" y="0"/>
                    <a:pt x="4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2"/>
            <p:cNvSpPr/>
            <p:nvPr/>
          </p:nvSpPr>
          <p:spPr>
            <a:xfrm>
              <a:off x="6086405" y="2461427"/>
              <a:ext cx="154395" cy="29151"/>
            </a:xfrm>
            <a:custGeom>
              <a:avLst/>
              <a:gdLst/>
              <a:ahLst/>
              <a:cxnLst/>
              <a:rect l="l" t="t" r="r" b="b"/>
              <a:pathLst>
                <a:path w="5593" h="1056" extrusionOk="0">
                  <a:moveTo>
                    <a:pt x="685" y="0"/>
                  </a:moveTo>
                  <a:cubicBezTo>
                    <a:pt x="1" y="0"/>
                    <a:pt x="1" y="1056"/>
                    <a:pt x="685" y="1056"/>
                  </a:cubicBezTo>
                  <a:lnTo>
                    <a:pt x="4937" y="1056"/>
                  </a:lnTo>
                  <a:cubicBezTo>
                    <a:pt x="5593" y="1056"/>
                    <a:pt x="5593" y="0"/>
                    <a:pt x="4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2"/>
            <p:cNvSpPr/>
            <p:nvPr/>
          </p:nvSpPr>
          <p:spPr>
            <a:xfrm>
              <a:off x="5833571" y="3296312"/>
              <a:ext cx="2257399" cy="399362"/>
            </a:xfrm>
            <a:custGeom>
              <a:avLst/>
              <a:gdLst/>
              <a:ahLst/>
              <a:cxnLst/>
              <a:rect l="l" t="t" r="r" b="b"/>
              <a:pathLst>
                <a:path w="81775" h="14467" extrusionOk="0">
                  <a:moveTo>
                    <a:pt x="1" y="0"/>
                  </a:moveTo>
                  <a:lnTo>
                    <a:pt x="1" y="14466"/>
                  </a:lnTo>
                  <a:lnTo>
                    <a:pt x="73757" y="14466"/>
                  </a:lnTo>
                  <a:cubicBezTo>
                    <a:pt x="78179" y="14466"/>
                    <a:pt x="81774" y="11213"/>
                    <a:pt x="81774" y="7219"/>
                  </a:cubicBezTo>
                  <a:cubicBezTo>
                    <a:pt x="81774" y="3224"/>
                    <a:pt x="78179" y="0"/>
                    <a:pt x="73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2"/>
            <p:cNvSpPr/>
            <p:nvPr/>
          </p:nvSpPr>
          <p:spPr>
            <a:xfrm>
              <a:off x="5833571" y="3341198"/>
              <a:ext cx="1582374" cy="311136"/>
            </a:xfrm>
            <a:custGeom>
              <a:avLst/>
              <a:gdLst/>
              <a:ahLst/>
              <a:cxnLst/>
              <a:rect l="l" t="t" r="r" b="b"/>
              <a:pathLst>
                <a:path w="57322" h="11271" extrusionOk="0">
                  <a:moveTo>
                    <a:pt x="1" y="1"/>
                  </a:moveTo>
                  <a:lnTo>
                    <a:pt x="1" y="11271"/>
                  </a:lnTo>
                  <a:lnTo>
                    <a:pt x="51073" y="11271"/>
                  </a:lnTo>
                  <a:cubicBezTo>
                    <a:pt x="54497" y="11271"/>
                    <a:pt x="57322" y="8732"/>
                    <a:pt x="57322" y="5650"/>
                  </a:cubicBezTo>
                  <a:cubicBezTo>
                    <a:pt x="57322" y="2540"/>
                    <a:pt x="54497" y="1"/>
                    <a:pt x="5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2"/>
            <p:cNvSpPr/>
            <p:nvPr/>
          </p:nvSpPr>
          <p:spPr>
            <a:xfrm>
              <a:off x="5833567" y="3377453"/>
              <a:ext cx="1684782" cy="12615"/>
            </a:xfrm>
            <a:custGeom>
              <a:avLst/>
              <a:gdLst/>
              <a:ahLst/>
              <a:cxnLst/>
              <a:rect l="l" t="t" r="r" b="b"/>
              <a:pathLst>
                <a:path w="70305" h="457" extrusionOk="0">
                  <a:moveTo>
                    <a:pt x="1" y="0"/>
                  </a:moveTo>
                  <a:lnTo>
                    <a:pt x="1" y="457"/>
                  </a:lnTo>
                  <a:lnTo>
                    <a:pt x="70304" y="457"/>
                  </a:lnTo>
                  <a:lnTo>
                    <a:pt x="70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2"/>
            <p:cNvSpPr/>
            <p:nvPr/>
          </p:nvSpPr>
          <p:spPr>
            <a:xfrm>
              <a:off x="5833567" y="3451489"/>
              <a:ext cx="1684782" cy="12615"/>
            </a:xfrm>
            <a:custGeom>
              <a:avLst/>
              <a:gdLst/>
              <a:ahLst/>
              <a:cxnLst/>
              <a:rect l="l" t="t" r="r" b="b"/>
              <a:pathLst>
                <a:path w="70305" h="457" extrusionOk="0">
                  <a:moveTo>
                    <a:pt x="1" y="0"/>
                  </a:moveTo>
                  <a:lnTo>
                    <a:pt x="1" y="457"/>
                  </a:lnTo>
                  <a:lnTo>
                    <a:pt x="70304" y="457"/>
                  </a:lnTo>
                  <a:lnTo>
                    <a:pt x="70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2"/>
            <p:cNvSpPr/>
            <p:nvPr/>
          </p:nvSpPr>
          <p:spPr>
            <a:xfrm>
              <a:off x="5833567" y="3525525"/>
              <a:ext cx="1684782" cy="12615"/>
            </a:xfrm>
            <a:custGeom>
              <a:avLst/>
              <a:gdLst/>
              <a:ahLst/>
              <a:cxnLst/>
              <a:rect l="l" t="t" r="r" b="b"/>
              <a:pathLst>
                <a:path w="70305" h="457" extrusionOk="0">
                  <a:moveTo>
                    <a:pt x="1" y="0"/>
                  </a:moveTo>
                  <a:lnTo>
                    <a:pt x="1" y="457"/>
                  </a:lnTo>
                  <a:lnTo>
                    <a:pt x="70304" y="457"/>
                  </a:lnTo>
                  <a:lnTo>
                    <a:pt x="70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a:off x="5833567" y="3598761"/>
              <a:ext cx="1684782" cy="13416"/>
            </a:xfrm>
            <a:custGeom>
              <a:avLst/>
              <a:gdLst/>
              <a:ahLst/>
              <a:cxnLst/>
              <a:rect l="l" t="t" r="r" b="b"/>
              <a:pathLst>
                <a:path w="70305" h="486" extrusionOk="0">
                  <a:moveTo>
                    <a:pt x="1" y="1"/>
                  </a:moveTo>
                  <a:lnTo>
                    <a:pt x="1" y="486"/>
                  </a:lnTo>
                  <a:lnTo>
                    <a:pt x="70304" y="486"/>
                  </a:lnTo>
                  <a:lnTo>
                    <a:pt x="703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p:nvPr/>
          </p:nvSpPr>
          <p:spPr>
            <a:xfrm>
              <a:off x="5833567" y="3672797"/>
              <a:ext cx="1684782" cy="12643"/>
            </a:xfrm>
            <a:custGeom>
              <a:avLst/>
              <a:gdLst/>
              <a:ahLst/>
              <a:cxnLst/>
              <a:rect l="l" t="t" r="r" b="b"/>
              <a:pathLst>
                <a:path w="70305" h="458" extrusionOk="0">
                  <a:moveTo>
                    <a:pt x="1" y="1"/>
                  </a:moveTo>
                  <a:lnTo>
                    <a:pt x="1" y="457"/>
                  </a:lnTo>
                  <a:lnTo>
                    <a:pt x="70304" y="457"/>
                  </a:lnTo>
                  <a:lnTo>
                    <a:pt x="70304" y="1"/>
                  </a:lnTo>
                  <a:close/>
                </a:path>
              </a:pathLst>
            </a:custGeom>
            <a:solidFill>
              <a:srgbClr val="D9A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p:nvPr/>
          </p:nvSpPr>
          <p:spPr>
            <a:xfrm>
              <a:off x="5830421" y="3321516"/>
              <a:ext cx="1600510" cy="346581"/>
            </a:xfrm>
            <a:custGeom>
              <a:avLst/>
              <a:gdLst/>
              <a:ahLst/>
              <a:cxnLst/>
              <a:rect l="l" t="t" r="r" b="b"/>
              <a:pathLst>
                <a:path w="57979" h="12555" extrusionOk="0">
                  <a:moveTo>
                    <a:pt x="1" y="0"/>
                  </a:moveTo>
                  <a:lnTo>
                    <a:pt x="1" y="1370"/>
                  </a:lnTo>
                  <a:lnTo>
                    <a:pt x="51073" y="1370"/>
                  </a:lnTo>
                  <a:cubicBezTo>
                    <a:pt x="54155" y="1370"/>
                    <a:pt x="56637" y="3567"/>
                    <a:pt x="56637" y="6306"/>
                  </a:cubicBezTo>
                  <a:cubicBezTo>
                    <a:pt x="56637" y="9074"/>
                    <a:pt x="54155" y="11271"/>
                    <a:pt x="51073" y="11271"/>
                  </a:cubicBezTo>
                  <a:lnTo>
                    <a:pt x="1" y="11271"/>
                  </a:lnTo>
                  <a:lnTo>
                    <a:pt x="1" y="12555"/>
                  </a:lnTo>
                  <a:lnTo>
                    <a:pt x="51073" y="12555"/>
                  </a:lnTo>
                  <a:cubicBezTo>
                    <a:pt x="54897" y="12555"/>
                    <a:pt x="57978" y="9730"/>
                    <a:pt x="57978" y="6277"/>
                  </a:cubicBezTo>
                  <a:cubicBezTo>
                    <a:pt x="57978" y="2825"/>
                    <a:pt x="54897" y="0"/>
                    <a:pt x="51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p:nvPr/>
          </p:nvSpPr>
          <p:spPr>
            <a:xfrm>
              <a:off x="7764845" y="3241185"/>
              <a:ext cx="282013" cy="511962"/>
            </a:xfrm>
            <a:custGeom>
              <a:avLst/>
              <a:gdLst/>
              <a:ahLst/>
              <a:cxnLst/>
              <a:rect l="l" t="t" r="r" b="b"/>
              <a:pathLst>
                <a:path w="10216" h="18546" extrusionOk="0">
                  <a:moveTo>
                    <a:pt x="1" y="0"/>
                  </a:moveTo>
                  <a:lnTo>
                    <a:pt x="1" y="1798"/>
                  </a:lnTo>
                  <a:cubicBezTo>
                    <a:pt x="4651" y="1798"/>
                    <a:pt x="8389" y="5164"/>
                    <a:pt x="8389" y="9273"/>
                  </a:cubicBezTo>
                  <a:cubicBezTo>
                    <a:pt x="8389" y="13353"/>
                    <a:pt x="4623" y="16720"/>
                    <a:pt x="1" y="16720"/>
                  </a:cubicBezTo>
                  <a:lnTo>
                    <a:pt x="1" y="18546"/>
                  </a:lnTo>
                  <a:cubicBezTo>
                    <a:pt x="5622" y="18546"/>
                    <a:pt x="10215" y="14352"/>
                    <a:pt x="10215" y="9273"/>
                  </a:cubicBezTo>
                  <a:cubicBezTo>
                    <a:pt x="10215" y="4166"/>
                    <a:pt x="565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2"/>
            <p:cNvSpPr/>
            <p:nvPr/>
          </p:nvSpPr>
          <p:spPr>
            <a:xfrm>
              <a:off x="7272592" y="3241185"/>
              <a:ext cx="281985" cy="511962"/>
            </a:xfrm>
            <a:custGeom>
              <a:avLst/>
              <a:gdLst/>
              <a:ahLst/>
              <a:cxnLst/>
              <a:rect l="l" t="t" r="r" b="b"/>
              <a:pathLst>
                <a:path w="10215" h="18546" extrusionOk="0">
                  <a:moveTo>
                    <a:pt x="0" y="0"/>
                  </a:moveTo>
                  <a:lnTo>
                    <a:pt x="0" y="1798"/>
                  </a:lnTo>
                  <a:cubicBezTo>
                    <a:pt x="4651" y="1798"/>
                    <a:pt x="8389" y="5164"/>
                    <a:pt x="8389" y="9273"/>
                  </a:cubicBezTo>
                  <a:cubicBezTo>
                    <a:pt x="8389" y="13353"/>
                    <a:pt x="4622" y="16720"/>
                    <a:pt x="0" y="16720"/>
                  </a:cubicBezTo>
                  <a:lnTo>
                    <a:pt x="0" y="18546"/>
                  </a:lnTo>
                  <a:cubicBezTo>
                    <a:pt x="5649" y="18546"/>
                    <a:pt x="10215" y="14352"/>
                    <a:pt x="10215" y="9273"/>
                  </a:cubicBezTo>
                  <a:cubicBezTo>
                    <a:pt x="10215" y="4166"/>
                    <a:pt x="5649"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2"/>
            <p:cNvSpPr/>
            <p:nvPr/>
          </p:nvSpPr>
          <p:spPr>
            <a:xfrm>
              <a:off x="7620719" y="3433344"/>
              <a:ext cx="296947" cy="124499"/>
            </a:xfrm>
            <a:custGeom>
              <a:avLst/>
              <a:gdLst/>
              <a:ahLst/>
              <a:cxnLst/>
              <a:rect l="l" t="t" r="r" b="b"/>
              <a:pathLst>
                <a:path w="10757" h="4510" extrusionOk="0">
                  <a:moveTo>
                    <a:pt x="5393" y="1"/>
                  </a:moveTo>
                  <a:cubicBezTo>
                    <a:pt x="2397" y="1"/>
                    <a:pt x="0" y="1028"/>
                    <a:pt x="0" y="2255"/>
                  </a:cubicBezTo>
                  <a:cubicBezTo>
                    <a:pt x="0" y="3510"/>
                    <a:pt x="2397" y="4509"/>
                    <a:pt x="5393" y="4509"/>
                  </a:cubicBezTo>
                  <a:cubicBezTo>
                    <a:pt x="8360" y="4509"/>
                    <a:pt x="10757" y="3510"/>
                    <a:pt x="10757" y="2255"/>
                  </a:cubicBezTo>
                  <a:cubicBezTo>
                    <a:pt x="10757" y="1028"/>
                    <a:pt x="8360" y="1"/>
                    <a:pt x="5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7247389" y="1647024"/>
              <a:ext cx="675025" cy="1340554"/>
            </a:xfrm>
            <a:custGeom>
              <a:avLst/>
              <a:gdLst/>
              <a:ahLst/>
              <a:cxnLst/>
              <a:rect l="l" t="t" r="r" b="b"/>
              <a:pathLst>
                <a:path w="24453" h="48562" extrusionOk="0">
                  <a:moveTo>
                    <a:pt x="0" y="0"/>
                  </a:moveTo>
                  <a:lnTo>
                    <a:pt x="0" y="5735"/>
                  </a:lnTo>
                  <a:lnTo>
                    <a:pt x="0" y="10728"/>
                  </a:lnTo>
                  <a:cubicBezTo>
                    <a:pt x="0" y="17176"/>
                    <a:pt x="3852" y="22683"/>
                    <a:pt x="9045" y="24281"/>
                  </a:cubicBezTo>
                  <a:cubicBezTo>
                    <a:pt x="3852" y="25879"/>
                    <a:pt x="0" y="31385"/>
                    <a:pt x="0" y="37834"/>
                  </a:cubicBezTo>
                  <a:lnTo>
                    <a:pt x="0" y="42827"/>
                  </a:lnTo>
                  <a:lnTo>
                    <a:pt x="0" y="48562"/>
                  </a:lnTo>
                  <a:lnTo>
                    <a:pt x="24452" y="48562"/>
                  </a:lnTo>
                  <a:lnTo>
                    <a:pt x="24452" y="42827"/>
                  </a:lnTo>
                  <a:lnTo>
                    <a:pt x="24452" y="37834"/>
                  </a:lnTo>
                  <a:cubicBezTo>
                    <a:pt x="24452" y="31385"/>
                    <a:pt x="20629" y="25879"/>
                    <a:pt x="15407" y="24281"/>
                  </a:cubicBezTo>
                  <a:cubicBezTo>
                    <a:pt x="20629" y="22683"/>
                    <a:pt x="24452" y="17176"/>
                    <a:pt x="24452" y="10728"/>
                  </a:cubicBezTo>
                  <a:lnTo>
                    <a:pt x="24452" y="5735"/>
                  </a:lnTo>
                  <a:lnTo>
                    <a:pt x="24452" y="0"/>
                  </a:lnTo>
                  <a:close/>
                </a:path>
              </a:pathLst>
            </a:custGeom>
            <a:solidFill>
              <a:srgbClr val="D9A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2"/>
            <p:cNvSpPr/>
            <p:nvPr/>
          </p:nvSpPr>
          <p:spPr>
            <a:xfrm>
              <a:off x="7341108" y="1921887"/>
              <a:ext cx="489133" cy="951489"/>
            </a:xfrm>
            <a:custGeom>
              <a:avLst/>
              <a:gdLst/>
              <a:ahLst/>
              <a:cxnLst/>
              <a:rect l="l" t="t" r="r" b="b"/>
              <a:pathLst>
                <a:path w="17719" h="34468" extrusionOk="0">
                  <a:moveTo>
                    <a:pt x="1341" y="1"/>
                  </a:moveTo>
                  <a:cubicBezTo>
                    <a:pt x="628" y="1"/>
                    <a:pt x="343" y="486"/>
                    <a:pt x="0" y="942"/>
                  </a:cubicBezTo>
                  <a:lnTo>
                    <a:pt x="0" y="3139"/>
                  </a:lnTo>
                  <a:cubicBezTo>
                    <a:pt x="0" y="8475"/>
                    <a:pt x="2825" y="13011"/>
                    <a:pt x="6591" y="14352"/>
                  </a:cubicBezTo>
                  <a:cubicBezTo>
                    <a:pt x="2825" y="15693"/>
                    <a:pt x="0" y="20259"/>
                    <a:pt x="0" y="25594"/>
                  </a:cubicBezTo>
                  <a:lnTo>
                    <a:pt x="0" y="29731"/>
                  </a:lnTo>
                  <a:lnTo>
                    <a:pt x="0" y="34468"/>
                  </a:lnTo>
                  <a:lnTo>
                    <a:pt x="17719" y="34468"/>
                  </a:lnTo>
                  <a:lnTo>
                    <a:pt x="17719" y="29731"/>
                  </a:lnTo>
                  <a:lnTo>
                    <a:pt x="17719" y="25594"/>
                  </a:lnTo>
                  <a:cubicBezTo>
                    <a:pt x="17719" y="20259"/>
                    <a:pt x="14894" y="15722"/>
                    <a:pt x="11128" y="14352"/>
                  </a:cubicBezTo>
                  <a:cubicBezTo>
                    <a:pt x="14894" y="13011"/>
                    <a:pt x="17719" y="8475"/>
                    <a:pt x="17719" y="3139"/>
                  </a:cubicBezTo>
                  <a:lnTo>
                    <a:pt x="17719" y="942"/>
                  </a:lnTo>
                  <a:cubicBezTo>
                    <a:pt x="17377" y="514"/>
                    <a:pt x="17034" y="1"/>
                    <a:pt x="16321" y="1"/>
                  </a:cubicBezTo>
                  <a:cubicBezTo>
                    <a:pt x="15094" y="1"/>
                    <a:pt x="15094" y="372"/>
                    <a:pt x="13839" y="372"/>
                  </a:cubicBezTo>
                  <a:cubicBezTo>
                    <a:pt x="12583" y="372"/>
                    <a:pt x="12583" y="1"/>
                    <a:pt x="11328" y="1"/>
                  </a:cubicBezTo>
                  <a:cubicBezTo>
                    <a:pt x="10101" y="1"/>
                    <a:pt x="10101" y="372"/>
                    <a:pt x="8845" y="372"/>
                  </a:cubicBezTo>
                  <a:cubicBezTo>
                    <a:pt x="7590" y="372"/>
                    <a:pt x="7590" y="1"/>
                    <a:pt x="6335" y="1"/>
                  </a:cubicBezTo>
                  <a:cubicBezTo>
                    <a:pt x="5108" y="1"/>
                    <a:pt x="5108" y="372"/>
                    <a:pt x="3852" y="372"/>
                  </a:cubicBezTo>
                  <a:cubicBezTo>
                    <a:pt x="2597" y="372"/>
                    <a:pt x="2597" y="1"/>
                    <a:pt x="1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2"/>
            <p:cNvSpPr/>
            <p:nvPr/>
          </p:nvSpPr>
          <p:spPr>
            <a:xfrm>
              <a:off x="7383647" y="1983336"/>
              <a:ext cx="15762" cy="15762"/>
            </a:xfrm>
            <a:custGeom>
              <a:avLst/>
              <a:gdLst/>
              <a:ahLst/>
              <a:cxnLst/>
              <a:rect l="l" t="t" r="r" b="b"/>
              <a:pathLst>
                <a:path w="571" h="571" extrusionOk="0">
                  <a:moveTo>
                    <a:pt x="285" y="0"/>
                  </a:moveTo>
                  <a:cubicBezTo>
                    <a:pt x="143" y="0"/>
                    <a:pt x="0" y="114"/>
                    <a:pt x="0" y="286"/>
                  </a:cubicBezTo>
                  <a:cubicBezTo>
                    <a:pt x="0" y="428"/>
                    <a:pt x="143" y="571"/>
                    <a:pt x="285" y="571"/>
                  </a:cubicBezTo>
                  <a:cubicBezTo>
                    <a:pt x="428" y="571"/>
                    <a:pt x="571" y="485"/>
                    <a:pt x="571" y="286"/>
                  </a:cubicBezTo>
                  <a:cubicBezTo>
                    <a:pt x="571" y="114"/>
                    <a:pt x="428" y="0"/>
                    <a:pt x="285"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7406476" y="2081775"/>
              <a:ext cx="33899" cy="33899"/>
            </a:xfrm>
            <a:custGeom>
              <a:avLst/>
              <a:gdLst/>
              <a:ahLst/>
              <a:cxnLst/>
              <a:rect l="l" t="t" r="r" b="b"/>
              <a:pathLst>
                <a:path w="1228" h="1228" extrusionOk="0">
                  <a:moveTo>
                    <a:pt x="628" y="1"/>
                  </a:moveTo>
                  <a:cubicBezTo>
                    <a:pt x="286" y="1"/>
                    <a:pt x="1" y="286"/>
                    <a:pt x="1" y="628"/>
                  </a:cubicBezTo>
                  <a:cubicBezTo>
                    <a:pt x="1" y="942"/>
                    <a:pt x="286" y="1228"/>
                    <a:pt x="628" y="1228"/>
                  </a:cubicBezTo>
                  <a:cubicBezTo>
                    <a:pt x="942" y="1228"/>
                    <a:pt x="1227" y="942"/>
                    <a:pt x="1227" y="628"/>
                  </a:cubicBezTo>
                  <a:cubicBezTo>
                    <a:pt x="1227" y="286"/>
                    <a:pt x="942" y="1"/>
                    <a:pt x="628"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60030" y="2025848"/>
              <a:ext cx="23657" cy="23657"/>
            </a:xfrm>
            <a:custGeom>
              <a:avLst/>
              <a:gdLst/>
              <a:ahLst/>
              <a:cxnLst/>
              <a:rect l="l" t="t" r="r" b="b"/>
              <a:pathLst>
                <a:path w="857" h="857" extrusionOk="0">
                  <a:moveTo>
                    <a:pt x="429" y="1"/>
                  </a:moveTo>
                  <a:cubicBezTo>
                    <a:pt x="172" y="1"/>
                    <a:pt x="1" y="229"/>
                    <a:pt x="1" y="429"/>
                  </a:cubicBezTo>
                  <a:cubicBezTo>
                    <a:pt x="1" y="686"/>
                    <a:pt x="229" y="857"/>
                    <a:pt x="429" y="857"/>
                  </a:cubicBezTo>
                  <a:cubicBezTo>
                    <a:pt x="686" y="857"/>
                    <a:pt x="857" y="657"/>
                    <a:pt x="857" y="429"/>
                  </a:cubicBezTo>
                  <a:cubicBezTo>
                    <a:pt x="857" y="172"/>
                    <a:pt x="686" y="1"/>
                    <a:pt x="429"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541161" y="1959706"/>
              <a:ext cx="15790" cy="15762"/>
            </a:xfrm>
            <a:custGeom>
              <a:avLst/>
              <a:gdLst/>
              <a:ahLst/>
              <a:cxnLst/>
              <a:rect l="l" t="t" r="r" b="b"/>
              <a:pathLst>
                <a:path w="572" h="571" extrusionOk="0">
                  <a:moveTo>
                    <a:pt x="286" y="0"/>
                  </a:moveTo>
                  <a:cubicBezTo>
                    <a:pt x="143" y="0"/>
                    <a:pt x="1" y="143"/>
                    <a:pt x="1" y="286"/>
                  </a:cubicBezTo>
                  <a:cubicBezTo>
                    <a:pt x="1" y="428"/>
                    <a:pt x="86" y="571"/>
                    <a:pt x="286" y="571"/>
                  </a:cubicBezTo>
                  <a:cubicBezTo>
                    <a:pt x="429" y="571"/>
                    <a:pt x="571" y="485"/>
                    <a:pt x="571" y="286"/>
                  </a:cubicBezTo>
                  <a:cubicBezTo>
                    <a:pt x="571" y="114"/>
                    <a:pt x="457" y="0"/>
                    <a:pt x="286"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565592" y="2058145"/>
              <a:ext cx="33098" cy="33899"/>
            </a:xfrm>
            <a:custGeom>
              <a:avLst/>
              <a:gdLst/>
              <a:ahLst/>
              <a:cxnLst/>
              <a:rect l="l" t="t" r="r" b="b"/>
              <a:pathLst>
                <a:path w="1199" h="1228" extrusionOk="0">
                  <a:moveTo>
                    <a:pt x="599" y="1"/>
                  </a:moveTo>
                  <a:cubicBezTo>
                    <a:pt x="285" y="1"/>
                    <a:pt x="0" y="258"/>
                    <a:pt x="0" y="629"/>
                  </a:cubicBezTo>
                  <a:cubicBezTo>
                    <a:pt x="0" y="942"/>
                    <a:pt x="228" y="1228"/>
                    <a:pt x="599" y="1228"/>
                  </a:cubicBezTo>
                  <a:cubicBezTo>
                    <a:pt x="913" y="1228"/>
                    <a:pt x="1198" y="971"/>
                    <a:pt x="1198" y="629"/>
                  </a:cubicBezTo>
                  <a:cubicBezTo>
                    <a:pt x="1198" y="286"/>
                    <a:pt x="913" y="1"/>
                    <a:pt x="599"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618345" y="2002245"/>
              <a:ext cx="23657" cy="23630"/>
            </a:xfrm>
            <a:custGeom>
              <a:avLst/>
              <a:gdLst/>
              <a:ahLst/>
              <a:cxnLst/>
              <a:rect l="l" t="t" r="r" b="b"/>
              <a:pathLst>
                <a:path w="857" h="856" extrusionOk="0">
                  <a:moveTo>
                    <a:pt x="429" y="0"/>
                  </a:moveTo>
                  <a:cubicBezTo>
                    <a:pt x="172" y="0"/>
                    <a:pt x="1" y="228"/>
                    <a:pt x="1" y="428"/>
                  </a:cubicBezTo>
                  <a:cubicBezTo>
                    <a:pt x="1" y="685"/>
                    <a:pt x="229" y="856"/>
                    <a:pt x="429" y="856"/>
                  </a:cubicBezTo>
                  <a:cubicBezTo>
                    <a:pt x="686" y="856"/>
                    <a:pt x="857" y="656"/>
                    <a:pt x="857" y="428"/>
                  </a:cubicBezTo>
                  <a:cubicBezTo>
                    <a:pt x="857" y="171"/>
                    <a:pt x="657" y="0"/>
                    <a:pt x="429"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7510437" y="2132872"/>
              <a:ext cx="15790" cy="15873"/>
            </a:xfrm>
            <a:custGeom>
              <a:avLst/>
              <a:gdLst/>
              <a:ahLst/>
              <a:cxnLst/>
              <a:rect l="l" t="t" r="r" b="b"/>
              <a:pathLst>
                <a:path w="572" h="575" extrusionOk="0">
                  <a:moveTo>
                    <a:pt x="323" y="1"/>
                  </a:moveTo>
                  <a:cubicBezTo>
                    <a:pt x="311" y="1"/>
                    <a:pt x="298" y="2"/>
                    <a:pt x="286" y="4"/>
                  </a:cubicBezTo>
                  <a:cubicBezTo>
                    <a:pt x="143" y="4"/>
                    <a:pt x="1" y="118"/>
                    <a:pt x="1" y="290"/>
                  </a:cubicBezTo>
                  <a:cubicBezTo>
                    <a:pt x="1" y="432"/>
                    <a:pt x="115" y="575"/>
                    <a:pt x="286" y="575"/>
                  </a:cubicBezTo>
                  <a:cubicBezTo>
                    <a:pt x="429" y="575"/>
                    <a:pt x="571" y="489"/>
                    <a:pt x="571" y="290"/>
                  </a:cubicBezTo>
                  <a:cubicBezTo>
                    <a:pt x="571" y="133"/>
                    <a:pt x="452" y="1"/>
                    <a:pt x="323"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7534867" y="2231422"/>
              <a:ext cx="33098" cy="33899"/>
            </a:xfrm>
            <a:custGeom>
              <a:avLst/>
              <a:gdLst/>
              <a:ahLst/>
              <a:cxnLst/>
              <a:rect l="l" t="t" r="r" b="b"/>
              <a:pathLst>
                <a:path w="1199" h="1228" extrusionOk="0">
                  <a:moveTo>
                    <a:pt x="599" y="1"/>
                  </a:moveTo>
                  <a:cubicBezTo>
                    <a:pt x="286" y="1"/>
                    <a:pt x="0" y="258"/>
                    <a:pt x="0" y="629"/>
                  </a:cubicBezTo>
                  <a:cubicBezTo>
                    <a:pt x="0" y="942"/>
                    <a:pt x="257" y="1228"/>
                    <a:pt x="599" y="1228"/>
                  </a:cubicBezTo>
                  <a:cubicBezTo>
                    <a:pt x="942" y="1228"/>
                    <a:pt x="1199" y="971"/>
                    <a:pt x="1199" y="629"/>
                  </a:cubicBezTo>
                  <a:cubicBezTo>
                    <a:pt x="1199" y="258"/>
                    <a:pt x="942" y="1"/>
                    <a:pt x="599"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7586848" y="2174721"/>
              <a:ext cx="23657" cy="23657"/>
            </a:xfrm>
            <a:custGeom>
              <a:avLst/>
              <a:gdLst/>
              <a:ahLst/>
              <a:cxnLst/>
              <a:rect l="l" t="t" r="r" b="b"/>
              <a:pathLst>
                <a:path w="857" h="857" extrusionOk="0">
                  <a:moveTo>
                    <a:pt x="428" y="1"/>
                  </a:moveTo>
                  <a:cubicBezTo>
                    <a:pt x="172" y="1"/>
                    <a:pt x="0" y="200"/>
                    <a:pt x="0" y="429"/>
                  </a:cubicBezTo>
                  <a:cubicBezTo>
                    <a:pt x="0" y="685"/>
                    <a:pt x="229" y="857"/>
                    <a:pt x="428" y="857"/>
                  </a:cubicBezTo>
                  <a:cubicBezTo>
                    <a:pt x="685" y="857"/>
                    <a:pt x="856" y="628"/>
                    <a:pt x="856" y="429"/>
                  </a:cubicBezTo>
                  <a:cubicBezTo>
                    <a:pt x="856" y="200"/>
                    <a:pt x="685" y="29"/>
                    <a:pt x="428"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7735721" y="1999181"/>
              <a:ext cx="18909" cy="17170"/>
            </a:xfrm>
            <a:custGeom>
              <a:avLst/>
              <a:gdLst/>
              <a:ahLst/>
              <a:cxnLst/>
              <a:rect l="l" t="t" r="r" b="b"/>
              <a:pathLst>
                <a:path w="685" h="622" extrusionOk="0">
                  <a:moveTo>
                    <a:pt x="320" y="0"/>
                  </a:moveTo>
                  <a:cubicBezTo>
                    <a:pt x="236" y="0"/>
                    <a:pt x="159" y="36"/>
                    <a:pt x="114" y="111"/>
                  </a:cubicBezTo>
                  <a:cubicBezTo>
                    <a:pt x="0" y="254"/>
                    <a:pt x="0" y="425"/>
                    <a:pt x="143" y="539"/>
                  </a:cubicBezTo>
                  <a:cubicBezTo>
                    <a:pt x="210" y="593"/>
                    <a:pt x="284" y="621"/>
                    <a:pt x="355" y="621"/>
                  </a:cubicBezTo>
                  <a:cubicBezTo>
                    <a:pt x="434" y="621"/>
                    <a:pt x="510" y="586"/>
                    <a:pt x="571" y="510"/>
                  </a:cubicBezTo>
                  <a:cubicBezTo>
                    <a:pt x="685" y="368"/>
                    <a:pt x="685" y="197"/>
                    <a:pt x="542" y="82"/>
                  </a:cubicBezTo>
                  <a:cubicBezTo>
                    <a:pt x="475" y="29"/>
                    <a:pt x="395" y="0"/>
                    <a:pt x="320"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7682941" y="2094832"/>
              <a:ext cx="37046" cy="33512"/>
            </a:xfrm>
            <a:custGeom>
              <a:avLst/>
              <a:gdLst/>
              <a:ahLst/>
              <a:cxnLst/>
              <a:rect l="l" t="t" r="r" b="b"/>
              <a:pathLst>
                <a:path w="1342" h="1214" extrusionOk="0">
                  <a:moveTo>
                    <a:pt x="658" y="1"/>
                  </a:moveTo>
                  <a:cubicBezTo>
                    <a:pt x="491" y="1"/>
                    <a:pt x="324" y="73"/>
                    <a:pt x="200" y="213"/>
                  </a:cubicBezTo>
                  <a:cubicBezTo>
                    <a:pt x="0" y="469"/>
                    <a:pt x="29" y="869"/>
                    <a:pt x="286" y="1069"/>
                  </a:cubicBezTo>
                  <a:cubicBezTo>
                    <a:pt x="386" y="1169"/>
                    <a:pt x="519" y="1214"/>
                    <a:pt x="656" y="1214"/>
                  </a:cubicBezTo>
                  <a:cubicBezTo>
                    <a:pt x="831" y="1214"/>
                    <a:pt x="1013" y="1140"/>
                    <a:pt x="1142" y="1011"/>
                  </a:cubicBezTo>
                  <a:cubicBezTo>
                    <a:pt x="1341" y="726"/>
                    <a:pt x="1341" y="355"/>
                    <a:pt x="1056" y="155"/>
                  </a:cubicBezTo>
                  <a:cubicBezTo>
                    <a:pt x="939" y="51"/>
                    <a:pt x="798" y="1"/>
                    <a:pt x="658"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7764845" y="2083790"/>
              <a:ext cx="26032" cy="23243"/>
            </a:xfrm>
            <a:custGeom>
              <a:avLst/>
              <a:gdLst/>
              <a:ahLst/>
              <a:cxnLst/>
              <a:rect l="l" t="t" r="r" b="b"/>
              <a:pathLst>
                <a:path w="943" h="842" extrusionOk="0">
                  <a:moveTo>
                    <a:pt x="522" y="1"/>
                  </a:moveTo>
                  <a:cubicBezTo>
                    <a:pt x="403" y="1"/>
                    <a:pt x="280" y="61"/>
                    <a:pt x="200" y="156"/>
                  </a:cubicBezTo>
                  <a:cubicBezTo>
                    <a:pt x="1" y="299"/>
                    <a:pt x="58" y="584"/>
                    <a:pt x="229" y="727"/>
                  </a:cubicBezTo>
                  <a:cubicBezTo>
                    <a:pt x="294" y="805"/>
                    <a:pt x="390" y="842"/>
                    <a:pt x="488" y="842"/>
                  </a:cubicBezTo>
                  <a:cubicBezTo>
                    <a:pt x="603" y="842"/>
                    <a:pt x="722" y="791"/>
                    <a:pt x="800" y="698"/>
                  </a:cubicBezTo>
                  <a:cubicBezTo>
                    <a:pt x="942" y="555"/>
                    <a:pt x="942" y="270"/>
                    <a:pt x="771" y="127"/>
                  </a:cubicBezTo>
                  <a:cubicBezTo>
                    <a:pt x="708" y="39"/>
                    <a:pt x="616" y="1"/>
                    <a:pt x="522"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7659311" y="2230732"/>
              <a:ext cx="18136" cy="17170"/>
            </a:xfrm>
            <a:custGeom>
              <a:avLst/>
              <a:gdLst/>
              <a:ahLst/>
              <a:cxnLst/>
              <a:rect l="l" t="t" r="r" b="b"/>
              <a:pathLst>
                <a:path w="657" h="622" extrusionOk="0">
                  <a:moveTo>
                    <a:pt x="302" y="1"/>
                  </a:moveTo>
                  <a:cubicBezTo>
                    <a:pt x="222" y="1"/>
                    <a:pt x="146" y="36"/>
                    <a:pt x="86" y="111"/>
                  </a:cubicBezTo>
                  <a:cubicBezTo>
                    <a:pt x="0" y="254"/>
                    <a:pt x="0" y="425"/>
                    <a:pt x="143" y="539"/>
                  </a:cubicBezTo>
                  <a:cubicBezTo>
                    <a:pt x="210" y="593"/>
                    <a:pt x="284" y="622"/>
                    <a:pt x="355" y="622"/>
                  </a:cubicBezTo>
                  <a:cubicBezTo>
                    <a:pt x="435" y="622"/>
                    <a:pt x="511" y="586"/>
                    <a:pt x="571" y="511"/>
                  </a:cubicBezTo>
                  <a:cubicBezTo>
                    <a:pt x="657" y="397"/>
                    <a:pt x="657" y="226"/>
                    <a:pt x="514" y="83"/>
                  </a:cubicBezTo>
                  <a:cubicBezTo>
                    <a:pt x="447" y="29"/>
                    <a:pt x="373" y="1"/>
                    <a:pt x="302"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7773513" y="2629182"/>
              <a:ext cx="15790" cy="15790"/>
            </a:xfrm>
            <a:custGeom>
              <a:avLst/>
              <a:gdLst/>
              <a:ahLst/>
              <a:cxnLst/>
              <a:rect l="l" t="t" r="r" b="b"/>
              <a:pathLst>
                <a:path w="572" h="572" extrusionOk="0">
                  <a:moveTo>
                    <a:pt x="286" y="1"/>
                  </a:moveTo>
                  <a:cubicBezTo>
                    <a:pt x="115" y="1"/>
                    <a:pt x="1" y="143"/>
                    <a:pt x="1" y="286"/>
                  </a:cubicBezTo>
                  <a:cubicBezTo>
                    <a:pt x="1" y="457"/>
                    <a:pt x="115" y="571"/>
                    <a:pt x="286" y="571"/>
                  </a:cubicBezTo>
                  <a:cubicBezTo>
                    <a:pt x="429" y="571"/>
                    <a:pt x="571" y="457"/>
                    <a:pt x="571" y="286"/>
                  </a:cubicBezTo>
                  <a:cubicBezTo>
                    <a:pt x="571" y="143"/>
                    <a:pt x="429" y="1"/>
                    <a:pt x="286"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7731774" y="2513407"/>
              <a:ext cx="33899" cy="33098"/>
            </a:xfrm>
            <a:custGeom>
              <a:avLst/>
              <a:gdLst/>
              <a:ahLst/>
              <a:cxnLst/>
              <a:rect l="l" t="t" r="r" b="b"/>
              <a:pathLst>
                <a:path w="1228" h="1199" extrusionOk="0">
                  <a:moveTo>
                    <a:pt x="600" y="0"/>
                  </a:moveTo>
                  <a:cubicBezTo>
                    <a:pt x="286" y="0"/>
                    <a:pt x="0" y="257"/>
                    <a:pt x="0" y="600"/>
                  </a:cubicBezTo>
                  <a:cubicBezTo>
                    <a:pt x="0" y="970"/>
                    <a:pt x="257" y="1199"/>
                    <a:pt x="600" y="1199"/>
                  </a:cubicBezTo>
                  <a:cubicBezTo>
                    <a:pt x="942" y="1199"/>
                    <a:pt x="1227" y="970"/>
                    <a:pt x="1227" y="600"/>
                  </a:cubicBezTo>
                  <a:cubicBezTo>
                    <a:pt x="1227" y="286"/>
                    <a:pt x="970" y="0"/>
                    <a:pt x="600"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7688462" y="2579576"/>
              <a:ext cx="23657" cy="23657"/>
            </a:xfrm>
            <a:custGeom>
              <a:avLst/>
              <a:gdLst/>
              <a:ahLst/>
              <a:cxnLst/>
              <a:rect l="l" t="t" r="r" b="b"/>
              <a:pathLst>
                <a:path w="857" h="857" extrusionOk="0">
                  <a:moveTo>
                    <a:pt x="428" y="0"/>
                  </a:moveTo>
                  <a:cubicBezTo>
                    <a:pt x="171" y="0"/>
                    <a:pt x="0" y="200"/>
                    <a:pt x="0" y="428"/>
                  </a:cubicBezTo>
                  <a:cubicBezTo>
                    <a:pt x="0" y="656"/>
                    <a:pt x="171" y="856"/>
                    <a:pt x="428" y="856"/>
                  </a:cubicBezTo>
                  <a:cubicBezTo>
                    <a:pt x="685" y="856"/>
                    <a:pt x="856" y="628"/>
                    <a:pt x="856" y="428"/>
                  </a:cubicBezTo>
                  <a:cubicBezTo>
                    <a:pt x="856" y="171"/>
                    <a:pt x="656" y="0"/>
                    <a:pt x="428"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7615998" y="2652812"/>
              <a:ext cx="14990" cy="15790"/>
            </a:xfrm>
            <a:custGeom>
              <a:avLst/>
              <a:gdLst/>
              <a:ahLst/>
              <a:cxnLst/>
              <a:rect l="l" t="t" r="r" b="b"/>
              <a:pathLst>
                <a:path w="543" h="572" extrusionOk="0">
                  <a:moveTo>
                    <a:pt x="285" y="1"/>
                  </a:moveTo>
                  <a:cubicBezTo>
                    <a:pt x="143" y="1"/>
                    <a:pt x="0" y="115"/>
                    <a:pt x="0" y="286"/>
                  </a:cubicBezTo>
                  <a:cubicBezTo>
                    <a:pt x="0" y="486"/>
                    <a:pt x="143" y="571"/>
                    <a:pt x="285" y="571"/>
                  </a:cubicBezTo>
                  <a:cubicBezTo>
                    <a:pt x="400" y="571"/>
                    <a:pt x="542" y="486"/>
                    <a:pt x="542" y="286"/>
                  </a:cubicBezTo>
                  <a:cubicBezTo>
                    <a:pt x="542" y="143"/>
                    <a:pt x="400" y="1"/>
                    <a:pt x="285"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7573459" y="2537037"/>
              <a:ext cx="33098" cy="33098"/>
            </a:xfrm>
            <a:custGeom>
              <a:avLst/>
              <a:gdLst/>
              <a:ahLst/>
              <a:cxnLst/>
              <a:rect l="l" t="t" r="r" b="b"/>
              <a:pathLst>
                <a:path w="1199" h="1199" extrusionOk="0">
                  <a:moveTo>
                    <a:pt x="600" y="0"/>
                  </a:moveTo>
                  <a:cubicBezTo>
                    <a:pt x="286" y="0"/>
                    <a:pt x="0" y="257"/>
                    <a:pt x="0" y="600"/>
                  </a:cubicBezTo>
                  <a:cubicBezTo>
                    <a:pt x="0" y="970"/>
                    <a:pt x="286" y="1199"/>
                    <a:pt x="600" y="1199"/>
                  </a:cubicBezTo>
                  <a:cubicBezTo>
                    <a:pt x="913" y="1199"/>
                    <a:pt x="1199" y="913"/>
                    <a:pt x="1199" y="600"/>
                  </a:cubicBezTo>
                  <a:cubicBezTo>
                    <a:pt x="1199" y="286"/>
                    <a:pt x="970" y="0"/>
                    <a:pt x="600"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7530920" y="2603206"/>
              <a:ext cx="23657" cy="22940"/>
            </a:xfrm>
            <a:custGeom>
              <a:avLst/>
              <a:gdLst/>
              <a:ahLst/>
              <a:cxnLst/>
              <a:rect l="l" t="t" r="r" b="b"/>
              <a:pathLst>
                <a:path w="857" h="831" extrusionOk="0">
                  <a:moveTo>
                    <a:pt x="429" y="0"/>
                  </a:moveTo>
                  <a:cubicBezTo>
                    <a:pt x="172" y="0"/>
                    <a:pt x="1" y="200"/>
                    <a:pt x="1" y="400"/>
                  </a:cubicBezTo>
                  <a:cubicBezTo>
                    <a:pt x="1" y="640"/>
                    <a:pt x="151" y="830"/>
                    <a:pt x="380" y="830"/>
                  </a:cubicBezTo>
                  <a:cubicBezTo>
                    <a:pt x="396" y="830"/>
                    <a:pt x="412" y="829"/>
                    <a:pt x="429" y="827"/>
                  </a:cubicBezTo>
                  <a:cubicBezTo>
                    <a:pt x="685" y="827"/>
                    <a:pt x="857" y="656"/>
                    <a:pt x="857" y="400"/>
                  </a:cubicBezTo>
                  <a:cubicBezTo>
                    <a:pt x="857" y="171"/>
                    <a:pt x="657" y="0"/>
                    <a:pt x="429"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7565592" y="2750479"/>
              <a:ext cx="15762" cy="15790"/>
            </a:xfrm>
            <a:custGeom>
              <a:avLst/>
              <a:gdLst/>
              <a:ahLst/>
              <a:cxnLst/>
              <a:rect l="l" t="t" r="r" b="b"/>
              <a:pathLst>
                <a:path w="571" h="572" extrusionOk="0">
                  <a:moveTo>
                    <a:pt x="285" y="1"/>
                  </a:moveTo>
                  <a:cubicBezTo>
                    <a:pt x="143" y="1"/>
                    <a:pt x="0" y="115"/>
                    <a:pt x="0" y="286"/>
                  </a:cubicBezTo>
                  <a:cubicBezTo>
                    <a:pt x="0" y="429"/>
                    <a:pt x="143" y="571"/>
                    <a:pt x="285" y="571"/>
                  </a:cubicBezTo>
                  <a:cubicBezTo>
                    <a:pt x="428" y="571"/>
                    <a:pt x="571" y="457"/>
                    <a:pt x="571" y="286"/>
                  </a:cubicBezTo>
                  <a:cubicBezTo>
                    <a:pt x="571" y="143"/>
                    <a:pt x="457" y="1"/>
                    <a:pt x="285"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7645922" y="2479536"/>
              <a:ext cx="15762" cy="15900"/>
            </a:xfrm>
            <a:custGeom>
              <a:avLst/>
              <a:gdLst/>
              <a:ahLst/>
              <a:cxnLst/>
              <a:rect l="l" t="t" r="r" b="b"/>
              <a:pathLst>
                <a:path w="571" h="576" extrusionOk="0">
                  <a:moveTo>
                    <a:pt x="286" y="1"/>
                  </a:moveTo>
                  <a:cubicBezTo>
                    <a:pt x="143" y="1"/>
                    <a:pt x="0" y="115"/>
                    <a:pt x="0" y="286"/>
                  </a:cubicBezTo>
                  <a:cubicBezTo>
                    <a:pt x="0" y="465"/>
                    <a:pt x="115" y="575"/>
                    <a:pt x="242" y="575"/>
                  </a:cubicBezTo>
                  <a:cubicBezTo>
                    <a:pt x="257" y="575"/>
                    <a:pt x="271" y="574"/>
                    <a:pt x="286" y="571"/>
                  </a:cubicBezTo>
                  <a:cubicBezTo>
                    <a:pt x="428" y="571"/>
                    <a:pt x="571" y="428"/>
                    <a:pt x="571" y="286"/>
                  </a:cubicBezTo>
                  <a:cubicBezTo>
                    <a:pt x="571" y="143"/>
                    <a:pt x="485" y="1"/>
                    <a:pt x="286"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7604956" y="2363760"/>
              <a:ext cx="33126" cy="33098"/>
            </a:xfrm>
            <a:custGeom>
              <a:avLst/>
              <a:gdLst/>
              <a:ahLst/>
              <a:cxnLst/>
              <a:rect l="l" t="t" r="r" b="b"/>
              <a:pathLst>
                <a:path w="1200" h="1199" extrusionOk="0">
                  <a:moveTo>
                    <a:pt x="600" y="0"/>
                  </a:moveTo>
                  <a:cubicBezTo>
                    <a:pt x="286" y="0"/>
                    <a:pt x="1" y="257"/>
                    <a:pt x="1" y="599"/>
                  </a:cubicBezTo>
                  <a:cubicBezTo>
                    <a:pt x="1" y="970"/>
                    <a:pt x="257" y="1199"/>
                    <a:pt x="600" y="1199"/>
                  </a:cubicBezTo>
                  <a:cubicBezTo>
                    <a:pt x="914" y="1199"/>
                    <a:pt x="1199" y="970"/>
                    <a:pt x="1199" y="599"/>
                  </a:cubicBezTo>
                  <a:cubicBezTo>
                    <a:pt x="1199" y="286"/>
                    <a:pt x="971" y="0"/>
                    <a:pt x="600"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7561644" y="2430702"/>
              <a:ext cx="23657" cy="23657"/>
            </a:xfrm>
            <a:custGeom>
              <a:avLst/>
              <a:gdLst/>
              <a:ahLst/>
              <a:cxnLst/>
              <a:rect l="l" t="t" r="r" b="b"/>
              <a:pathLst>
                <a:path w="857" h="857" extrusionOk="0">
                  <a:moveTo>
                    <a:pt x="428" y="1"/>
                  </a:moveTo>
                  <a:cubicBezTo>
                    <a:pt x="172" y="1"/>
                    <a:pt x="0" y="200"/>
                    <a:pt x="0" y="428"/>
                  </a:cubicBezTo>
                  <a:cubicBezTo>
                    <a:pt x="0" y="628"/>
                    <a:pt x="172" y="828"/>
                    <a:pt x="428" y="856"/>
                  </a:cubicBezTo>
                  <a:cubicBezTo>
                    <a:pt x="685" y="856"/>
                    <a:pt x="856" y="657"/>
                    <a:pt x="856" y="428"/>
                  </a:cubicBezTo>
                  <a:cubicBezTo>
                    <a:pt x="856" y="172"/>
                    <a:pt x="628" y="1"/>
                    <a:pt x="428"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7417519" y="2612619"/>
              <a:ext cx="18909" cy="16618"/>
            </a:xfrm>
            <a:custGeom>
              <a:avLst/>
              <a:gdLst/>
              <a:ahLst/>
              <a:cxnLst/>
              <a:rect l="l" t="t" r="r" b="b"/>
              <a:pathLst>
                <a:path w="685" h="602" extrusionOk="0">
                  <a:moveTo>
                    <a:pt x="346" y="0"/>
                  </a:moveTo>
                  <a:cubicBezTo>
                    <a:pt x="261" y="0"/>
                    <a:pt x="178" y="35"/>
                    <a:pt x="114" y="116"/>
                  </a:cubicBezTo>
                  <a:cubicBezTo>
                    <a:pt x="0" y="258"/>
                    <a:pt x="0" y="429"/>
                    <a:pt x="143" y="544"/>
                  </a:cubicBezTo>
                  <a:cubicBezTo>
                    <a:pt x="205" y="581"/>
                    <a:pt x="278" y="602"/>
                    <a:pt x="348" y="602"/>
                  </a:cubicBezTo>
                  <a:cubicBezTo>
                    <a:pt x="438" y="602"/>
                    <a:pt x="522" y="567"/>
                    <a:pt x="571" y="486"/>
                  </a:cubicBezTo>
                  <a:cubicBezTo>
                    <a:pt x="685" y="372"/>
                    <a:pt x="685" y="173"/>
                    <a:pt x="542" y="59"/>
                  </a:cubicBezTo>
                  <a:cubicBezTo>
                    <a:pt x="480" y="21"/>
                    <a:pt x="412" y="0"/>
                    <a:pt x="346"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7452163" y="2500460"/>
              <a:ext cx="37046" cy="33126"/>
            </a:xfrm>
            <a:custGeom>
              <a:avLst/>
              <a:gdLst/>
              <a:ahLst/>
              <a:cxnLst/>
              <a:rect l="l" t="t" r="r" b="b"/>
              <a:pathLst>
                <a:path w="1342" h="1200" extrusionOk="0">
                  <a:moveTo>
                    <a:pt x="677" y="1"/>
                  </a:moveTo>
                  <a:cubicBezTo>
                    <a:pt x="505" y="1"/>
                    <a:pt x="337" y="73"/>
                    <a:pt x="229" y="213"/>
                  </a:cubicBezTo>
                  <a:cubicBezTo>
                    <a:pt x="0" y="498"/>
                    <a:pt x="29" y="869"/>
                    <a:pt x="286" y="1069"/>
                  </a:cubicBezTo>
                  <a:cubicBezTo>
                    <a:pt x="398" y="1156"/>
                    <a:pt x="538" y="1200"/>
                    <a:pt x="676" y="1200"/>
                  </a:cubicBezTo>
                  <a:cubicBezTo>
                    <a:pt x="854" y="1200"/>
                    <a:pt x="1029" y="1127"/>
                    <a:pt x="1142" y="983"/>
                  </a:cubicBezTo>
                  <a:cubicBezTo>
                    <a:pt x="1341" y="755"/>
                    <a:pt x="1313" y="355"/>
                    <a:pt x="1085" y="156"/>
                  </a:cubicBezTo>
                  <a:cubicBezTo>
                    <a:pt x="968" y="51"/>
                    <a:pt x="821" y="1"/>
                    <a:pt x="677"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7381273" y="2521716"/>
              <a:ext cx="26032" cy="23243"/>
            </a:xfrm>
            <a:custGeom>
              <a:avLst/>
              <a:gdLst/>
              <a:ahLst/>
              <a:cxnLst/>
              <a:rect l="l" t="t" r="r" b="b"/>
              <a:pathLst>
                <a:path w="943" h="842" extrusionOk="0">
                  <a:moveTo>
                    <a:pt x="465" y="1"/>
                  </a:moveTo>
                  <a:cubicBezTo>
                    <a:pt x="346" y="1"/>
                    <a:pt x="223" y="61"/>
                    <a:pt x="143" y="156"/>
                  </a:cubicBezTo>
                  <a:cubicBezTo>
                    <a:pt x="1" y="327"/>
                    <a:pt x="29" y="584"/>
                    <a:pt x="172" y="727"/>
                  </a:cubicBezTo>
                  <a:cubicBezTo>
                    <a:pt x="237" y="805"/>
                    <a:pt x="333" y="842"/>
                    <a:pt x="431" y="842"/>
                  </a:cubicBezTo>
                  <a:cubicBezTo>
                    <a:pt x="546" y="842"/>
                    <a:pt x="665" y="791"/>
                    <a:pt x="742" y="698"/>
                  </a:cubicBezTo>
                  <a:cubicBezTo>
                    <a:pt x="942" y="555"/>
                    <a:pt x="885" y="270"/>
                    <a:pt x="714" y="127"/>
                  </a:cubicBezTo>
                  <a:cubicBezTo>
                    <a:pt x="651" y="39"/>
                    <a:pt x="559" y="1"/>
                    <a:pt x="465"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7494702" y="2381179"/>
              <a:ext cx="18909" cy="17170"/>
            </a:xfrm>
            <a:custGeom>
              <a:avLst/>
              <a:gdLst/>
              <a:ahLst/>
              <a:cxnLst/>
              <a:rect l="l" t="t" r="r" b="b"/>
              <a:pathLst>
                <a:path w="685" h="622" extrusionOk="0">
                  <a:moveTo>
                    <a:pt x="320" y="0"/>
                  </a:moveTo>
                  <a:cubicBezTo>
                    <a:pt x="236" y="0"/>
                    <a:pt x="159" y="36"/>
                    <a:pt x="114" y="111"/>
                  </a:cubicBezTo>
                  <a:cubicBezTo>
                    <a:pt x="0" y="225"/>
                    <a:pt x="29" y="425"/>
                    <a:pt x="143" y="539"/>
                  </a:cubicBezTo>
                  <a:cubicBezTo>
                    <a:pt x="210" y="593"/>
                    <a:pt x="284" y="621"/>
                    <a:pt x="355" y="621"/>
                  </a:cubicBezTo>
                  <a:cubicBezTo>
                    <a:pt x="434" y="621"/>
                    <a:pt x="511" y="586"/>
                    <a:pt x="571" y="511"/>
                  </a:cubicBezTo>
                  <a:cubicBezTo>
                    <a:pt x="685" y="368"/>
                    <a:pt x="685" y="197"/>
                    <a:pt x="542" y="83"/>
                  </a:cubicBezTo>
                  <a:cubicBezTo>
                    <a:pt x="475" y="29"/>
                    <a:pt x="395" y="0"/>
                    <a:pt x="320"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7476566" y="2808753"/>
              <a:ext cx="15790" cy="15790"/>
            </a:xfrm>
            <a:custGeom>
              <a:avLst/>
              <a:gdLst/>
              <a:ahLst/>
              <a:cxnLst/>
              <a:rect l="l" t="t" r="r" b="b"/>
              <a:pathLst>
                <a:path w="572" h="572" extrusionOk="0">
                  <a:moveTo>
                    <a:pt x="286" y="1"/>
                  </a:moveTo>
                  <a:cubicBezTo>
                    <a:pt x="144" y="1"/>
                    <a:pt x="1" y="87"/>
                    <a:pt x="1" y="286"/>
                  </a:cubicBezTo>
                  <a:cubicBezTo>
                    <a:pt x="1" y="429"/>
                    <a:pt x="144" y="572"/>
                    <a:pt x="286" y="572"/>
                  </a:cubicBezTo>
                  <a:cubicBezTo>
                    <a:pt x="429" y="572"/>
                    <a:pt x="572" y="429"/>
                    <a:pt x="572" y="286"/>
                  </a:cubicBezTo>
                  <a:cubicBezTo>
                    <a:pt x="572" y="144"/>
                    <a:pt x="429" y="1"/>
                    <a:pt x="286"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7435627" y="2692205"/>
              <a:ext cx="33098" cy="33899"/>
            </a:xfrm>
            <a:custGeom>
              <a:avLst/>
              <a:gdLst/>
              <a:ahLst/>
              <a:cxnLst/>
              <a:rect l="l" t="t" r="r" b="b"/>
              <a:pathLst>
                <a:path w="1199" h="1228" extrusionOk="0">
                  <a:moveTo>
                    <a:pt x="599" y="0"/>
                  </a:moveTo>
                  <a:cubicBezTo>
                    <a:pt x="286" y="0"/>
                    <a:pt x="0" y="257"/>
                    <a:pt x="0" y="628"/>
                  </a:cubicBezTo>
                  <a:cubicBezTo>
                    <a:pt x="0" y="942"/>
                    <a:pt x="257" y="1227"/>
                    <a:pt x="599" y="1227"/>
                  </a:cubicBezTo>
                  <a:cubicBezTo>
                    <a:pt x="913" y="1227"/>
                    <a:pt x="1199" y="970"/>
                    <a:pt x="1199" y="628"/>
                  </a:cubicBezTo>
                  <a:cubicBezTo>
                    <a:pt x="1199" y="286"/>
                    <a:pt x="970" y="0"/>
                    <a:pt x="599"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7392288" y="2758346"/>
              <a:ext cx="23657" cy="23657"/>
            </a:xfrm>
            <a:custGeom>
              <a:avLst/>
              <a:gdLst/>
              <a:ahLst/>
              <a:cxnLst/>
              <a:rect l="l" t="t" r="r" b="b"/>
              <a:pathLst>
                <a:path w="857" h="857" extrusionOk="0">
                  <a:moveTo>
                    <a:pt x="429" y="1"/>
                  </a:moveTo>
                  <a:cubicBezTo>
                    <a:pt x="172" y="1"/>
                    <a:pt x="1" y="201"/>
                    <a:pt x="1" y="429"/>
                  </a:cubicBezTo>
                  <a:cubicBezTo>
                    <a:pt x="1" y="657"/>
                    <a:pt x="172" y="857"/>
                    <a:pt x="429" y="857"/>
                  </a:cubicBezTo>
                  <a:cubicBezTo>
                    <a:pt x="686" y="857"/>
                    <a:pt x="857" y="657"/>
                    <a:pt x="857" y="429"/>
                  </a:cubicBezTo>
                  <a:cubicBezTo>
                    <a:pt x="857" y="172"/>
                    <a:pt x="629" y="1"/>
                    <a:pt x="429"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7745162" y="2820568"/>
              <a:ext cx="15790" cy="15790"/>
            </a:xfrm>
            <a:custGeom>
              <a:avLst/>
              <a:gdLst/>
              <a:ahLst/>
              <a:cxnLst/>
              <a:rect l="l" t="t" r="r" b="b"/>
              <a:pathLst>
                <a:path w="572" h="572" extrusionOk="0">
                  <a:moveTo>
                    <a:pt x="286" y="1"/>
                  </a:moveTo>
                  <a:cubicBezTo>
                    <a:pt x="143" y="1"/>
                    <a:pt x="0" y="115"/>
                    <a:pt x="0" y="286"/>
                  </a:cubicBezTo>
                  <a:cubicBezTo>
                    <a:pt x="0" y="457"/>
                    <a:pt x="143" y="572"/>
                    <a:pt x="286" y="572"/>
                  </a:cubicBezTo>
                  <a:cubicBezTo>
                    <a:pt x="428" y="572"/>
                    <a:pt x="571" y="457"/>
                    <a:pt x="571" y="286"/>
                  </a:cubicBezTo>
                  <a:cubicBezTo>
                    <a:pt x="571" y="144"/>
                    <a:pt x="428" y="1"/>
                    <a:pt x="286"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7703423" y="2704020"/>
              <a:ext cx="33098" cy="33899"/>
            </a:xfrm>
            <a:custGeom>
              <a:avLst/>
              <a:gdLst/>
              <a:ahLst/>
              <a:cxnLst/>
              <a:rect l="l" t="t" r="r" b="b"/>
              <a:pathLst>
                <a:path w="1199" h="1228" extrusionOk="0">
                  <a:moveTo>
                    <a:pt x="599" y="0"/>
                  </a:moveTo>
                  <a:cubicBezTo>
                    <a:pt x="286" y="0"/>
                    <a:pt x="0" y="257"/>
                    <a:pt x="0" y="628"/>
                  </a:cubicBezTo>
                  <a:cubicBezTo>
                    <a:pt x="0" y="942"/>
                    <a:pt x="286" y="1227"/>
                    <a:pt x="599" y="1227"/>
                  </a:cubicBezTo>
                  <a:cubicBezTo>
                    <a:pt x="913" y="1227"/>
                    <a:pt x="1199" y="970"/>
                    <a:pt x="1199" y="628"/>
                  </a:cubicBezTo>
                  <a:cubicBezTo>
                    <a:pt x="1199" y="285"/>
                    <a:pt x="913" y="0"/>
                    <a:pt x="599" y="0"/>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7660884" y="2770161"/>
              <a:ext cx="23657" cy="23657"/>
            </a:xfrm>
            <a:custGeom>
              <a:avLst/>
              <a:gdLst/>
              <a:ahLst/>
              <a:cxnLst/>
              <a:rect l="l" t="t" r="r" b="b"/>
              <a:pathLst>
                <a:path w="857" h="857" extrusionOk="0">
                  <a:moveTo>
                    <a:pt x="428" y="1"/>
                  </a:moveTo>
                  <a:cubicBezTo>
                    <a:pt x="172" y="1"/>
                    <a:pt x="0" y="201"/>
                    <a:pt x="0" y="429"/>
                  </a:cubicBezTo>
                  <a:cubicBezTo>
                    <a:pt x="0" y="686"/>
                    <a:pt x="172" y="857"/>
                    <a:pt x="428" y="857"/>
                  </a:cubicBezTo>
                  <a:cubicBezTo>
                    <a:pt x="685" y="857"/>
                    <a:pt x="856" y="657"/>
                    <a:pt x="856" y="429"/>
                  </a:cubicBezTo>
                  <a:cubicBezTo>
                    <a:pt x="856" y="172"/>
                    <a:pt x="657" y="1"/>
                    <a:pt x="428" y="1"/>
                  </a:cubicBezTo>
                  <a:close/>
                </a:path>
              </a:pathLst>
            </a:custGeom>
            <a:solidFill>
              <a:srgbClr val="DB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7247389" y="1647024"/>
              <a:ext cx="319003" cy="1340554"/>
            </a:xfrm>
            <a:custGeom>
              <a:avLst/>
              <a:gdLst/>
              <a:ahLst/>
              <a:cxnLst/>
              <a:rect l="l" t="t" r="r" b="b"/>
              <a:pathLst>
                <a:path w="11556" h="48562" extrusionOk="0">
                  <a:moveTo>
                    <a:pt x="0" y="0"/>
                  </a:moveTo>
                  <a:lnTo>
                    <a:pt x="0" y="5735"/>
                  </a:lnTo>
                  <a:lnTo>
                    <a:pt x="0" y="10728"/>
                  </a:lnTo>
                  <a:cubicBezTo>
                    <a:pt x="0" y="17176"/>
                    <a:pt x="3852" y="22683"/>
                    <a:pt x="9073" y="24281"/>
                  </a:cubicBezTo>
                  <a:cubicBezTo>
                    <a:pt x="3852" y="25879"/>
                    <a:pt x="0" y="31385"/>
                    <a:pt x="0" y="37834"/>
                  </a:cubicBezTo>
                  <a:lnTo>
                    <a:pt x="0" y="42827"/>
                  </a:lnTo>
                  <a:lnTo>
                    <a:pt x="0" y="48562"/>
                  </a:lnTo>
                  <a:lnTo>
                    <a:pt x="2511" y="48562"/>
                  </a:lnTo>
                  <a:lnTo>
                    <a:pt x="2511" y="42827"/>
                  </a:lnTo>
                  <a:lnTo>
                    <a:pt x="2511" y="37834"/>
                  </a:lnTo>
                  <a:cubicBezTo>
                    <a:pt x="2511" y="31385"/>
                    <a:pt x="6363" y="25879"/>
                    <a:pt x="11556" y="24281"/>
                  </a:cubicBezTo>
                  <a:cubicBezTo>
                    <a:pt x="6363" y="22683"/>
                    <a:pt x="2511" y="17176"/>
                    <a:pt x="2511" y="10728"/>
                  </a:cubicBezTo>
                  <a:lnTo>
                    <a:pt x="2511" y="5735"/>
                  </a:lnTo>
                  <a:lnTo>
                    <a:pt x="25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7176499" y="1615499"/>
              <a:ext cx="817577" cy="71718"/>
            </a:xfrm>
            <a:custGeom>
              <a:avLst/>
              <a:gdLst/>
              <a:ahLst/>
              <a:cxnLst/>
              <a:rect l="l" t="t" r="r" b="b"/>
              <a:pathLst>
                <a:path w="29617" h="2598" extrusionOk="0">
                  <a:moveTo>
                    <a:pt x="1113" y="1"/>
                  </a:moveTo>
                  <a:cubicBezTo>
                    <a:pt x="514" y="1"/>
                    <a:pt x="0" y="486"/>
                    <a:pt x="0" y="1113"/>
                  </a:cubicBezTo>
                  <a:lnTo>
                    <a:pt x="0" y="1484"/>
                  </a:lnTo>
                  <a:cubicBezTo>
                    <a:pt x="0" y="2112"/>
                    <a:pt x="514" y="2597"/>
                    <a:pt x="1113" y="2597"/>
                  </a:cubicBezTo>
                  <a:lnTo>
                    <a:pt x="28504" y="2597"/>
                  </a:lnTo>
                  <a:cubicBezTo>
                    <a:pt x="29103" y="2597"/>
                    <a:pt x="29617" y="2112"/>
                    <a:pt x="29617" y="1484"/>
                  </a:cubicBezTo>
                  <a:lnTo>
                    <a:pt x="29617" y="1113"/>
                  </a:lnTo>
                  <a:cubicBezTo>
                    <a:pt x="29617" y="486"/>
                    <a:pt x="29103" y="1"/>
                    <a:pt x="28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7176499" y="1635209"/>
              <a:ext cx="817577" cy="52008"/>
            </a:xfrm>
            <a:custGeom>
              <a:avLst/>
              <a:gdLst/>
              <a:ahLst/>
              <a:cxnLst/>
              <a:rect l="l" t="t" r="r" b="b"/>
              <a:pathLst>
                <a:path w="29617" h="1884" extrusionOk="0">
                  <a:moveTo>
                    <a:pt x="143" y="0"/>
                  </a:moveTo>
                  <a:cubicBezTo>
                    <a:pt x="57" y="171"/>
                    <a:pt x="0" y="342"/>
                    <a:pt x="0" y="571"/>
                  </a:cubicBezTo>
                  <a:cubicBezTo>
                    <a:pt x="0" y="1284"/>
                    <a:pt x="571" y="1883"/>
                    <a:pt x="1313" y="1883"/>
                  </a:cubicBezTo>
                  <a:lnTo>
                    <a:pt x="28276" y="1883"/>
                  </a:lnTo>
                  <a:cubicBezTo>
                    <a:pt x="28989" y="1883"/>
                    <a:pt x="29617" y="1313"/>
                    <a:pt x="29617" y="571"/>
                  </a:cubicBezTo>
                  <a:cubicBezTo>
                    <a:pt x="29617" y="342"/>
                    <a:pt x="29560" y="171"/>
                    <a:pt x="29474" y="0"/>
                  </a:cubicBezTo>
                  <a:cubicBezTo>
                    <a:pt x="29246" y="457"/>
                    <a:pt x="28789" y="742"/>
                    <a:pt x="28276" y="742"/>
                  </a:cubicBezTo>
                  <a:lnTo>
                    <a:pt x="1313" y="742"/>
                  </a:lnTo>
                  <a:cubicBezTo>
                    <a:pt x="828" y="742"/>
                    <a:pt x="343" y="428"/>
                    <a:pt x="143" y="0"/>
                  </a:cubicBezTo>
                  <a:close/>
                </a:path>
              </a:pathLst>
            </a:custGeom>
            <a:solidFill>
              <a:srgbClr val="06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7176499" y="2959200"/>
              <a:ext cx="817577" cy="71718"/>
            </a:xfrm>
            <a:custGeom>
              <a:avLst/>
              <a:gdLst/>
              <a:ahLst/>
              <a:cxnLst/>
              <a:rect l="l" t="t" r="r" b="b"/>
              <a:pathLst>
                <a:path w="29617" h="2598" extrusionOk="0">
                  <a:moveTo>
                    <a:pt x="1113" y="1"/>
                  </a:moveTo>
                  <a:cubicBezTo>
                    <a:pt x="514" y="1"/>
                    <a:pt x="0" y="486"/>
                    <a:pt x="0" y="1113"/>
                  </a:cubicBezTo>
                  <a:lnTo>
                    <a:pt x="0" y="1484"/>
                  </a:lnTo>
                  <a:cubicBezTo>
                    <a:pt x="0" y="2112"/>
                    <a:pt x="514" y="2597"/>
                    <a:pt x="1113" y="2597"/>
                  </a:cubicBezTo>
                  <a:lnTo>
                    <a:pt x="28504" y="2597"/>
                  </a:lnTo>
                  <a:cubicBezTo>
                    <a:pt x="29103" y="2597"/>
                    <a:pt x="29617" y="2112"/>
                    <a:pt x="29617" y="1484"/>
                  </a:cubicBezTo>
                  <a:lnTo>
                    <a:pt x="29617" y="1113"/>
                  </a:lnTo>
                  <a:cubicBezTo>
                    <a:pt x="29617" y="486"/>
                    <a:pt x="29103" y="1"/>
                    <a:pt x="28504" y="1"/>
                  </a:cubicBezTo>
                  <a:close/>
                </a:path>
              </a:pathLst>
            </a:custGeom>
            <a:solidFill>
              <a:srgbClr val="06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7176499" y="2978883"/>
              <a:ext cx="817577" cy="52035"/>
            </a:xfrm>
            <a:custGeom>
              <a:avLst/>
              <a:gdLst/>
              <a:ahLst/>
              <a:cxnLst/>
              <a:rect l="l" t="t" r="r" b="b"/>
              <a:pathLst>
                <a:path w="29617" h="1885" extrusionOk="0">
                  <a:moveTo>
                    <a:pt x="143" y="1"/>
                  </a:moveTo>
                  <a:cubicBezTo>
                    <a:pt x="57" y="172"/>
                    <a:pt x="0" y="343"/>
                    <a:pt x="0" y="572"/>
                  </a:cubicBezTo>
                  <a:cubicBezTo>
                    <a:pt x="0" y="1285"/>
                    <a:pt x="571" y="1884"/>
                    <a:pt x="1313" y="1884"/>
                  </a:cubicBezTo>
                  <a:lnTo>
                    <a:pt x="28276" y="1884"/>
                  </a:lnTo>
                  <a:cubicBezTo>
                    <a:pt x="28989" y="1884"/>
                    <a:pt x="29617" y="1313"/>
                    <a:pt x="29617" y="572"/>
                  </a:cubicBezTo>
                  <a:cubicBezTo>
                    <a:pt x="29617" y="343"/>
                    <a:pt x="29560" y="172"/>
                    <a:pt x="29474" y="1"/>
                  </a:cubicBezTo>
                  <a:cubicBezTo>
                    <a:pt x="29246" y="457"/>
                    <a:pt x="28789" y="743"/>
                    <a:pt x="28276" y="743"/>
                  </a:cubicBezTo>
                  <a:lnTo>
                    <a:pt x="1313" y="743"/>
                  </a:lnTo>
                  <a:cubicBezTo>
                    <a:pt x="828" y="743"/>
                    <a:pt x="343" y="429"/>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6044667" y="3030890"/>
              <a:ext cx="1910018" cy="266223"/>
            </a:xfrm>
            <a:custGeom>
              <a:avLst/>
              <a:gdLst/>
              <a:ahLst/>
              <a:cxnLst/>
              <a:rect l="l" t="t" r="r" b="b"/>
              <a:pathLst>
                <a:path w="69191" h="9644" extrusionOk="0">
                  <a:moveTo>
                    <a:pt x="0" y="0"/>
                  </a:moveTo>
                  <a:lnTo>
                    <a:pt x="0" y="9644"/>
                  </a:lnTo>
                  <a:lnTo>
                    <a:pt x="63855" y="9644"/>
                  </a:lnTo>
                  <a:cubicBezTo>
                    <a:pt x="66794" y="9644"/>
                    <a:pt x="69191" y="7475"/>
                    <a:pt x="69191" y="4822"/>
                  </a:cubicBezTo>
                  <a:cubicBezTo>
                    <a:pt x="69191" y="2197"/>
                    <a:pt x="66794" y="0"/>
                    <a:pt x="63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6044667" y="3060814"/>
              <a:ext cx="910523" cy="204801"/>
            </a:xfrm>
            <a:custGeom>
              <a:avLst/>
              <a:gdLst/>
              <a:ahLst/>
              <a:cxnLst/>
              <a:rect l="l" t="t" r="r" b="b"/>
              <a:pathLst>
                <a:path w="32984" h="7419" extrusionOk="0">
                  <a:moveTo>
                    <a:pt x="0" y="0"/>
                  </a:moveTo>
                  <a:lnTo>
                    <a:pt x="0" y="7419"/>
                  </a:lnTo>
                  <a:lnTo>
                    <a:pt x="28846" y="7419"/>
                  </a:lnTo>
                  <a:cubicBezTo>
                    <a:pt x="31129" y="7419"/>
                    <a:pt x="32984" y="5735"/>
                    <a:pt x="32984" y="3709"/>
                  </a:cubicBezTo>
                  <a:cubicBezTo>
                    <a:pt x="32984" y="1684"/>
                    <a:pt x="31129" y="0"/>
                    <a:pt x="28846" y="0"/>
                  </a:cubicBezTo>
                  <a:close/>
                </a:path>
              </a:pathLst>
            </a:custGeom>
            <a:solidFill>
              <a:srgbClr val="F2E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6045512" y="3085207"/>
              <a:ext cx="876188" cy="7900"/>
            </a:xfrm>
            <a:custGeom>
              <a:avLst/>
              <a:gdLst/>
              <a:ahLst/>
              <a:cxnLst/>
              <a:rect l="l" t="t" r="r" b="b"/>
              <a:pathLst>
                <a:path w="66567" h="287" extrusionOk="0">
                  <a:moveTo>
                    <a:pt x="0" y="1"/>
                  </a:moveTo>
                  <a:lnTo>
                    <a:pt x="0" y="286"/>
                  </a:lnTo>
                  <a:lnTo>
                    <a:pt x="66566" y="286"/>
                  </a:lnTo>
                  <a:lnTo>
                    <a:pt x="665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6045505" y="3134847"/>
              <a:ext cx="908806" cy="7895"/>
            </a:xfrm>
            <a:custGeom>
              <a:avLst/>
              <a:gdLst/>
              <a:ahLst/>
              <a:cxnLst/>
              <a:rect l="l" t="t" r="r" b="b"/>
              <a:pathLst>
                <a:path w="66567" h="286" extrusionOk="0">
                  <a:moveTo>
                    <a:pt x="0" y="0"/>
                  </a:moveTo>
                  <a:lnTo>
                    <a:pt x="0" y="286"/>
                  </a:lnTo>
                  <a:lnTo>
                    <a:pt x="66566" y="286"/>
                  </a:lnTo>
                  <a:lnTo>
                    <a:pt x="665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6045505" y="3182881"/>
              <a:ext cx="908806" cy="7923"/>
            </a:xfrm>
            <a:custGeom>
              <a:avLst/>
              <a:gdLst/>
              <a:ahLst/>
              <a:cxnLst/>
              <a:rect l="l" t="t" r="r" b="b"/>
              <a:pathLst>
                <a:path w="66567" h="287" extrusionOk="0">
                  <a:moveTo>
                    <a:pt x="0" y="1"/>
                  </a:moveTo>
                  <a:lnTo>
                    <a:pt x="0" y="286"/>
                  </a:lnTo>
                  <a:lnTo>
                    <a:pt x="66566" y="286"/>
                  </a:lnTo>
                  <a:lnTo>
                    <a:pt x="665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rot="10800000" flipH="1">
              <a:off x="6045512" y="3222409"/>
              <a:ext cx="876188" cy="7900"/>
            </a:xfrm>
            <a:custGeom>
              <a:avLst/>
              <a:gdLst/>
              <a:ahLst/>
              <a:cxnLst/>
              <a:rect l="l" t="t" r="r" b="b"/>
              <a:pathLst>
                <a:path w="66567" h="287" extrusionOk="0">
                  <a:moveTo>
                    <a:pt x="0" y="1"/>
                  </a:moveTo>
                  <a:lnTo>
                    <a:pt x="0" y="286"/>
                  </a:lnTo>
                  <a:lnTo>
                    <a:pt x="66566" y="286"/>
                  </a:lnTo>
                  <a:lnTo>
                    <a:pt x="665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6038767" y="3047087"/>
              <a:ext cx="922338" cy="230005"/>
            </a:xfrm>
            <a:custGeom>
              <a:avLst/>
              <a:gdLst/>
              <a:ahLst/>
              <a:cxnLst/>
              <a:rect l="l" t="t" r="r" b="b"/>
              <a:pathLst>
                <a:path w="33412" h="8332" extrusionOk="0">
                  <a:moveTo>
                    <a:pt x="0" y="0"/>
                  </a:moveTo>
                  <a:lnTo>
                    <a:pt x="0" y="885"/>
                  </a:lnTo>
                  <a:lnTo>
                    <a:pt x="28846" y="885"/>
                  </a:lnTo>
                  <a:cubicBezTo>
                    <a:pt x="30872" y="885"/>
                    <a:pt x="32499" y="2340"/>
                    <a:pt x="32499" y="4166"/>
                  </a:cubicBezTo>
                  <a:cubicBezTo>
                    <a:pt x="32499" y="5992"/>
                    <a:pt x="30872" y="7447"/>
                    <a:pt x="28846" y="7447"/>
                  </a:cubicBezTo>
                  <a:lnTo>
                    <a:pt x="0" y="7447"/>
                  </a:lnTo>
                  <a:lnTo>
                    <a:pt x="0" y="8332"/>
                  </a:lnTo>
                  <a:lnTo>
                    <a:pt x="28846" y="8332"/>
                  </a:lnTo>
                  <a:cubicBezTo>
                    <a:pt x="31329" y="8332"/>
                    <a:pt x="33412" y="6449"/>
                    <a:pt x="33412" y="4166"/>
                  </a:cubicBezTo>
                  <a:cubicBezTo>
                    <a:pt x="33412" y="1855"/>
                    <a:pt x="31386" y="0"/>
                    <a:pt x="28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7242641" y="3101752"/>
              <a:ext cx="442674" cy="124471"/>
            </a:xfrm>
            <a:custGeom>
              <a:avLst/>
              <a:gdLst/>
              <a:ahLst/>
              <a:cxnLst/>
              <a:rect l="l" t="t" r="r" b="b"/>
              <a:pathLst>
                <a:path w="16036" h="4509" extrusionOk="0">
                  <a:moveTo>
                    <a:pt x="8018" y="1"/>
                  </a:moveTo>
                  <a:cubicBezTo>
                    <a:pt x="3596" y="1"/>
                    <a:pt x="1" y="1000"/>
                    <a:pt x="1" y="2255"/>
                  </a:cubicBezTo>
                  <a:cubicBezTo>
                    <a:pt x="1" y="3510"/>
                    <a:pt x="3596" y="4509"/>
                    <a:pt x="8018" y="4509"/>
                  </a:cubicBezTo>
                  <a:cubicBezTo>
                    <a:pt x="12441" y="4509"/>
                    <a:pt x="16036" y="3510"/>
                    <a:pt x="16036" y="2255"/>
                  </a:cubicBezTo>
                  <a:cubicBezTo>
                    <a:pt x="16036" y="1000"/>
                    <a:pt x="12469" y="1"/>
                    <a:pt x="8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6306175" y="2793802"/>
              <a:ext cx="792374" cy="189821"/>
            </a:xfrm>
            <a:custGeom>
              <a:avLst/>
              <a:gdLst/>
              <a:ahLst/>
              <a:cxnLst/>
              <a:rect l="l" t="t" r="r" b="b"/>
              <a:pathLst>
                <a:path w="28704" h="5679" extrusionOk="0">
                  <a:moveTo>
                    <a:pt x="0" y="1"/>
                  </a:moveTo>
                  <a:lnTo>
                    <a:pt x="0" y="5679"/>
                  </a:lnTo>
                  <a:lnTo>
                    <a:pt x="28703" y="5679"/>
                  </a:lnTo>
                  <a:lnTo>
                    <a:pt x="28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6247867" y="2951333"/>
              <a:ext cx="908950" cy="79585"/>
            </a:xfrm>
            <a:custGeom>
              <a:avLst/>
              <a:gdLst/>
              <a:ahLst/>
              <a:cxnLst/>
              <a:rect l="l" t="t" r="r" b="b"/>
              <a:pathLst>
                <a:path w="32927" h="2883" extrusionOk="0">
                  <a:moveTo>
                    <a:pt x="1228" y="0"/>
                  </a:moveTo>
                  <a:cubicBezTo>
                    <a:pt x="543" y="0"/>
                    <a:pt x="1" y="542"/>
                    <a:pt x="1" y="1227"/>
                  </a:cubicBezTo>
                  <a:lnTo>
                    <a:pt x="1" y="1684"/>
                  </a:lnTo>
                  <a:cubicBezTo>
                    <a:pt x="1" y="2368"/>
                    <a:pt x="543" y="2882"/>
                    <a:pt x="1228" y="2882"/>
                  </a:cubicBezTo>
                  <a:lnTo>
                    <a:pt x="31729" y="2882"/>
                  </a:lnTo>
                  <a:cubicBezTo>
                    <a:pt x="32385" y="2882"/>
                    <a:pt x="32927" y="2368"/>
                    <a:pt x="32927" y="1684"/>
                  </a:cubicBezTo>
                  <a:lnTo>
                    <a:pt x="32927" y="1227"/>
                  </a:lnTo>
                  <a:cubicBezTo>
                    <a:pt x="32927" y="542"/>
                    <a:pt x="32385" y="0"/>
                    <a:pt x="317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6247867" y="2743384"/>
              <a:ext cx="908950" cy="80386"/>
            </a:xfrm>
            <a:custGeom>
              <a:avLst/>
              <a:gdLst/>
              <a:ahLst/>
              <a:cxnLst/>
              <a:rect l="l" t="t" r="r" b="b"/>
              <a:pathLst>
                <a:path w="32927" h="2912" extrusionOk="0">
                  <a:moveTo>
                    <a:pt x="1228" y="1"/>
                  </a:moveTo>
                  <a:cubicBezTo>
                    <a:pt x="543" y="1"/>
                    <a:pt x="1" y="543"/>
                    <a:pt x="1" y="1228"/>
                  </a:cubicBezTo>
                  <a:lnTo>
                    <a:pt x="1" y="1684"/>
                  </a:lnTo>
                  <a:cubicBezTo>
                    <a:pt x="1" y="2369"/>
                    <a:pt x="543" y="2911"/>
                    <a:pt x="1228" y="2911"/>
                  </a:cubicBezTo>
                  <a:lnTo>
                    <a:pt x="31729" y="2911"/>
                  </a:lnTo>
                  <a:cubicBezTo>
                    <a:pt x="32385" y="2911"/>
                    <a:pt x="32927" y="2340"/>
                    <a:pt x="32927" y="1684"/>
                  </a:cubicBezTo>
                  <a:lnTo>
                    <a:pt x="32927" y="1228"/>
                  </a:lnTo>
                  <a:cubicBezTo>
                    <a:pt x="32927" y="543"/>
                    <a:pt x="32385" y="1"/>
                    <a:pt x="31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6831520" y="2257923"/>
              <a:ext cx="854596" cy="769959"/>
            </a:xfrm>
            <a:custGeom>
              <a:avLst/>
              <a:gdLst/>
              <a:ahLst/>
              <a:cxnLst/>
              <a:rect l="l" t="t" r="r" b="b"/>
              <a:pathLst>
                <a:path w="30958" h="27892" extrusionOk="0">
                  <a:moveTo>
                    <a:pt x="3759" y="0"/>
                  </a:moveTo>
                  <a:cubicBezTo>
                    <a:pt x="2877" y="0"/>
                    <a:pt x="2001" y="335"/>
                    <a:pt x="1341" y="1010"/>
                  </a:cubicBezTo>
                  <a:cubicBezTo>
                    <a:pt x="0" y="2379"/>
                    <a:pt x="0" y="4548"/>
                    <a:pt x="1370" y="5860"/>
                  </a:cubicBezTo>
                  <a:cubicBezTo>
                    <a:pt x="2053" y="6516"/>
                    <a:pt x="2947" y="6832"/>
                    <a:pt x="3823" y="6832"/>
                  </a:cubicBezTo>
                  <a:cubicBezTo>
                    <a:pt x="3862" y="6832"/>
                    <a:pt x="3900" y="6831"/>
                    <a:pt x="3938" y="6830"/>
                  </a:cubicBezTo>
                  <a:cubicBezTo>
                    <a:pt x="4080" y="7115"/>
                    <a:pt x="4251" y="7372"/>
                    <a:pt x="4480" y="7601"/>
                  </a:cubicBezTo>
                  <a:cubicBezTo>
                    <a:pt x="4976" y="8078"/>
                    <a:pt x="5626" y="8325"/>
                    <a:pt x="6267" y="8325"/>
                  </a:cubicBezTo>
                  <a:cubicBezTo>
                    <a:pt x="6584" y="8325"/>
                    <a:pt x="6898" y="8265"/>
                    <a:pt x="7190" y="8143"/>
                  </a:cubicBezTo>
                  <a:cubicBezTo>
                    <a:pt x="10043" y="11367"/>
                    <a:pt x="15436" y="17444"/>
                    <a:pt x="19944" y="22666"/>
                  </a:cubicBezTo>
                  <a:cubicBezTo>
                    <a:pt x="23715" y="26980"/>
                    <a:pt x="25917" y="27892"/>
                    <a:pt x="27106" y="27892"/>
                  </a:cubicBezTo>
                  <a:cubicBezTo>
                    <a:pt x="27977" y="27892"/>
                    <a:pt x="28304" y="27402"/>
                    <a:pt x="28304" y="27402"/>
                  </a:cubicBezTo>
                  <a:cubicBezTo>
                    <a:pt x="28304" y="27402"/>
                    <a:pt x="30957" y="25576"/>
                    <a:pt x="23368" y="19242"/>
                  </a:cubicBezTo>
                  <a:cubicBezTo>
                    <a:pt x="18061" y="14819"/>
                    <a:pt x="11898" y="9541"/>
                    <a:pt x="8617" y="6745"/>
                  </a:cubicBezTo>
                  <a:cubicBezTo>
                    <a:pt x="8959" y="5832"/>
                    <a:pt x="8759" y="4804"/>
                    <a:pt x="8018" y="4034"/>
                  </a:cubicBezTo>
                  <a:cubicBezTo>
                    <a:pt x="7761" y="3834"/>
                    <a:pt x="7504" y="3635"/>
                    <a:pt x="7219" y="3520"/>
                  </a:cubicBezTo>
                  <a:cubicBezTo>
                    <a:pt x="7247" y="2579"/>
                    <a:pt x="6905" y="1666"/>
                    <a:pt x="6192" y="981"/>
                  </a:cubicBezTo>
                  <a:cubicBezTo>
                    <a:pt x="5510" y="328"/>
                    <a:pt x="4632" y="0"/>
                    <a:pt x="37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6472351" y="1856712"/>
              <a:ext cx="849875" cy="842505"/>
            </a:xfrm>
            <a:custGeom>
              <a:avLst/>
              <a:gdLst/>
              <a:ahLst/>
              <a:cxnLst/>
              <a:rect l="l" t="t" r="r" b="b"/>
              <a:pathLst>
                <a:path w="30787" h="30520" extrusionOk="0">
                  <a:moveTo>
                    <a:pt x="20048" y="1"/>
                  </a:moveTo>
                  <a:cubicBezTo>
                    <a:pt x="19492" y="1"/>
                    <a:pt x="18939" y="214"/>
                    <a:pt x="18518" y="650"/>
                  </a:cubicBezTo>
                  <a:lnTo>
                    <a:pt x="828" y="18682"/>
                  </a:lnTo>
                  <a:cubicBezTo>
                    <a:pt x="0" y="19538"/>
                    <a:pt x="0" y="20908"/>
                    <a:pt x="856" y="21707"/>
                  </a:cubicBezTo>
                  <a:lnTo>
                    <a:pt x="9245" y="29924"/>
                  </a:lnTo>
                  <a:cubicBezTo>
                    <a:pt x="9669" y="30320"/>
                    <a:pt x="10219" y="30519"/>
                    <a:pt x="10764" y="30519"/>
                  </a:cubicBezTo>
                  <a:cubicBezTo>
                    <a:pt x="11318" y="30519"/>
                    <a:pt x="11866" y="30313"/>
                    <a:pt x="12269" y="29895"/>
                  </a:cubicBezTo>
                  <a:lnTo>
                    <a:pt x="29959" y="11834"/>
                  </a:lnTo>
                  <a:cubicBezTo>
                    <a:pt x="30787" y="10978"/>
                    <a:pt x="30787" y="9637"/>
                    <a:pt x="29931" y="8810"/>
                  </a:cubicBezTo>
                  <a:lnTo>
                    <a:pt x="21542" y="593"/>
                  </a:lnTo>
                  <a:cubicBezTo>
                    <a:pt x="21122" y="200"/>
                    <a:pt x="20584" y="1"/>
                    <a:pt x="20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6509369" y="1889589"/>
              <a:ext cx="774265" cy="774293"/>
            </a:xfrm>
            <a:custGeom>
              <a:avLst/>
              <a:gdLst/>
              <a:ahLst/>
              <a:cxnLst/>
              <a:rect l="l" t="t" r="r" b="b"/>
              <a:pathLst>
                <a:path w="28048" h="28049" extrusionOk="0">
                  <a:moveTo>
                    <a:pt x="14266" y="1"/>
                  </a:moveTo>
                  <a:lnTo>
                    <a:pt x="0" y="14552"/>
                  </a:lnTo>
                  <a:lnTo>
                    <a:pt x="13810" y="28048"/>
                  </a:lnTo>
                  <a:lnTo>
                    <a:pt x="28048" y="13497"/>
                  </a:lnTo>
                  <a:lnTo>
                    <a:pt x="142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6547961" y="2231422"/>
              <a:ext cx="401708" cy="393841"/>
            </a:xfrm>
            <a:custGeom>
              <a:avLst/>
              <a:gdLst/>
              <a:ahLst/>
              <a:cxnLst/>
              <a:rect l="l" t="t" r="r" b="b"/>
              <a:pathLst>
                <a:path w="14552" h="14267" extrusionOk="0">
                  <a:moveTo>
                    <a:pt x="771" y="1"/>
                  </a:moveTo>
                  <a:lnTo>
                    <a:pt x="0" y="771"/>
                  </a:lnTo>
                  <a:lnTo>
                    <a:pt x="13810" y="14267"/>
                  </a:lnTo>
                  <a:lnTo>
                    <a:pt x="14552" y="13497"/>
                  </a:lnTo>
                  <a:lnTo>
                    <a:pt x="771" y="1"/>
                  </a:lnTo>
                  <a:close/>
                </a:path>
              </a:pathLst>
            </a:custGeom>
            <a:solidFill>
              <a:srgbClr val="D9A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6844908" y="1928982"/>
              <a:ext cx="400907" cy="393841"/>
            </a:xfrm>
            <a:custGeom>
              <a:avLst/>
              <a:gdLst/>
              <a:ahLst/>
              <a:cxnLst/>
              <a:rect l="l" t="t" r="r" b="b"/>
              <a:pathLst>
                <a:path w="14523" h="14267" extrusionOk="0">
                  <a:moveTo>
                    <a:pt x="742" y="1"/>
                  </a:moveTo>
                  <a:lnTo>
                    <a:pt x="0" y="771"/>
                  </a:lnTo>
                  <a:lnTo>
                    <a:pt x="13781" y="14267"/>
                  </a:lnTo>
                  <a:lnTo>
                    <a:pt x="14523" y="13525"/>
                  </a:lnTo>
                  <a:lnTo>
                    <a:pt x="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6965404" y="1801391"/>
              <a:ext cx="412750" cy="402315"/>
            </a:xfrm>
            <a:custGeom>
              <a:avLst/>
              <a:gdLst/>
              <a:ahLst/>
              <a:cxnLst/>
              <a:rect l="l" t="t" r="r" b="b"/>
              <a:pathLst>
                <a:path w="14952" h="14574" extrusionOk="0">
                  <a:moveTo>
                    <a:pt x="1345" y="0"/>
                  </a:moveTo>
                  <a:cubicBezTo>
                    <a:pt x="1185" y="0"/>
                    <a:pt x="1028" y="57"/>
                    <a:pt x="914" y="172"/>
                  </a:cubicBezTo>
                  <a:lnTo>
                    <a:pt x="257" y="856"/>
                  </a:lnTo>
                  <a:cubicBezTo>
                    <a:pt x="1" y="1113"/>
                    <a:pt x="1" y="1513"/>
                    <a:pt x="257" y="1741"/>
                  </a:cubicBezTo>
                  <a:lnTo>
                    <a:pt x="13182" y="14381"/>
                  </a:lnTo>
                  <a:cubicBezTo>
                    <a:pt x="13311" y="14509"/>
                    <a:pt x="13468" y="14573"/>
                    <a:pt x="13625" y="14573"/>
                  </a:cubicBezTo>
                  <a:cubicBezTo>
                    <a:pt x="13782" y="14573"/>
                    <a:pt x="13939" y="14509"/>
                    <a:pt x="14067" y="14381"/>
                  </a:cubicBezTo>
                  <a:lnTo>
                    <a:pt x="14695" y="13696"/>
                  </a:lnTo>
                  <a:cubicBezTo>
                    <a:pt x="14951" y="13439"/>
                    <a:pt x="14951" y="13040"/>
                    <a:pt x="14695" y="12811"/>
                  </a:cubicBezTo>
                  <a:lnTo>
                    <a:pt x="1798" y="172"/>
                  </a:lnTo>
                  <a:cubicBezTo>
                    <a:pt x="1670" y="57"/>
                    <a:pt x="1506" y="0"/>
                    <a:pt x="13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6424291" y="2347418"/>
              <a:ext cx="412750" cy="402315"/>
            </a:xfrm>
            <a:custGeom>
              <a:avLst/>
              <a:gdLst/>
              <a:ahLst/>
              <a:cxnLst/>
              <a:rect l="l" t="t" r="r" b="b"/>
              <a:pathLst>
                <a:path w="14952" h="14574" extrusionOk="0">
                  <a:moveTo>
                    <a:pt x="1342" y="0"/>
                  </a:moveTo>
                  <a:cubicBezTo>
                    <a:pt x="1178" y="0"/>
                    <a:pt x="1014" y="64"/>
                    <a:pt x="885" y="193"/>
                  </a:cubicBezTo>
                  <a:lnTo>
                    <a:pt x="258" y="878"/>
                  </a:lnTo>
                  <a:cubicBezTo>
                    <a:pt x="1" y="1134"/>
                    <a:pt x="1" y="1505"/>
                    <a:pt x="258" y="1762"/>
                  </a:cubicBezTo>
                  <a:lnTo>
                    <a:pt x="13154" y="14402"/>
                  </a:lnTo>
                  <a:cubicBezTo>
                    <a:pt x="13283" y="14516"/>
                    <a:pt x="13447" y="14573"/>
                    <a:pt x="13611" y="14573"/>
                  </a:cubicBezTo>
                  <a:cubicBezTo>
                    <a:pt x="13775" y="14573"/>
                    <a:pt x="13939" y="14516"/>
                    <a:pt x="14067" y="14402"/>
                  </a:cubicBezTo>
                  <a:lnTo>
                    <a:pt x="14695" y="13717"/>
                  </a:lnTo>
                  <a:cubicBezTo>
                    <a:pt x="14952" y="13460"/>
                    <a:pt x="14952" y="13061"/>
                    <a:pt x="14695" y="12833"/>
                  </a:cubicBezTo>
                  <a:lnTo>
                    <a:pt x="1798" y="193"/>
                  </a:lnTo>
                  <a:cubicBezTo>
                    <a:pt x="1670" y="64"/>
                    <a:pt x="1506" y="0"/>
                    <a:pt x="1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4824636" y="3696419"/>
              <a:ext cx="3572722" cy="68543"/>
            </a:xfrm>
            <a:custGeom>
              <a:avLst/>
              <a:gdLst/>
              <a:ahLst/>
              <a:cxnLst/>
              <a:rect l="l" t="t" r="r" b="b"/>
              <a:pathLst>
                <a:path w="129423" h="2483" extrusionOk="0">
                  <a:moveTo>
                    <a:pt x="1027" y="1"/>
                  </a:moveTo>
                  <a:cubicBezTo>
                    <a:pt x="457" y="1"/>
                    <a:pt x="0" y="486"/>
                    <a:pt x="0" y="1056"/>
                  </a:cubicBezTo>
                  <a:lnTo>
                    <a:pt x="0" y="1427"/>
                  </a:lnTo>
                  <a:cubicBezTo>
                    <a:pt x="0" y="1998"/>
                    <a:pt x="457" y="2483"/>
                    <a:pt x="1027" y="2483"/>
                  </a:cubicBezTo>
                  <a:lnTo>
                    <a:pt x="128366" y="2483"/>
                  </a:lnTo>
                  <a:cubicBezTo>
                    <a:pt x="128937" y="2483"/>
                    <a:pt x="129422" y="1998"/>
                    <a:pt x="129394" y="1427"/>
                  </a:cubicBezTo>
                  <a:lnTo>
                    <a:pt x="129394" y="1056"/>
                  </a:lnTo>
                  <a:cubicBezTo>
                    <a:pt x="129394" y="486"/>
                    <a:pt x="128937" y="1"/>
                    <a:pt x="128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8287849" y="2108552"/>
              <a:ext cx="90600" cy="107163"/>
            </a:xfrm>
            <a:custGeom>
              <a:avLst/>
              <a:gdLst/>
              <a:ahLst/>
              <a:cxnLst/>
              <a:rect l="l" t="t" r="r" b="b"/>
              <a:pathLst>
                <a:path w="3282" h="3882" extrusionOk="0">
                  <a:moveTo>
                    <a:pt x="1655" y="1"/>
                  </a:moveTo>
                  <a:lnTo>
                    <a:pt x="1084" y="1285"/>
                  </a:lnTo>
                  <a:lnTo>
                    <a:pt x="0" y="1970"/>
                  </a:lnTo>
                  <a:lnTo>
                    <a:pt x="1084" y="2597"/>
                  </a:lnTo>
                  <a:lnTo>
                    <a:pt x="1655" y="3881"/>
                  </a:lnTo>
                  <a:lnTo>
                    <a:pt x="2254" y="2597"/>
                  </a:lnTo>
                  <a:lnTo>
                    <a:pt x="3281" y="1970"/>
                  </a:lnTo>
                  <a:lnTo>
                    <a:pt x="2254" y="1285"/>
                  </a:lnTo>
                  <a:lnTo>
                    <a:pt x="16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7712091" y="1246117"/>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8164179" y="1335888"/>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7960178" y="2397632"/>
              <a:ext cx="197735" cy="235526"/>
            </a:xfrm>
            <a:custGeom>
              <a:avLst/>
              <a:gdLst/>
              <a:ahLst/>
              <a:cxnLst/>
              <a:rect l="l" t="t" r="r" b="b"/>
              <a:pathLst>
                <a:path w="7163" h="8532" extrusionOk="0">
                  <a:moveTo>
                    <a:pt x="3567" y="0"/>
                  </a:moveTo>
                  <a:lnTo>
                    <a:pt x="2283" y="2853"/>
                  </a:lnTo>
                  <a:lnTo>
                    <a:pt x="1" y="4280"/>
                  </a:lnTo>
                  <a:lnTo>
                    <a:pt x="2283" y="5678"/>
                  </a:lnTo>
                  <a:lnTo>
                    <a:pt x="3567" y="8531"/>
                  </a:lnTo>
                  <a:lnTo>
                    <a:pt x="4851" y="5678"/>
                  </a:lnTo>
                  <a:lnTo>
                    <a:pt x="7162" y="4280"/>
                  </a:lnTo>
                  <a:lnTo>
                    <a:pt x="4851" y="2853"/>
                  </a:lnTo>
                  <a:lnTo>
                    <a:pt x="3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8342176" y="2729223"/>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8183088" y="3112794"/>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6340013" y="1623394"/>
              <a:ext cx="197735" cy="235526"/>
            </a:xfrm>
            <a:custGeom>
              <a:avLst/>
              <a:gdLst/>
              <a:ahLst/>
              <a:cxnLst/>
              <a:rect l="l" t="t" r="r" b="b"/>
              <a:pathLst>
                <a:path w="7163" h="8532" extrusionOk="0">
                  <a:moveTo>
                    <a:pt x="3567" y="0"/>
                  </a:moveTo>
                  <a:lnTo>
                    <a:pt x="2312" y="2853"/>
                  </a:lnTo>
                  <a:lnTo>
                    <a:pt x="1" y="4251"/>
                  </a:lnTo>
                  <a:lnTo>
                    <a:pt x="2312" y="5678"/>
                  </a:lnTo>
                  <a:lnTo>
                    <a:pt x="3567" y="8531"/>
                  </a:lnTo>
                  <a:lnTo>
                    <a:pt x="4851" y="5678"/>
                  </a:lnTo>
                  <a:lnTo>
                    <a:pt x="7163" y="4251"/>
                  </a:lnTo>
                  <a:lnTo>
                    <a:pt x="4851" y="2853"/>
                  </a:lnTo>
                  <a:lnTo>
                    <a:pt x="3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6805516" y="1489482"/>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6266776" y="206838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4827783" y="296629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4739557" y="3341198"/>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2"/>
          <p:cNvSpPr txBox="1">
            <a:spLocks noGrp="1"/>
          </p:cNvSpPr>
          <p:nvPr>
            <p:ph type="ctrTitle"/>
          </p:nvPr>
        </p:nvSpPr>
        <p:spPr>
          <a:xfrm>
            <a:off x="619725" y="2206303"/>
            <a:ext cx="4300032" cy="124950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zh-TW" sz="6000" b="1" dirty="0">
                <a:latin typeface="微軟正黑體" panose="020B0604030504040204" pitchFamily="34" charset="-120"/>
                <a:ea typeface="微軟正黑體" panose="020B0604030504040204" pitchFamily="34" charset="-120"/>
                <a:cs typeface="Poppins ExtraBold"/>
                <a:sym typeface="Poppins ExtraBold"/>
              </a:rPr>
              <a:t>Database2</a:t>
            </a:r>
            <a:endParaRPr sz="4400" b="1" dirty="0">
              <a:latin typeface="微軟正黑體" panose="020B0604030504040204" pitchFamily="34" charset="-120"/>
              <a:ea typeface="微軟正黑體" panose="020B0604030504040204" pitchFamily="34" charset="-120"/>
              <a:cs typeface="Poppins Medium"/>
              <a:sym typeface="Poppins Medium"/>
            </a:endParaRPr>
          </a:p>
        </p:txBody>
      </p:sp>
      <p:sp>
        <p:nvSpPr>
          <p:cNvPr id="275" name="Google Shape;275;p32"/>
          <p:cNvSpPr txBox="1">
            <a:spLocks noGrp="1"/>
          </p:cNvSpPr>
          <p:nvPr>
            <p:ph type="subTitle" idx="1"/>
          </p:nvPr>
        </p:nvSpPr>
        <p:spPr>
          <a:xfrm>
            <a:off x="823871" y="3450537"/>
            <a:ext cx="3599400" cy="266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latin typeface="微軟正黑體" panose="020B0604030504040204" pitchFamily="34" charset="-120"/>
                <a:ea typeface="微軟正黑體" panose="020B0604030504040204" pitchFamily="34" charset="-120"/>
              </a:rPr>
              <a:t>2022/08/</a:t>
            </a:r>
            <a:r>
              <a:rPr lang="en-US" altLang="zh-TW" dirty="0">
                <a:latin typeface="微軟正黑體" panose="020B0604030504040204" pitchFamily="34" charset="-120"/>
                <a:ea typeface="微軟正黑體" panose="020B0604030504040204" pitchFamily="34" charset="-120"/>
              </a:rPr>
              <a:t>25</a:t>
            </a:r>
            <a:endParaRPr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 - </a:t>
            </a:r>
            <a:r>
              <a:rPr lang="zh-TW" altLang="en-US" sz="2400" b="1" dirty="0">
                <a:latin typeface="微軟正黑體" panose="020B0604030504040204" pitchFamily="34" charset="-120"/>
                <a:ea typeface="微軟正黑體" panose="020B0604030504040204" pitchFamily="34" charset="-120"/>
              </a:rPr>
              <a:t>輸出</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204047" y="1339516"/>
            <a:ext cx="7068573" cy="572700"/>
          </a:xfrm>
        </p:spPr>
        <p:txBody>
          <a:bodyPr/>
          <a:lstStyle/>
          <a:p>
            <a:pPr marL="469900" indent="-342900">
              <a:lnSpc>
                <a:spcPct val="200000"/>
              </a:lnSpc>
              <a:buFont typeface="+mj-lt"/>
              <a:buAutoNum type="arabicPeriod"/>
            </a:pPr>
            <a:r>
              <a:rPr lang="zh-TW" altLang="en-US" dirty="0">
                <a:solidFill>
                  <a:schemeClr val="tx1"/>
                </a:solidFill>
                <a:latin typeface="微軟正黑體" panose="020B0604030504040204" pitchFamily="34" charset="-120"/>
                <a:ea typeface="微軟正黑體" panose="020B0604030504040204" pitchFamily="34" charset="-120"/>
              </a:rPr>
              <a:t>使用 </a:t>
            </a:r>
            <a:r>
              <a:rPr lang="en-US" altLang="zh-TW" dirty="0">
                <a:solidFill>
                  <a:schemeClr val="tx1"/>
                </a:solidFill>
                <a:latin typeface="微軟正黑體" panose="020B0604030504040204" pitchFamily="34" charset="-120"/>
                <a:ea typeface="微軟正黑體" panose="020B0604030504040204" pitchFamily="34" charset="-120"/>
              </a:rPr>
              <a:t>SELECT </a:t>
            </a:r>
            <a:r>
              <a:rPr lang="zh-TW" altLang="en-US" dirty="0">
                <a:solidFill>
                  <a:schemeClr val="tx1"/>
                </a:solidFill>
                <a:latin typeface="微軟正黑體" panose="020B0604030504040204" pitchFamily="34" charset="-120"/>
                <a:ea typeface="微軟正黑體" panose="020B0604030504040204" pitchFamily="34" charset="-120"/>
              </a:rPr>
              <a:t>以</a:t>
            </a:r>
            <a:r>
              <a:rPr lang="zh-TW" altLang="en-US" b="1" dirty="0">
                <a:solidFill>
                  <a:schemeClr val="tx1"/>
                </a:solidFill>
                <a:latin typeface="微軟正黑體" panose="020B0604030504040204" pitchFamily="34" charset="-120"/>
                <a:ea typeface="微軟正黑體" panose="020B0604030504040204" pitchFamily="34" charset="-120"/>
              </a:rPr>
              <a:t>表格</a:t>
            </a:r>
            <a:r>
              <a:rPr lang="zh-TW" altLang="en-US" dirty="0">
                <a:solidFill>
                  <a:schemeClr val="tx1"/>
                </a:solidFill>
                <a:latin typeface="微軟正黑體" panose="020B0604030504040204" pitchFamily="34" charset="-120"/>
                <a:ea typeface="微軟正黑體" panose="020B0604030504040204" pitchFamily="34" charset="-120"/>
              </a:rPr>
              <a:t>方式傳回。</a:t>
            </a:r>
          </a:p>
          <a:p>
            <a:pPr marL="127000" indent="0">
              <a:lnSpc>
                <a:spcPct val="200000"/>
              </a:lnSpc>
              <a:buNone/>
            </a:pP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3074" name="Picture 2">
            <a:extLst>
              <a:ext uri="{FF2B5EF4-FFF2-40B4-BE49-F238E27FC236}">
                <a16:creationId xmlns:a16="http://schemas.microsoft.com/office/drawing/2014/main" id="{8F554520-652D-8B78-A44C-0266D9895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780" y="2048806"/>
            <a:ext cx="2941220" cy="18666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B6E8F0F-1962-E79B-F966-4C09014858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3113"/>
          <a:stretch/>
        </p:blipFill>
        <p:spPr bwMode="auto">
          <a:xfrm>
            <a:off x="5388787" y="2048806"/>
            <a:ext cx="2124433" cy="18666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721966D-BC62-BA35-0853-16D668AAC68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8614"/>
          <a:stretch/>
        </p:blipFill>
        <p:spPr bwMode="auto">
          <a:xfrm>
            <a:off x="1566934" y="4379909"/>
            <a:ext cx="3005066" cy="19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14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 - </a:t>
            </a:r>
            <a:r>
              <a:rPr lang="zh-TW" altLang="en-US" sz="2400" b="1" dirty="0">
                <a:latin typeface="微軟正黑體" panose="020B0604030504040204" pitchFamily="34" charset="-120"/>
                <a:ea typeface="微軟正黑體" panose="020B0604030504040204" pitchFamily="34" charset="-120"/>
              </a:rPr>
              <a:t>輸出</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204047" y="1339516"/>
            <a:ext cx="7068573" cy="572700"/>
          </a:xfrm>
        </p:spPr>
        <p:txBody>
          <a:bodyPr/>
          <a:lstStyle/>
          <a:p>
            <a:pPr marL="469900" indent="-342900">
              <a:lnSpc>
                <a:spcPct val="200000"/>
              </a:lnSpc>
              <a:buFont typeface="+mj-lt"/>
              <a:buAutoNum type="arabicPeriod" startAt="2"/>
            </a:pPr>
            <a:r>
              <a:rPr lang="zh-TW" altLang="en-US" dirty="0">
                <a:solidFill>
                  <a:schemeClr val="tx1"/>
                </a:solidFill>
                <a:latin typeface="微軟正黑體" panose="020B0604030504040204" pitchFamily="34" charset="-120"/>
                <a:ea typeface="微軟正黑體" panose="020B0604030504040204" pitchFamily="34" charset="-120"/>
              </a:rPr>
              <a:t>設定 </a:t>
            </a:r>
            <a:r>
              <a:rPr lang="en-US" altLang="zh-TW" dirty="0">
                <a:solidFill>
                  <a:schemeClr val="tx1"/>
                </a:solidFill>
                <a:latin typeface="微軟正黑體" panose="020B0604030504040204" pitchFamily="34" charset="-120"/>
                <a:ea typeface="微軟正黑體" panose="020B0604030504040204" pitchFamily="34" charset="-120"/>
              </a:rPr>
              <a:t>Output Parameter </a:t>
            </a:r>
            <a:r>
              <a:rPr lang="zh-TW" altLang="en-US" dirty="0">
                <a:solidFill>
                  <a:schemeClr val="tx1"/>
                </a:solidFill>
                <a:latin typeface="微軟正黑體" panose="020B0604030504040204" pitchFamily="34" charset="-120"/>
                <a:ea typeface="微軟正黑體" panose="020B0604030504040204" pitchFamily="34" charset="-120"/>
              </a:rPr>
              <a:t>以參數方式傳回。</a:t>
            </a:r>
          </a:p>
          <a:p>
            <a:pPr marL="127000" indent="0">
              <a:lnSpc>
                <a:spcPct val="200000"/>
              </a:lnSpc>
              <a:buNone/>
            </a:pPr>
            <a:r>
              <a:rPr lang="zh-TW" altLang="en-US" dirty="0">
                <a:solidFill>
                  <a:schemeClr val="tx1"/>
                </a:solidFill>
                <a:latin typeface="微軟正黑體" panose="020B0604030504040204" pitchFamily="34" charset="-120"/>
                <a:ea typeface="微軟正黑體" panose="020B0604030504040204" pitchFamily="34" charset="-120"/>
              </a:rPr>
              <a:t>（如果用 </a:t>
            </a:r>
            <a:r>
              <a:rPr lang="en-US" altLang="zh-TW" dirty="0">
                <a:solidFill>
                  <a:schemeClr val="tx1"/>
                </a:solidFill>
                <a:latin typeface="微軟正黑體" panose="020B0604030504040204" pitchFamily="34" charset="-120"/>
                <a:ea typeface="微軟正黑體" panose="020B0604030504040204" pitchFamily="34" charset="-120"/>
              </a:rPr>
              <a:t>SELECT </a:t>
            </a:r>
            <a:r>
              <a:rPr lang="zh-TW" altLang="en-US" dirty="0">
                <a:solidFill>
                  <a:schemeClr val="tx1"/>
                </a:solidFill>
                <a:latin typeface="微軟正黑體" panose="020B0604030504040204" pitchFamily="34" charset="-120"/>
                <a:ea typeface="微軟正黑體" panose="020B0604030504040204" pitchFamily="34" charset="-120"/>
              </a:rPr>
              <a:t>的話只會回傳一筆資料）</a:t>
            </a:r>
          </a:p>
          <a:p>
            <a:pPr marL="127000" indent="0">
              <a:lnSpc>
                <a:spcPct val="200000"/>
              </a:lnSpc>
              <a:buNone/>
            </a:pP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4098" name="Picture 2">
            <a:extLst>
              <a:ext uri="{FF2B5EF4-FFF2-40B4-BE49-F238E27FC236}">
                <a16:creationId xmlns:a16="http://schemas.microsoft.com/office/drawing/2014/main" id="{8030EC9A-5BE5-F701-4E7E-764B49D3A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599" y="2571750"/>
            <a:ext cx="3015521" cy="196197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93C490C-F2C4-CBD5-FDF7-B810A77682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923" y="2571748"/>
            <a:ext cx="3474697" cy="57269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9D388FD-8F02-604F-6DDC-F29F9FF596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5203" y="3435535"/>
            <a:ext cx="1111224" cy="50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30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 - </a:t>
            </a:r>
            <a:r>
              <a:rPr lang="zh-TW" altLang="en-US" sz="2400" b="1" dirty="0">
                <a:latin typeface="微軟正黑體" panose="020B0604030504040204" pitchFamily="34" charset="-120"/>
                <a:ea typeface="微軟正黑體" panose="020B0604030504040204" pitchFamily="34" charset="-120"/>
              </a:rPr>
              <a:t>輸出</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204047" y="1339516"/>
            <a:ext cx="7068573" cy="572700"/>
          </a:xfrm>
        </p:spPr>
        <p:txBody>
          <a:bodyPr/>
          <a:lstStyle/>
          <a:p>
            <a:pPr marL="469900" indent="-342900">
              <a:lnSpc>
                <a:spcPct val="200000"/>
              </a:lnSpc>
              <a:buFont typeface="+mj-lt"/>
              <a:buAutoNum type="arabicPeriod" startAt="3"/>
            </a:pPr>
            <a:r>
              <a:rPr lang="zh-TW" altLang="en-US" dirty="0">
                <a:solidFill>
                  <a:schemeClr val="tx1"/>
                </a:solidFill>
                <a:latin typeface="微軟正黑體" panose="020B0604030504040204" pitchFamily="34" charset="-120"/>
                <a:ea typeface="微軟正黑體" panose="020B0604030504040204" pitchFamily="34" charset="-120"/>
              </a:rPr>
              <a:t>使用 </a:t>
            </a:r>
            <a:r>
              <a:rPr lang="en-US" altLang="zh-TW" dirty="0">
                <a:solidFill>
                  <a:schemeClr val="tx1"/>
                </a:solidFill>
                <a:latin typeface="微軟正黑體" panose="020B0604030504040204" pitchFamily="34" charset="-120"/>
                <a:ea typeface="微軟正黑體" panose="020B0604030504040204" pitchFamily="34" charset="-120"/>
              </a:rPr>
              <a:t>RETURN </a:t>
            </a:r>
            <a:r>
              <a:rPr lang="zh-TW" altLang="en-US" dirty="0">
                <a:solidFill>
                  <a:schemeClr val="tx1"/>
                </a:solidFill>
                <a:latin typeface="微軟正黑體" panose="020B0604030504040204" pitchFamily="34" charset="-120"/>
                <a:ea typeface="微軟正黑體" panose="020B0604030504040204" pitchFamily="34" charset="-120"/>
              </a:rPr>
              <a:t>傳回 </a:t>
            </a:r>
            <a:r>
              <a:rPr lang="en-US" altLang="zh-TW" dirty="0">
                <a:solidFill>
                  <a:schemeClr val="tx1"/>
                </a:solidFill>
                <a:latin typeface="微軟正黑體" panose="020B0604030504040204" pitchFamily="34" charset="-120"/>
                <a:ea typeface="微軟正黑體" panose="020B0604030504040204" pitchFamily="34" charset="-120"/>
              </a:rPr>
              <a:t>1 </a:t>
            </a:r>
            <a:r>
              <a:rPr lang="zh-TW" altLang="en-US" dirty="0">
                <a:solidFill>
                  <a:schemeClr val="tx1"/>
                </a:solidFill>
                <a:latin typeface="微軟正黑體" panose="020B0604030504040204" pitchFamily="34" charset="-120"/>
                <a:ea typeface="微軟正黑體" panose="020B0604030504040204" pitchFamily="34" charset="-120"/>
              </a:rPr>
              <a:t>個整數型別（</a:t>
            </a:r>
            <a:r>
              <a:rPr lang="en-US" altLang="zh-TW" dirty="0">
                <a:solidFill>
                  <a:schemeClr val="tx1"/>
                </a:solidFill>
                <a:latin typeface="微軟正黑體" panose="020B0604030504040204" pitchFamily="34" charset="-120"/>
                <a:ea typeface="微軟正黑體" panose="020B0604030504040204" pitchFamily="34" charset="-120"/>
              </a:rPr>
              <a:t>int</a:t>
            </a:r>
            <a:r>
              <a:rPr lang="zh-TW" altLang="en-US" dirty="0">
                <a:solidFill>
                  <a:schemeClr val="tx1"/>
                </a:solidFill>
                <a:latin typeface="微軟正黑體" panose="020B0604030504040204" pitchFamily="34" charset="-120"/>
                <a:ea typeface="微軟正黑體" panose="020B0604030504040204" pitchFamily="34" charset="-120"/>
              </a:rPr>
              <a:t>）的資料。</a:t>
            </a:r>
          </a:p>
          <a:p>
            <a:pPr marL="127000" indent="0">
              <a:lnSpc>
                <a:spcPct val="200000"/>
              </a:lnSpc>
              <a:buNone/>
            </a:pPr>
            <a:r>
              <a:rPr lang="zh-TW" altLang="en-US" dirty="0">
                <a:solidFill>
                  <a:schemeClr val="tx1"/>
                </a:solidFill>
                <a:latin typeface="微軟正黑體" panose="020B0604030504040204" pitchFamily="34" charset="-120"/>
                <a:ea typeface="微軟正黑體" panose="020B0604030504040204" pitchFamily="34" charset="-120"/>
              </a:rPr>
              <a:t>通常使用在計算列數或是顯示程式狀態碼</a:t>
            </a:r>
          </a:p>
          <a:p>
            <a:pPr marL="469900" indent="-342900">
              <a:lnSpc>
                <a:spcPct val="200000"/>
              </a:lnSpc>
              <a:buFont typeface="+mj-lt"/>
              <a:buAutoNum type="arabicPeriod" startAt="2"/>
            </a:pP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5122" name="Picture 2">
            <a:extLst>
              <a:ext uri="{FF2B5EF4-FFF2-40B4-BE49-F238E27FC236}">
                <a16:creationId xmlns:a16="http://schemas.microsoft.com/office/drawing/2014/main" id="{E6899EF8-8963-E487-50A6-9150D2903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027" y="2571750"/>
            <a:ext cx="4125405" cy="20283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7F01FD9-A0F7-88C4-B598-3DDC3EC9B6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249" y="2770647"/>
            <a:ext cx="2774501" cy="163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21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a:t>
            </a:r>
            <a:endParaRPr lang="zh-TW" altLang="en-US" sz="2400" b="1"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4647627" y="1339515"/>
            <a:ext cx="3624993" cy="3229615"/>
          </a:xfrm>
        </p:spPr>
        <p:txBody>
          <a:bodyPr/>
          <a:lstStyle/>
          <a:p>
            <a:pPr>
              <a:lnSpc>
                <a:spcPct val="200000"/>
              </a:lnSpc>
              <a:buFont typeface="Wingdings" panose="05000000000000000000" pitchFamily="2" charset="2"/>
              <a:buChar char="l"/>
            </a:pPr>
            <a:r>
              <a:rPr lang="zh-TW" altLang="en-US" dirty="0">
                <a:solidFill>
                  <a:schemeClr val="tx1"/>
                </a:solidFill>
                <a:latin typeface="微軟正黑體" panose="020B0604030504040204" pitchFamily="34" charset="-120"/>
                <a:ea typeface="微軟正黑體" panose="020B0604030504040204" pitchFamily="34" charset="-120"/>
              </a:rPr>
              <a:t>在資料庫的</a:t>
            </a:r>
            <a:r>
              <a:rPr lang="zh-TW" altLang="en-US" b="1" dirty="0">
                <a:solidFill>
                  <a:schemeClr val="tx1"/>
                </a:solidFill>
                <a:latin typeface="微軟正黑體" panose="020B0604030504040204" pitchFamily="34" charset="-120"/>
                <a:ea typeface="微軟正黑體" panose="020B0604030504040204" pitchFamily="34" charset="-120"/>
              </a:rPr>
              <a:t>可程式性</a:t>
            </a:r>
            <a:r>
              <a:rPr lang="zh-TW" altLang="en-US" dirty="0">
                <a:solidFill>
                  <a:schemeClr val="tx1"/>
                </a:solidFill>
                <a:latin typeface="微軟正黑體" panose="020B0604030504040204" pitchFamily="34" charset="-120"/>
                <a:ea typeface="微軟正黑體" panose="020B0604030504040204" pitchFamily="34" charset="-120"/>
              </a:rPr>
              <a:t>中，可以找到</a:t>
            </a:r>
            <a:r>
              <a:rPr lang="zh-TW" altLang="en-US" b="1" dirty="0">
                <a:solidFill>
                  <a:schemeClr val="tx1"/>
                </a:solidFill>
                <a:latin typeface="微軟正黑體" panose="020B0604030504040204" pitchFamily="34" charset="-120"/>
                <a:ea typeface="微軟正黑體" panose="020B0604030504040204" pitchFamily="34" charset="-120"/>
              </a:rPr>
              <a:t>預存程序</a:t>
            </a:r>
            <a:r>
              <a:rPr lang="zh-TW" altLang="en-US" dirty="0">
                <a:solidFill>
                  <a:schemeClr val="tx1"/>
                </a:solidFill>
                <a:latin typeface="微軟正黑體" panose="020B0604030504040204" pitchFamily="34" charset="-120"/>
                <a:ea typeface="微軟正黑體" panose="020B0604030504040204" pitchFamily="34" charset="-120"/>
              </a:rPr>
              <a:t>的資料夾</a:t>
            </a:r>
            <a:endParaRPr lang="en-US" altLang="zh-TW" dirty="0">
              <a:solidFill>
                <a:schemeClr val="tx1"/>
              </a:solidFill>
              <a:latin typeface="微軟正黑體" panose="020B0604030504040204" pitchFamily="34" charset="-120"/>
              <a:ea typeface="微軟正黑體" panose="020B0604030504040204" pitchFamily="34" charset="-120"/>
            </a:endParaRPr>
          </a:p>
          <a:p>
            <a:pPr>
              <a:lnSpc>
                <a:spcPct val="200000"/>
              </a:lnSpc>
              <a:buFont typeface="Wingdings" panose="05000000000000000000" pitchFamily="2" charset="2"/>
              <a:buChar char="l"/>
            </a:pPr>
            <a:endParaRPr lang="zh-TW" altLang="en-US" sz="800" dirty="0">
              <a:solidFill>
                <a:schemeClr val="tx1"/>
              </a:solidFill>
              <a:latin typeface="微軟正黑體" panose="020B0604030504040204" pitchFamily="34" charset="-120"/>
              <a:ea typeface="微軟正黑體" panose="020B0604030504040204" pitchFamily="34" charset="-120"/>
            </a:endParaRPr>
          </a:p>
          <a:p>
            <a:pPr>
              <a:lnSpc>
                <a:spcPct val="200000"/>
              </a:lnSpc>
              <a:buFont typeface="Wingdings" panose="05000000000000000000" pitchFamily="2" charset="2"/>
              <a:buChar char="l"/>
            </a:pPr>
            <a:r>
              <a:rPr lang="zh-TW" altLang="en-US" dirty="0">
                <a:solidFill>
                  <a:schemeClr val="tx1"/>
                </a:solidFill>
                <a:latin typeface="微軟正黑體" panose="020B0604030504040204" pitchFamily="34" charset="-120"/>
                <a:ea typeface="微軟正黑體" panose="020B0604030504040204" pitchFamily="34" charset="-120"/>
              </a:rPr>
              <a:t>會顯示目前所有有建立的程序</a:t>
            </a:r>
            <a:endParaRPr lang="en-US" altLang="zh-TW" dirty="0">
              <a:solidFill>
                <a:schemeClr val="tx1"/>
              </a:solidFill>
              <a:latin typeface="微軟正黑體" panose="020B0604030504040204" pitchFamily="34" charset="-120"/>
              <a:ea typeface="微軟正黑體" panose="020B0604030504040204" pitchFamily="34" charset="-120"/>
            </a:endParaRPr>
          </a:p>
          <a:p>
            <a:pPr>
              <a:lnSpc>
                <a:spcPct val="200000"/>
              </a:lnSpc>
              <a:buFont typeface="Wingdings" panose="05000000000000000000" pitchFamily="2" charset="2"/>
              <a:buChar char="l"/>
            </a:pPr>
            <a:endParaRPr lang="zh-TW" altLang="en-US" sz="800" dirty="0">
              <a:solidFill>
                <a:schemeClr val="tx1"/>
              </a:solidFill>
              <a:latin typeface="微軟正黑體" panose="020B0604030504040204" pitchFamily="34" charset="-120"/>
              <a:ea typeface="微軟正黑體" panose="020B0604030504040204" pitchFamily="34" charset="-120"/>
            </a:endParaRPr>
          </a:p>
          <a:p>
            <a:pPr>
              <a:lnSpc>
                <a:spcPct val="200000"/>
              </a:lnSpc>
              <a:buFont typeface="Wingdings" panose="05000000000000000000" pitchFamily="2" charset="2"/>
              <a:buChar char="l"/>
            </a:pPr>
            <a:r>
              <a:rPr lang="zh-TW" altLang="en-US" dirty="0">
                <a:solidFill>
                  <a:schemeClr val="tx1"/>
                </a:solidFill>
                <a:latin typeface="微軟正黑體" panose="020B0604030504040204" pitchFamily="34" charset="-120"/>
                <a:ea typeface="微軟正黑體" panose="020B0604030504040204" pitchFamily="34" charset="-120"/>
              </a:rPr>
              <a:t>按右鍵即可建立新的程序，或是直接在查詢中 </a:t>
            </a:r>
            <a:r>
              <a:rPr lang="en-US" altLang="zh-TW" dirty="0">
                <a:solidFill>
                  <a:schemeClr val="tx1"/>
                </a:solidFill>
                <a:latin typeface="微軟正黑體" panose="020B0604030504040204" pitchFamily="34" charset="-120"/>
                <a:ea typeface="微軟正黑體" panose="020B0604030504040204" pitchFamily="34" charset="-120"/>
              </a:rPr>
              <a:t>CREATE </a:t>
            </a:r>
            <a:r>
              <a:rPr lang="zh-TW" altLang="en-US" dirty="0">
                <a:solidFill>
                  <a:schemeClr val="tx1"/>
                </a:solidFill>
                <a:latin typeface="微軟正黑體" panose="020B0604030504040204" pitchFamily="34" charset="-120"/>
                <a:ea typeface="微軟正黑體" panose="020B0604030504040204" pitchFamily="34" charset="-120"/>
              </a:rPr>
              <a:t>也可</a:t>
            </a:r>
          </a:p>
          <a:p>
            <a:pPr>
              <a:lnSpc>
                <a:spcPct val="200000"/>
              </a:lnSpc>
              <a:buFont typeface="Wingdings" panose="05000000000000000000" pitchFamily="2" charset="2"/>
              <a:buChar char="l"/>
            </a:pP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6146" name="Picture 2">
            <a:extLst>
              <a:ext uri="{FF2B5EF4-FFF2-40B4-BE49-F238E27FC236}">
                <a16:creationId xmlns:a16="http://schemas.microsoft.com/office/drawing/2014/main" id="{EC0B9CAE-EB9D-BA8A-E2CA-9505982B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192" y="1339516"/>
            <a:ext cx="2902667" cy="322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11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3810294" y="1390401"/>
            <a:ext cx="1653900" cy="930000"/>
          </a:xfrm>
          <a:prstGeom prst="ellipse">
            <a:avLst/>
          </a:prstGeom>
          <a:solidFill>
            <a:srgbClr val="BF7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txBox="1">
            <a:spLocks noGrp="1"/>
          </p:cNvSpPr>
          <p:nvPr>
            <p:ph type="title"/>
          </p:nvPr>
        </p:nvSpPr>
        <p:spPr>
          <a:xfrm>
            <a:off x="1756194" y="2652251"/>
            <a:ext cx="5762100" cy="520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zh-TW" b="1" dirty="0">
                <a:latin typeface="微軟正黑體" panose="020B0604030504040204" pitchFamily="34" charset="-120"/>
                <a:ea typeface="微軟正黑體" panose="020B0604030504040204" pitchFamily="34" charset="-120"/>
              </a:rPr>
              <a:t>User Defined Function</a:t>
            </a:r>
            <a:endParaRPr b="1" dirty="0">
              <a:latin typeface="微軟正黑體" panose="020B0604030504040204" pitchFamily="34" charset="-120"/>
              <a:ea typeface="微軟正黑體" panose="020B0604030504040204" pitchFamily="34" charset="-120"/>
            </a:endParaRPr>
          </a:p>
        </p:txBody>
      </p:sp>
      <p:sp>
        <p:nvSpPr>
          <p:cNvPr id="322" name="Google Shape;322;p35"/>
          <p:cNvSpPr txBox="1">
            <a:spLocks noGrp="1"/>
          </p:cNvSpPr>
          <p:nvPr>
            <p:ph type="title" idx="2"/>
          </p:nvPr>
        </p:nvSpPr>
        <p:spPr>
          <a:xfrm>
            <a:off x="4187694" y="1513701"/>
            <a:ext cx="899100" cy="6834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dirty="0"/>
              <a:t>0</a:t>
            </a:r>
            <a:r>
              <a:rPr lang="en-US" altLang="zh-TW" dirty="0"/>
              <a:t>2</a:t>
            </a:r>
            <a:endParaRPr dirty="0"/>
          </a:p>
        </p:txBody>
      </p:sp>
    </p:spTree>
    <p:extLst>
      <p:ext uri="{BB962C8B-B14F-4D97-AF65-F5344CB8AC3E}">
        <p14:creationId xmlns:p14="http://schemas.microsoft.com/office/powerpoint/2010/main" val="244133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What is User Defined Function?</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265036" y="1339515"/>
            <a:ext cx="6393924" cy="3229615"/>
          </a:xfrm>
        </p:spPr>
        <p:txBody>
          <a:bodyPr/>
          <a:lstStyle/>
          <a:p>
            <a:pPr>
              <a:lnSpc>
                <a:spcPct val="200000"/>
              </a:lnSpc>
              <a:buFont typeface="Wingdings" panose="05000000000000000000" pitchFamily="2" charset="2"/>
              <a:buChar char="l"/>
            </a:pPr>
            <a:r>
              <a:rPr lang="en-US" altLang="zh-TW" dirty="0">
                <a:solidFill>
                  <a:schemeClr val="tx1"/>
                </a:solidFill>
                <a:latin typeface="微軟正黑體" panose="020B0604030504040204" pitchFamily="34" charset="-120"/>
                <a:ea typeface="微軟正黑體" panose="020B0604030504040204" pitchFamily="34" charset="-120"/>
              </a:rPr>
              <a:t>User defined function</a:t>
            </a:r>
            <a:r>
              <a:rPr lang="zh-TW" altLang="en-US" dirty="0">
                <a:solidFill>
                  <a:schemeClr val="tx1"/>
                </a:solidFill>
                <a:latin typeface="微軟正黑體" panose="020B0604030504040204" pitchFamily="34" charset="-120"/>
                <a:ea typeface="微軟正黑體" panose="020B0604030504040204" pitchFamily="34" charset="-120"/>
              </a:rPr>
              <a:t>（使用者定義的函式）也與一般的 </a:t>
            </a:r>
            <a:r>
              <a:rPr lang="en-US" altLang="zh-TW" dirty="0">
                <a:solidFill>
                  <a:schemeClr val="tx1"/>
                </a:solidFill>
                <a:latin typeface="微軟正黑體" panose="020B0604030504040204" pitchFamily="34" charset="-120"/>
                <a:ea typeface="微軟正黑體" panose="020B0604030504040204" pitchFamily="34" charset="-120"/>
              </a:rPr>
              <a:t>function </a:t>
            </a:r>
            <a:r>
              <a:rPr lang="zh-TW" altLang="en-US" dirty="0">
                <a:solidFill>
                  <a:schemeClr val="tx1"/>
                </a:solidFill>
                <a:latin typeface="微軟正黑體" panose="020B0604030504040204" pitchFamily="34" charset="-120"/>
                <a:ea typeface="微軟正黑體" panose="020B0604030504040204" pitchFamily="34" charset="-120"/>
              </a:rPr>
              <a:t>類似，是可接受參數、執行動作 </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如複雜計算</a:t>
            </a:r>
            <a:r>
              <a:rPr lang="en-US" altLang="zh-TW" dirty="0">
                <a:solidFill>
                  <a:schemeClr val="tx1"/>
                </a:solidFill>
                <a:latin typeface="微軟正黑體" panose="020B0604030504040204" pitchFamily="34" charset="-120"/>
                <a:ea typeface="微軟正黑體" panose="020B0604030504040204" pitchFamily="34" charset="-120"/>
              </a:rPr>
              <a:t>) </a:t>
            </a:r>
            <a:r>
              <a:rPr lang="zh-TW" altLang="en-US" dirty="0">
                <a:solidFill>
                  <a:schemeClr val="tx1"/>
                </a:solidFill>
                <a:latin typeface="微軟正黑體" panose="020B0604030504040204" pitchFamily="34" charset="-120"/>
                <a:ea typeface="微軟正黑體" panose="020B0604030504040204" pitchFamily="34" charset="-120"/>
              </a:rPr>
              <a:t>以及傳回該動作所得值的常式</a:t>
            </a:r>
          </a:p>
          <a:p>
            <a:pPr>
              <a:lnSpc>
                <a:spcPct val="200000"/>
              </a:lnSpc>
              <a:buFont typeface="Wingdings" panose="05000000000000000000" pitchFamily="2" charset="2"/>
              <a:buChar char="l"/>
            </a:pPr>
            <a:endParaRPr lang="zh-TW" altLang="en-US" dirty="0">
              <a:solidFill>
                <a:schemeClr val="tx1"/>
              </a:solidFill>
              <a:latin typeface="微軟正黑體" panose="020B0604030504040204" pitchFamily="34" charset="-120"/>
              <a:ea typeface="微軟正黑體" panose="020B0604030504040204" pitchFamily="34" charset="-120"/>
            </a:endParaRPr>
          </a:p>
          <a:p>
            <a:pPr>
              <a:lnSpc>
                <a:spcPct val="200000"/>
              </a:lnSpc>
              <a:buFont typeface="Wingdings" panose="05000000000000000000" pitchFamily="2" charset="2"/>
              <a:buChar char="l"/>
            </a:pPr>
            <a:r>
              <a:rPr lang="zh-TW" altLang="en-US" dirty="0">
                <a:solidFill>
                  <a:schemeClr val="tx1"/>
                </a:solidFill>
                <a:latin typeface="微軟正黑體" panose="020B0604030504040204" pitchFamily="34" charset="-120"/>
                <a:ea typeface="微軟正黑體" panose="020B0604030504040204" pitchFamily="34" charset="-120"/>
              </a:rPr>
              <a:t>優點包含：可進行模組化的程式撰寫、可加快執行速度、可降低網路傳輸量</a:t>
            </a:r>
          </a:p>
          <a:p>
            <a:pPr>
              <a:lnSpc>
                <a:spcPct val="200000"/>
              </a:lnSpc>
              <a:buFont typeface="Wingdings" panose="05000000000000000000" pitchFamily="2" charset="2"/>
              <a:buChar char="l"/>
            </a:pPr>
            <a:endParaRPr lang="zh-TW" altLang="en-US"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205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User Defined Function - </a:t>
            </a:r>
            <a:r>
              <a:rPr lang="zh-TW" altLang="en-US" sz="2400" b="1" dirty="0">
                <a:latin typeface="微軟正黑體" panose="020B0604030504040204" pitchFamily="34" charset="-120"/>
                <a:ea typeface="微軟正黑體" panose="020B0604030504040204" pitchFamily="34" charset="-120"/>
              </a:rPr>
              <a:t>組成</a:t>
            </a:r>
          </a:p>
        </p:txBody>
      </p:sp>
      <p:pic>
        <p:nvPicPr>
          <p:cNvPr id="7170" name="Picture 2">
            <a:extLst>
              <a:ext uri="{FF2B5EF4-FFF2-40B4-BE49-F238E27FC236}">
                <a16:creationId xmlns:a16="http://schemas.microsoft.com/office/drawing/2014/main" id="{98486613-A4EF-C960-7F0E-2377814D0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352" y="1677224"/>
            <a:ext cx="456247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44F6691-C2CA-D00A-D37A-B4A0F08262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223" y="3159352"/>
            <a:ext cx="3400425" cy="15049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5F84886-C834-B117-2D1C-09EB8DCCF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265" y="2763161"/>
            <a:ext cx="362049" cy="362049"/>
          </a:xfrm>
          <a:prstGeom prst="rect">
            <a:avLst/>
          </a:prstGeom>
          <a:noFill/>
          <a:extLst>
            <a:ext uri="{909E8E84-426E-40DD-AFC4-6F175D3DCCD1}">
              <a14:hiddenFill xmlns:a14="http://schemas.microsoft.com/office/drawing/2010/main">
                <a:solidFill>
                  <a:srgbClr val="FFFFFF"/>
                </a:solidFill>
              </a14:hiddenFill>
            </a:ext>
          </a:extLst>
        </p:spPr>
      </p:pic>
      <p:sp>
        <p:nvSpPr>
          <p:cNvPr id="6" name="副標題 2">
            <a:extLst>
              <a:ext uri="{FF2B5EF4-FFF2-40B4-BE49-F238E27FC236}">
                <a16:creationId xmlns:a16="http://schemas.microsoft.com/office/drawing/2014/main" id="{6FE62771-2AEA-CD1D-B6C3-599FCE07D685}"/>
              </a:ext>
            </a:extLst>
          </p:cNvPr>
          <p:cNvSpPr>
            <a:spLocks noGrp="1"/>
          </p:cNvSpPr>
          <p:nvPr>
            <p:ph type="subTitle" idx="1"/>
          </p:nvPr>
        </p:nvSpPr>
        <p:spPr>
          <a:xfrm>
            <a:off x="5206288" y="2729020"/>
            <a:ext cx="2892683" cy="396190"/>
          </a:xfrm>
        </p:spPr>
        <p:txBody>
          <a:bodyPr/>
          <a:lstStyle/>
          <a:p>
            <a:pPr marL="127000" indent="0">
              <a:lnSpc>
                <a:spcPct val="200000"/>
              </a:lnSpc>
              <a:buNone/>
            </a:pPr>
            <a:r>
              <a:rPr lang="en-US" altLang="zh-TW" sz="1400" dirty="0">
                <a:solidFill>
                  <a:schemeClr val="tx1"/>
                </a:solidFill>
                <a:latin typeface="微軟正黑體" panose="020B0604030504040204" pitchFamily="34" charset="-120"/>
                <a:ea typeface="微軟正黑體" panose="020B0604030504040204" pitchFamily="34" charset="-120"/>
              </a:rPr>
              <a:t>RETURN </a:t>
            </a:r>
            <a:r>
              <a:rPr lang="zh-TW" altLang="en-US" sz="1400" dirty="0">
                <a:solidFill>
                  <a:schemeClr val="tx1"/>
                </a:solidFill>
                <a:latin typeface="微軟正黑體" panose="020B0604030504040204" pitchFamily="34" charset="-120"/>
                <a:ea typeface="微軟正黑體" panose="020B0604030504040204" pitchFamily="34" charset="-120"/>
              </a:rPr>
              <a:t>也可以寫成這樣的形式！</a:t>
            </a:r>
          </a:p>
          <a:p>
            <a:pPr>
              <a:lnSpc>
                <a:spcPct val="200000"/>
              </a:lnSpc>
              <a:buFont typeface="Wingdings" panose="05000000000000000000" pitchFamily="2" charset="2"/>
              <a:buChar char="l"/>
            </a:pP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7" name="矩形 6">
            <a:extLst>
              <a:ext uri="{FF2B5EF4-FFF2-40B4-BE49-F238E27FC236}">
                <a16:creationId xmlns:a16="http://schemas.microsoft.com/office/drawing/2014/main" id="{3210FAA8-099A-513C-14A2-9BBA7DCBEC02}"/>
              </a:ext>
            </a:extLst>
          </p:cNvPr>
          <p:cNvSpPr/>
          <p:nvPr/>
        </p:nvSpPr>
        <p:spPr>
          <a:xfrm>
            <a:off x="2360260" y="1352346"/>
            <a:ext cx="912329"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函數名稱</a:t>
            </a:r>
          </a:p>
        </p:txBody>
      </p:sp>
      <p:sp>
        <p:nvSpPr>
          <p:cNvPr id="8" name="矩形 7">
            <a:extLst>
              <a:ext uri="{FF2B5EF4-FFF2-40B4-BE49-F238E27FC236}">
                <a16:creationId xmlns:a16="http://schemas.microsoft.com/office/drawing/2014/main" id="{3ECEC44B-3025-578D-68D0-55F3A4D1522A}"/>
              </a:ext>
            </a:extLst>
          </p:cNvPr>
          <p:cNvSpPr/>
          <p:nvPr/>
        </p:nvSpPr>
        <p:spPr>
          <a:xfrm>
            <a:off x="4190960" y="1352345"/>
            <a:ext cx="912329"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輸入參數</a:t>
            </a:r>
          </a:p>
        </p:txBody>
      </p:sp>
      <p:sp>
        <p:nvSpPr>
          <p:cNvPr id="9" name="矩形 8">
            <a:extLst>
              <a:ext uri="{FF2B5EF4-FFF2-40B4-BE49-F238E27FC236}">
                <a16:creationId xmlns:a16="http://schemas.microsoft.com/office/drawing/2014/main" id="{B171C3CE-2D35-C25C-0C0A-49E046DEE194}"/>
              </a:ext>
            </a:extLst>
          </p:cNvPr>
          <p:cNvSpPr/>
          <p:nvPr/>
        </p:nvSpPr>
        <p:spPr>
          <a:xfrm>
            <a:off x="1904095" y="1889756"/>
            <a:ext cx="912329"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輸出參數</a:t>
            </a:r>
          </a:p>
        </p:txBody>
      </p:sp>
      <p:sp>
        <p:nvSpPr>
          <p:cNvPr id="10" name="矩形 9">
            <a:extLst>
              <a:ext uri="{FF2B5EF4-FFF2-40B4-BE49-F238E27FC236}">
                <a16:creationId xmlns:a16="http://schemas.microsoft.com/office/drawing/2014/main" id="{AD44F248-9304-BCAD-47C7-721B0D08ED2D}"/>
              </a:ext>
            </a:extLst>
          </p:cNvPr>
          <p:cNvSpPr/>
          <p:nvPr/>
        </p:nvSpPr>
        <p:spPr>
          <a:xfrm>
            <a:off x="3659671" y="2571898"/>
            <a:ext cx="912329"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00" dirty="0">
                <a:solidFill>
                  <a:schemeClr val="tx1"/>
                </a:solidFill>
                <a:latin typeface="微軟正黑體" panose="020B0604030504040204" pitchFamily="34" charset="-120"/>
                <a:ea typeface="微軟正黑體" panose="020B0604030504040204" pitchFamily="34" charset="-120"/>
              </a:rPr>
              <a:t>SQL</a:t>
            </a:r>
            <a:r>
              <a:rPr lang="zh-TW" altLang="en-US" sz="1300" dirty="0">
                <a:solidFill>
                  <a:schemeClr val="tx1"/>
                </a:solidFill>
                <a:latin typeface="微軟正黑體" panose="020B0604030504040204" pitchFamily="34" charset="-120"/>
                <a:ea typeface="微軟正黑體" panose="020B0604030504040204" pitchFamily="34" charset="-120"/>
              </a:rPr>
              <a:t>指令</a:t>
            </a:r>
          </a:p>
        </p:txBody>
      </p:sp>
      <p:sp>
        <p:nvSpPr>
          <p:cNvPr id="11" name="矩形 10">
            <a:extLst>
              <a:ext uri="{FF2B5EF4-FFF2-40B4-BE49-F238E27FC236}">
                <a16:creationId xmlns:a16="http://schemas.microsoft.com/office/drawing/2014/main" id="{F1492227-5DE9-44D5-0F40-74FB0658D385}"/>
              </a:ext>
            </a:extLst>
          </p:cNvPr>
          <p:cNvSpPr/>
          <p:nvPr/>
        </p:nvSpPr>
        <p:spPr>
          <a:xfrm>
            <a:off x="2427857" y="3999561"/>
            <a:ext cx="912329"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回傳</a:t>
            </a:r>
          </a:p>
        </p:txBody>
      </p:sp>
    </p:spTree>
    <p:extLst>
      <p:ext uri="{BB962C8B-B14F-4D97-AF65-F5344CB8AC3E}">
        <p14:creationId xmlns:p14="http://schemas.microsoft.com/office/powerpoint/2010/main" val="83373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User Defined Function - </a:t>
            </a:r>
            <a:r>
              <a:rPr lang="zh-TW" altLang="en-US" sz="2400" b="1" dirty="0">
                <a:latin typeface="微軟正黑體" panose="020B0604030504040204" pitchFamily="34" charset="-120"/>
                <a:ea typeface="微軟正黑體" panose="020B0604030504040204" pitchFamily="34" charset="-120"/>
              </a:rPr>
              <a:t>類型</a:t>
            </a:r>
          </a:p>
        </p:txBody>
      </p:sp>
      <p:sp>
        <p:nvSpPr>
          <p:cNvPr id="2" name="副標題 1">
            <a:extLst>
              <a:ext uri="{FF2B5EF4-FFF2-40B4-BE49-F238E27FC236}">
                <a16:creationId xmlns:a16="http://schemas.microsoft.com/office/drawing/2014/main" id="{EEEF6D0D-150F-BECF-ED53-D44BB7F28835}"/>
              </a:ext>
            </a:extLst>
          </p:cNvPr>
          <p:cNvSpPr>
            <a:spLocks noGrp="1"/>
          </p:cNvSpPr>
          <p:nvPr>
            <p:ph type="subTitle" idx="1"/>
          </p:nvPr>
        </p:nvSpPr>
        <p:spPr>
          <a:xfrm>
            <a:off x="1418418" y="1468225"/>
            <a:ext cx="6577426" cy="2383200"/>
          </a:xfrm>
        </p:spPr>
        <p:txBody>
          <a:bodyPr/>
          <a:lstStyle/>
          <a:p>
            <a:pPr>
              <a:lnSpc>
                <a:spcPct val="150000"/>
              </a:lnSpc>
              <a:buFont typeface="Wingdings" panose="05000000000000000000" pitchFamily="2" charset="2"/>
              <a:buChar char="l"/>
            </a:pPr>
            <a:r>
              <a:rPr lang="zh-TW" altLang="en-US" b="1" dirty="0">
                <a:latin typeface="微軟正黑體" panose="020B0604030504040204" pitchFamily="34" charset="-120"/>
                <a:ea typeface="微軟正黑體" panose="020B0604030504040204" pitchFamily="34" charset="-120"/>
              </a:rPr>
              <a:t>純量函式</a:t>
            </a:r>
            <a:r>
              <a:rPr lang="zh-TW" altLang="en-US" dirty="0">
                <a:latin typeface="微軟正黑體" panose="020B0604030504040204" pitchFamily="34" charset="-120"/>
                <a:ea typeface="微軟正黑體" panose="020B0604030504040204" pitchFamily="34" charset="-120"/>
              </a:rPr>
              <a:t>：使用 </a:t>
            </a:r>
            <a:r>
              <a:rPr lang="en-US" altLang="zh-TW" dirty="0">
                <a:latin typeface="微軟正黑體" panose="020B0604030504040204" pitchFamily="34" charset="-120"/>
                <a:ea typeface="微軟正黑體" panose="020B0604030504040204" pitchFamily="34" charset="-120"/>
              </a:rPr>
              <a:t>RETURN </a:t>
            </a:r>
            <a:r>
              <a:rPr lang="zh-TW" altLang="en-US" dirty="0">
                <a:latin typeface="微軟正黑體" panose="020B0604030504040204" pitchFamily="34" charset="-120"/>
                <a:ea typeface="微軟正黑體" panose="020B0604030504040204" pitchFamily="34" charset="-120"/>
              </a:rPr>
              <a:t>回傳單一資料值，傳回類型可以是 </a:t>
            </a:r>
            <a:r>
              <a:rPr lang="en-US" altLang="zh-TW" dirty="0">
                <a:latin typeface="微軟正黑體" panose="020B0604030504040204" pitchFamily="34" charset="-120"/>
                <a:ea typeface="微軟正黑體" panose="020B0604030504040204" pitchFamily="34" charset="-120"/>
              </a:rPr>
              <a:t>text</a:t>
            </a:r>
            <a:r>
              <a:rPr lang="zh-TW" altLang="en-US"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ntext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image</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cursor </a:t>
            </a:r>
            <a:r>
              <a:rPr lang="zh-TW" altLang="en-US" dirty="0">
                <a:latin typeface="微軟正黑體" panose="020B0604030504040204" pitchFamily="34" charset="-120"/>
                <a:ea typeface="微軟正黑體" panose="020B0604030504040204" pitchFamily="34" charset="-120"/>
              </a:rPr>
              <a:t>和 </a:t>
            </a:r>
            <a:r>
              <a:rPr lang="en-US" altLang="zh-TW" dirty="0">
                <a:latin typeface="微軟正黑體" panose="020B0604030504040204" pitchFamily="34" charset="-120"/>
                <a:ea typeface="微軟正黑體" panose="020B0604030504040204" pitchFamily="34" charset="-120"/>
              </a:rPr>
              <a:t>timestamp </a:t>
            </a:r>
            <a:r>
              <a:rPr lang="zh-TW" altLang="en-US" dirty="0">
                <a:latin typeface="微軟正黑體" panose="020B0604030504040204" pitchFamily="34" charset="-120"/>
                <a:ea typeface="微軟正黑體" panose="020B0604030504040204" pitchFamily="34" charset="-120"/>
              </a:rPr>
              <a:t>以外的任何資料類型</a:t>
            </a:r>
          </a:p>
          <a:p>
            <a:pPr>
              <a:lnSpc>
                <a:spcPct val="150000"/>
              </a:lnSpc>
              <a:buFont typeface="Wingdings" panose="05000000000000000000" pitchFamily="2" charset="2"/>
              <a:buChar char="l"/>
            </a:pPr>
            <a:endParaRPr lang="zh-TW" altLang="en-US"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l"/>
            </a:pPr>
            <a:r>
              <a:rPr lang="zh-TW" altLang="en-US" b="1" dirty="0">
                <a:latin typeface="微軟正黑體" panose="020B0604030504040204" pitchFamily="34" charset="-120"/>
                <a:ea typeface="微軟正黑體" panose="020B0604030504040204" pitchFamily="34" charset="-120"/>
              </a:rPr>
              <a:t>資料表值函式</a:t>
            </a:r>
            <a:r>
              <a:rPr lang="zh-TW" altLang="en-US" dirty="0">
                <a:latin typeface="微軟正黑體" panose="020B0604030504040204" pitchFamily="34" charset="-120"/>
                <a:ea typeface="微軟正黑體" panose="020B0604030504040204" pitchFamily="34" charset="-120"/>
              </a:rPr>
              <a:t>：回傳 </a:t>
            </a:r>
            <a:r>
              <a:rPr lang="en-US" altLang="zh-TW" dirty="0">
                <a:latin typeface="微軟正黑體" panose="020B0604030504040204" pitchFamily="34" charset="-120"/>
                <a:ea typeface="微軟正黑體" panose="020B0604030504040204" pitchFamily="34" charset="-120"/>
              </a:rPr>
              <a:t>TABLE </a:t>
            </a:r>
            <a:r>
              <a:rPr lang="zh-TW" altLang="en-US" dirty="0">
                <a:latin typeface="微軟正黑體" panose="020B0604030504040204" pitchFamily="34" charset="-120"/>
                <a:ea typeface="微軟正黑體" panose="020B0604030504040204" pitchFamily="34" charset="-120"/>
              </a:rPr>
              <a:t>這個資料型態</a:t>
            </a:r>
          </a:p>
          <a:p>
            <a:pPr>
              <a:lnSpc>
                <a:spcPct val="150000"/>
              </a:lnSpc>
              <a:buFont typeface="Wingdings" panose="05000000000000000000" pitchFamily="2" charset="2"/>
              <a:buChar char="l"/>
            </a:pPr>
            <a:endParaRPr lang="zh-TW" altLang="en-US"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l"/>
            </a:pPr>
            <a:r>
              <a:rPr lang="zh-TW" altLang="en-US" b="1" dirty="0">
                <a:latin typeface="微軟正黑體" panose="020B0604030504040204" pitchFamily="34" charset="-120"/>
                <a:ea typeface="微軟正黑體" panose="020B0604030504040204" pitchFamily="34" charset="-120"/>
              </a:rPr>
              <a:t>系統函式</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SQL Server </a:t>
            </a:r>
            <a:r>
              <a:rPr lang="zh-TW" altLang="en-US" dirty="0">
                <a:latin typeface="微軟正黑體" panose="020B0604030504040204" pitchFamily="34" charset="-120"/>
                <a:ea typeface="微軟正黑體" panose="020B0604030504040204" pitchFamily="34" charset="-120"/>
              </a:rPr>
              <a:t>提供許多可用以執行各種作業的系統函數。 這些函數不能修改</a:t>
            </a:r>
          </a:p>
        </p:txBody>
      </p:sp>
    </p:spTree>
    <p:extLst>
      <p:ext uri="{BB962C8B-B14F-4D97-AF65-F5344CB8AC3E}">
        <p14:creationId xmlns:p14="http://schemas.microsoft.com/office/powerpoint/2010/main" val="153033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User Defined Function - </a:t>
            </a:r>
            <a:r>
              <a:rPr lang="zh-TW" altLang="en-US" sz="2400" b="1" dirty="0">
                <a:latin typeface="微軟正黑體" panose="020B0604030504040204" pitchFamily="34" charset="-120"/>
                <a:ea typeface="微軟正黑體" panose="020B0604030504040204" pitchFamily="34" charset="-120"/>
              </a:rPr>
              <a:t>純量函式</a:t>
            </a:r>
          </a:p>
        </p:txBody>
      </p:sp>
      <p:pic>
        <p:nvPicPr>
          <p:cNvPr id="8194" name="Picture 2">
            <a:extLst>
              <a:ext uri="{FF2B5EF4-FFF2-40B4-BE49-F238E27FC236}">
                <a16:creationId xmlns:a16="http://schemas.microsoft.com/office/drawing/2014/main" id="{C0830B54-0CC1-5741-1E8A-127EA4519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426" y="1336451"/>
            <a:ext cx="577215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74269C7-5BA4-6C16-6642-992D57012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426" y="2547283"/>
            <a:ext cx="6076950" cy="9429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023CD64-FE24-C19A-1510-248CE26F48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5625" y="3587977"/>
            <a:ext cx="6715125" cy="10763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5A34AB6F-A7E1-CE0E-4816-9C2C21C64187}"/>
              </a:ext>
            </a:extLst>
          </p:cNvPr>
          <p:cNvSpPr/>
          <p:nvPr/>
        </p:nvSpPr>
        <p:spPr>
          <a:xfrm>
            <a:off x="4661377" y="1336451"/>
            <a:ext cx="2660698" cy="27921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0FA9BD80-FE22-4A53-ADD6-941F64E0B009}"/>
              </a:ext>
            </a:extLst>
          </p:cNvPr>
          <p:cNvSpPr/>
          <p:nvPr/>
        </p:nvSpPr>
        <p:spPr>
          <a:xfrm>
            <a:off x="4661376" y="3601727"/>
            <a:ext cx="3636975" cy="2483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E0E33EB1-22A4-259B-FFE2-701BB1AD6E33}"/>
              </a:ext>
            </a:extLst>
          </p:cNvPr>
          <p:cNvSpPr/>
          <p:nvPr/>
        </p:nvSpPr>
        <p:spPr>
          <a:xfrm>
            <a:off x="552086" y="1731779"/>
            <a:ext cx="912329"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原本的</a:t>
            </a:r>
          </a:p>
        </p:txBody>
      </p:sp>
      <p:sp>
        <p:nvSpPr>
          <p:cNvPr id="8" name="矩形 7">
            <a:extLst>
              <a:ext uri="{FF2B5EF4-FFF2-40B4-BE49-F238E27FC236}">
                <a16:creationId xmlns:a16="http://schemas.microsoft.com/office/drawing/2014/main" id="{AE2620B5-0748-64BB-0371-C73D97959C08}"/>
              </a:ext>
            </a:extLst>
          </p:cNvPr>
          <p:cNvSpPr/>
          <p:nvPr/>
        </p:nvSpPr>
        <p:spPr>
          <a:xfrm>
            <a:off x="552086" y="2861648"/>
            <a:ext cx="912329"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新增函式</a:t>
            </a:r>
          </a:p>
        </p:txBody>
      </p:sp>
      <p:sp>
        <p:nvSpPr>
          <p:cNvPr id="9" name="矩形 8">
            <a:extLst>
              <a:ext uri="{FF2B5EF4-FFF2-40B4-BE49-F238E27FC236}">
                <a16:creationId xmlns:a16="http://schemas.microsoft.com/office/drawing/2014/main" id="{0D8BA428-DCC3-1234-6AA8-9F3D70614D4C}"/>
              </a:ext>
            </a:extLst>
          </p:cNvPr>
          <p:cNvSpPr/>
          <p:nvPr/>
        </p:nvSpPr>
        <p:spPr>
          <a:xfrm>
            <a:off x="552085" y="3969017"/>
            <a:ext cx="912329"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修改後</a:t>
            </a:r>
          </a:p>
        </p:txBody>
      </p:sp>
    </p:spTree>
    <p:extLst>
      <p:ext uri="{BB962C8B-B14F-4D97-AF65-F5344CB8AC3E}">
        <p14:creationId xmlns:p14="http://schemas.microsoft.com/office/powerpoint/2010/main" val="153141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User Defined Function - </a:t>
            </a:r>
            <a:r>
              <a:rPr lang="zh-TW" altLang="en-US" sz="2400" b="1" dirty="0">
                <a:latin typeface="微軟正黑體" panose="020B0604030504040204" pitchFamily="34" charset="-120"/>
                <a:ea typeface="微軟正黑體" panose="020B0604030504040204" pitchFamily="34" charset="-120"/>
              </a:rPr>
              <a:t>資料表值函式</a:t>
            </a:r>
          </a:p>
        </p:txBody>
      </p:sp>
      <p:pic>
        <p:nvPicPr>
          <p:cNvPr id="9218" name="Picture 2">
            <a:extLst>
              <a:ext uri="{FF2B5EF4-FFF2-40B4-BE49-F238E27FC236}">
                <a16:creationId xmlns:a16="http://schemas.microsoft.com/office/drawing/2014/main" id="{1788EF49-6917-B5C9-5A2D-A09757A43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87" y="1877326"/>
            <a:ext cx="4054177" cy="179345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6960469-6FDF-3C00-FBD7-BB2F7F2B1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2352" y="1252555"/>
            <a:ext cx="3458398" cy="135563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0967DCD1-AC14-4492-AC04-7989D2A85DC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7269"/>
          <a:stretch/>
        </p:blipFill>
        <p:spPr bwMode="auto">
          <a:xfrm>
            <a:off x="4972352" y="2698428"/>
            <a:ext cx="3556861" cy="119251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A563FFE8-A5CF-D322-36CE-A5273C823C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823" y="3825959"/>
            <a:ext cx="2883783" cy="32133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D4949FBA-3248-EF94-0A40-0ED6F43B67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2352" y="4161457"/>
            <a:ext cx="3633223" cy="38244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接點 9">
            <a:extLst>
              <a:ext uri="{FF2B5EF4-FFF2-40B4-BE49-F238E27FC236}">
                <a16:creationId xmlns:a16="http://schemas.microsoft.com/office/drawing/2014/main" id="{E9690A4C-B7B7-691E-1258-5DD722764EEB}"/>
              </a:ext>
            </a:extLst>
          </p:cNvPr>
          <p:cNvCxnSpPr/>
          <p:nvPr/>
        </p:nvCxnSpPr>
        <p:spPr>
          <a:xfrm>
            <a:off x="4805756" y="1252555"/>
            <a:ext cx="0" cy="3532576"/>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60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4" name="Google Shape;294;p34"/>
          <p:cNvSpPr/>
          <p:nvPr/>
        </p:nvSpPr>
        <p:spPr>
          <a:xfrm>
            <a:off x="2933662" y="3451324"/>
            <a:ext cx="865800" cy="486900"/>
          </a:xfrm>
          <a:prstGeom prst="ellipse">
            <a:avLst/>
          </a:prstGeom>
          <a:solidFill>
            <a:srgbClr val="BF7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2891293" y="2353083"/>
            <a:ext cx="976200" cy="486900"/>
          </a:xfrm>
          <a:prstGeom prst="ellipse">
            <a:avLst/>
          </a:prstGeom>
          <a:solidFill>
            <a:srgbClr val="BF7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2930700" y="1190662"/>
            <a:ext cx="865800" cy="486900"/>
          </a:xfrm>
          <a:prstGeom prst="ellipse">
            <a:avLst/>
          </a:prstGeom>
          <a:solidFill>
            <a:srgbClr val="BF7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txBox="1">
            <a:spLocks noGrp="1"/>
          </p:cNvSpPr>
          <p:nvPr>
            <p:ph type="subTitle" idx="2"/>
          </p:nvPr>
        </p:nvSpPr>
        <p:spPr>
          <a:xfrm>
            <a:off x="3867493" y="1263712"/>
            <a:ext cx="2485181" cy="3408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altLang="zh-TW" dirty="0">
                <a:latin typeface="微軟正黑體" panose="020B0604030504040204" pitchFamily="34" charset="-120"/>
                <a:ea typeface="微軟正黑體" panose="020B0604030504040204" pitchFamily="34" charset="-120"/>
              </a:rPr>
              <a:t>Stored Procedure</a:t>
            </a:r>
            <a:endParaRPr dirty="0">
              <a:latin typeface="微軟正黑體" panose="020B0604030504040204" pitchFamily="34" charset="-120"/>
              <a:ea typeface="微軟正黑體" panose="020B0604030504040204" pitchFamily="34" charset="-120"/>
            </a:endParaRPr>
          </a:p>
        </p:txBody>
      </p:sp>
      <p:sp>
        <p:nvSpPr>
          <p:cNvPr id="300" name="Google Shape;300;p34"/>
          <p:cNvSpPr txBox="1">
            <a:spLocks noGrp="1"/>
          </p:cNvSpPr>
          <p:nvPr>
            <p:ph type="title" idx="3"/>
          </p:nvPr>
        </p:nvSpPr>
        <p:spPr>
          <a:xfrm>
            <a:off x="3099300" y="1291099"/>
            <a:ext cx="528600" cy="286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302" name="Google Shape;302;p34"/>
          <p:cNvSpPr txBox="1">
            <a:spLocks noGrp="1"/>
          </p:cNvSpPr>
          <p:nvPr>
            <p:ph type="subTitle" idx="5"/>
          </p:nvPr>
        </p:nvSpPr>
        <p:spPr>
          <a:xfrm>
            <a:off x="2930700" y="3575759"/>
            <a:ext cx="3282600" cy="3408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zh-TW" altLang="en-US" dirty="0">
                <a:latin typeface="微軟正黑體" panose="020B0604030504040204" pitchFamily="34" charset="-120"/>
                <a:ea typeface="微軟正黑體" panose="020B0604030504040204" pitchFamily="34" charset="-120"/>
              </a:rPr>
              <a:t>資料抓取</a:t>
            </a:r>
            <a:endParaRPr dirty="0">
              <a:latin typeface="微軟正黑體" panose="020B0604030504040204" pitchFamily="34" charset="-120"/>
              <a:ea typeface="微軟正黑體" panose="020B0604030504040204" pitchFamily="34" charset="-120"/>
            </a:endParaRPr>
          </a:p>
        </p:txBody>
      </p:sp>
      <p:sp>
        <p:nvSpPr>
          <p:cNvPr id="303" name="Google Shape;303;p34"/>
          <p:cNvSpPr txBox="1">
            <a:spLocks noGrp="1"/>
          </p:cNvSpPr>
          <p:nvPr>
            <p:ph type="title" idx="6"/>
          </p:nvPr>
        </p:nvSpPr>
        <p:spPr>
          <a:xfrm>
            <a:off x="3102262" y="3553406"/>
            <a:ext cx="528600" cy="286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305" name="Google Shape;305;p34"/>
          <p:cNvSpPr txBox="1">
            <a:spLocks noGrp="1"/>
          </p:cNvSpPr>
          <p:nvPr>
            <p:ph type="subTitle" idx="8"/>
          </p:nvPr>
        </p:nvSpPr>
        <p:spPr>
          <a:xfrm>
            <a:off x="2988704" y="2456177"/>
            <a:ext cx="3282600" cy="3408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zh-TW" altLang="en-US" dirty="0">
                <a:latin typeface="微軟正黑體" panose="020B0604030504040204" pitchFamily="34" charset="-120"/>
                <a:ea typeface="微軟正黑體" panose="020B0604030504040204" pitchFamily="34" charset="-120"/>
              </a:rPr>
              <a:t>爬蟲介紹</a:t>
            </a:r>
            <a:endParaRPr dirty="0">
              <a:latin typeface="微軟正黑體" panose="020B0604030504040204" pitchFamily="34" charset="-120"/>
              <a:ea typeface="微軟正黑體" panose="020B0604030504040204" pitchFamily="34" charset="-120"/>
            </a:endParaRPr>
          </a:p>
        </p:txBody>
      </p:sp>
      <p:sp>
        <p:nvSpPr>
          <p:cNvPr id="306" name="Google Shape;306;p34"/>
          <p:cNvSpPr txBox="1">
            <a:spLocks noGrp="1"/>
          </p:cNvSpPr>
          <p:nvPr>
            <p:ph type="title" idx="9"/>
          </p:nvPr>
        </p:nvSpPr>
        <p:spPr>
          <a:xfrm>
            <a:off x="3081370" y="2453445"/>
            <a:ext cx="595800" cy="286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310" name="Google Shape;310;p34"/>
          <p:cNvSpPr/>
          <p:nvPr/>
        </p:nvSpPr>
        <p:spPr>
          <a:xfrm>
            <a:off x="3598304" y="2291329"/>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2988704" y="2680391"/>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3543276" y="3405332"/>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933676" y="3794394"/>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2979964" y="1152846"/>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User Defined Function </a:t>
            </a:r>
            <a:endParaRPr lang="zh-TW" altLang="en-US" sz="2400" b="1" dirty="0">
              <a:latin typeface="微軟正黑體" panose="020B0604030504040204" pitchFamily="34" charset="-120"/>
              <a:ea typeface="微軟正黑體" panose="020B0604030504040204" pitchFamily="34" charset="-120"/>
            </a:endParaRPr>
          </a:p>
        </p:txBody>
      </p:sp>
      <p:sp>
        <p:nvSpPr>
          <p:cNvPr id="2" name="副標題 1">
            <a:extLst>
              <a:ext uri="{FF2B5EF4-FFF2-40B4-BE49-F238E27FC236}">
                <a16:creationId xmlns:a16="http://schemas.microsoft.com/office/drawing/2014/main" id="{EEEF6D0D-150F-BECF-ED53-D44BB7F28835}"/>
              </a:ext>
            </a:extLst>
          </p:cNvPr>
          <p:cNvSpPr>
            <a:spLocks noGrp="1"/>
          </p:cNvSpPr>
          <p:nvPr>
            <p:ph type="subTitle" idx="1"/>
          </p:nvPr>
        </p:nvSpPr>
        <p:spPr>
          <a:xfrm>
            <a:off x="1148156" y="1454475"/>
            <a:ext cx="6577426" cy="2383200"/>
          </a:xfrm>
        </p:spPr>
        <p:txBody>
          <a:bodyPr/>
          <a:lstStyle/>
          <a:p>
            <a:pPr>
              <a:lnSpc>
                <a:spcPct val="250000"/>
              </a:lnSpc>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如何找到我的</a:t>
            </a:r>
            <a:r>
              <a:rPr lang="en-US" altLang="zh-TW" dirty="0">
                <a:latin typeface="微軟正黑體" panose="020B0604030504040204" pitchFamily="34" charset="-120"/>
                <a:ea typeface="微軟正黑體" panose="020B0604030504040204" pitchFamily="34" charset="-120"/>
              </a:rPr>
              <a:t>function?</a:t>
            </a:r>
          </a:p>
          <a:p>
            <a:pPr>
              <a:lnSpc>
                <a:spcPct val="250000"/>
              </a:lnSpc>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可程式性 → 函數 → 資料表值函式</a:t>
            </a:r>
          </a:p>
          <a:p>
            <a:pPr>
              <a:lnSpc>
                <a:spcPct val="250000"/>
              </a:lnSpc>
              <a:buFont typeface="Wingdings" panose="05000000000000000000" pitchFamily="2" charset="2"/>
              <a:buChar char="l"/>
            </a:pPr>
            <a:endParaRPr lang="zh-TW" altLang="en-US" dirty="0">
              <a:latin typeface="微軟正黑體" panose="020B0604030504040204" pitchFamily="34" charset="-120"/>
              <a:ea typeface="微軟正黑體" panose="020B0604030504040204" pitchFamily="34" charset="-120"/>
            </a:endParaRPr>
          </a:p>
        </p:txBody>
      </p:sp>
      <p:pic>
        <p:nvPicPr>
          <p:cNvPr id="10242" name="Picture 2">
            <a:extLst>
              <a:ext uri="{FF2B5EF4-FFF2-40B4-BE49-F238E27FC236}">
                <a16:creationId xmlns:a16="http://schemas.microsoft.com/office/drawing/2014/main" id="{E3A76A43-5F38-D795-D029-1BE9287DB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044" y="1517757"/>
            <a:ext cx="2232036" cy="282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184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 vs User Defined Function</a:t>
            </a:r>
          </a:p>
        </p:txBody>
      </p:sp>
      <p:graphicFrame>
        <p:nvGraphicFramePr>
          <p:cNvPr id="5" name="表格 4">
            <a:extLst>
              <a:ext uri="{FF2B5EF4-FFF2-40B4-BE49-F238E27FC236}">
                <a16:creationId xmlns:a16="http://schemas.microsoft.com/office/drawing/2014/main" id="{E8B879A9-04C6-976E-482D-708EB070A5A8}"/>
              </a:ext>
            </a:extLst>
          </p:cNvPr>
          <p:cNvGraphicFramePr>
            <a:graphicFrameLocks noGrp="1"/>
          </p:cNvGraphicFramePr>
          <p:nvPr>
            <p:extLst>
              <p:ext uri="{D42A27DB-BD31-4B8C-83A1-F6EECF244321}">
                <p14:modId xmlns:p14="http://schemas.microsoft.com/office/powerpoint/2010/main" val="2596071476"/>
              </p:ext>
            </p:extLst>
          </p:nvPr>
        </p:nvGraphicFramePr>
        <p:xfrm>
          <a:off x="1443037" y="1460183"/>
          <a:ext cx="6257925" cy="3141331"/>
        </p:xfrm>
        <a:graphic>
          <a:graphicData uri="http://schemas.openxmlformats.org/drawingml/2006/table">
            <a:tbl>
              <a:tblPr>
                <a:tableStyleId>{8A107856-5554-42FB-B03E-39F5DBC370BA}</a:tableStyleId>
              </a:tblPr>
              <a:tblGrid>
                <a:gridCol w="2924175">
                  <a:extLst>
                    <a:ext uri="{9D8B030D-6E8A-4147-A177-3AD203B41FA5}">
                      <a16:colId xmlns:a16="http://schemas.microsoft.com/office/drawing/2014/main" val="805145382"/>
                    </a:ext>
                  </a:extLst>
                </a:gridCol>
                <a:gridCol w="3333750">
                  <a:extLst>
                    <a:ext uri="{9D8B030D-6E8A-4147-A177-3AD203B41FA5}">
                      <a16:colId xmlns:a16="http://schemas.microsoft.com/office/drawing/2014/main" val="146388700"/>
                    </a:ext>
                  </a:extLst>
                </a:gridCol>
              </a:tblGrid>
              <a:tr h="426756">
                <a:tc>
                  <a:txBody>
                    <a:bodyPr/>
                    <a:lstStyle/>
                    <a:p>
                      <a:pPr rtl="0" fontAlgn="t">
                        <a:lnSpc>
                          <a:spcPct val="150000"/>
                        </a:lnSpc>
                        <a:spcBef>
                          <a:spcPts val="0"/>
                        </a:spcBef>
                        <a:spcAft>
                          <a:spcPts val="0"/>
                        </a:spcAft>
                      </a:pPr>
                      <a:r>
                        <a:rPr lang="en-US" sz="1400" b="1" u="none" strike="noStrike" dirty="0">
                          <a:solidFill>
                            <a:schemeClr val="bg1"/>
                          </a:solidFill>
                          <a:effectLst/>
                          <a:latin typeface="微軟正黑體" panose="020B0604030504040204" pitchFamily="34" charset="-120"/>
                          <a:ea typeface="微軟正黑體" panose="020B0604030504040204" pitchFamily="34" charset="-120"/>
                        </a:rPr>
                        <a:t>Stored Procedure</a:t>
                      </a:r>
                      <a:endParaRPr lang="en-US" b="1" dirty="0">
                        <a:solidFill>
                          <a:schemeClr val="bg1"/>
                        </a:solidFill>
                        <a:effectLst/>
                        <a:latin typeface="微軟正黑體" panose="020B0604030504040204" pitchFamily="34" charset="-120"/>
                        <a:ea typeface="微軟正黑體" panose="020B0604030504040204" pitchFamily="34" charset="-120"/>
                      </a:endParaRPr>
                    </a:p>
                  </a:txBody>
                  <a:tcPr marL="95250" marR="95250" marT="95250" marB="95250">
                    <a:solidFill>
                      <a:srgbClr val="115B9F"/>
                    </a:solidFill>
                  </a:tcPr>
                </a:tc>
                <a:tc>
                  <a:txBody>
                    <a:bodyPr/>
                    <a:lstStyle/>
                    <a:p>
                      <a:pPr rtl="0" fontAlgn="t">
                        <a:lnSpc>
                          <a:spcPct val="150000"/>
                        </a:lnSpc>
                        <a:spcBef>
                          <a:spcPts val="0"/>
                        </a:spcBef>
                        <a:spcAft>
                          <a:spcPts val="0"/>
                        </a:spcAft>
                      </a:pPr>
                      <a:r>
                        <a:rPr lang="en-US" sz="1400" b="1" u="none" strike="noStrike" dirty="0">
                          <a:solidFill>
                            <a:schemeClr val="bg1"/>
                          </a:solidFill>
                          <a:effectLst/>
                          <a:latin typeface="微軟正黑體" panose="020B0604030504040204" pitchFamily="34" charset="-120"/>
                          <a:ea typeface="微軟正黑體" panose="020B0604030504040204" pitchFamily="34" charset="-120"/>
                        </a:rPr>
                        <a:t>User Defined Function</a:t>
                      </a:r>
                      <a:endParaRPr lang="en-US" b="1" dirty="0">
                        <a:solidFill>
                          <a:schemeClr val="bg1"/>
                        </a:solidFill>
                        <a:effectLst/>
                        <a:latin typeface="微軟正黑體" panose="020B0604030504040204" pitchFamily="34" charset="-120"/>
                        <a:ea typeface="微軟正黑體" panose="020B0604030504040204" pitchFamily="34" charset="-120"/>
                      </a:endParaRPr>
                    </a:p>
                  </a:txBody>
                  <a:tcPr marL="95250" marR="95250" marT="95250" marB="95250">
                    <a:solidFill>
                      <a:srgbClr val="115B9F"/>
                    </a:solidFill>
                  </a:tcPr>
                </a:tc>
                <a:extLst>
                  <a:ext uri="{0D108BD9-81ED-4DB2-BD59-A6C34878D82A}">
                    <a16:rowId xmlns:a16="http://schemas.microsoft.com/office/drawing/2014/main" val="2868769185"/>
                  </a:ext>
                </a:extLst>
              </a:tr>
              <a:tr h="507018">
                <a:tc>
                  <a:txBody>
                    <a:bodyPr/>
                    <a:lstStyle/>
                    <a:p>
                      <a:pPr rtl="0" fontAlgn="t">
                        <a:lnSpc>
                          <a:spcPct val="150000"/>
                        </a:lnSpc>
                        <a:spcBef>
                          <a:spcPts val="0"/>
                        </a:spcBef>
                        <a:spcAft>
                          <a:spcPts val="0"/>
                        </a:spcAft>
                      </a:pPr>
                      <a:r>
                        <a:rPr lang="zh-TW" altLang="en-US" sz="1400" b="0" u="none" strike="noStrike" dirty="0">
                          <a:solidFill>
                            <a:srgbClr val="000000"/>
                          </a:solidFill>
                          <a:effectLst/>
                          <a:latin typeface="微軟正黑體" panose="020B0604030504040204" pitchFamily="34" charset="-120"/>
                          <a:ea typeface="微軟正黑體" panose="020B0604030504040204" pitchFamily="34" charset="-120"/>
                        </a:rPr>
                        <a:t>不一定要回傳值</a:t>
                      </a:r>
                      <a:endParaRPr lang="zh-TW" altLang="en-US" dirty="0">
                        <a:effectLst/>
                        <a:latin typeface="微軟正黑體" panose="020B0604030504040204" pitchFamily="34" charset="-120"/>
                        <a:ea typeface="微軟正黑體" panose="020B0604030504040204" pitchFamily="34" charset="-120"/>
                      </a:endParaRPr>
                    </a:p>
                  </a:txBody>
                  <a:tcPr marL="95250" marR="95250" marT="95250" marB="95250"/>
                </a:tc>
                <a:tc>
                  <a:txBody>
                    <a:bodyPr/>
                    <a:lstStyle/>
                    <a:p>
                      <a:pPr rtl="0" fontAlgn="t">
                        <a:lnSpc>
                          <a:spcPct val="150000"/>
                        </a:lnSpc>
                        <a:spcBef>
                          <a:spcPts val="0"/>
                        </a:spcBef>
                        <a:spcAft>
                          <a:spcPts val="0"/>
                        </a:spcAft>
                      </a:pPr>
                      <a:r>
                        <a:rPr lang="zh-TW" altLang="en-US" sz="1400" b="0" u="none" strike="noStrike">
                          <a:solidFill>
                            <a:srgbClr val="000000"/>
                          </a:solidFill>
                          <a:effectLst/>
                          <a:latin typeface="微軟正黑體" panose="020B0604030504040204" pitchFamily="34" charset="-120"/>
                          <a:ea typeface="微軟正黑體" panose="020B0604030504040204" pitchFamily="34" charset="-120"/>
                        </a:rPr>
                        <a:t>需要回傳值</a:t>
                      </a:r>
                      <a:endParaRPr lang="zh-TW" altLang="en-US">
                        <a:effectLst/>
                        <a:latin typeface="微軟正黑體" panose="020B0604030504040204" pitchFamily="34" charset="-120"/>
                        <a:ea typeface="微軟正黑體" panose="020B0604030504040204" pitchFamily="34" charset="-120"/>
                      </a:endParaRPr>
                    </a:p>
                  </a:txBody>
                  <a:tcPr marL="95250" marR="95250" marT="95250" marB="95250"/>
                </a:tc>
                <a:extLst>
                  <a:ext uri="{0D108BD9-81ED-4DB2-BD59-A6C34878D82A}">
                    <a16:rowId xmlns:a16="http://schemas.microsoft.com/office/drawing/2014/main" val="3090197370"/>
                  </a:ext>
                </a:extLst>
              </a:tr>
              <a:tr h="507018">
                <a:tc>
                  <a:txBody>
                    <a:bodyPr/>
                    <a:lstStyle/>
                    <a:p>
                      <a:pPr rtl="0" fontAlgn="t">
                        <a:lnSpc>
                          <a:spcPct val="150000"/>
                        </a:lnSpc>
                        <a:spcBef>
                          <a:spcPts val="0"/>
                        </a:spcBef>
                        <a:spcAft>
                          <a:spcPts val="0"/>
                        </a:spcAft>
                      </a:pPr>
                      <a:r>
                        <a:rPr lang="zh-TW" altLang="en-US" sz="1400" b="0" u="none" strike="noStrike">
                          <a:solidFill>
                            <a:srgbClr val="000000"/>
                          </a:solidFill>
                          <a:effectLst/>
                          <a:latin typeface="微軟正黑體" panose="020B0604030504040204" pitchFamily="34" charset="-120"/>
                          <a:ea typeface="微軟正黑體" panose="020B0604030504040204" pitchFamily="34" charset="-120"/>
                        </a:rPr>
                        <a:t>回傳值可以</a:t>
                      </a:r>
                      <a:r>
                        <a:rPr lang="en-US" altLang="zh-TW" sz="1400" b="0" u="none" strike="noStrike">
                          <a:solidFill>
                            <a:srgbClr val="000000"/>
                          </a:solidFill>
                          <a:effectLst/>
                          <a:latin typeface="微軟正黑體" panose="020B0604030504040204" pitchFamily="34" charset="-120"/>
                          <a:ea typeface="微軟正黑體" panose="020B0604030504040204" pitchFamily="34" charset="-120"/>
                        </a:rPr>
                        <a:t>0</a:t>
                      </a:r>
                      <a:r>
                        <a:rPr lang="zh-TW" altLang="en-US" sz="1400" b="0" u="none" strike="noStrike">
                          <a:solidFill>
                            <a:srgbClr val="000000"/>
                          </a:solidFill>
                          <a:effectLst/>
                          <a:latin typeface="微軟正黑體" panose="020B0604030504040204" pitchFamily="34" charset="-120"/>
                          <a:ea typeface="微軟正黑體" panose="020B0604030504040204" pitchFamily="34" charset="-120"/>
                        </a:rPr>
                        <a:t>到多個</a:t>
                      </a:r>
                      <a:endParaRPr lang="zh-TW" altLang="en-US">
                        <a:effectLst/>
                        <a:latin typeface="微軟正黑體" panose="020B0604030504040204" pitchFamily="34" charset="-120"/>
                        <a:ea typeface="微軟正黑體" panose="020B0604030504040204" pitchFamily="34" charset="-120"/>
                      </a:endParaRPr>
                    </a:p>
                  </a:txBody>
                  <a:tcPr marL="95250" marR="95250" marT="95250" marB="95250"/>
                </a:tc>
                <a:tc>
                  <a:txBody>
                    <a:bodyPr/>
                    <a:lstStyle/>
                    <a:p>
                      <a:pPr rtl="0" fontAlgn="t">
                        <a:lnSpc>
                          <a:spcPct val="150000"/>
                        </a:lnSpc>
                        <a:spcBef>
                          <a:spcPts val="0"/>
                        </a:spcBef>
                        <a:spcAft>
                          <a:spcPts val="0"/>
                        </a:spcAft>
                      </a:pPr>
                      <a:r>
                        <a:rPr lang="zh-TW" altLang="en-US" sz="1400" b="0" u="none" strike="noStrike">
                          <a:solidFill>
                            <a:srgbClr val="000000"/>
                          </a:solidFill>
                          <a:effectLst/>
                          <a:latin typeface="微軟正黑體" panose="020B0604030504040204" pitchFamily="34" charset="-120"/>
                          <a:ea typeface="微軟正黑體" panose="020B0604030504040204" pitchFamily="34" charset="-120"/>
                        </a:rPr>
                        <a:t>回傳值為一個值或是</a:t>
                      </a:r>
                      <a:r>
                        <a:rPr lang="en-US" altLang="zh-TW" sz="1400" b="0" u="none" strike="noStrike">
                          <a:solidFill>
                            <a:srgbClr val="000000"/>
                          </a:solidFill>
                          <a:effectLst/>
                          <a:latin typeface="微軟正黑體" panose="020B0604030504040204" pitchFamily="34" charset="-120"/>
                          <a:ea typeface="微軟正黑體" panose="020B0604030504040204" pitchFamily="34" charset="-120"/>
                        </a:rPr>
                        <a:t>table</a:t>
                      </a:r>
                      <a:endParaRPr lang="zh-TW" altLang="en-US">
                        <a:effectLst/>
                        <a:latin typeface="微軟正黑體" panose="020B0604030504040204" pitchFamily="34" charset="-120"/>
                        <a:ea typeface="微軟正黑體" panose="020B0604030504040204" pitchFamily="34" charset="-120"/>
                      </a:endParaRPr>
                    </a:p>
                  </a:txBody>
                  <a:tcPr marL="95250" marR="95250" marT="95250" marB="95250"/>
                </a:tc>
                <a:extLst>
                  <a:ext uri="{0D108BD9-81ED-4DB2-BD59-A6C34878D82A}">
                    <a16:rowId xmlns:a16="http://schemas.microsoft.com/office/drawing/2014/main" val="999304647"/>
                  </a:ext>
                </a:extLst>
              </a:tr>
              <a:tr h="779446">
                <a:tc>
                  <a:txBody>
                    <a:bodyPr/>
                    <a:lstStyle/>
                    <a:p>
                      <a:pPr rtl="0" fontAlgn="t">
                        <a:lnSpc>
                          <a:spcPct val="150000"/>
                        </a:lnSpc>
                        <a:spcBef>
                          <a:spcPts val="0"/>
                        </a:spcBef>
                        <a:spcAft>
                          <a:spcPts val="0"/>
                        </a:spcAft>
                      </a:pPr>
                      <a:r>
                        <a:rPr lang="zh-TW" altLang="en-US" sz="1400" b="0" u="none" strike="noStrike" dirty="0">
                          <a:solidFill>
                            <a:srgbClr val="000000"/>
                          </a:solidFill>
                          <a:effectLst/>
                          <a:latin typeface="微軟正黑體" panose="020B0604030504040204" pitchFamily="34" charset="-120"/>
                          <a:ea typeface="微軟正黑體" panose="020B0604030504040204" pitchFamily="34" charset="-120"/>
                        </a:rPr>
                        <a:t>可使用</a:t>
                      </a:r>
                      <a:r>
                        <a:rPr lang="en-US" sz="1400" b="0" u="none" strike="noStrike" dirty="0">
                          <a:solidFill>
                            <a:srgbClr val="000000"/>
                          </a:solidFill>
                          <a:effectLst/>
                          <a:latin typeface="微軟正黑體" panose="020B0604030504040204" pitchFamily="34" charset="-120"/>
                          <a:ea typeface="微軟正黑體" panose="020B0604030504040204" pitchFamily="34" charset="-120"/>
                        </a:rPr>
                        <a:t>Function</a:t>
                      </a:r>
                      <a:endParaRPr lang="en-US" dirty="0">
                        <a:effectLst/>
                        <a:latin typeface="微軟正黑體" panose="020B0604030504040204" pitchFamily="34" charset="-120"/>
                        <a:ea typeface="微軟正黑體" panose="020B0604030504040204" pitchFamily="34" charset="-120"/>
                      </a:endParaRPr>
                    </a:p>
                  </a:txBody>
                  <a:tcPr marL="95250" marR="95250" marT="95250" marB="95250"/>
                </a:tc>
                <a:tc>
                  <a:txBody>
                    <a:bodyPr/>
                    <a:lstStyle/>
                    <a:p>
                      <a:pPr rtl="0" fontAlgn="t">
                        <a:lnSpc>
                          <a:spcPct val="150000"/>
                        </a:lnSpc>
                        <a:spcBef>
                          <a:spcPts val="0"/>
                        </a:spcBef>
                        <a:spcAft>
                          <a:spcPts val="0"/>
                        </a:spcAft>
                      </a:pPr>
                      <a:r>
                        <a:rPr lang="zh-TW" altLang="en-US" sz="1400" b="0" u="none" strike="noStrike" dirty="0">
                          <a:solidFill>
                            <a:srgbClr val="000000"/>
                          </a:solidFill>
                          <a:effectLst/>
                          <a:latin typeface="微軟正黑體" panose="020B0604030504040204" pitchFamily="34" charset="-120"/>
                          <a:ea typeface="微軟正黑體" panose="020B0604030504040204" pitchFamily="34" charset="-120"/>
                        </a:rPr>
                        <a:t>不可以使用</a:t>
                      </a:r>
                      <a:r>
                        <a:rPr lang="en-US" sz="1400" b="0" u="none" strike="noStrike" dirty="0">
                          <a:solidFill>
                            <a:srgbClr val="000000"/>
                          </a:solidFill>
                          <a:effectLst/>
                          <a:latin typeface="微軟正黑體" panose="020B0604030504040204" pitchFamily="34" charset="-120"/>
                          <a:ea typeface="微軟正黑體" panose="020B0604030504040204" pitchFamily="34" charset="-120"/>
                        </a:rPr>
                        <a:t>Stored Procedure </a:t>
                      </a:r>
                      <a:endParaRPr lang="en-US" dirty="0">
                        <a:effectLst/>
                        <a:latin typeface="微軟正黑體" panose="020B0604030504040204" pitchFamily="34" charset="-120"/>
                        <a:ea typeface="微軟正黑體" panose="020B0604030504040204" pitchFamily="34" charset="-120"/>
                      </a:endParaRPr>
                    </a:p>
                    <a:p>
                      <a:pPr rtl="0" fontAlgn="t">
                        <a:lnSpc>
                          <a:spcPct val="150000"/>
                        </a:lnSpc>
                        <a:spcBef>
                          <a:spcPts val="0"/>
                        </a:spcBef>
                        <a:spcAft>
                          <a:spcPts val="0"/>
                        </a:spcAft>
                      </a:pPr>
                      <a:r>
                        <a:rPr lang="en-US" sz="1200" b="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u="none" strike="noStrike" dirty="0">
                          <a:solidFill>
                            <a:srgbClr val="000000"/>
                          </a:solidFill>
                          <a:effectLst/>
                          <a:latin typeface="微軟正黑體" panose="020B0604030504040204" pitchFamily="34" charset="-120"/>
                          <a:ea typeface="微軟正黑體" panose="020B0604030504040204" pitchFamily="34" charset="-120"/>
                        </a:rPr>
                        <a:t>但使用</a:t>
                      </a:r>
                      <a:r>
                        <a:rPr lang="en-US" sz="1200" b="0" u="none" strike="noStrike" dirty="0">
                          <a:solidFill>
                            <a:srgbClr val="000000"/>
                          </a:solidFill>
                          <a:effectLst/>
                          <a:latin typeface="微軟正黑體" panose="020B0604030504040204" pitchFamily="34" charset="-120"/>
                          <a:ea typeface="微軟正黑體" panose="020B0604030504040204" pitchFamily="34" charset="-120"/>
                        </a:rPr>
                        <a:t>Function</a:t>
                      </a:r>
                      <a:r>
                        <a:rPr lang="zh-TW" altLang="en-US" sz="1200" b="0" u="none" strike="noStrike" dirty="0">
                          <a:solidFill>
                            <a:srgbClr val="000000"/>
                          </a:solidFill>
                          <a:effectLst/>
                          <a:latin typeface="微軟正黑體" panose="020B0604030504040204" pitchFamily="34" charset="-120"/>
                          <a:ea typeface="微軟正黑體" panose="020B0604030504040204" pitchFamily="34" charset="-120"/>
                        </a:rPr>
                        <a:t>是可以的</a:t>
                      </a:r>
                      <a:r>
                        <a:rPr lang="en-US" altLang="zh-TW" sz="1200" b="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dirty="0">
                        <a:effectLst/>
                        <a:latin typeface="微軟正黑體" panose="020B0604030504040204" pitchFamily="34" charset="-120"/>
                        <a:ea typeface="微軟正黑體" panose="020B0604030504040204" pitchFamily="34" charset="-120"/>
                      </a:endParaRPr>
                    </a:p>
                  </a:txBody>
                  <a:tcPr marL="95250" marR="95250" marT="95250" marB="95250"/>
                </a:tc>
                <a:extLst>
                  <a:ext uri="{0D108BD9-81ED-4DB2-BD59-A6C34878D82A}">
                    <a16:rowId xmlns:a16="http://schemas.microsoft.com/office/drawing/2014/main" val="2692945320"/>
                  </a:ext>
                </a:extLst>
              </a:tr>
              <a:tr h="824851">
                <a:tc>
                  <a:txBody>
                    <a:bodyPr/>
                    <a:lstStyle/>
                    <a:p>
                      <a:pPr rtl="0" fontAlgn="t">
                        <a:lnSpc>
                          <a:spcPct val="150000"/>
                        </a:lnSpc>
                        <a:spcBef>
                          <a:spcPts val="0"/>
                        </a:spcBef>
                        <a:spcAft>
                          <a:spcPts val="0"/>
                        </a:spcAft>
                      </a:pPr>
                      <a:r>
                        <a:rPr lang="zh-TW" altLang="en-US" sz="1400" b="0" u="none" strike="noStrike" dirty="0">
                          <a:solidFill>
                            <a:srgbClr val="000000"/>
                          </a:solidFill>
                          <a:effectLst/>
                          <a:latin typeface="微軟正黑體" panose="020B0604030504040204" pitchFamily="34" charset="-120"/>
                          <a:ea typeface="微軟正黑體" panose="020B0604030504040204" pitchFamily="34" charset="-120"/>
                        </a:rPr>
                        <a:t>可更改資料庫</a:t>
                      </a:r>
                      <a:endParaRPr lang="zh-TW" altLang="en-US" dirty="0">
                        <a:effectLst/>
                        <a:latin typeface="微軟正黑體" panose="020B0604030504040204" pitchFamily="34" charset="-120"/>
                        <a:ea typeface="微軟正黑體" panose="020B0604030504040204" pitchFamily="34" charset="-120"/>
                      </a:endParaRPr>
                    </a:p>
                    <a:p>
                      <a:pPr rtl="0" fontAlgn="t">
                        <a:lnSpc>
                          <a:spcPct val="150000"/>
                        </a:lnSpc>
                        <a:spcBef>
                          <a:spcPts val="0"/>
                        </a:spcBef>
                        <a:spcAft>
                          <a:spcPts val="0"/>
                        </a:spcAft>
                      </a:pPr>
                      <a:r>
                        <a:rPr lang="zh-TW" altLang="en-US" sz="1200" b="0" u="none" strike="noStrike" dirty="0">
                          <a:solidFill>
                            <a:srgbClr val="000000"/>
                          </a:solidFill>
                          <a:effectLst/>
                          <a:latin typeface="微軟正黑體" panose="020B0604030504040204" pitchFamily="34" charset="-120"/>
                          <a:ea typeface="微軟正黑體" panose="020B0604030504040204" pitchFamily="34" charset="-120"/>
                        </a:rPr>
                        <a:t>（使用</a:t>
                      </a:r>
                      <a:r>
                        <a:rPr lang="en-US" sz="1200" b="0" u="none" strike="noStrike" dirty="0">
                          <a:solidFill>
                            <a:srgbClr val="000000"/>
                          </a:solidFill>
                          <a:effectLst/>
                          <a:latin typeface="微軟正黑體" panose="020B0604030504040204" pitchFamily="34" charset="-120"/>
                          <a:ea typeface="微軟正黑體" panose="020B0604030504040204" pitchFamily="34" charset="-120"/>
                        </a:rPr>
                        <a:t>Update, Delete, Insert）</a:t>
                      </a:r>
                      <a:endParaRPr lang="en-US" sz="1200" dirty="0">
                        <a:effectLst/>
                        <a:latin typeface="微軟正黑體" panose="020B0604030504040204" pitchFamily="34" charset="-120"/>
                        <a:ea typeface="微軟正黑體" panose="020B0604030504040204" pitchFamily="34" charset="-120"/>
                      </a:endParaRPr>
                    </a:p>
                  </a:txBody>
                  <a:tcPr marL="95250" marR="95250" marT="95250" marB="95250"/>
                </a:tc>
                <a:tc>
                  <a:txBody>
                    <a:bodyPr/>
                    <a:lstStyle/>
                    <a:p>
                      <a:pPr rtl="0" fontAlgn="t">
                        <a:lnSpc>
                          <a:spcPct val="150000"/>
                        </a:lnSpc>
                        <a:spcBef>
                          <a:spcPts val="0"/>
                        </a:spcBef>
                        <a:spcAft>
                          <a:spcPts val="0"/>
                        </a:spcAft>
                      </a:pPr>
                      <a:r>
                        <a:rPr lang="zh-TW" altLang="en-US" sz="1400" b="0" u="none" strike="noStrike" dirty="0">
                          <a:solidFill>
                            <a:srgbClr val="000000"/>
                          </a:solidFill>
                          <a:effectLst/>
                          <a:latin typeface="微軟正黑體" panose="020B0604030504040204" pitchFamily="34" charset="-120"/>
                          <a:ea typeface="微軟正黑體" panose="020B0604030504040204" pitchFamily="34" charset="-120"/>
                        </a:rPr>
                        <a:t>不可更改資料庫</a:t>
                      </a:r>
                      <a:endParaRPr lang="zh-TW" altLang="en-US" dirty="0">
                        <a:effectLst/>
                        <a:latin typeface="微軟正黑體" panose="020B0604030504040204" pitchFamily="34" charset="-120"/>
                        <a:ea typeface="微軟正黑體" panose="020B0604030504040204" pitchFamily="34" charset="-120"/>
                      </a:endParaRPr>
                    </a:p>
                  </a:txBody>
                  <a:tcPr marL="95250" marR="95250" marT="95250" marB="95250"/>
                </a:tc>
                <a:extLst>
                  <a:ext uri="{0D108BD9-81ED-4DB2-BD59-A6C34878D82A}">
                    <a16:rowId xmlns:a16="http://schemas.microsoft.com/office/drawing/2014/main" val="601539533"/>
                  </a:ext>
                </a:extLst>
              </a:tr>
            </a:tbl>
          </a:graphicData>
        </a:graphic>
      </p:graphicFrame>
    </p:spTree>
    <p:extLst>
      <p:ext uri="{BB962C8B-B14F-4D97-AF65-F5344CB8AC3E}">
        <p14:creationId xmlns:p14="http://schemas.microsoft.com/office/powerpoint/2010/main" val="2870419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 vs User Defined Function</a:t>
            </a:r>
          </a:p>
        </p:txBody>
      </p:sp>
      <p:sp>
        <p:nvSpPr>
          <p:cNvPr id="2" name="副標題 1">
            <a:extLst>
              <a:ext uri="{FF2B5EF4-FFF2-40B4-BE49-F238E27FC236}">
                <a16:creationId xmlns:a16="http://schemas.microsoft.com/office/drawing/2014/main" id="{0700007C-778E-C3C9-D5E8-BA1A8DA941C5}"/>
              </a:ext>
            </a:extLst>
          </p:cNvPr>
          <p:cNvSpPr>
            <a:spLocks noGrp="1"/>
          </p:cNvSpPr>
          <p:nvPr>
            <p:ph type="subTitle" idx="1"/>
          </p:nvPr>
        </p:nvSpPr>
        <p:spPr>
          <a:xfrm>
            <a:off x="1409413" y="1516352"/>
            <a:ext cx="6577426" cy="2383200"/>
          </a:xfrm>
        </p:spPr>
        <p:txBody>
          <a:bodyPr/>
          <a:lstStyle/>
          <a:p>
            <a:pPr marL="127000" indent="0">
              <a:lnSpc>
                <a:spcPct val="150000"/>
              </a:lnSpc>
              <a:buNone/>
            </a:pPr>
            <a:r>
              <a:rPr lang="zh-TW" altLang="en-US" dirty="0">
                <a:latin typeface="微軟正黑體" panose="020B0604030504040204" pitchFamily="34" charset="-120"/>
                <a:ea typeface="微軟正黑體" panose="020B0604030504040204" pitchFamily="34" charset="-120"/>
              </a:rPr>
              <a:t>當要套入在 </a:t>
            </a:r>
            <a:r>
              <a:rPr lang="en-US" altLang="zh-TW" dirty="0">
                <a:latin typeface="微軟正黑體" panose="020B0604030504040204" pitchFamily="34" charset="-120"/>
                <a:ea typeface="微軟正黑體" panose="020B0604030504040204" pitchFamily="34" charset="-120"/>
              </a:rPr>
              <a:t>SQL </a:t>
            </a:r>
            <a:r>
              <a:rPr lang="zh-TW" altLang="en-US" dirty="0">
                <a:latin typeface="微軟正黑體" panose="020B0604030504040204" pitchFamily="34" charset="-120"/>
                <a:ea typeface="微軟正黑體" panose="020B0604030504040204" pitchFamily="34" charset="-120"/>
              </a:rPr>
              <a:t>指令中使用時：</a:t>
            </a:r>
          </a:p>
          <a:p>
            <a:pPr>
              <a:lnSpc>
                <a:spcPct val="150000"/>
              </a:lnSpc>
              <a:buFont typeface="Wingdings" panose="05000000000000000000" pitchFamily="2" charset="2"/>
              <a:buChar char="l"/>
            </a:pPr>
            <a:r>
              <a:rPr lang="en-US" altLang="zh-TW" dirty="0">
                <a:latin typeface="微軟正黑體" panose="020B0604030504040204" pitchFamily="34" charset="-120"/>
                <a:ea typeface="微軟正黑體" panose="020B0604030504040204" pitchFamily="34" charset="-120"/>
              </a:rPr>
              <a:t>Stored Procedure</a:t>
            </a:r>
            <a:r>
              <a:rPr lang="zh-TW" altLang="en-US" dirty="0">
                <a:latin typeface="微軟正黑體" panose="020B0604030504040204" pitchFamily="34" charset="-120"/>
                <a:ea typeface="微軟正黑體" panose="020B0604030504040204" pitchFamily="34" charset="-120"/>
              </a:rPr>
              <a:t>：不推薦使用</a:t>
            </a:r>
          </a:p>
          <a:p>
            <a:pPr>
              <a:lnSpc>
                <a:spcPct val="150000"/>
              </a:lnSpc>
              <a:buFont typeface="Wingdings" panose="05000000000000000000" pitchFamily="2" charset="2"/>
              <a:buChar char="l"/>
            </a:pPr>
            <a:endParaRPr lang="zh-TW" altLang="en-US"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l"/>
            </a:pPr>
            <a:endParaRPr lang="en-US" altLang="zh-TW"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l"/>
            </a:pPr>
            <a:endParaRPr lang="zh-TW" altLang="en-US"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l"/>
            </a:pPr>
            <a:r>
              <a:rPr lang="en-US" altLang="zh-TW" dirty="0">
                <a:latin typeface="微軟正黑體" panose="020B0604030504040204" pitchFamily="34" charset="-120"/>
                <a:ea typeface="微軟正黑體" panose="020B0604030504040204" pitchFamily="34" charset="-120"/>
              </a:rPr>
              <a:t>User Defined Function</a:t>
            </a:r>
            <a:r>
              <a:rPr lang="zh-TW" altLang="en-US" dirty="0">
                <a:latin typeface="微軟正黑體" panose="020B0604030504040204" pitchFamily="34" charset="-120"/>
                <a:ea typeface="微軟正黑體" panose="020B0604030504040204" pitchFamily="34" charset="-120"/>
              </a:rPr>
              <a:t>：可以直接套入指令中</a:t>
            </a:r>
          </a:p>
          <a:p>
            <a:pPr>
              <a:lnSpc>
                <a:spcPct val="150000"/>
              </a:lnSpc>
              <a:buFont typeface="Wingdings" panose="05000000000000000000" pitchFamily="2" charset="2"/>
              <a:buChar char="l"/>
            </a:pPr>
            <a:r>
              <a:rPr lang="en-US" altLang="zh-TW" dirty="0" err="1">
                <a:latin typeface="微軟正黑體" panose="020B0604030504040204" pitchFamily="34" charset="-120"/>
                <a:ea typeface="微軟正黑體" panose="020B0604030504040204" pitchFamily="34" charset="-120"/>
              </a:rPr>
              <a:t>eg.</a:t>
            </a:r>
            <a:r>
              <a:rPr lang="en-US" altLang="zh-TW" dirty="0">
                <a:latin typeface="微軟正黑體" panose="020B0604030504040204" pitchFamily="34" charset="-120"/>
                <a:ea typeface="微軟正黑體" panose="020B0604030504040204" pitchFamily="34" charset="-120"/>
              </a:rPr>
              <a:t>  SELECT * FROM [Function Name]</a:t>
            </a:r>
          </a:p>
          <a:p>
            <a:pPr>
              <a:lnSpc>
                <a:spcPct val="150000"/>
              </a:lnSpc>
              <a:buFont typeface="Wingdings" panose="05000000000000000000" pitchFamily="2" charset="2"/>
              <a:buChar char="l"/>
            </a:pPr>
            <a:endParaRPr lang="zh-TW" altLang="en-US" dirty="0">
              <a:latin typeface="微軟正黑體" panose="020B0604030504040204" pitchFamily="34" charset="-120"/>
              <a:ea typeface="微軟正黑體" panose="020B0604030504040204" pitchFamily="34" charset="-120"/>
            </a:endParaRPr>
          </a:p>
        </p:txBody>
      </p:sp>
      <p:pic>
        <p:nvPicPr>
          <p:cNvPr id="12290" name="Picture 2">
            <a:extLst>
              <a:ext uri="{FF2B5EF4-FFF2-40B4-BE49-F238E27FC236}">
                <a16:creationId xmlns:a16="http://schemas.microsoft.com/office/drawing/2014/main" id="{E565D067-A44C-238F-D5A1-332FB3765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509" y="2341239"/>
            <a:ext cx="428625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1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zh-TW" altLang="en-US" sz="2400" b="1" dirty="0">
                <a:latin typeface="微軟正黑體" panose="020B0604030504040204" pitchFamily="34" charset="-120"/>
                <a:ea typeface="微軟正黑體" panose="020B0604030504040204" pitchFamily="34" charset="-120"/>
              </a:rPr>
              <a:t>課堂練習</a:t>
            </a:r>
            <a:endParaRPr lang="en-US" altLang="zh-TW" sz="2400" b="1" dirty="0">
              <a:latin typeface="微軟正黑體" panose="020B0604030504040204" pitchFamily="34" charset="-120"/>
              <a:ea typeface="微軟正黑體" panose="020B0604030504040204" pitchFamily="34" charset="-120"/>
            </a:endParaRPr>
          </a:p>
        </p:txBody>
      </p:sp>
      <p:sp>
        <p:nvSpPr>
          <p:cNvPr id="2" name="副標題 1">
            <a:extLst>
              <a:ext uri="{FF2B5EF4-FFF2-40B4-BE49-F238E27FC236}">
                <a16:creationId xmlns:a16="http://schemas.microsoft.com/office/drawing/2014/main" id="{0700007C-778E-C3C9-D5E8-BA1A8DA941C5}"/>
              </a:ext>
            </a:extLst>
          </p:cNvPr>
          <p:cNvSpPr>
            <a:spLocks noGrp="1"/>
          </p:cNvSpPr>
          <p:nvPr>
            <p:ph type="subTitle" idx="1"/>
          </p:nvPr>
        </p:nvSpPr>
        <p:spPr>
          <a:xfrm>
            <a:off x="1464415" y="1380150"/>
            <a:ext cx="6577426" cy="2383200"/>
          </a:xfrm>
        </p:spPr>
        <p:txBody>
          <a:bodyPr/>
          <a:lstStyle/>
          <a:p>
            <a:pPr>
              <a:lnSpc>
                <a:spcPct val="200000"/>
              </a:lnSpc>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寫一個叫 </a:t>
            </a:r>
            <a:r>
              <a:rPr lang="en-US" altLang="zh-TW" dirty="0" err="1">
                <a:latin typeface="微軟正黑體" panose="020B0604030504040204" pitchFamily="34" charset="-120"/>
                <a:ea typeface="微軟正黑體" panose="020B0604030504040204" pitchFamily="34" charset="-120"/>
              </a:rPr>
              <a:t>find_date</a:t>
            </a:r>
            <a:r>
              <a:rPr lang="zh-TW" altLang="en-US" dirty="0">
                <a:latin typeface="微軟正黑體" panose="020B0604030504040204" pitchFamily="34" charset="-120"/>
                <a:ea typeface="微軟正黑體" panose="020B0604030504040204" pitchFamily="34" charset="-120"/>
              </a:rPr>
              <a:t> 的 </a:t>
            </a:r>
            <a:r>
              <a:rPr lang="en-US" altLang="zh-TW" dirty="0">
                <a:latin typeface="微軟正黑體" panose="020B0604030504040204" pitchFamily="34" charset="-120"/>
                <a:ea typeface="微軟正黑體" panose="020B0604030504040204" pitchFamily="34" charset="-120"/>
              </a:rPr>
              <a:t>function</a:t>
            </a:r>
          </a:p>
          <a:p>
            <a:pPr marL="127000" indent="0">
              <a:lnSpc>
                <a:spcPct val="200000"/>
              </a:lnSpc>
              <a:buNone/>
            </a:pPr>
            <a:r>
              <a:rPr lang="zh-TW" altLang="en-US" dirty="0">
                <a:latin typeface="微軟正黑體" panose="020B0604030504040204" pitchFamily="34" charset="-120"/>
                <a:ea typeface="微軟正黑體" panose="020B0604030504040204" pitchFamily="34" charset="-120"/>
              </a:rPr>
              <a:t>處理利用日期和天數直接搜尋前幾日的開市日期，並要支援跨年份</a:t>
            </a:r>
            <a:endParaRPr lang="en-US" altLang="zh-TW" dirty="0">
              <a:latin typeface="微軟正黑體" panose="020B0604030504040204" pitchFamily="34" charset="-120"/>
              <a:ea typeface="微軟正黑體" panose="020B0604030504040204" pitchFamily="34" charset="-120"/>
            </a:endParaRPr>
          </a:p>
          <a:p>
            <a:pPr marL="127000" indent="0">
              <a:lnSpc>
                <a:spcPct val="200000"/>
              </a:lnSpc>
              <a:buNone/>
            </a:pPr>
            <a:r>
              <a:rPr lang="en-US" altLang="zh-TW" dirty="0">
                <a:latin typeface="微軟正黑體" panose="020B0604030504040204" pitchFamily="34" charset="-120"/>
                <a:ea typeface="微軟正黑體" panose="020B0604030504040204" pitchFamily="34" charset="-120"/>
              </a:rPr>
              <a:t>ex. 2022/01/03 </a:t>
            </a:r>
            <a:r>
              <a:rPr lang="zh-TW" altLang="en-US" dirty="0">
                <a:latin typeface="微軟正黑體" panose="020B0604030504040204" pitchFamily="34" charset="-120"/>
                <a:ea typeface="微軟正黑體" panose="020B0604030504040204" pitchFamily="34" charset="-120"/>
              </a:rPr>
              <a:t>的前兩天工作日是 </a:t>
            </a:r>
            <a:r>
              <a:rPr lang="en-US" altLang="zh-TW" dirty="0">
                <a:latin typeface="微軟正黑體" panose="020B0604030504040204" pitchFamily="34" charset="-120"/>
                <a:ea typeface="微軟正黑體" panose="020B0604030504040204" pitchFamily="34" charset="-120"/>
              </a:rPr>
              <a:t>2021/12/30 </a:t>
            </a:r>
            <a:r>
              <a:rPr lang="zh-TW" altLang="en-US" dirty="0">
                <a:latin typeface="微軟正黑體" panose="020B0604030504040204" pitchFamily="34" charset="-120"/>
                <a:ea typeface="微軟正黑體" panose="020B0604030504040204" pitchFamily="34" charset="-120"/>
              </a:rPr>
              <a:t>和 </a:t>
            </a:r>
            <a:r>
              <a:rPr lang="en-US" altLang="zh-TW" dirty="0">
                <a:latin typeface="微軟正黑體" panose="020B0604030504040204" pitchFamily="34" charset="-120"/>
                <a:ea typeface="微軟正黑體" panose="020B0604030504040204" pitchFamily="34" charset="-120"/>
              </a:rPr>
              <a:t>2021/12/31</a:t>
            </a:r>
          </a:p>
          <a:p>
            <a:pPr>
              <a:lnSpc>
                <a:spcPct val="200000"/>
              </a:lnSpc>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輸入：</a:t>
            </a:r>
            <a:endParaRPr lang="en-US" altLang="zh-TW" dirty="0">
              <a:latin typeface="微軟正黑體" panose="020B0604030504040204" pitchFamily="34" charset="-120"/>
              <a:ea typeface="微軟正黑體" panose="020B0604030504040204" pitchFamily="34" charset="-120"/>
            </a:endParaRPr>
          </a:p>
          <a:p>
            <a:pPr>
              <a:lnSpc>
                <a:spcPct val="200000"/>
              </a:lnSpc>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輸出：</a:t>
            </a:r>
            <a:endParaRPr lang="en-US" altLang="zh-TW" dirty="0">
              <a:latin typeface="微軟正黑體" panose="020B0604030504040204" pitchFamily="34" charset="-120"/>
              <a:ea typeface="微軟正黑體" panose="020B0604030504040204" pitchFamily="34" charset="-120"/>
            </a:endParaRPr>
          </a:p>
          <a:p>
            <a:pPr>
              <a:lnSpc>
                <a:spcPct val="200000"/>
              </a:lnSpc>
              <a:buFont typeface="Wingdings" panose="05000000000000000000" pitchFamily="2" charset="2"/>
              <a:buChar char="l"/>
            </a:pPr>
            <a:endParaRPr lang="en-US" altLang="zh-TW" sz="900" dirty="0">
              <a:latin typeface="微軟正黑體" panose="020B0604030504040204" pitchFamily="34" charset="-120"/>
              <a:ea typeface="微軟正黑體" panose="020B0604030504040204" pitchFamily="34" charset="-120"/>
            </a:endParaRPr>
          </a:p>
          <a:p>
            <a:pPr>
              <a:lnSpc>
                <a:spcPct val="200000"/>
              </a:lnSpc>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給 </a:t>
            </a:r>
            <a:r>
              <a:rPr lang="en-US" altLang="zh-TW" dirty="0">
                <a:latin typeface="微軟正黑體" panose="020B0604030504040204" pitchFamily="34" charset="-120"/>
                <a:ea typeface="微軟正黑體" panose="020B0604030504040204" pitchFamily="34" charset="-120"/>
              </a:rPr>
              <a:t>30</a:t>
            </a:r>
            <a:r>
              <a:rPr lang="zh-TW" altLang="en-US" dirty="0">
                <a:latin typeface="微軟正黑體" panose="020B0604030504040204" pitchFamily="34" charset="-120"/>
                <a:ea typeface="微軟正黑體" panose="020B0604030504040204" pitchFamily="34" charset="-120"/>
              </a:rPr>
              <a:t> 分鐘練習時間</a:t>
            </a:r>
          </a:p>
        </p:txBody>
      </p:sp>
    </p:spTree>
    <p:extLst>
      <p:ext uri="{BB962C8B-B14F-4D97-AF65-F5344CB8AC3E}">
        <p14:creationId xmlns:p14="http://schemas.microsoft.com/office/powerpoint/2010/main" val="387420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3810294" y="1390401"/>
            <a:ext cx="1653900" cy="930000"/>
          </a:xfrm>
          <a:prstGeom prst="ellipse">
            <a:avLst/>
          </a:prstGeom>
          <a:solidFill>
            <a:srgbClr val="BF7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txBox="1">
            <a:spLocks noGrp="1"/>
          </p:cNvSpPr>
          <p:nvPr>
            <p:ph type="title"/>
          </p:nvPr>
        </p:nvSpPr>
        <p:spPr>
          <a:xfrm>
            <a:off x="1756194" y="2652251"/>
            <a:ext cx="5762100" cy="520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zh-TW" b="1" dirty="0">
                <a:latin typeface="微軟正黑體" panose="020B0604030504040204" pitchFamily="34" charset="-120"/>
                <a:ea typeface="微軟正黑體" panose="020B0604030504040204" pitchFamily="34" charset="-120"/>
              </a:rPr>
              <a:t>Stored Procedure</a:t>
            </a:r>
            <a:endParaRPr b="1" dirty="0">
              <a:latin typeface="微軟正黑體" panose="020B0604030504040204" pitchFamily="34" charset="-120"/>
              <a:ea typeface="微軟正黑體" panose="020B0604030504040204" pitchFamily="34" charset="-120"/>
            </a:endParaRPr>
          </a:p>
        </p:txBody>
      </p:sp>
      <p:sp>
        <p:nvSpPr>
          <p:cNvPr id="322" name="Google Shape;322;p35"/>
          <p:cNvSpPr txBox="1">
            <a:spLocks noGrp="1"/>
          </p:cNvSpPr>
          <p:nvPr>
            <p:ph type="title" idx="2"/>
          </p:nvPr>
        </p:nvSpPr>
        <p:spPr>
          <a:xfrm>
            <a:off x="4187694" y="1513701"/>
            <a:ext cx="899100" cy="6834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What is Stored Procedure?</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325154" y="1454389"/>
            <a:ext cx="6493691" cy="2352871"/>
          </a:xfrm>
        </p:spPr>
        <p:txBody>
          <a:bodyPr/>
          <a:lstStyle/>
          <a:p>
            <a:pPr>
              <a:lnSpc>
                <a:spcPct val="200000"/>
              </a:lnSpc>
              <a:buFont typeface="Wingdings" panose="05000000000000000000" pitchFamily="2" charset="2"/>
              <a:buChar char="l"/>
            </a:pPr>
            <a:r>
              <a:rPr lang="en-US" altLang="zh-TW" dirty="0">
                <a:latin typeface="微軟正黑體" panose="020B0604030504040204" pitchFamily="34" charset="-120"/>
                <a:ea typeface="微軟正黑體" panose="020B0604030504040204" pitchFamily="34" charset="-120"/>
              </a:rPr>
              <a:t>Stored Procedure</a:t>
            </a:r>
            <a:r>
              <a:rPr lang="zh-TW" altLang="en-US" dirty="0">
                <a:latin typeface="微軟正黑體" panose="020B0604030504040204" pitchFamily="34" charset="-120"/>
                <a:ea typeface="微軟正黑體" panose="020B0604030504040204" pitchFamily="34" charset="-120"/>
              </a:rPr>
              <a:t>（預存程序）是一或多個 </a:t>
            </a:r>
            <a:r>
              <a:rPr lang="en-US" altLang="zh-TW" dirty="0">
                <a:latin typeface="微軟正黑體" panose="020B0604030504040204" pitchFamily="34" charset="-120"/>
                <a:ea typeface="微軟正黑體" panose="020B0604030504040204" pitchFamily="34" charset="-120"/>
              </a:rPr>
              <a:t>Transact-SQL </a:t>
            </a:r>
            <a:r>
              <a:rPr lang="zh-TW" altLang="en-US" dirty="0">
                <a:latin typeface="微軟正黑體" panose="020B0604030504040204" pitchFamily="34" charset="-120"/>
                <a:ea typeface="微軟正黑體" panose="020B0604030504040204" pitchFamily="34" charset="-120"/>
              </a:rPr>
              <a:t>陳述式的群組</a:t>
            </a:r>
          </a:p>
          <a:p>
            <a:pPr>
              <a:lnSpc>
                <a:spcPct val="200000"/>
              </a:lnSpc>
              <a:buFont typeface="Wingdings" panose="05000000000000000000" pitchFamily="2" charset="2"/>
              <a:buChar char="l"/>
            </a:pPr>
            <a:r>
              <a:rPr lang="en-US" altLang="zh-TW" dirty="0">
                <a:latin typeface="微軟正黑體" panose="020B0604030504040204" pitchFamily="34" charset="-120"/>
                <a:ea typeface="微軟正黑體" panose="020B0604030504040204" pitchFamily="34" charset="-120"/>
                <a:hlinkClick r:id="rId3"/>
              </a:rPr>
              <a:t>Transact-SQL</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是具有批次與區塊特性的</a:t>
            </a:r>
            <a:r>
              <a:rPr lang="en-US" altLang="zh-TW" dirty="0">
                <a:latin typeface="微軟正黑體" panose="020B0604030504040204" pitchFamily="34" charset="-120"/>
                <a:ea typeface="微軟正黑體" panose="020B0604030504040204" pitchFamily="34" charset="-120"/>
              </a:rPr>
              <a:t>SQL</a:t>
            </a:r>
            <a:r>
              <a:rPr lang="zh-TW" altLang="en-US" dirty="0">
                <a:latin typeface="微軟正黑體" panose="020B0604030504040204" pitchFamily="34" charset="-120"/>
                <a:ea typeface="微軟正黑體" panose="020B0604030504040204" pitchFamily="34" charset="-120"/>
              </a:rPr>
              <a:t>指令集合</a:t>
            </a:r>
          </a:p>
          <a:p>
            <a:pPr>
              <a:lnSpc>
                <a:spcPct val="200000"/>
              </a:lnSpc>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概念就類似 </a:t>
            </a:r>
            <a:r>
              <a:rPr lang="en-US" altLang="zh-TW" dirty="0">
                <a:latin typeface="微軟正黑體" panose="020B0604030504040204" pitchFamily="34" charset="-120"/>
                <a:ea typeface="微軟正黑體" panose="020B0604030504040204" pitchFamily="34" charset="-120"/>
              </a:rPr>
              <a:t>database </a:t>
            </a:r>
            <a:r>
              <a:rPr lang="zh-TW" altLang="en-US" dirty="0">
                <a:latin typeface="微軟正黑體" panose="020B0604030504040204" pitchFamily="34" charset="-120"/>
                <a:ea typeface="微軟正黑體" panose="020B0604030504040204" pitchFamily="34" charset="-120"/>
              </a:rPr>
              <a:t>裡的 </a:t>
            </a:r>
            <a:r>
              <a:rPr lang="en-US" altLang="zh-TW" dirty="0">
                <a:latin typeface="微軟正黑體" panose="020B0604030504040204" pitchFamily="34" charset="-120"/>
                <a:ea typeface="微軟正黑體" panose="020B0604030504040204" pitchFamily="34" charset="-120"/>
              </a:rPr>
              <a:t>function</a:t>
            </a:r>
            <a:r>
              <a:rPr lang="zh-TW" altLang="en-US" dirty="0">
                <a:latin typeface="微軟正黑體" panose="020B0604030504040204" pitchFamily="34" charset="-120"/>
                <a:ea typeface="微軟正黑體" panose="020B0604030504040204" pitchFamily="34" charset="-120"/>
              </a:rPr>
              <a:t>，先把程式碼寫好，儲存後，再直接用預存程序的名稱呼叫就好</a:t>
            </a:r>
          </a:p>
          <a:p>
            <a:pPr>
              <a:lnSpc>
                <a:spcPct val="200000"/>
              </a:lnSpc>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可傳入參數或回傳多個數值及執行狀態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 </a:t>
            </a:r>
            <a:r>
              <a:rPr lang="zh-TW" altLang="en-US" sz="2400" b="1" dirty="0">
                <a:latin typeface="微軟正黑體" panose="020B0604030504040204" pitchFamily="34" charset="-120"/>
                <a:ea typeface="微軟正黑體" panose="020B0604030504040204" pitchFamily="34" charset="-120"/>
              </a:rPr>
              <a:t>的好處</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325154" y="1454389"/>
            <a:ext cx="6493691" cy="2352871"/>
          </a:xfrm>
        </p:spPr>
        <p:txBody>
          <a:bodyPr/>
          <a:lstStyle/>
          <a:p>
            <a:pPr marL="469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減少伺服器</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用戶端網路流量：呼叫時是呼叫整個程序，如果沒有經過封裝，會是每一條程式分別傳送</a:t>
            </a:r>
          </a:p>
          <a:p>
            <a:pPr marL="469900" indent="-342900">
              <a:lnSpc>
                <a:spcPct val="200000"/>
              </a:lnSpc>
              <a:buFont typeface="+mj-lt"/>
              <a:buAutoNum type="arabicPeriod"/>
            </a:pPr>
            <a:endParaRPr lang="zh-TW" altLang="en-US" dirty="0">
              <a:latin typeface="微軟正黑體" panose="020B0604030504040204" pitchFamily="34" charset="-120"/>
              <a:ea typeface="微軟正黑體" panose="020B0604030504040204" pitchFamily="34" charset="-120"/>
            </a:endParaRPr>
          </a:p>
          <a:p>
            <a:pPr marL="469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更強的安全性：當透過網路呼叫程序時，僅有執行程序的呼叫是可見的，因此，惡意使用者就無法查看資料表及資料庫物件名稱、內嵌自己的 </a:t>
            </a:r>
            <a:r>
              <a:rPr lang="en-US" altLang="zh-TW" dirty="0">
                <a:latin typeface="微軟正黑體" panose="020B0604030504040204" pitchFamily="34" charset="-120"/>
                <a:ea typeface="微軟正黑體" panose="020B0604030504040204" pitchFamily="34" charset="-120"/>
              </a:rPr>
              <a:t>Transact-SQL </a:t>
            </a:r>
            <a:r>
              <a:rPr lang="zh-TW" altLang="en-US" dirty="0">
                <a:latin typeface="微軟正黑體" panose="020B0604030504040204" pitchFamily="34" charset="-120"/>
                <a:ea typeface="微軟正黑體" panose="020B0604030504040204" pitchFamily="34" charset="-120"/>
              </a:rPr>
              <a:t>陳述式或搜尋重要的資料。</a:t>
            </a:r>
          </a:p>
          <a:p>
            <a:pPr marL="469900" indent="-342900">
              <a:lnSpc>
                <a:spcPct val="200000"/>
              </a:lnSpc>
              <a:buFont typeface="+mj-lt"/>
              <a:buAutoNum type="arabicPeriod"/>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0607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 </a:t>
            </a:r>
            <a:r>
              <a:rPr lang="zh-TW" altLang="en-US" sz="2400" b="1" dirty="0">
                <a:latin typeface="微軟正黑體" panose="020B0604030504040204" pitchFamily="34" charset="-120"/>
                <a:ea typeface="微軟正黑體" panose="020B0604030504040204" pitchFamily="34" charset="-120"/>
              </a:rPr>
              <a:t>的好處</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325154" y="1454389"/>
            <a:ext cx="6615688" cy="2352871"/>
          </a:xfrm>
        </p:spPr>
        <p:txBody>
          <a:bodyPr/>
          <a:lstStyle/>
          <a:p>
            <a:pPr marL="469900" indent="-342900">
              <a:lnSpc>
                <a:spcPct val="200000"/>
              </a:lnSpc>
              <a:buFont typeface="+mj-lt"/>
              <a:buAutoNum type="arabicPeriod" startAt="3"/>
            </a:pPr>
            <a:r>
              <a:rPr lang="zh-TW" altLang="en-US" dirty="0">
                <a:latin typeface="微軟正黑體" panose="020B0604030504040204" pitchFamily="34" charset="-120"/>
                <a:ea typeface="微軟正黑體" panose="020B0604030504040204" pitchFamily="34" charset="-120"/>
              </a:rPr>
              <a:t>重複使用程式碼</a:t>
            </a:r>
            <a:endParaRPr lang="en-US" altLang="zh-TW" dirty="0">
              <a:latin typeface="微軟正黑體" panose="020B0604030504040204" pitchFamily="34" charset="-120"/>
              <a:ea typeface="微軟正黑體" panose="020B0604030504040204" pitchFamily="34" charset="-120"/>
            </a:endParaRPr>
          </a:p>
          <a:p>
            <a:pPr marL="469900" indent="-342900">
              <a:lnSpc>
                <a:spcPct val="200000"/>
              </a:lnSpc>
              <a:buFont typeface="+mj-lt"/>
              <a:buAutoNum type="arabicPeriod" startAt="3"/>
            </a:pPr>
            <a:endParaRPr lang="zh-TW" altLang="en-US" sz="800" dirty="0">
              <a:latin typeface="微軟正黑體" panose="020B0604030504040204" pitchFamily="34" charset="-120"/>
              <a:ea typeface="微軟正黑體" panose="020B0604030504040204" pitchFamily="34" charset="-120"/>
            </a:endParaRPr>
          </a:p>
          <a:p>
            <a:pPr marL="469900" indent="-342900">
              <a:lnSpc>
                <a:spcPct val="200000"/>
              </a:lnSpc>
              <a:buFont typeface="+mj-lt"/>
              <a:buAutoNum type="arabicPeriod" startAt="3"/>
            </a:pPr>
            <a:r>
              <a:rPr lang="zh-TW" altLang="en-US" dirty="0">
                <a:latin typeface="微軟正黑體" panose="020B0604030504040204" pitchFamily="34" charset="-120"/>
                <a:ea typeface="微軟正黑體" panose="020B0604030504040204" pitchFamily="34" charset="-120"/>
              </a:rPr>
              <a:t>維護更簡易：若有地方需要修改，只要修改程序就好。應用程式層會維持獨立，也不需要知道資料庫配置、關聯性或程序間有什麼變更。</a:t>
            </a:r>
            <a:endParaRPr lang="en-US" altLang="zh-TW" dirty="0">
              <a:latin typeface="微軟正黑體" panose="020B0604030504040204" pitchFamily="34" charset="-120"/>
              <a:ea typeface="微軟正黑體" panose="020B0604030504040204" pitchFamily="34" charset="-120"/>
            </a:endParaRPr>
          </a:p>
          <a:p>
            <a:pPr marL="469900" indent="-342900">
              <a:lnSpc>
                <a:spcPct val="200000"/>
              </a:lnSpc>
              <a:buFont typeface="+mj-lt"/>
              <a:buAutoNum type="arabicPeriod" startAt="3"/>
            </a:pPr>
            <a:endParaRPr lang="zh-TW" altLang="en-US" sz="800" dirty="0">
              <a:latin typeface="微軟正黑體" panose="020B0604030504040204" pitchFamily="34" charset="-120"/>
              <a:ea typeface="微軟正黑體" panose="020B0604030504040204" pitchFamily="34" charset="-120"/>
            </a:endParaRPr>
          </a:p>
          <a:p>
            <a:pPr marL="469900" indent="-342900">
              <a:lnSpc>
                <a:spcPct val="200000"/>
              </a:lnSpc>
              <a:buFont typeface="+mj-lt"/>
              <a:buAutoNum type="arabicPeriod" startAt="3"/>
            </a:pPr>
            <a:r>
              <a:rPr lang="zh-TW" altLang="en-US" dirty="0">
                <a:latin typeface="微軟正黑體" panose="020B0604030504040204" pitchFamily="34" charset="-120"/>
                <a:ea typeface="微軟正黑體" panose="020B0604030504040204" pitchFamily="34" charset="-120"/>
              </a:rPr>
              <a:t>提升效能：第一次編譯程序會執行並建立執行計畫，以利後續的執行中重複使用。 </a:t>
            </a:r>
          </a:p>
        </p:txBody>
      </p:sp>
    </p:spTree>
    <p:extLst>
      <p:ext uri="{BB962C8B-B14F-4D97-AF65-F5344CB8AC3E}">
        <p14:creationId xmlns:p14="http://schemas.microsoft.com/office/powerpoint/2010/main" val="414333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800" b="1" dirty="0">
                <a:latin typeface="微軟正黑體" panose="020B0604030504040204" pitchFamily="34" charset="-120"/>
                <a:ea typeface="微軟正黑體" panose="020B0604030504040204" pitchFamily="34" charset="-120"/>
              </a:rPr>
              <a:t>Stored Procedure - </a:t>
            </a:r>
            <a:r>
              <a:rPr lang="zh-TW" altLang="en-US" sz="2800" b="1" dirty="0">
                <a:latin typeface="微軟正黑體" panose="020B0604030504040204" pitchFamily="34" charset="-120"/>
                <a:ea typeface="微軟正黑體" panose="020B0604030504040204" pitchFamily="34" charset="-120"/>
              </a:rPr>
              <a:t>組成</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362177" y="4110217"/>
            <a:ext cx="7068573" cy="572700"/>
          </a:xfrm>
        </p:spPr>
        <p:txBody>
          <a:bodyPr/>
          <a:lstStyle/>
          <a:p>
            <a:pPr marL="127000" indent="0">
              <a:lnSpc>
                <a:spcPct val="200000"/>
              </a:lnSpc>
              <a:buNone/>
            </a:pPr>
            <a:r>
              <a:rPr lang="en-US" altLang="zh-TW" b="1" dirty="0">
                <a:solidFill>
                  <a:srgbClr val="9A0000"/>
                </a:solidFill>
                <a:latin typeface="微軟正黑體" panose="020B0604030504040204" pitchFamily="34" charset="-120"/>
                <a:ea typeface="微軟正黑體" panose="020B0604030504040204" pitchFamily="34" charset="-120"/>
              </a:rPr>
              <a:t>exec</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預存程序名稱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變數名稱</a:t>
            </a:r>
            <a:r>
              <a:rPr lang="en-US" altLang="zh-TW" dirty="0">
                <a:latin typeface="微軟正黑體" panose="020B0604030504040204" pitchFamily="34" charset="-120"/>
                <a:ea typeface="微軟正黑體" panose="020B0604030504040204" pitchFamily="34" charset="-120"/>
              </a:rPr>
              <a:t>1 ='</a:t>
            </a:r>
            <a:r>
              <a:rPr lang="zh-TW" altLang="en-US" dirty="0">
                <a:latin typeface="微軟正黑體" panose="020B0604030504040204" pitchFamily="34" charset="-120"/>
                <a:ea typeface="微軟正黑體" panose="020B0604030504040204" pitchFamily="34" charset="-120"/>
              </a:rPr>
              <a:t>變數內容</a:t>
            </a:r>
            <a:r>
              <a:rPr lang="en-US" altLang="zh-TW" dirty="0">
                <a:latin typeface="微軟正黑體" panose="020B0604030504040204" pitchFamily="34" charset="-120"/>
                <a:ea typeface="微軟正黑體" panose="020B0604030504040204" pitchFamily="34" charset="-120"/>
              </a:rPr>
              <a:t>1', @</a:t>
            </a:r>
            <a:r>
              <a:rPr lang="zh-TW" altLang="en-US" dirty="0">
                <a:latin typeface="微軟正黑體" panose="020B0604030504040204" pitchFamily="34" charset="-120"/>
                <a:ea typeface="微軟正黑體" panose="020B0604030504040204" pitchFamily="34" charset="-120"/>
              </a:rPr>
              <a:t>變數名稱</a:t>
            </a:r>
            <a:r>
              <a:rPr lang="en-US" altLang="zh-TW" dirty="0">
                <a:latin typeface="微軟正黑體" panose="020B0604030504040204" pitchFamily="34" charset="-120"/>
                <a:ea typeface="微軟正黑體" panose="020B0604030504040204" pitchFamily="34" charset="-120"/>
              </a:rPr>
              <a:t>2 ='</a:t>
            </a:r>
            <a:r>
              <a:rPr lang="zh-TW" altLang="en-US" dirty="0">
                <a:latin typeface="微軟正黑體" panose="020B0604030504040204" pitchFamily="34" charset="-120"/>
                <a:ea typeface="微軟正黑體" panose="020B0604030504040204" pitchFamily="34" charset="-120"/>
              </a:rPr>
              <a:t>變數內容</a:t>
            </a:r>
            <a:r>
              <a:rPr lang="en-US" altLang="zh-TW" dirty="0">
                <a:latin typeface="微軟正黑體" panose="020B0604030504040204" pitchFamily="34" charset="-120"/>
                <a:ea typeface="微軟正黑體" panose="020B0604030504040204" pitchFamily="34" charset="-120"/>
              </a:rPr>
              <a:t>2'</a:t>
            </a:r>
          </a:p>
        </p:txBody>
      </p:sp>
      <p:pic>
        <p:nvPicPr>
          <p:cNvPr id="1026" name="Picture 2">
            <a:extLst>
              <a:ext uri="{FF2B5EF4-FFF2-40B4-BE49-F238E27FC236}">
                <a16:creationId xmlns:a16="http://schemas.microsoft.com/office/drawing/2014/main" id="{1CF2783E-4AFA-51AD-DB13-0A0958B4C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315" y="1450665"/>
            <a:ext cx="5163467" cy="234242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18E4F015-93E0-C46B-F013-C6AFFC5A4C60}"/>
              </a:ext>
            </a:extLst>
          </p:cNvPr>
          <p:cNvSpPr/>
          <p:nvPr/>
        </p:nvSpPr>
        <p:spPr>
          <a:xfrm>
            <a:off x="3749048" y="1710780"/>
            <a:ext cx="1395663"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輸入參數</a:t>
            </a:r>
          </a:p>
        </p:txBody>
      </p:sp>
      <p:sp>
        <p:nvSpPr>
          <p:cNvPr id="6" name="矩形 5">
            <a:extLst>
              <a:ext uri="{FF2B5EF4-FFF2-40B4-BE49-F238E27FC236}">
                <a16:creationId xmlns:a16="http://schemas.microsoft.com/office/drawing/2014/main" id="{A25FC595-1190-0A93-2142-9CB19A18B522}"/>
              </a:ext>
            </a:extLst>
          </p:cNvPr>
          <p:cNvSpPr/>
          <p:nvPr/>
        </p:nvSpPr>
        <p:spPr>
          <a:xfrm>
            <a:off x="5914732" y="1369027"/>
            <a:ext cx="1395663"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預存程序名稱</a:t>
            </a:r>
          </a:p>
        </p:txBody>
      </p:sp>
      <p:sp>
        <p:nvSpPr>
          <p:cNvPr id="7" name="矩形 6">
            <a:extLst>
              <a:ext uri="{FF2B5EF4-FFF2-40B4-BE49-F238E27FC236}">
                <a16:creationId xmlns:a16="http://schemas.microsoft.com/office/drawing/2014/main" id="{6D6C00BB-FE9E-DBEF-869B-6D33C9BB434D}"/>
              </a:ext>
            </a:extLst>
          </p:cNvPr>
          <p:cNvSpPr/>
          <p:nvPr/>
        </p:nvSpPr>
        <p:spPr>
          <a:xfrm>
            <a:off x="3051216" y="2349735"/>
            <a:ext cx="4925469"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00" dirty="0">
                <a:solidFill>
                  <a:schemeClr val="tx1"/>
                </a:solidFill>
                <a:latin typeface="微軟正黑體" panose="020B0604030504040204" pitchFamily="34" charset="-120"/>
                <a:ea typeface="微軟正黑體" panose="020B0604030504040204" pitchFamily="34" charset="-120"/>
              </a:rPr>
              <a:t>不會回傳 「影響的資料列筆數」，減少網路傳輸量，提升效能</a:t>
            </a:r>
          </a:p>
        </p:txBody>
      </p:sp>
      <p:sp>
        <p:nvSpPr>
          <p:cNvPr id="8" name="矩形 7">
            <a:extLst>
              <a:ext uri="{FF2B5EF4-FFF2-40B4-BE49-F238E27FC236}">
                <a16:creationId xmlns:a16="http://schemas.microsoft.com/office/drawing/2014/main" id="{68BC7A5E-C7D2-EA2C-E8AA-96DA8D6324C1}"/>
              </a:ext>
            </a:extLst>
          </p:cNvPr>
          <p:cNvSpPr/>
          <p:nvPr/>
        </p:nvSpPr>
        <p:spPr>
          <a:xfrm>
            <a:off x="6273388" y="3138229"/>
            <a:ext cx="1395663" cy="314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00" dirty="0">
                <a:solidFill>
                  <a:schemeClr val="tx1"/>
                </a:solidFill>
                <a:latin typeface="微軟正黑體" panose="020B0604030504040204" pitchFamily="34" charset="-120"/>
                <a:ea typeface="微軟正黑體" panose="020B0604030504040204" pitchFamily="34" charset="-120"/>
              </a:rPr>
              <a:t>SQL </a:t>
            </a:r>
            <a:r>
              <a:rPr lang="zh-TW" altLang="en-US" sz="1300" dirty="0">
                <a:solidFill>
                  <a:schemeClr val="tx1"/>
                </a:solidFill>
                <a:latin typeface="微軟正黑體" panose="020B0604030504040204" pitchFamily="34" charset="-120"/>
                <a:ea typeface="微軟正黑體" panose="020B0604030504040204" pitchFamily="34" charset="-120"/>
              </a:rPr>
              <a:t>指令</a:t>
            </a:r>
          </a:p>
        </p:txBody>
      </p:sp>
      <p:sp>
        <p:nvSpPr>
          <p:cNvPr id="9" name="矩形 8">
            <a:extLst>
              <a:ext uri="{FF2B5EF4-FFF2-40B4-BE49-F238E27FC236}">
                <a16:creationId xmlns:a16="http://schemas.microsoft.com/office/drawing/2014/main" id="{5EB19C49-EBB1-903E-3293-BA18F3B4949E}"/>
              </a:ext>
            </a:extLst>
          </p:cNvPr>
          <p:cNvSpPr/>
          <p:nvPr/>
        </p:nvSpPr>
        <p:spPr>
          <a:xfrm>
            <a:off x="1201692" y="1473935"/>
            <a:ext cx="631913" cy="134859"/>
          </a:xfrm>
          <a:prstGeom prst="rect">
            <a:avLst/>
          </a:prstGeom>
          <a:solidFill>
            <a:schemeClr val="accent6">
              <a:lumMod val="20000"/>
              <a:lumOff val="80000"/>
              <a:alpha val="5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6878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 -</a:t>
            </a:r>
            <a:r>
              <a:rPr lang="zh-TW" altLang="en-US" sz="2400" b="1" dirty="0">
                <a:latin typeface="微軟正黑體" panose="020B0604030504040204" pitchFamily="34" charset="-120"/>
                <a:ea typeface="微軟正黑體" panose="020B0604030504040204" pitchFamily="34" charset="-120"/>
              </a:rPr>
              <a:t> 修改</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204047" y="1339516"/>
            <a:ext cx="7068573" cy="572700"/>
          </a:xfrm>
        </p:spPr>
        <p:txBody>
          <a:bodyPr/>
          <a:lstStyle/>
          <a:p>
            <a:pPr marL="469900" indent="-342900">
              <a:lnSpc>
                <a:spcPct val="200000"/>
              </a:lnSpc>
              <a:buFont typeface="+mj-lt"/>
              <a:buAutoNum type="arabicPeriod"/>
            </a:pPr>
            <a:r>
              <a:rPr lang="zh-TW" altLang="en-US" dirty="0">
                <a:solidFill>
                  <a:schemeClr val="tx1"/>
                </a:solidFill>
                <a:latin typeface="微軟正黑體" panose="020B0604030504040204" pitchFamily="34" charset="-120"/>
                <a:ea typeface="微軟正黑體" panose="020B0604030504040204" pitchFamily="34" charset="-120"/>
              </a:rPr>
              <a:t>先刪除，再新增。但刪除和重新建立現有的預存程式會移除已明確授與預存程式的許可權</a:t>
            </a:r>
          </a:p>
          <a:p>
            <a:pPr marL="469900" indent="-342900">
              <a:lnSpc>
                <a:spcPct val="200000"/>
              </a:lnSpc>
              <a:buFont typeface="+mj-lt"/>
              <a:buAutoNum type="arabicPeriod"/>
            </a:pPr>
            <a:endParaRPr lang="zh-TW" altLang="en-US" dirty="0">
              <a:solidFill>
                <a:schemeClr val="tx1"/>
              </a:solidFill>
              <a:latin typeface="微軟正黑體" panose="020B0604030504040204" pitchFamily="34" charset="-120"/>
              <a:ea typeface="微軟正黑體" panose="020B0604030504040204" pitchFamily="34" charset="-120"/>
            </a:endParaRPr>
          </a:p>
          <a:p>
            <a:pPr marL="469900" indent="-342900">
              <a:lnSpc>
                <a:spcPct val="200000"/>
              </a:lnSpc>
              <a:buFont typeface="+mj-lt"/>
              <a:buAutoNum type="arabicPeriod"/>
            </a:pPr>
            <a:endParaRPr lang="zh-TW" altLang="en-US" dirty="0">
              <a:solidFill>
                <a:schemeClr val="tx1"/>
              </a:solidFill>
              <a:latin typeface="微軟正黑體" panose="020B0604030504040204" pitchFamily="34" charset="-120"/>
              <a:ea typeface="微軟正黑體" panose="020B0604030504040204" pitchFamily="34" charset="-120"/>
            </a:endParaRPr>
          </a:p>
          <a:p>
            <a:pPr marL="469900" indent="-342900">
              <a:lnSpc>
                <a:spcPct val="200000"/>
              </a:lnSpc>
              <a:buFont typeface="+mj-lt"/>
              <a:buAutoNum type="arabicPeriod"/>
            </a:pPr>
            <a:r>
              <a:rPr lang="en-US" altLang="zh-TW" dirty="0">
                <a:solidFill>
                  <a:schemeClr val="tx1"/>
                </a:solidFill>
                <a:latin typeface="微軟正黑體" panose="020B0604030504040204" pitchFamily="34" charset="-120"/>
                <a:ea typeface="微軟正黑體" panose="020B0604030504040204" pitchFamily="34" charset="-120"/>
              </a:rPr>
              <a:t>ALTER</a:t>
            </a:r>
          </a:p>
          <a:p>
            <a:pPr marL="469900" indent="-342900">
              <a:lnSpc>
                <a:spcPct val="200000"/>
              </a:lnSpc>
              <a:buFont typeface="+mj-lt"/>
              <a:buAutoNum type="arabicPeriod"/>
            </a:pPr>
            <a:endParaRPr lang="en-US" altLang="zh-TW" dirty="0">
              <a:solidFill>
                <a:schemeClr val="tx1"/>
              </a:solidFill>
              <a:latin typeface="微軟正黑體" panose="020B0604030504040204" pitchFamily="34" charset="-120"/>
              <a:ea typeface="微軟正黑體" panose="020B0604030504040204" pitchFamily="34" charset="-120"/>
            </a:endParaRPr>
          </a:p>
        </p:txBody>
      </p:sp>
      <p:pic>
        <p:nvPicPr>
          <p:cNvPr id="2050" name="Picture 2">
            <a:extLst>
              <a:ext uri="{FF2B5EF4-FFF2-40B4-BE49-F238E27FC236}">
                <a16:creationId xmlns:a16="http://schemas.microsoft.com/office/drawing/2014/main" id="{9C56506B-7162-4802-6F8A-F31618C5A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944" y="2445499"/>
            <a:ext cx="4070111" cy="7963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1F1AEAF-1D82-3CD7-DF3A-1BBF724AC0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6944" y="3802281"/>
            <a:ext cx="2977888" cy="86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1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713250" y="479198"/>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zh-TW" sz="2400" b="1" dirty="0">
                <a:latin typeface="微軟正黑體" panose="020B0604030504040204" pitchFamily="34" charset="-120"/>
                <a:ea typeface="微軟正黑體" panose="020B0604030504040204" pitchFamily="34" charset="-120"/>
              </a:rPr>
              <a:t>Stored Procedure - </a:t>
            </a:r>
            <a:r>
              <a:rPr lang="zh-TW" altLang="en-US" sz="2400" b="1" dirty="0">
                <a:latin typeface="微軟正黑體" panose="020B0604030504040204" pitchFamily="34" charset="-120"/>
                <a:ea typeface="微軟正黑體" panose="020B0604030504040204" pitchFamily="34" charset="-120"/>
              </a:rPr>
              <a:t>輸出</a:t>
            </a:r>
          </a:p>
        </p:txBody>
      </p:sp>
      <p:sp>
        <p:nvSpPr>
          <p:cNvPr id="3" name="副標題 2">
            <a:extLst>
              <a:ext uri="{FF2B5EF4-FFF2-40B4-BE49-F238E27FC236}">
                <a16:creationId xmlns:a16="http://schemas.microsoft.com/office/drawing/2014/main" id="{820026BE-822D-B29D-177E-F242D9BB81E4}"/>
              </a:ext>
            </a:extLst>
          </p:cNvPr>
          <p:cNvSpPr>
            <a:spLocks noGrp="1"/>
          </p:cNvSpPr>
          <p:nvPr>
            <p:ph type="subTitle" idx="1"/>
          </p:nvPr>
        </p:nvSpPr>
        <p:spPr>
          <a:xfrm>
            <a:off x="1204047" y="1339516"/>
            <a:ext cx="7068573" cy="572700"/>
          </a:xfrm>
        </p:spPr>
        <p:txBody>
          <a:bodyPr/>
          <a:lstStyle/>
          <a:p>
            <a:pPr marL="469900" indent="-342900">
              <a:lnSpc>
                <a:spcPct val="200000"/>
              </a:lnSpc>
              <a:buFont typeface="+mj-lt"/>
              <a:buAutoNum type="arabicPeriod"/>
            </a:pPr>
            <a:r>
              <a:rPr lang="zh-TW" altLang="en-US" dirty="0">
                <a:solidFill>
                  <a:schemeClr val="tx1"/>
                </a:solidFill>
                <a:latin typeface="微軟正黑體" panose="020B0604030504040204" pitchFamily="34" charset="-120"/>
                <a:ea typeface="微軟正黑體" panose="020B0604030504040204" pitchFamily="34" charset="-120"/>
              </a:rPr>
              <a:t>使用 </a:t>
            </a:r>
            <a:r>
              <a:rPr lang="en-US" altLang="zh-TW" dirty="0">
                <a:solidFill>
                  <a:schemeClr val="tx1"/>
                </a:solidFill>
                <a:latin typeface="微軟正黑體" panose="020B0604030504040204" pitchFamily="34" charset="-120"/>
                <a:ea typeface="微軟正黑體" panose="020B0604030504040204" pitchFamily="34" charset="-120"/>
              </a:rPr>
              <a:t>SELECT </a:t>
            </a:r>
            <a:r>
              <a:rPr lang="zh-TW" altLang="en-US" dirty="0">
                <a:solidFill>
                  <a:schemeClr val="tx1"/>
                </a:solidFill>
                <a:latin typeface="微軟正黑體" panose="020B0604030504040204" pitchFamily="34" charset="-120"/>
                <a:ea typeface="微軟正黑體" panose="020B0604030504040204" pitchFamily="34" charset="-120"/>
              </a:rPr>
              <a:t>以</a:t>
            </a:r>
            <a:r>
              <a:rPr lang="zh-TW" altLang="en-US" b="1" dirty="0">
                <a:solidFill>
                  <a:schemeClr val="tx1"/>
                </a:solidFill>
                <a:latin typeface="微軟正黑體" panose="020B0604030504040204" pitchFamily="34" charset="-120"/>
                <a:ea typeface="微軟正黑體" panose="020B0604030504040204" pitchFamily="34" charset="-120"/>
              </a:rPr>
              <a:t>表格</a:t>
            </a:r>
            <a:r>
              <a:rPr lang="zh-TW" altLang="en-US" dirty="0">
                <a:solidFill>
                  <a:schemeClr val="tx1"/>
                </a:solidFill>
                <a:latin typeface="微軟正黑體" panose="020B0604030504040204" pitchFamily="34" charset="-120"/>
                <a:ea typeface="微軟正黑體" panose="020B0604030504040204" pitchFamily="34" charset="-120"/>
              </a:rPr>
              <a:t>方式傳回。</a:t>
            </a:r>
          </a:p>
          <a:p>
            <a:pPr marL="469900" indent="-342900">
              <a:lnSpc>
                <a:spcPct val="200000"/>
              </a:lnSpc>
              <a:buFont typeface="+mj-lt"/>
              <a:buAutoNum type="arabicPeriod"/>
            </a:pPr>
            <a:endParaRPr lang="zh-TW" altLang="en-US" dirty="0">
              <a:solidFill>
                <a:schemeClr val="tx1"/>
              </a:solidFill>
              <a:latin typeface="微軟正黑體" panose="020B0604030504040204" pitchFamily="34" charset="-120"/>
              <a:ea typeface="微軟正黑體" panose="020B0604030504040204" pitchFamily="34" charset="-120"/>
            </a:endParaRPr>
          </a:p>
          <a:p>
            <a:pPr marL="469900" indent="-342900">
              <a:lnSpc>
                <a:spcPct val="200000"/>
              </a:lnSpc>
              <a:buFont typeface="+mj-lt"/>
              <a:buAutoNum type="arabicPeriod"/>
            </a:pPr>
            <a:r>
              <a:rPr lang="zh-TW" altLang="en-US" dirty="0">
                <a:solidFill>
                  <a:schemeClr val="tx1"/>
                </a:solidFill>
                <a:latin typeface="微軟正黑體" panose="020B0604030504040204" pitchFamily="34" charset="-120"/>
                <a:ea typeface="微軟正黑體" panose="020B0604030504040204" pitchFamily="34" charset="-120"/>
              </a:rPr>
              <a:t>設定 </a:t>
            </a:r>
            <a:r>
              <a:rPr lang="en-US" altLang="zh-TW" dirty="0">
                <a:solidFill>
                  <a:schemeClr val="tx1"/>
                </a:solidFill>
                <a:latin typeface="微軟正黑體" panose="020B0604030504040204" pitchFamily="34" charset="-120"/>
                <a:ea typeface="微軟正黑體" panose="020B0604030504040204" pitchFamily="34" charset="-120"/>
              </a:rPr>
              <a:t>Output Parameter </a:t>
            </a:r>
            <a:r>
              <a:rPr lang="zh-TW" altLang="en-US" dirty="0">
                <a:solidFill>
                  <a:schemeClr val="tx1"/>
                </a:solidFill>
                <a:latin typeface="微軟正黑體" panose="020B0604030504040204" pitchFamily="34" charset="-120"/>
                <a:ea typeface="微軟正黑體" panose="020B0604030504040204" pitchFamily="34" charset="-120"/>
              </a:rPr>
              <a:t>以</a:t>
            </a:r>
            <a:r>
              <a:rPr lang="zh-TW" altLang="en-US" b="1" dirty="0">
                <a:solidFill>
                  <a:schemeClr val="tx1"/>
                </a:solidFill>
                <a:latin typeface="微軟正黑體" panose="020B0604030504040204" pitchFamily="34" charset="-120"/>
                <a:ea typeface="微軟正黑體" panose="020B0604030504040204" pitchFamily="34" charset="-120"/>
              </a:rPr>
              <a:t>參數</a:t>
            </a:r>
            <a:r>
              <a:rPr lang="zh-TW" altLang="en-US" dirty="0">
                <a:solidFill>
                  <a:schemeClr val="tx1"/>
                </a:solidFill>
                <a:latin typeface="微軟正黑體" panose="020B0604030504040204" pitchFamily="34" charset="-120"/>
                <a:ea typeface="微軟正黑體" panose="020B0604030504040204" pitchFamily="34" charset="-120"/>
              </a:rPr>
              <a:t>方式傳回。</a:t>
            </a:r>
          </a:p>
          <a:p>
            <a:pPr marL="469900" indent="-342900">
              <a:lnSpc>
                <a:spcPct val="200000"/>
              </a:lnSpc>
              <a:buFont typeface="+mj-lt"/>
              <a:buAutoNum type="arabicPeriod"/>
            </a:pPr>
            <a:endParaRPr lang="zh-TW" altLang="en-US" dirty="0">
              <a:solidFill>
                <a:schemeClr val="tx1"/>
              </a:solidFill>
              <a:latin typeface="微軟正黑體" panose="020B0604030504040204" pitchFamily="34" charset="-120"/>
              <a:ea typeface="微軟正黑體" panose="020B0604030504040204" pitchFamily="34" charset="-120"/>
            </a:endParaRPr>
          </a:p>
          <a:p>
            <a:pPr marL="469900" indent="-342900">
              <a:lnSpc>
                <a:spcPct val="200000"/>
              </a:lnSpc>
              <a:buFont typeface="+mj-lt"/>
              <a:buAutoNum type="arabicPeriod"/>
            </a:pPr>
            <a:r>
              <a:rPr lang="zh-TW" altLang="en-US" dirty="0">
                <a:solidFill>
                  <a:schemeClr val="tx1"/>
                </a:solidFill>
                <a:latin typeface="微軟正黑體" panose="020B0604030504040204" pitchFamily="34" charset="-120"/>
                <a:ea typeface="微軟正黑體" panose="020B0604030504040204" pitchFamily="34" charset="-120"/>
              </a:rPr>
              <a:t>使用 </a:t>
            </a:r>
            <a:r>
              <a:rPr lang="en-US" altLang="zh-TW" dirty="0">
                <a:solidFill>
                  <a:schemeClr val="tx1"/>
                </a:solidFill>
                <a:latin typeface="微軟正黑體" panose="020B0604030504040204" pitchFamily="34" charset="-120"/>
                <a:ea typeface="微軟正黑體" panose="020B0604030504040204" pitchFamily="34" charset="-120"/>
              </a:rPr>
              <a:t>RETURN </a:t>
            </a:r>
            <a:r>
              <a:rPr lang="zh-TW" altLang="en-US" dirty="0">
                <a:solidFill>
                  <a:schemeClr val="tx1"/>
                </a:solidFill>
                <a:latin typeface="微軟正黑體" panose="020B0604030504040204" pitchFamily="34" charset="-120"/>
                <a:ea typeface="微軟正黑體" panose="020B0604030504040204" pitchFamily="34" charset="-120"/>
              </a:rPr>
              <a:t>傳回 </a:t>
            </a:r>
            <a:r>
              <a:rPr lang="en-US" altLang="zh-TW" dirty="0">
                <a:solidFill>
                  <a:schemeClr val="tx1"/>
                </a:solidFill>
                <a:latin typeface="微軟正黑體" panose="020B0604030504040204" pitchFamily="34" charset="-120"/>
                <a:ea typeface="微軟正黑體" panose="020B0604030504040204" pitchFamily="34" charset="-120"/>
              </a:rPr>
              <a:t>1 </a:t>
            </a:r>
            <a:r>
              <a:rPr lang="zh-TW" altLang="en-US" dirty="0">
                <a:solidFill>
                  <a:schemeClr val="tx1"/>
                </a:solidFill>
                <a:latin typeface="微軟正黑體" panose="020B0604030504040204" pitchFamily="34" charset="-120"/>
                <a:ea typeface="微軟正黑體" panose="020B0604030504040204" pitchFamily="34" charset="-120"/>
              </a:rPr>
              <a:t>個</a:t>
            </a:r>
            <a:r>
              <a:rPr lang="zh-TW" altLang="en-US" b="1" dirty="0">
                <a:solidFill>
                  <a:schemeClr val="tx1"/>
                </a:solidFill>
                <a:latin typeface="微軟正黑體" panose="020B0604030504040204" pitchFamily="34" charset="-120"/>
                <a:ea typeface="微軟正黑體" panose="020B0604030504040204" pitchFamily="34" charset="-120"/>
              </a:rPr>
              <a:t>整數型別（</a:t>
            </a:r>
            <a:r>
              <a:rPr lang="en-US" altLang="zh-TW" b="1" dirty="0">
                <a:solidFill>
                  <a:schemeClr val="tx1"/>
                </a:solidFill>
                <a:latin typeface="微軟正黑體" panose="020B0604030504040204" pitchFamily="34" charset="-120"/>
                <a:ea typeface="微軟正黑體" panose="020B0604030504040204" pitchFamily="34" charset="-120"/>
              </a:rPr>
              <a:t>int</a:t>
            </a:r>
            <a:r>
              <a:rPr lang="zh-TW" altLang="en-US" b="1"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的資料。</a:t>
            </a:r>
            <a:endParaRPr lang="en-US" altLang="zh-TW"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13212554"/>
      </p:ext>
    </p:extLst>
  </p:cSld>
  <p:clrMapOvr>
    <a:masterClrMapping/>
  </p:clrMapOvr>
</p:sld>
</file>

<file path=ppt/theme/theme1.xml><?xml version="1.0" encoding="utf-8"?>
<a:theme xmlns:a="http://schemas.openxmlformats.org/drawingml/2006/main" name="Federal Law Enforcement Training Center by Slidesgo">
  <a:themeElements>
    <a:clrScheme name="Simple Light">
      <a:dk1>
        <a:srgbClr val="000000"/>
      </a:dk1>
      <a:lt1>
        <a:srgbClr val="FFFFFF"/>
      </a:lt1>
      <a:dk2>
        <a:srgbClr val="FFF7EA"/>
      </a:dk2>
      <a:lt2>
        <a:srgbClr val="EEEEEE"/>
      </a:lt2>
      <a:accent1>
        <a:srgbClr val="EAD2C3"/>
      </a:accent1>
      <a:accent2>
        <a:srgbClr val="0D4A80"/>
      </a:accent2>
      <a:accent3>
        <a:srgbClr val="BF7C63"/>
      </a:accent3>
      <a:accent4>
        <a:srgbClr val="C2CBE6"/>
      </a:accent4>
      <a:accent5>
        <a:srgbClr val="D9AE5F"/>
      </a:accent5>
      <a:accent6>
        <a:srgbClr val="67000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819</Words>
  <Application>Microsoft Office PowerPoint</Application>
  <PresentationFormat>如螢幕大小 (16:9)</PresentationFormat>
  <Paragraphs>112</Paragraphs>
  <Slides>23</Slides>
  <Notes>23</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23</vt:i4>
      </vt:variant>
    </vt:vector>
  </HeadingPairs>
  <TitlesOfParts>
    <vt:vector size="34" baseType="lpstr">
      <vt:lpstr>Vazirmatn Black</vt:lpstr>
      <vt:lpstr>Poppins Black</vt:lpstr>
      <vt:lpstr>Zen Kaku Gothic New</vt:lpstr>
      <vt:lpstr>Poppins</vt:lpstr>
      <vt:lpstr>Arial</vt:lpstr>
      <vt:lpstr>Poppins ExtraBold</vt:lpstr>
      <vt:lpstr>微軟正黑體</vt:lpstr>
      <vt:lpstr>Wingdings</vt:lpstr>
      <vt:lpstr>Barlow</vt:lpstr>
      <vt:lpstr>Passion One</vt:lpstr>
      <vt:lpstr>Federal Law Enforcement Training Center by Slidesgo</vt:lpstr>
      <vt:lpstr>Database2</vt:lpstr>
      <vt:lpstr>01</vt:lpstr>
      <vt:lpstr>Stored Procedure</vt:lpstr>
      <vt:lpstr>What is Stored Procedure?</vt:lpstr>
      <vt:lpstr>Stored Procedure 的好處</vt:lpstr>
      <vt:lpstr>Stored Procedure 的好處</vt:lpstr>
      <vt:lpstr>Stored Procedure - 組成</vt:lpstr>
      <vt:lpstr>Stored Procedure - 修改</vt:lpstr>
      <vt:lpstr>Stored Procedure - 輸出</vt:lpstr>
      <vt:lpstr>Stored Procedure - 輸出</vt:lpstr>
      <vt:lpstr>Stored Procedure - 輸出</vt:lpstr>
      <vt:lpstr>Stored Procedure - 輸出</vt:lpstr>
      <vt:lpstr>Stored Procedure</vt:lpstr>
      <vt:lpstr>User Defined Function</vt:lpstr>
      <vt:lpstr>What is User Defined Function?</vt:lpstr>
      <vt:lpstr>User Defined Function - 組成</vt:lpstr>
      <vt:lpstr>User Defined Function - 類型</vt:lpstr>
      <vt:lpstr>User Defined Function - 純量函式</vt:lpstr>
      <vt:lpstr>User Defined Function - 資料表值函式</vt:lpstr>
      <vt:lpstr>User Defined Function </vt:lpstr>
      <vt:lpstr>Stored Procedure vs User Defined Function</vt:lpstr>
      <vt:lpstr>Stored Procedure vs User Defined Function</vt:lpstr>
      <vt:lpstr>課堂練習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Database1</dc:title>
  <cp:lastModifiedBy>育甄 張</cp:lastModifiedBy>
  <cp:revision>19</cp:revision>
  <dcterms:modified xsi:type="dcterms:W3CDTF">2022-08-22T12:09:33Z</dcterms:modified>
</cp:coreProperties>
</file>