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2" r:id="rId14"/>
    <p:sldId id="314" r:id="rId15"/>
    <p:sldId id="270" r:id="rId16"/>
    <p:sldId id="271" r:id="rId17"/>
    <p:sldId id="273" r:id="rId18"/>
    <p:sldId id="274" r:id="rId19"/>
    <p:sldId id="275" r:id="rId20"/>
    <p:sldId id="31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6" r:id="rId37"/>
    <p:sldId id="317" r:id="rId38"/>
    <p:sldId id="318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3" r:id="rId51"/>
    <p:sldId id="304" r:id="rId52"/>
    <p:sldId id="319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20" r:id="rId6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95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07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70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02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7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78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663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8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597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4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86CB3-4DB0-4957-9057-3D8AE082401E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6355-912E-47F6-94EB-946FD0FC84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069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CSS- </a:t>
            </a:r>
            <a:r>
              <a:rPr lang="hu-HU" dirty="0" err="1" smtClean="0"/>
              <a:t>Cascading</a:t>
            </a:r>
            <a:r>
              <a:rPr lang="hu-HU" dirty="0" smtClean="0"/>
              <a:t> </a:t>
            </a:r>
            <a:r>
              <a:rPr lang="hu-HU" dirty="0" err="1" smtClean="0"/>
              <a:t>Style</a:t>
            </a:r>
            <a:r>
              <a:rPr lang="hu-HU" dirty="0" smtClean="0"/>
              <a:t> </a:t>
            </a:r>
            <a:r>
              <a:rPr lang="hu-HU" dirty="0" err="1" smtClean="0"/>
              <a:t>Sheets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89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 szintaxis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Kötött felépítés </a:t>
            </a:r>
          </a:p>
          <a:p>
            <a:r>
              <a:rPr lang="hu-HU" dirty="0"/>
              <a:t>Elemei </a:t>
            </a:r>
            <a:r>
              <a:rPr lang="hu-HU" dirty="0" smtClean="0"/>
              <a:t>:</a:t>
            </a:r>
            <a:endParaRPr lang="hu-HU" dirty="0"/>
          </a:p>
          <a:p>
            <a:pPr lvl="1"/>
            <a:r>
              <a:rPr lang="hu-HU" dirty="0" err="1"/>
              <a:t>Kivalasztó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selector</a:t>
            </a:r>
            <a:r>
              <a:rPr lang="hu-HU" dirty="0" smtClean="0"/>
              <a:t>)</a:t>
            </a:r>
            <a:endParaRPr lang="hu-HU" dirty="0"/>
          </a:p>
          <a:p>
            <a:pPr lvl="2"/>
            <a:r>
              <a:rPr lang="hu-HU" dirty="0"/>
              <a:t>tag</a:t>
            </a:r>
          </a:p>
          <a:p>
            <a:pPr lvl="2"/>
            <a:r>
              <a:rPr lang="hu-HU" dirty="0" err="1"/>
              <a:t>id</a:t>
            </a:r>
            <a:r>
              <a:rPr lang="hu-HU" dirty="0"/>
              <a:t> </a:t>
            </a:r>
          </a:p>
          <a:p>
            <a:pPr lvl="2"/>
            <a:r>
              <a:rPr lang="hu-HU" dirty="0" err="1"/>
              <a:t>class</a:t>
            </a:r>
            <a:r>
              <a:rPr lang="hu-HU" dirty="0"/>
              <a:t> </a:t>
            </a:r>
          </a:p>
          <a:p>
            <a:pPr lvl="1"/>
            <a:r>
              <a:rPr lang="hu-HU" dirty="0" smtClean="0"/>
              <a:t>Deklarációk (</a:t>
            </a:r>
            <a:r>
              <a:rPr lang="hu-HU" dirty="0" err="1" smtClean="0"/>
              <a:t>declarations</a:t>
            </a:r>
            <a:r>
              <a:rPr lang="hu-HU" dirty="0" smtClean="0"/>
              <a:t>) (kulcs-érték párok)</a:t>
            </a:r>
          </a:p>
          <a:p>
            <a:pPr lvl="1"/>
            <a:r>
              <a:rPr lang="hu-HU" dirty="0" smtClean="0"/>
              <a:t> </a:t>
            </a:r>
            <a:r>
              <a:rPr lang="hu-HU" dirty="0"/>
              <a:t>/* comment */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381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 szintaxis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Amikor a </a:t>
            </a:r>
            <a:r>
              <a:rPr lang="hu-HU" dirty="0" err="1"/>
              <a:t>style</a:t>
            </a:r>
            <a:r>
              <a:rPr lang="hu-HU" dirty="0"/>
              <a:t> attribútumhoz rendelünk CSS tulajdonságokat értékekkel, akkor tulajdonképpen stílus </a:t>
            </a:r>
            <a:r>
              <a:rPr lang="hu-HU" dirty="0" smtClean="0"/>
              <a:t>deklarációkat </a:t>
            </a:r>
            <a:r>
              <a:rPr lang="hu-HU" dirty="0"/>
              <a:t>használunk csak (tehát azokhoz nem tartozik kiválasztó (~</a:t>
            </a:r>
            <a:r>
              <a:rPr lang="hu-HU" dirty="0" err="1"/>
              <a:t>selector</a:t>
            </a:r>
            <a:r>
              <a:rPr lang="hu-HU" dirty="0"/>
              <a:t>), de említettük is, hogy </a:t>
            </a:r>
            <a:r>
              <a:rPr lang="hu-HU" dirty="0" err="1"/>
              <a:t>tag-ekhez</a:t>
            </a:r>
            <a:r>
              <a:rPr lang="hu-HU" dirty="0"/>
              <a:t> kötődik csak)</a:t>
            </a:r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13" y="4300040"/>
            <a:ext cx="3774317" cy="1650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98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 szintaxis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Minden stílus </a:t>
            </a:r>
            <a:r>
              <a:rPr lang="hu-HU" dirty="0" smtClean="0"/>
              <a:t>deklaráci</a:t>
            </a:r>
            <a:r>
              <a:rPr lang="hu-HU" dirty="0"/>
              <a:t>ó</a:t>
            </a:r>
            <a:r>
              <a:rPr lang="hu-HU" dirty="0" smtClean="0"/>
              <a:t> </a:t>
            </a:r>
            <a:r>
              <a:rPr lang="hu-HU" dirty="0"/>
              <a:t>a következőből áll: meghatározzuk annak a tulajdonságnak (</a:t>
            </a:r>
            <a:r>
              <a:rPr lang="hu-HU" dirty="0" err="1"/>
              <a:t>property</a:t>
            </a:r>
            <a:r>
              <a:rPr lang="hu-HU" dirty="0"/>
              <a:t>) a nevét, amin változtatni szeretnénk, és az értékét, a név és az értéket kettősponttal választjuk </a:t>
            </a:r>
            <a:r>
              <a:rPr lang="hu-HU" dirty="0" smtClean="0"/>
              <a:t>el</a:t>
            </a:r>
          </a:p>
          <a:p>
            <a:pPr algn="just"/>
            <a:r>
              <a:rPr lang="hu-HU" dirty="0"/>
              <a:t>Több </a:t>
            </a:r>
            <a:r>
              <a:rPr lang="hu-HU" dirty="0" smtClean="0"/>
              <a:t>deklaráció </a:t>
            </a:r>
            <a:r>
              <a:rPr lang="hu-HU" dirty="0"/>
              <a:t>is megadható, a </a:t>
            </a:r>
            <a:r>
              <a:rPr lang="hu-HU" dirty="0" smtClean="0"/>
              <a:t>deklarációkat </a:t>
            </a:r>
            <a:r>
              <a:rPr lang="hu-HU" dirty="0"/>
              <a:t>egymástól pontosvesszővel választjuk </a:t>
            </a:r>
            <a:r>
              <a:rPr lang="hu-HU" dirty="0" smtClean="0"/>
              <a:t>el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84" y="4206779"/>
            <a:ext cx="4442275" cy="1744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67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 szintaxis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err="1" smtClean="0"/>
              <a:t>Property</a:t>
            </a:r>
            <a:r>
              <a:rPr lang="hu-HU" b="1" dirty="0" smtClean="0"/>
              <a:t> lehetőségek</a:t>
            </a:r>
            <a:endParaRPr lang="hu-HU" b="1" dirty="0"/>
          </a:p>
          <a:p>
            <a:r>
              <a:rPr lang="hu-HU" dirty="0"/>
              <a:t>Betűk (</a:t>
            </a:r>
            <a:r>
              <a:rPr lang="hu-HU" dirty="0" err="1"/>
              <a:t>fonts</a:t>
            </a:r>
            <a:r>
              <a:rPr lang="hu-HU" dirty="0"/>
              <a:t>)</a:t>
            </a:r>
          </a:p>
          <a:p>
            <a:r>
              <a:rPr lang="hu-HU" dirty="0"/>
              <a:t>Szöveg (text)</a:t>
            </a:r>
          </a:p>
          <a:p>
            <a:r>
              <a:rPr lang="hu-HU" dirty="0" smtClean="0"/>
              <a:t>Hivatkozások stílusai</a:t>
            </a:r>
            <a:endParaRPr lang="hu-HU" dirty="0"/>
          </a:p>
          <a:p>
            <a:r>
              <a:rPr lang="hu-HU" dirty="0"/>
              <a:t>Listák, </a:t>
            </a:r>
            <a:r>
              <a:rPr lang="hu-HU" dirty="0" smtClean="0"/>
              <a:t>táblázatok stílusai</a:t>
            </a:r>
            <a:endParaRPr lang="hu-HU" dirty="0"/>
          </a:p>
          <a:p>
            <a:r>
              <a:rPr lang="hu-HU" dirty="0" smtClean="0"/>
              <a:t>Margók  stb.</a:t>
            </a:r>
            <a:endParaRPr lang="hu-HU" dirty="0"/>
          </a:p>
          <a:p>
            <a:r>
              <a:rPr lang="hu-HU" dirty="0"/>
              <a:t> </a:t>
            </a:r>
            <a:r>
              <a:rPr lang="hu-HU" dirty="0" smtClean="0"/>
              <a:t>Pl.</a:t>
            </a:r>
            <a:endParaRPr lang="hu-HU" dirty="0"/>
          </a:p>
          <a:p>
            <a:r>
              <a:rPr lang="hu-HU" dirty="0"/>
              <a:t>h1-ek legyen pirosak, és aláhúzva</a:t>
            </a:r>
          </a:p>
          <a:p>
            <a:r>
              <a:rPr lang="hu-HU" dirty="0"/>
              <a:t>h1 {</a:t>
            </a:r>
            <a:r>
              <a:rPr lang="hu-HU" dirty="0" err="1"/>
              <a:t>color</a:t>
            </a:r>
            <a:r>
              <a:rPr lang="hu-HU" dirty="0"/>
              <a:t>: </a:t>
            </a:r>
            <a:r>
              <a:rPr lang="hu-HU" dirty="0" err="1"/>
              <a:t>red</a:t>
            </a:r>
            <a:r>
              <a:rPr lang="hu-HU" dirty="0"/>
              <a:t>; </a:t>
            </a:r>
            <a:r>
              <a:rPr lang="hu-HU" dirty="0" err="1"/>
              <a:t>text-decoration</a:t>
            </a:r>
            <a:r>
              <a:rPr lang="hu-HU" dirty="0"/>
              <a:t>: </a:t>
            </a:r>
            <a:r>
              <a:rPr lang="hu-HU" dirty="0" err="1"/>
              <a:t>underline</a:t>
            </a:r>
            <a:r>
              <a:rPr lang="hu-HU" dirty="0"/>
              <a:t>;}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90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 </a:t>
            </a:r>
            <a:r>
              <a:rPr lang="hu-HU" dirty="0" err="1" smtClean="0"/>
              <a:t>selector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Elem, osztály, azonosító alapú kiválasztás </a:t>
            </a:r>
          </a:p>
          <a:p>
            <a:r>
              <a:rPr lang="hu-HU" b="1" dirty="0" smtClean="0"/>
              <a:t>Elem alapú kiválasztás:</a:t>
            </a:r>
          </a:p>
          <a:p>
            <a:r>
              <a:rPr lang="pt-BR" b="1" dirty="0" smtClean="0"/>
              <a:t>h1</a:t>
            </a:r>
            <a:r>
              <a:rPr lang="pt-BR" dirty="0" smtClean="0"/>
              <a:t> {color: red}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478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 </a:t>
            </a:r>
            <a:r>
              <a:rPr lang="hu-HU" dirty="0" err="1" smtClean="0"/>
              <a:t>selector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b="1" dirty="0" err="1" smtClean="0"/>
              <a:t>Id</a:t>
            </a:r>
            <a:r>
              <a:rPr lang="hu-HU" b="1" dirty="0" smtClean="0"/>
              <a:t> alapú kiválasztás:</a:t>
            </a:r>
            <a:r>
              <a:rPr lang="hu-HU" dirty="0" smtClean="0"/>
              <a:t>Az </a:t>
            </a:r>
            <a:r>
              <a:rPr lang="hu-HU" dirty="0" err="1"/>
              <a:t>id</a:t>
            </a:r>
            <a:r>
              <a:rPr lang="hu-HU" dirty="0"/>
              <a:t> attribútum dokumentumon belül egyedi.</a:t>
            </a:r>
          </a:p>
          <a:p>
            <a:r>
              <a:rPr lang="hu-HU" dirty="0"/>
              <a:t>Azonosítás alapú formázást érhetünk el vele</a:t>
            </a:r>
          </a:p>
          <a:p>
            <a:r>
              <a:rPr lang="hu-HU" dirty="0" smtClean="0"/>
              <a:t>&lt;</a:t>
            </a:r>
            <a:r>
              <a:rPr lang="hu-HU" dirty="0"/>
              <a:t>p </a:t>
            </a:r>
            <a:r>
              <a:rPr lang="hu-HU" dirty="0" err="1"/>
              <a:t>id</a:t>
            </a:r>
            <a:r>
              <a:rPr lang="hu-HU" dirty="0"/>
              <a:t>="</a:t>
            </a:r>
            <a:r>
              <a:rPr lang="hu-HU" dirty="0" err="1"/>
              <a:t>importantStuff</a:t>
            </a:r>
            <a:r>
              <a:rPr lang="hu-HU" dirty="0"/>
              <a:t>"&gt;</a:t>
            </a:r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... &lt;/p</a:t>
            </a:r>
            <a:r>
              <a:rPr lang="hu-HU" dirty="0" smtClean="0"/>
              <a:t>&gt;</a:t>
            </a:r>
            <a:endParaRPr lang="hu-HU" dirty="0"/>
          </a:p>
          <a:p>
            <a:r>
              <a:rPr lang="hu-HU" dirty="0" err="1"/>
              <a:t>style</a:t>
            </a:r>
            <a:r>
              <a:rPr lang="hu-HU" dirty="0"/>
              <a:t> elemben vagy .</a:t>
            </a:r>
            <a:r>
              <a:rPr lang="hu-HU" dirty="0" err="1"/>
              <a:t>css</a:t>
            </a:r>
            <a:r>
              <a:rPr lang="hu-HU" dirty="0"/>
              <a:t> fájlban</a:t>
            </a:r>
          </a:p>
          <a:p>
            <a:pPr marL="0" indent="0">
              <a:buNone/>
            </a:pPr>
            <a:r>
              <a:rPr lang="hu-HU" b="1" dirty="0"/>
              <a:t>#</a:t>
            </a:r>
            <a:r>
              <a:rPr lang="hu-HU" b="1" dirty="0" err="1"/>
              <a:t>importantStuff</a:t>
            </a: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 err="1"/>
              <a:t>color</a:t>
            </a:r>
            <a:r>
              <a:rPr lang="hu-HU" dirty="0"/>
              <a:t>: #FF0000;</a:t>
            </a:r>
          </a:p>
          <a:p>
            <a:pPr marL="0" indent="0">
              <a:buNone/>
            </a:pPr>
            <a:r>
              <a:rPr lang="hu-HU" dirty="0" err="1"/>
              <a:t>font-size</a:t>
            </a:r>
            <a:r>
              <a:rPr lang="hu-HU" dirty="0"/>
              <a:t>: 24px;</a:t>
            </a:r>
          </a:p>
          <a:p>
            <a:pPr marL="0" indent="0">
              <a:buNone/>
            </a:pPr>
            <a:r>
              <a:rPr lang="hu-HU" dirty="0" err="1"/>
              <a:t>background</a:t>
            </a:r>
            <a:r>
              <a:rPr lang="hu-HU" dirty="0"/>
              <a:t>: </a:t>
            </a:r>
            <a:r>
              <a:rPr lang="hu-HU" dirty="0" err="1"/>
              <a:t>black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Ez csak az </a:t>
            </a:r>
            <a:r>
              <a:rPr lang="hu-HU" dirty="0" err="1"/>
              <a:t>importanStuff</a:t>
            </a:r>
            <a:r>
              <a:rPr lang="hu-HU" dirty="0"/>
              <a:t> </a:t>
            </a:r>
            <a:r>
              <a:rPr lang="hu-HU" dirty="0" err="1"/>
              <a:t>azonosítójú</a:t>
            </a:r>
            <a:r>
              <a:rPr lang="hu-HU" dirty="0"/>
              <a:t> elemre lesz érvényes</a:t>
            </a:r>
          </a:p>
          <a:p>
            <a:endParaRPr lang="hu-HU" b="1" dirty="0" smtClean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708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 </a:t>
            </a:r>
            <a:r>
              <a:rPr lang="hu-HU" dirty="0" err="1" smtClean="0"/>
              <a:t>selector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b="1" dirty="0" err="1" smtClean="0"/>
              <a:t>Class</a:t>
            </a:r>
            <a:r>
              <a:rPr lang="hu-HU" b="1" dirty="0" smtClean="0"/>
              <a:t> (osztály) alapú kiválasztás</a:t>
            </a:r>
            <a:endParaRPr lang="hu-HU" b="1" dirty="0"/>
          </a:p>
          <a:p>
            <a:r>
              <a:rPr lang="hu-HU" dirty="0" smtClean="0"/>
              <a:t>Az </a:t>
            </a:r>
            <a:r>
              <a:rPr lang="hu-HU" dirty="0"/>
              <a:t>elemek </a:t>
            </a:r>
            <a:r>
              <a:rPr lang="hu-HU" dirty="0" err="1"/>
              <a:t>class</a:t>
            </a:r>
            <a:r>
              <a:rPr lang="hu-HU" dirty="0"/>
              <a:t> attribútumának értéke alapján választja ki az elemeket</a:t>
            </a:r>
          </a:p>
          <a:p>
            <a:r>
              <a:rPr lang="hu-HU" dirty="0" err="1"/>
              <a:t>Classok</a:t>
            </a:r>
            <a:r>
              <a:rPr lang="hu-HU" dirty="0"/>
              <a:t>: egy elem több osztályba tartozhat, és egy osztályhoz tartozhat több elem is.</a:t>
            </a:r>
          </a:p>
          <a:p>
            <a:r>
              <a:rPr lang="hu-HU" dirty="0"/>
              <a:t>Kiválasztás szerkezete </a:t>
            </a:r>
            <a:r>
              <a:rPr lang="hu-HU" b="1" dirty="0"/>
              <a:t>.</a:t>
            </a:r>
            <a:r>
              <a:rPr lang="hu-HU" b="1" dirty="0" err="1"/>
              <a:t>className</a:t>
            </a:r>
            <a:endParaRPr lang="hu-HU" b="1" dirty="0"/>
          </a:p>
          <a:p>
            <a:r>
              <a:rPr lang="hu-HU" dirty="0"/>
              <a:t> </a:t>
            </a:r>
          </a:p>
          <a:p>
            <a:pPr marL="0" indent="0">
              <a:buNone/>
            </a:pPr>
            <a:r>
              <a:rPr lang="hu-HU" dirty="0"/>
              <a:t>&lt;</a:t>
            </a:r>
            <a:r>
              <a:rPr lang="hu-HU" dirty="0" err="1"/>
              <a:t>div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="</a:t>
            </a:r>
            <a:r>
              <a:rPr lang="hu-HU" dirty="0" err="1"/>
              <a:t>warning</a:t>
            </a:r>
            <a:r>
              <a:rPr lang="hu-HU" dirty="0" smtClean="0"/>
              <a:t>"&gt;</a:t>
            </a:r>
            <a:r>
              <a:rPr lang="hu-HU" dirty="0" err="1" smtClean="0"/>
              <a:t>Warning</a:t>
            </a:r>
            <a:r>
              <a:rPr lang="hu-HU" dirty="0" smtClean="0"/>
              <a:t> </a:t>
            </a:r>
            <a:r>
              <a:rPr lang="hu-HU" dirty="0"/>
              <a:t>1&lt;/</a:t>
            </a:r>
            <a:r>
              <a:rPr lang="hu-HU" dirty="0" err="1"/>
              <a:t>div</a:t>
            </a:r>
            <a:r>
              <a:rPr lang="hu-HU" dirty="0"/>
              <a:t>&gt;</a:t>
            </a:r>
          </a:p>
          <a:p>
            <a:pPr marL="0" indent="0">
              <a:buNone/>
            </a:pPr>
            <a:r>
              <a:rPr lang="hu-HU" dirty="0"/>
              <a:t>&lt;</a:t>
            </a:r>
            <a:r>
              <a:rPr lang="hu-HU" dirty="0" err="1"/>
              <a:t>br</a:t>
            </a:r>
            <a:r>
              <a:rPr lang="hu-HU" dirty="0"/>
              <a:t>/&gt;</a:t>
            </a:r>
          </a:p>
          <a:p>
            <a:pPr marL="0" indent="0">
              <a:buNone/>
            </a:pPr>
            <a:r>
              <a:rPr lang="hu-HU" dirty="0"/>
              <a:t>&lt;</a:t>
            </a:r>
            <a:r>
              <a:rPr lang="hu-HU" dirty="0" err="1"/>
              <a:t>div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="</a:t>
            </a:r>
            <a:r>
              <a:rPr lang="hu-HU" dirty="0" err="1"/>
              <a:t>warning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 smtClean="0"/>
              <a:t>"&gt;</a:t>
            </a:r>
            <a:r>
              <a:rPr lang="hu-HU" dirty="0" err="1" smtClean="0"/>
              <a:t>Warning</a:t>
            </a:r>
            <a:r>
              <a:rPr lang="hu-HU" dirty="0" smtClean="0"/>
              <a:t> </a:t>
            </a:r>
            <a:r>
              <a:rPr lang="hu-HU" dirty="0"/>
              <a:t>2&lt;/</a:t>
            </a:r>
            <a:r>
              <a:rPr lang="hu-HU" dirty="0" err="1"/>
              <a:t>div</a:t>
            </a:r>
            <a:r>
              <a:rPr lang="hu-HU" dirty="0"/>
              <a:t>&gt;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763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 </a:t>
            </a:r>
            <a:r>
              <a:rPr lang="hu-HU" dirty="0" err="1" smtClean="0"/>
              <a:t>selector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.</a:t>
            </a:r>
            <a:r>
              <a:rPr lang="hu-HU" dirty="0" err="1"/>
              <a:t>warning</a:t>
            </a: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 err="1"/>
              <a:t>color</a:t>
            </a:r>
            <a:r>
              <a:rPr lang="hu-HU" dirty="0"/>
              <a:t>: </a:t>
            </a:r>
            <a:r>
              <a:rPr lang="hu-HU" dirty="0" err="1"/>
              <a:t>yellow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 err="1"/>
              <a:t>background-color</a:t>
            </a:r>
            <a:r>
              <a:rPr lang="hu-HU" dirty="0"/>
              <a:t>: </a:t>
            </a:r>
            <a:r>
              <a:rPr lang="hu-HU" dirty="0" err="1"/>
              <a:t>black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 err="1"/>
              <a:t>font-size</a:t>
            </a:r>
            <a:r>
              <a:rPr lang="hu-HU" dirty="0"/>
              <a:t>: 24px;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  <a:p>
            <a:pPr marL="0" indent="0">
              <a:buNone/>
            </a:pPr>
            <a:r>
              <a:rPr lang="hu-HU" dirty="0"/>
              <a:t>.</a:t>
            </a:r>
            <a:r>
              <a:rPr lang="hu-HU" dirty="0" err="1"/>
              <a:t>error</a:t>
            </a: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 err="1"/>
              <a:t>color</a:t>
            </a:r>
            <a:r>
              <a:rPr lang="hu-HU" dirty="0"/>
              <a:t>: </a:t>
            </a:r>
            <a:r>
              <a:rPr lang="hu-HU" dirty="0" err="1"/>
              <a:t>red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 err="1"/>
              <a:t>text-transform</a:t>
            </a:r>
            <a:r>
              <a:rPr lang="hu-HU" dirty="0"/>
              <a:t>: </a:t>
            </a:r>
            <a:r>
              <a:rPr lang="hu-HU" dirty="0" err="1" smtClean="0"/>
              <a:t>uppercase</a:t>
            </a:r>
            <a:r>
              <a:rPr lang="hu-HU" dirty="0" smtClean="0"/>
              <a:t>;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}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831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 </a:t>
            </a:r>
            <a:r>
              <a:rPr lang="hu-HU" dirty="0" err="1" smtClean="0"/>
              <a:t>selector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</a:t>
            </a:r>
            <a:r>
              <a:rPr lang="hu-HU" dirty="0" err="1"/>
              <a:t>selectorba</a:t>
            </a:r>
            <a:r>
              <a:rPr lang="hu-HU" dirty="0"/>
              <a:t> meglehet adni, hogy milyen </a:t>
            </a:r>
            <a:r>
              <a:rPr lang="hu-HU" dirty="0" err="1"/>
              <a:t>tag-ek</a:t>
            </a:r>
            <a:r>
              <a:rPr lang="hu-HU" dirty="0"/>
              <a:t> </a:t>
            </a:r>
            <a:r>
              <a:rPr lang="hu-HU" dirty="0" smtClean="0"/>
              <a:t>osztályaira </a:t>
            </a:r>
            <a:r>
              <a:rPr lang="hu-HU" dirty="0"/>
              <a:t>legyen érvényes a formázás (tehát a </a:t>
            </a:r>
            <a:r>
              <a:rPr lang="hu-HU" dirty="0" err="1"/>
              <a:t>class-oknál</a:t>
            </a:r>
            <a:r>
              <a:rPr lang="hu-HU" dirty="0"/>
              <a:t> is lehet szűkíteni a kört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/>
              <a:t> </a:t>
            </a:r>
          </a:p>
          <a:p>
            <a:pPr marL="0" indent="0">
              <a:buNone/>
            </a:pPr>
            <a:r>
              <a:rPr lang="hu-HU" dirty="0"/>
              <a:t>&lt;</a:t>
            </a:r>
            <a:r>
              <a:rPr lang="hu-HU" dirty="0" err="1"/>
              <a:t>div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="</a:t>
            </a:r>
            <a:r>
              <a:rPr lang="hu-HU" dirty="0" err="1"/>
              <a:t>important</a:t>
            </a:r>
            <a:r>
              <a:rPr lang="hu-HU" dirty="0"/>
              <a:t>"&gt;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Div</a:t>
            </a:r>
            <a:r>
              <a:rPr lang="hu-HU" dirty="0"/>
              <a:t>&lt;/</a:t>
            </a:r>
            <a:r>
              <a:rPr lang="hu-HU" dirty="0" err="1"/>
              <a:t>div</a:t>
            </a:r>
            <a:r>
              <a:rPr lang="hu-HU" dirty="0"/>
              <a:t>&gt;</a:t>
            </a:r>
          </a:p>
          <a:p>
            <a:pPr marL="0" indent="0">
              <a:buNone/>
            </a:pPr>
            <a:r>
              <a:rPr lang="hu-HU" dirty="0"/>
              <a:t>&lt;</a:t>
            </a:r>
            <a:r>
              <a:rPr lang="hu-HU" dirty="0" err="1"/>
              <a:t>br</a:t>
            </a:r>
            <a:r>
              <a:rPr lang="hu-HU" dirty="0"/>
              <a:t>/&gt;</a:t>
            </a:r>
          </a:p>
          <a:p>
            <a:pPr marL="0" indent="0">
              <a:buNone/>
            </a:pPr>
            <a:r>
              <a:rPr lang="hu-HU" dirty="0"/>
              <a:t>&lt;p </a:t>
            </a:r>
            <a:r>
              <a:rPr lang="hu-HU" dirty="0" err="1"/>
              <a:t>class</a:t>
            </a:r>
            <a:r>
              <a:rPr lang="hu-HU" dirty="0"/>
              <a:t>="</a:t>
            </a:r>
            <a:r>
              <a:rPr lang="hu-HU" dirty="0" err="1"/>
              <a:t>important</a:t>
            </a:r>
            <a:r>
              <a:rPr lang="hu-HU" dirty="0"/>
              <a:t>"&gt;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Paragraph</a:t>
            </a:r>
            <a:r>
              <a:rPr lang="hu-HU" dirty="0"/>
              <a:t>&lt;/</a:t>
            </a:r>
            <a:r>
              <a:rPr lang="hu-HU" dirty="0" err="1"/>
              <a:t>p</a:t>
            </a:r>
            <a:r>
              <a:rPr lang="hu-HU" dirty="0"/>
              <a:t>&gt;</a:t>
            </a:r>
          </a:p>
          <a:p>
            <a:pPr marL="0" indent="0">
              <a:buNone/>
            </a:pPr>
            <a:r>
              <a:rPr lang="hu-HU" dirty="0"/>
              <a:t> </a:t>
            </a:r>
          </a:p>
          <a:p>
            <a:pPr marL="0" indent="0">
              <a:buNone/>
            </a:pPr>
            <a:r>
              <a:rPr lang="hu-HU" dirty="0"/>
              <a:t>CSS:</a:t>
            </a:r>
          </a:p>
          <a:p>
            <a:pPr marL="0" indent="0">
              <a:buNone/>
            </a:pPr>
            <a:r>
              <a:rPr lang="hu-HU" dirty="0"/>
              <a:t>.</a:t>
            </a:r>
            <a:r>
              <a:rPr lang="hu-HU" dirty="0" err="1"/>
              <a:t>important</a:t>
            </a: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 err="1" smtClean="0"/>
              <a:t>text-decoration</a:t>
            </a:r>
            <a:r>
              <a:rPr lang="hu-HU" dirty="0" smtClean="0"/>
              <a:t>:</a:t>
            </a:r>
            <a:r>
              <a:rPr lang="hu-HU" dirty="0" err="1" smtClean="0"/>
              <a:t>underline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894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 </a:t>
            </a:r>
            <a:r>
              <a:rPr lang="hu-HU" dirty="0" err="1" smtClean="0"/>
              <a:t>selector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 err="1" smtClean="0"/>
              <a:t>p.important</a:t>
            </a:r>
            <a:r>
              <a:rPr lang="hu-HU" dirty="0" smtClean="0"/>
              <a:t>{</a:t>
            </a:r>
          </a:p>
          <a:p>
            <a:pPr marL="0" indent="0">
              <a:buNone/>
            </a:pPr>
            <a:r>
              <a:rPr lang="hu-HU" dirty="0" err="1" smtClean="0"/>
              <a:t>color</a:t>
            </a:r>
            <a:r>
              <a:rPr lang="hu-HU" dirty="0" smtClean="0"/>
              <a:t>: </a:t>
            </a:r>
            <a:r>
              <a:rPr lang="hu-HU" dirty="0" err="1" smtClean="0"/>
              <a:t>red</a:t>
            </a:r>
            <a:r>
              <a:rPr lang="hu-HU" dirty="0" smtClean="0"/>
              <a:t>;</a:t>
            </a:r>
          </a:p>
          <a:p>
            <a:pPr marL="0" indent="0">
              <a:buNone/>
            </a:pPr>
            <a:r>
              <a:rPr lang="hu-HU" dirty="0" err="1" smtClean="0"/>
              <a:t>text-transform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r>
              <a:rPr lang="hu-HU" dirty="0" err="1" smtClean="0"/>
              <a:t>uppercase</a:t>
            </a:r>
            <a:r>
              <a:rPr lang="hu-HU" dirty="0" smtClean="0"/>
              <a:t>;</a:t>
            </a:r>
          </a:p>
          <a:p>
            <a:pPr marL="0" indent="0">
              <a:buNone/>
            </a:pPr>
            <a:r>
              <a:rPr lang="hu-HU" dirty="0" smtClean="0"/>
              <a:t> }</a:t>
            </a:r>
          </a:p>
          <a:p>
            <a:pPr marL="0" indent="0">
              <a:buNone/>
            </a:pPr>
            <a:r>
              <a:rPr lang="hu-HU" dirty="0" smtClean="0"/>
              <a:t> </a:t>
            </a:r>
          </a:p>
          <a:p>
            <a:pPr marL="0" indent="0">
              <a:buNone/>
            </a:pPr>
            <a:r>
              <a:rPr lang="hu-HU" dirty="0" err="1" smtClean="0"/>
              <a:t>div.important</a:t>
            </a:r>
            <a:r>
              <a:rPr lang="hu-HU" dirty="0" smtClean="0"/>
              <a:t>{</a:t>
            </a:r>
          </a:p>
          <a:p>
            <a:pPr marL="0" indent="0">
              <a:buNone/>
            </a:pPr>
            <a:r>
              <a:rPr lang="hu-HU" dirty="0" err="1" smtClean="0"/>
              <a:t>color</a:t>
            </a:r>
            <a:r>
              <a:rPr lang="hu-HU" dirty="0" smtClean="0"/>
              <a:t>: </a:t>
            </a:r>
            <a:r>
              <a:rPr lang="hu-HU" dirty="0" err="1" smtClean="0"/>
              <a:t>yellow</a:t>
            </a:r>
            <a:r>
              <a:rPr lang="hu-HU" dirty="0" smtClean="0"/>
              <a:t>;</a:t>
            </a:r>
          </a:p>
          <a:p>
            <a:pPr marL="0" indent="0">
              <a:buNone/>
            </a:pPr>
            <a:r>
              <a:rPr lang="hu-HU" dirty="0" err="1" smtClean="0"/>
              <a:t>background-color</a:t>
            </a:r>
            <a:r>
              <a:rPr lang="hu-HU" dirty="0" smtClean="0"/>
              <a:t>: </a:t>
            </a:r>
            <a:r>
              <a:rPr lang="hu-HU" dirty="0" err="1" smtClean="0"/>
              <a:t>black</a:t>
            </a:r>
            <a:r>
              <a:rPr lang="hu-HU" dirty="0" smtClean="0"/>
              <a:t>;</a:t>
            </a:r>
          </a:p>
          <a:p>
            <a:pPr marL="0" indent="0">
              <a:buNone/>
            </a:pPr>
            <a:r>
              <a:rPr lang="hu-HU" dirty="0" err="1" smtClean="0"/>
              <a:t>font-size</a:t>
            </a:r>
            <a:r>
              <a:rPr lang="hu-HU" dirty="0" smtClean="0"/>
              <a:t>: 24px;</a:t>
            </a:r>
          </a:p>
          <a:p>
            <a:pPr marL="0" indent="0">
              <a:buNone/>
            </a:pPr>
            <a:r>
              <a:rPr lang="hu-HU" dirty="0" smtClean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685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CSS: </a:t>
            </a:r>
            <a:r>
              <a:rPr lang="hu-HU" dirty="0" err="1"/>
              <a:t>Cascading</a:t>
            </a:r>
            <a:r>
              <a:rPr lang="hu-HU" dirty="0"/>
              <a:t> </a:t>
            </a:r>
            <a:r>
              <a:rPr lang="hu-HU" dirty="0" err="1"/>
              <a:t>Style</a:t>
            </a:r>
            <a:r>
              <a:rPr lang="hu-HU" dirty="0"/>
              <a:t> </a:t>
            </a:r>
            <a:r>
              <a:rPr lang="hu-HU" dirty="0" err="1"/>
              <a:t>Sheet</a:t>
            </a:r>
            <a:endParaRPr lang="hu-HU" dirty="0"/>
          </a:p>
          <a:p>
            <a:r>
              <a:rPr lang="hu-HU" dirty="0"/>
              <a:t>HTML 4.0 </a:t>
            </a:r>
          </a:p>
          <a:p>
            <a:r>
              <a:rPr lang="hu-HU" dirty="0"/>
              <a:t>Stílus leírása </a:t>
            </a:r>
          </a:p>
        </p:txBody>
      </p:sp>
    </p:spTree>
    <p:extLst>
      <p:ext uri="{BB962C8B-B14F-4D97-AF65-F5344CB8AC3E}">
        <p14:creationId xmlns:p14="http://schemas.microsoft.com/office/powerpoint/2010/main" val="287962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 </a:t>
            </a:r>
            <a:r>
              <a:rPr lang="hu-HU" dirty="0" err="1" smtClean="0"/>
              <a:t>selector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Több kiválasztó használata</a:t>
            </a:r>
          </a:p>
          <a:p>
            <a:r>
              <a:rPr lang="pt-BR" dirty="0" smtClean="0"/>
              <a:t>h1, h2, h3</a:t>
            </a:r>
            <a:r>
              <a:rPr lang="hu-HU" dirty="0" smtClean="0"/>
              <a:t>, </a:t>
            </a:r>
            <a:r>
              <a:rPr lang="pt-BR" dirty="0" smtClean="0"/>
              <a:t>{color: red}</a:t>
            </a:r>
            <a:r>
              <a:rPr lang="hu-HU" dirty="0" smtClean="0"/>
              <a:t> az összes h1, h2, h3 elemre</a:t>
            </a:r>
          </a:p>
          <a:p>
            <a:r>
              <a:rPr lang="hu-HU" dirty="0" err="1" smtClean="0"/>
              <a:t>div.important</a:t>
            </a:r>
            <a:r>
              <a:rPr lang="hu-HU" dirty="0" smtClean="0"/>
              <a:t>{</a:t>
            </a:r>
            <a:r>
              <a:rPr lang="pt-BR" dirty="0" smtClean="0"/>
              <a:t>color: red}</a:t>
            </a:r>
            <a:r>
              <a:rPr lang="hu-HU" dirty="0" smtClean="0"/>
              <a:t> csak arra a </a:t>
            </a:r>
            <a:r>
              <a:rPr lang="hu-HU" dirty="0" err="1" smtClean="0"/>
              <a:t>div-ekre</a:t>
            </a:r>
            <a:r>
              <a:rPr lang="hu-HU" dirty="0" smtClean="0"/>
              <a:t>, amik osztályai </a:t>
            </a:r>
            <a:r>
              <a:rPr lang="hu-HU" dirty="0" err="1" smtClean="0"/>
              <a:t>important-ok</a:t>
            </a:r>
            <a:endParaRPr lang="hu-HU" dirty="0" smtClean="0"/>
          </a:p>
          <a:p>
            <a:r>
              <a:rPr lang="hu-HU" b="1" dirty="0" smtClean="0"/>
              <a:t>Attribútum alapú kiválasztás</a:t>
            </a:r>
          </a:p>
          <a:p>
            <a:pPr marL="0" indent="0">
              <a:buNone/>
            </a:pPr>
            <a:r>
              <a:rPr lang="hu-HU" dirty="0" smtClean="0"/>
              <a:t>input[</a:t>
            </a:r>
            <a:r>
              <a:rPr lang="hu-HU" dirty="0" err="1" smtClean="0"/>
              <a:t>type</a:t>
            </a:r>
            <a:r>
              <a:rPr lang="hu-HU" dirty="0" smtClean="0"/>
              <a:t>= "</a:t>
            </a:r>
            <a:r>
              <a:rPr lang="hu-HU" dirty="0" err="1" smtClean="0"/>
              <a:t>password</a:t>
            </a:r>
            <a:r>
              <a:rPr lang="hu-HU" dirty="0" smtClean="0"/>
              <a:t>"] {</a:t>
            </a:r>
            <a:r>
              <a:rPr lang="hu-HU" dirty="0" err="1" smtClean="0"/>
              <a:t>color</a:t>
            </a:r>
            <a:r>
              <a:rPr lang="hu-HU" dirty="0" smtClean="0"/>
              <a:t>: </a:t>
            </a:r>
            <a:r>
              <a:rPr lang="hu-HU" dirty="0" err="1" smtClean="0"/>
              <a:t>blue</a:t>
            </a:r>
            <a:r>
              <a:rPr lang="hu-HU" dirty="0" smtClean="0"/>
              <a:t>}  </a:t>
            </a:r>
          </a:p>
          <a:p>
            <a:pPr marL="0" indent="0">
              <a:buNone/>
            </a:pPr>
            <a:r>
              <a:rPr lang="en-US" dirty="0" smtClean="0"/>
              <a:t>&lt;input type=password name="</a:t>
            </a:r>
            <a:r>
              <a:rPr lang="en-US" dirty="0" err="1" smtClean="0"/>
              <a:t>pswd</a:t>
            </a:r>
            <a:r>
              <a:rPr lang="en-US" dirty="0" smtClean="0"/>
              <a:t>" size="17"&gt;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246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elemek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Tulajdonság értéke</a:t>
            </a:r>
            <a:r>
              <a:rPr lang="hu-HU" dirty="0"/>
              <a:t>: kötött értékhalmaz (tehát minden </a:t>
            </a:r>
            <a:r>
              <a:rPr lang="hu-HU" dirty="0" smtClean="0"/>
              <a:t>tulajdonsághoz </a:t>
            </a:r>
            <a:r>
              <a:rPr lang="hu-HU" dirty="0"/>
              <a:t>adott a lehetséges értékek </a:t>
            </a:r>
            <a:r>
              <a:rPr lang="hu-HU" dirty="0" smtClean="0"/>
              <a:t>halmaza</a:t>
            </a:r>
            <a:r>
              <a:rPr lang="hu-HU" dirty="0"/>
              <a:t>).</a:t>
            </a:r>
          </a:p>
          <a:p>
            <a:r>
              <a:rPr lang="hu-HU" dirty="0" smtClean="0"/>
              <a:t>Megadása: név </a:t>
            </a:r>
            <a:r>
              <a:rPr lang="hu-HU" dirty="0"/>
              <a:t>: érték; 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64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Színek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*color</a:t>
            </a:r>
            <a:endParaRPr lang="hu-HU" dirty="0" smtClean="0"/>
          </a:p>
          <a:p>
            <a:r>
              <a:rPr lang="hu-HU" dirty="0" smtClean="0"/>
              <a:t>Színek nevei (pl. </a:t>
            </a:r>
            <a:r>
              <a:rPr lang="hu-HU" dirty="0" err="1" smtClean="0"/>
              <a:t>red</a:t>
            </a:r>
            <a:r>
              <a:rPr lang="hu-HU" dirty="0" smtClean="0"/>
              <a:t>)</a:t>
            </a:r>
          </a:p>
          <a:p>
            <a:r>
              <a:rPr lang="en-US" dirty="0" smtClean="0"/>
              <a:t>#RRGGBB</a:t>
            </a:r>
            <a:endParaRPr lang="hu-HU" dirty="0" smtClean="0"/>
          </a:p>
          <a:p>
            <a:r>
              <a:rPr lang="hu-HU" dirty="0" err="1"/>
              <a:t>rgb</a:t>
            </a:r>
            <a:r>
              <a:rPr lang="hu-HU" dirty="0"/>
              <a:t>(255, 99, 71</a:t>
            </a:r>
            <a:r>
              <a:rPr lang="hu-HU" dirty="0" smtClean="0"/>
              <a:t>)</a:t>
            </a:r>
          </a:p>
          <a:p>
            <a:r>
              <a:rPr lang="hu-HU" dirty="0" err="1"/>
              <a:t>rgba</a:t>
            </a:r>
            <a:r>
              <a:rPr lang="hu-HU" dirty="0"/>
              <a:t>(255, 99, 71, 0.5)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955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Távolságok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Amikor </a:t>
            </a:r>
            <a:r>
              <a:rPr lang="hu-HU" dirty="0"/>
              <a:t>távolságot határozunk meg, akkor megadjuk az egységet számban és hozzáfűzzük az egység azonosítóját (közöttük nincs </a:t>
            </a:r>
            <a:r>
              <a:rPr lang="hu-HU" dirty="0" err="1"/>
              <a:t>space</a:t>
            </a:r>
            <a:r>
              <a:rPr lang="hu-HU" dirty="0" smtClean="0"/>
              <a:t>, és  </a:t>
            </a:r>
            <a:r>
              <a:rPr lang="hu-HU" dirty="0"/>
              <a:t>semmilyen egyéb karakter)</a:t>
            </a:r>
          </a:p>
          <a:p>
            <a:r>
              <a:rPr lang="hu-HU" dirty="0" err="1" smtClean="0"/>
              <a:t>pl</a:t>
            </a:r>
            <a:r>
              <a:rPr lang="hu-HU" dirty="0" smtClean="0"/>
              <a:t>:</a:t>
            </a:r>
            <a:r>
              <a:rPr lang="hu-HU" dirty="0" err="1" smtClean="0"/>
              <a:t>font-size</a:t>
            </a:r>
            <a:r>
              <a:rPr lang="hu-HU" dirty="0" smtClean="0"/>
              <a:t>:20pt</a:t>
            </a:r>
            <a:endParaRPr lang="hu-HU" dirty="0"/>
          </a:p>
          <a:p>
            <a:r>
              <a:rPr lang="hu-HU" dirty="0" smtClean="0"/>
              <a:t>Abszolút és relatív távolságok</a:t>
            </a:r>
          </a:p>
          <a:p>
            <a:pPr lvl="1"/>
            <a:r>
              <a:rPr lang="hu-HU" dirty="0" smtClean="0"/>
              <a:t>Abszolút </a:t>
            </a:r>
            <a:r>
              <a:rPr lang="hu-HU" dirty="0"/>
              <a:t>egységek a való világ/élet mértékegységei</a:t>
            </a:r>
            <a:endParaRPr lang="hu-HU" dirty="0" smtClean="0"/>
          </a:p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ábláza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9114544"/>
                  </p:ext>
                </p:extLst>
              </p:nvPr>
            </p:nvGraphicFramePr>
            <p:xfrm>
              <a:off x="2250831" y="4586068"/>
              <a:ext cx="6949440" cy="19272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74720"/>
                    <a:gridCol w="3474720"/>
                  </a:tblGrid>
                  <a:tr h="31165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 dirty="0">
                              <a:effectLst/>
                            </a:rPr>
                            <a:t>Egység azonosító</a:t>
                          </a:r>
                          <a:endParaRPr lang="hu-H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Leírás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1165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in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1 inch (≈ 2, 54cm)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033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 dirty="0">
                              <a:effectLst/>
                            </a:rPr>
                            <a:t>cm</a:t>
                          </a:r>
                          <a:endParaRPr lang="hu-H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cenitméter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hu-H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hu-H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hu-HU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2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hu-HU" sz="1200">
                                  <a:effectLst/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hu-HU" sz="1200">
                                  <a:effectLst/>
                                  <a:latin typeface="Cambria Math" panose="02040503050406030204" pitchFamily="18" charset="0"/>
                                </a:rPr>
                                <m:t>𝑡𝑒𝑟</m:t>
                              </m:r>
                            </m:oMath>
                          </a14:m>
                          <a:r>
                            <a:rPr lang="hu-HU" sz="1200">
                              <a:effectLst/>
                            </a:rPr>
                            <a:t> 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033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mm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milliméter: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hu-H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hu-H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hu-HU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2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hu-HU" sz="1200">
                                  <a:effectLst/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hu-HU" sz="1200">
                                  <a:effectLst/>
                                  <a:latin typeface="Cambria Math" panose="02040503050406030204" pitchFamily="18" charset="0"/>
                                </a:rPr>
                                <m:t>𝑡𝑒𝑟</m:t>
                              </m:r>
                            </m:oMath>
                          </a14:m>
                          <a:r>
                            <a:rPr lang="hu-HU" sz="1200">
                              <a:effectLst/>
                            </a:rPr>
                            <a:t> 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1165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pt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Pontok. 1 point = 1/72 inch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1165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pc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 dirty="0" err="1">
                              <a:effectLst/>
                            </a:rPr>
                            <a:t>Pica</a:t>
                          </a:r>
                          <a:r>
                            <a:rPr lang="hu-HU" sz="1200" dirty="0">
                              <a:effectLst/>
                            </a:rPr>
                            <a:t> 1 </a:t>
                          </a:r>
                          <a:r>
                            <a:rPr lang="hu-HU" sz="1200" dirty="0" err="1">
                              <a:effectLst/>
                            </a:rPr>
                            <a:t>pica</a:t>
                          </a:r>
                          <a:r>
                            <a:rPr lang="hu-HU" sz="1200" dirty="0">
                              <a:effectLst/>
                            </a:rPr>
                            <a:t> = 12 </a:t>
                          </a:r>
                          <a:r>
                            <a:rPr lang="hu-HU" sz="1200" dirty="0" err="1">
                              <a:effectLst/>
                            </a:rPr>
                            <a:t>point</a:t>
                          </a:r>
                          <a:r>
                            <a:rPr lang="hu-HU" sz="1200" dirty="0">
                              <a:effectLst/>
                            </a:rPr>
                            <a:t> = (1/6) inch</a:t>
                          </a:r>
                          <a:endParaRPr lang="hu-H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ábláza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9114544"/>
                  </p:ext>
                </p:extLst>
              </p:nvPr>
            </p:nvGraphicFramePr>
            <p:xfrm>
              <a:off x="2250831" y="4586068"/>
              <a:ext cx="6949440" cy="19272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74720"/>
                    <a:gridCol w="3474720"/>
                  </a:tblGrid>
                  <a:tr h="31165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 dirty="0">
                              <a:effectLst/>
                            </a:rPr>
                            <a:t>Egység azonosító</a:t>
                          </a:r>
                          <a:endParaRPr lang="hu-H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Leírás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1165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in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1 inch (≈ 2, 54cm)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033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 dirty="0">
                              <a:effectLst/>
                            </a:rPr>
                            <a:t>cm</a:t>
                          </a:r>
                          <a:endParaRPr lang="hu-H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351" t="-196429" r="-702" b="-285714"/>
                          </a:stretch>
                        </a:blipFill>
                      </a:tcPr>
                    </a:tc>
                  </a:tr>
                  <a:tr h="34033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mm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351" t="-301818" r="-702" b="-190909"/>
                          </a:stretch>
                        </a:blipFill>
                      </a:tcPr>
                    </a:tc>
                  </a:tr>
                  <a:tr h="31165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pt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Pontok. 1 point = 1/72 inch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1165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>
                              <a:effectLst/>
                            </a:rPr>
                            <a:t>pc</a:t>
                          </a:r>
                          <a:endParaRPr lang="hu-H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hu-HU" sz="1200" dirty="0" err="1">
                              <a:effectLst/>
                            </a:rPr>
                            <a:t>Pica</a:t>
                          </a:r>
                          <a:r>
                            <a:rPr lang="hu-HU" sz="1200" dirty="0">
                              <a:effectLst/>
                            </a:rPr>
                            <a:t> 1 </a:t>
                          </a:r>
                          <a:r>
                            <a:rPr lang="hu-HU" sz="1200" dirty="0" err="1">
                              <a:effectLst/>
                            </a:rPr>
                            <a:t>pica</a:t>
                          </a:r>
                          <a:r>
                            <a:rPr lang="hu-HU" sz="1200" dirty="0">
                              <a:effectLst/>
                            </a:rPr>
                            <a:t> = 12 </a:t>
                          </a:r>
                          <a:r>
                            <a:rPr lang="hu-HU" sz="1200" dirty="0" err="1">
                              <a:effectLst/>
                            </a:rPr>
                            <a:t>point</a:t>
                          </a:r>
                          <a:r>
                            <a:rPr lang="hu-HU" sz="1200" dirty="0">
                              <a:effectLst/>
                            </a:rPr>
                            <a:t> = (1/6) inch</a:t>
                          </a:r>
                          <a:endParaRPr lang="hu-H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535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Távolságok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Relatív:</a:t>
            </a:r>
          </a:p>
          <a:p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65997"/>
              </p:ext>
            </p:extLst>
          </p:nvPr>
        </p:nvGraphicFramePr>
        <p:xfrm>
          <a:off x="1725768" y="2560318"/>
          <a:ext cx="7714446" cy="3157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7223"/>
                <a:gridCol w="3857223"/>
              </a:tblGrid>
              <a:tr h="3947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Egység azonosító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Leírás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4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em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az elem betű méretéhez képest lehet vele a méretet állítani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7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ex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’x’ betű mérete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7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rem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gyökér elem betűméretéhez képest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47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px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pixelek száma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4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%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százalék, minek az x % (más tulajdonság értékének x %-a)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73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Távolságok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Relatív távolságra példa:</a:t>
            </a:r>
          </a:p>
          <a:p>
            <a:pPr marL="0" indent="0">
              <a:buNone/>
            </a:pPr>
            <a:r>
              <a:rPr lang="hu-HU" dirty="0"/>
              <a:t> &lt;</a:t>
            </a:r>
            <a:r>
              <a:rPr lang="hu-HU" dirty="0" err="1"/>
              <a:t>style</a:t>
            </a:r>
            <a:r>
              <a:rPr lang="hu-HU" dirty="0"/>
              <a:t>&gt;         </a:t>
            </a:r>
          </a:p>
          <a:p>
            <a:pPr marL="0" indent="0">
              <a:buNone/>
            </a:pPr>
            <a:r>
              <a:rPr lang="hu-HU" dirty="0" err="1"/>
              <a:t>p.details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{           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err="1"/>
              <a:t>font-size</a:t>
            </a:r>
            <a:r>
              <a:rPr lang="hu-HU" dirty="0"/>
              <a:t>: 200%;           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err="1"/>
              <a:t>width</a:t>
            </a:r>
            <a:r>
              <a:rPr lang="hu-HU" dirty="0"/>
              <a:t>: 50%;           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err="1"/>
              <a:t>border</a:t>
            </a:r>
            <a:r>
              <a:rPr lang="hu-HU" dirty="0"/>
              <a:t>: </a:t>
            </a:r>
            <a:r>
              <a:rPr lang="hu-HU" dirty="0" err="1"/>
              <a:t>thin</a:t>
            </a:r>
            <a:r>
              <a:rPr lang="hu-HU" dirty="0"/>
              <a:t> </a:t>
            </a:r>
            <a:r>
              <a:rPr lang="hu-HU" dirty="0" err="1"/>
              <a:t>solid</a:t>
            </a:r>
            <a:r>
              <a:rPr lang="hu-HU" dirty="0"/>
              <a:t> </a:t>
            </a:r>
            <a:r>
              <a:rPr lang="hu-HU" dirty="0" err="1"/>
              <a:t>black</a:t>
            </a:r>
            <a:r>
              <a:rPr lang="hu-HU" dirty="0"/>
              <a:t>;         </a:t>
            </a:r>
          </a:p>
          <a:p>
            <a:pPr marL="0" indent="0">
              <a:buNone/>
            </a:pPr>
            <a:r>
              <a:rPr lang="hu-HU" dirty="0"/>
              <a:t>}    </a:t>
            </a:r>
          </a:p>
          <a:p>
            <a:pPr marL="0" indent="0">
              <a:buNone/>
            </a:pPr>
            <a:r>
              <a:rPr lang="hu-HU" dirty="0"/>
              <a:t> &lt;/</a:t>
            </a:r>
            <a:r>
              <a:rPr lang="hu-HU" dirty="0" err="1"/>
              <a:t>style</a:t>
            </a:r>
            <a:r>
              <a:rPr lang="hu-H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19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Távolságok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Százalék mértékegységgel két probléma is lehet</a:t>
            </a:r>
          </a:p>
          <a:p>
            <a:pPr algn="just"/>
            <a:r>
              <a:rPr lang="hu-HU" dirty="0"/>
              <a:t>Egyik, hogy nem minden tulajdonságot lehet ilyen módon kifejezni</a:t>
            </a:r>
          </a:p>
          <a:p>
            <a:pPr algn="just"/>
            <a:r>
              <a:rPr lang="hu-HU" dirty="0"/>
              <a:t>Második: mindegyik tulajdonságot, amit százalékként ki lehet fejezni, mindegyiknél egyedien van definiálva, hogy melyik másik a másik tulajdonság, aminek a százalékát vesszük.</a:t>
            </a:r>
          </a:p>
          <a:p>
            <a:pPr algn="just"/>
            <a:r>
              <a:rPr lang="hu-HU" dirty="0" err="1"/>
              <a:t>pl</a:t>
            </a:r>
            <a:r>
              <a:rPr lang="hu-HU" dirty="0"/>
              <a:t>:</a:t>
            </a:r>
          </a:p>
          <a:p>
            <a:pPr algn="just"/>
            <a:r>
              <a:rPr lang="hu-HU" dirty="0" err="1"/>
              <a:t>font-size</a:t>
            </a:r>
            <a:r>
              <a:rPr lang="hu-HU" dirty="0"/>
              <a:t> tulajdonságnál a szülő elemtől örökölt </a:t>
            </a:r>
            <a:r>
              <a:rPr lang="hu-HU" dirty="0" err="1"/>
              <a:t>font-size</a:t>
            </a:r>
            <a:r>
              <a:rPr lang="hu-HU" dirty="0"/>
              <a:t> értéknek a százalékát tudjuk megadni</a:t>
            </a:r>
          </a:p>
          <a:p>
            <a:pPr algn="just"/>
            <a:r>
              <a:rPr lang="hu-HU" dirty="0" err="1"/>
              <a:t>width</a:t>
            </a:r>
            <a:r>
              <a:rPr lang="hu-HU" dirty="0"/>
              <a:t> tulajdonságnál: befoglaló elem szélességének %-át vehetjük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77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 smtClean="0"/>
              <a:t>Keret:</a:t>
            </a:r>
          </a:p>
          <a:p>
            <a:pPr algn="just"/>
            <a:r>
              <a:rPr lang="hu-HU" dirty="0"/>
              <a:t>Pl. </a:t>
            </a:r>
            <a:r>
              <a:rPr lang="hu-HU" dirty="0" err="1"/>
              <a:t>border</a:t>
            </a:r>
            <a:r>
              <a:rPr lang="hu-HU" dirty="0"/>
              <a:t>: keret rajzolása elemek köré</a:t>
            </a:r>
          </a:p>
          <a:p>
            <a:pPr algn="just"/>
            <a:r>
              <a:rPr lang="hu-HU" dirty="0" err="1"/>
              <a:t>border</a:t>
            </a:r>
            <a:r>
              <a:rPr lang="hu-HU" dirty="0"/>
              <a:t>: </a:t>
            </a:r>
            <a:r>
              <a:rPr lang="hu-HU" dirty="0" err="1"/>
              <a:t>thin</a:t>
            </a:r>
            <a:r>
              <a:rPr lang="hu-HU" dirty="0"/>
              <a:t> </a:t>
            </a:r>
            <a:r>
              <a:rPr lang="hu-HU" dirty="0" err="1"/>
              <a:t>solid</a:t>
            </a:r>
            <a:r>
              <a:rPr lang="hu-HU" dirty="0"/>
              <a:t> </a:t>
            </a:r>
            <a:r>
              <a:rPr lang="hu-HU" dirty="0" err="1" smtClean="0"/>
              <a:t>black</a:t>
            </a:r>
            <a:r>
              <a:rPr lang="hu-HU" dirty="0" smtClean="0"/>
              <a:t> (</a:t>
            </a:r>
            <a:r>
              <a:rPr lang="hu-HU" dirty="0"/>
              <a:t>Első érték: keret vastagságát adja meg. Második érték a keret stílusát, harmadik a keret színét</a:t>
            </a:r>
            <a:r>
              <a:rPr lang="hu-HU" dirty="0" smtClean="0"/>
              <a:t>.</a:t>
            </a:r>
          </a:p>
          <a:p>
            <a:pPr algn="just"/>
            <a:r>
              <a:rPr lang="hu-HU" dirty="0"/>
              <a:t>Keret vastagsága többféleképpen megadható:</a:t>
            </a:r>
          </a:p>
          <a:p>
            <a:pPr algn="just"/>
            <a:r>
              <a:rPr lang="hu-HU" dirty="0"/>
              <a:t>CSS mértékegységekben kifejezve a hossz (</a:t>
            </a:r>
            <a:r>
              <a:rPr lang="hu-HU" dirty="0" err="1"/>
              <a:t>em</a:t>
            </a:r>
            <a:r>
              <a:rPr lang="hu-HU" dirty="0"/>
              <a:t>,</a:t>
            </a:r>
            <a:r>
              <a:rPr lang="hu-HU" dirty="0" err="1"/>
              <a:t>px</a:t>
            </a:r>
            <a:r>
              <a:rPr lang="hu-HU" dirty="0"/>
              <a:t>, vagy cm)</a:t>
            </a:r>
          </a:p>
          <a:p>
            <a:pPr algn="just"/>
            <a:r>
              <a:rPr lang="hu-HU" dirty="0" err="1"/>
              <a:t>x%</a:t>
            </a:r>
            <a:r>
              <a:rPr lang="hu-HU" dirty="0"/>
              <a:t> : a terület szélességének %-a, ami köré keretet rajzolunk</a:t>
            </a:r>
          </a:p>
          <a:p>
            <a:pPr algn="just"/>
            <a:r>
              <a:rPr lang="hu-HU" dirty="0" err="1"/>
              <a:t>thin</a:t>
            </a:r>
            <a:r>
              <a:rPr lang="hu-HU" dirty="0"/>
              <a:t> vagy </a:t>
            </a:r>
            <a:r>
              <a:rPr lang="hu-HU" dirty="0" err="1"/>
              <a:t>medium</a:t>
            </a:r>
            <a:r>
              <a:rPr lang="hu-HU" dirty="0"/>
              <a:t> </a:t>
            </a:r>
            <a:r>
              <a:rPr lang="hu-HU" dirty="0" err="1"/>
              <a:t>vagy</a:t>
            </a:r>
            <a:r>
              <a:rPr lang="hu-HU" dirty="0"/>
              <a:t> </a:t>
            </a:r>
            <a:r>
              <a:rPr lang="hu-HU" dirty="0" err="1"/>
              <a:t>thick</a:t>
            </a:r>
            <a:r>
              <a:rPr lang="hu-HU" dirty="0"/>
              <a:t>: előre definiált szélességek, amelyek a böngészők definiálnak</a:t>
            </a:r>
          </a:p>
          <a:p>
            <a:endParaRPr lang="hu-HU" dirty="0"/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8574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Keret stílusa: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75655"/>
              </p:ext>
            </p:extLst>
          </p:nvPr>
        </p:nvGraphicFramePr>
        <p:xfrm>
          <a:off x="1210614" y="2335234"/>
          <a:ext cx="8805582" cy="4220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02791"/>
                <a:gridCol w="4402791"/>
              </a:tblGrid>
              <a:tr h="422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Érték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Leírás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none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nem lesz keret rajzolva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dashed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szaggatott téglalapok sorozata a keret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dotted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köralakú pontok sorozata a keret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 err="1">
                          <a:effectLst/>
                        </a:rPr>
                        <a:t>double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párhuzamos vonalak, közöttük kis hellyel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groove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mintha a weboldalba lenne süppedve a keret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inset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itt a keret belseje lesz süppedve az oldalba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outset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tartalom kiemelkedni látszódik az oldalból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ridge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keret látszik kiemelkedni az oldalból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>
                          <a:effectLst/>
                        </a:rPr>
                        <a:t>solid</a:t>
                      </a:r>
                      <a:endParaRPr lang="hu-H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u-HU" sz="1500" dirty="0">
                          <a:effectLst/>
                        </a:rPr>
                        <a:t>a keret egy, nem törött vonalból áll</a:t>
                      </a:r>
                      <a:endParaRPr lang="hu-H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16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07" y="1690688"/>
            <a:ext cx="8606051" cy="29206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églalap 4"/>
          <p:cNvSpPr/>
          <p:nvPr/>
        </p:nvSpPr>
        <p:spPr>
          <a:xfrm>
            <a:off x="614149" y="4922240"/>
            <a:ext cx="113276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Ez rövidített tulajdonság. Ha nem lenne a keretnek ez a rövidített megfelelője, akkor az alábbi 12 beállításból lehetne elérni azt a hatást, amit a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–el értünk el.</a:t>
            </a:r>
          </a:p>
          <a:p>
            <a:pPr>
              <a:spcAft>
                <a:spcPts val="0"/>
              </a:spcAft>
            </a:pP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border-top-color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border-top-style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border-top-width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border-bottom-color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border-bottom-style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border-bottom-width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border-left-color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border-left-style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border-left-width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border-right-color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border-right-style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border-right-width</a:t>
            </a:r>
            <a:r>
              <a:rPr lang="hu-H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</a:t>
            </a:r>
            <a:endParaRPr lang="hu-H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3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Cascading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hu-HU" dirty="0" smtClean="0"/>
              <a:t>CSS jelentése </a:t>
            </a:r>
            <a:r>
              <a:rPr lang="hu-HU" dirty="0" err="1" smtClean="0"/>
              <a:t>Cascading</a:t>
            </a:r>
            <a:r>
              <a:rPr lang="hu-HU" dirty="0" smtClean="0"/>
              <a:t> </a:t>
            </a:r>
            <a:r>
              <a:rPr lang="hu-HU" dirty="0" err="1" smtClean="0"/>
              <a:t>Style</a:t>
            </a:r>
            <a:r>
              <a:rPr lang="hu-HU" dirty="0" smtClean="0"/>
              <a:t> </a:t>
            </a:r>
            <a:r>
              <a:rPr lang="hu-HU" dirty="0" err="1" smtClean="0"/>
              <a:t>Sheets</a:t>
            </a:r>
            <a:r>
              <a:rPr lang="hu-HU" dirty="0" smtClean="0"/>
              <a:t>, azaz egymásba ágyazott stíluslapok</a:t>
            </a:r>
          </a:p>
          <a:p>
            <a:pPr algn="just"/>
            <a:r>
              <a:rPr lang="hu-HU" dirty="0"/>
              <a:t>Melyik stílus fog érvényesülni, ha több stílust is definiálunk ugyanahhoz a HTML elemhez? A következő négy beállítás érvényesül egyre nagyobb prioritással (tehát ütközés esetén a későbbi felülírja az előzőt</a:t>
            </a:r>
            <a:r>
              <a:rPr lang="hu-HU" dirty="0" smtClean="0"/>
              <a:t>).</a:t>
            </a:r>
          </a:p>
          <a:p>
            <a:pPr lvl="0" algn="just"/>
            <a:r>
              <a:rPr lang="hu-HU" b="1" dirty="0"/>
              <a:t>Browser </a:t>
            </a:r>
            <a:r>
              <a:rPr lang="hu-HU" b="1" dirty="0" err="1"/>
              <a:t>style</a:t>
            </a:r>
            <a:r>
              <a:rPr lang="hu-HU" b="1" dirty="0"/>
              <a:t> (böngésző által alkalmazott stílus konvenciók)</a:t>
            </a:r>
            <a:endParaRPr lang="hu-HU" dirty="0"/>
          </a:p>
          <a:p>
            <a:pPr lvl="0" algn="just"/>
            <a:r>
              <a:rPr lang="hu-HU" b="1" dirty="0" err="1"/>
              <a:t>External</a:t>
            </a:r>
            <a:r>
              <a:rPr lang="hu-HU" b="1" dirty="0"/>
              <a:t> </a:t>
            </a:r>
            <a:r>
              <a:rPr lang="hu-HU" b="1" dirty="0" err="1"/>
              <a:t>style</a:t>
            </a:r>
            <a:r>
              <a:rPr lang="hu-HU" b="1" dirty="0"/>
              <a:t> (stílusok, amiket a link elem használatával importáltunk)</a:t>
            </a:r>
            <a:endParaRPr lang="hu-HU" dirty="0"/>
          </a:p>
          <a:p>
            <a:pPr lvl="0" algn="just"/>
            <a:r>
              <a:rPr lang="hu-HU" b="1" dirty="0" err="1"/>
              <a:t>Embedded</a:t>
            </a:r>
            <a:r>
              <a:rPr lang="hu-HU" b="1" dirty="0"/>
              <a:t> </a:t>
            </a:r>
            <a:r>
              <a:rPr lang="hu-HU" b="1" dirty="0" err="1"/>
              <a:t>style</a:t>
            </a:r>
            <a:r>
              <a:rPr lang="hu-HU" b="1" dirty="0"/>
              <a:t>(stílusok , amit a </a:t>
            </a:r>
            <a:r>
              <a:rPr lang="hu-HU" b="1" dirty="0" err="1"/>
              <a:t>style</a:t>
            </a:r>
            <a:r>
              <a:rPr lang="hu-HU" b="1" dirty="0"/>
              <a:t> elemek között definiáltunk)</a:t>
            </a:r>
            <a:endParaRPr lang="hu-HU" dirty="0"/>
          </a:p>
          <a:p>
            <a:pPr lvl="0" algn="just"/>
            <a:r>
              <a:rPr lang="hu-HU" b="1" dirty="0" err="1"/>
              <a:t>Inline</a:t>
            </a:r>
            <a:r>
              <a:rPr lang="hu-HU" b="1" dirty="0"/>
              <a:t> </a:t>
            </a:r>
            <a:r>
              <a:rPr lang="hu-HU" b="1" dirty="0" err="1"/>
              <a:t>style</a:t>
            </a:r>
            <a:r>
              <a:rPr lang="hu-HU" b="1" dirty="0"/>
              <a:t>(stílusok, amiket egy elemen a </a:t>
            </a:r>
            <a:r>
              <a:rPr lang="hu-HU" b="1" dirty="0" err="1"/>
              <a:t>style</a:t>
            </a:r>
            <a:r>
              <a:rPr lang="hu-HU" b="1" dirty="0"/>
              <a:t> attribútum segítségével definiáltunk)</a:t>
            </a:r>
            <a:endParaRPr lang="hu-HU" dirty="0"/>
          </a:p>
          <a:p>
            <a:pPr algn="just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417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 smtClean="0"/>
              <a:t>Háttér:</a:t>
            </a:r>
          </a:p>
          <a:p>
            <a:pPr algn="just"/>
            <a:r>
              <a:rPr lang="hu-HU" b="1" dirty="0" err="1"/>
              <a:t>background-color</a:t>
            </a:r>
            <a:r>
              <a:rPr lang="hu-HU" dirty="0"/>
              <a:t>: egy elem háttérszínét határozza meg</a:t>
            </a:r>
          </a:p>
          <a:p>
            <a:r>
              <a:rPr lang="hu-HU" dirty="0"/>
              <a:t>body {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background-color</a:t>
            </a:r>
            <a:r>
              <a:rPr lang="hu-HU" dirty="0"/>
              <a:t>: #b0c4de;</a:t>
            </a:r>
            <a:br>
              <a:rPr lang="hu-HU" dirty="0"/>
            </a:br>
            <a:r>
              <a:rPr lang="hu-HU" dirty="0"/>
              <a:t>} </a:t>
            </a:r>
          </a:p>
          <a:p>
            <a:pPr algn="just"/>
            <a:r>
              <a:rPr lang="hu-HU" b="1" dirty="0" err="1"/>
              <a:t>background-image</a:t>
            </a:r>
            <a:r>
              <a:rPr lang="hu-HU" b="1" dirty="0"/>
              <a:t> : </a:t>
            </a:r>
            <a:r>
              <a:rPr lang="hu-HU" dirty="0"/>
              <a:t>ez a tulajdonság egy képet határoz meg, amit egy elem háttereként használunk. Alapértelmezett a kép ismételt megjelenítésű, így a teljes elemet lefedi mindenképpen.</a:t>
            </a:r>
          </a:p>
          <a:p>
            <a:r>
              <a:rPr lang="hu-HU" dirty="0"/>
              <a:t>body {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background-image</a:t>
            </a:r>
            <a:r>
              <a:rPr lang="hu-HU" dirty="0"/>
              <a:t>: </a:t>
            </a:r>
            <a:r>
              <a:rPr lang="hu-HU" dirty="0" err="1"/>
              <a:t>url</a:t>
            </a:r>
            <a:r>
              <a:rPr lang="hu-HU" dirty="0"/>
              <a:t>("</a:t>
            </a:r>
            <a:r>
              <a:rPr lang="hu-HU" dirty="0" err="1"/>
              <a:t>paper.gif</a:t>
            </a:r>
            <a:r>
              <a:rPr lang="hu-HU" dirty="0"/>
              <a:t>");</a:t>
            </a:r>
            <a:br>
              <a:rPr lang="hu-HU" dirty="0"/>
            </a:br>
            <a:r>
              <a:rPr lang="hu-HU" dirty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4609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Háttér:</a:t>
            </a:r>
          </a:p>
          <a:p>
            <a:pPr algn="just"/>
            <a:r>
              <a:rPr lang="hu-HU" b="1" dirty="0" err="1"/>
              <a:t>background-repeat</a:t>
            </a:r>
            <a:r>
              <a:rPr lang="hu-HU" b="1" dirty="0"/>
              <a:t> : </a:t>
            </a:r>
            <a:r>
              <a:rPr lang="hu-HU" dirty="0"/>
              <a:t>be lehet állítani, hogy vízszintesen vagy függőlegesen ismétlődjön a kép. </a:t>
            </a:r>
            <a:r>
              <a:rPr lang="hu-HU" dirty="0" smtClean="0"/>
              <a:t>Alapértelmezetten </a:t>
            </a:r>
            <a:r>
              <a:rPr lang="hu-HU" dirty="0"/>
              <a:t>mind vízszintesen és mind függőlegesen is ismétlődik a kép</a:t>
            </a:r>
          </a:p>
          <a:p>
            <a:r>
              <a:rPr lang="hu-HU" dirty="0"/>
              <a:t>Ha csak azt szeretnénk, hogy csak vízszintesen ismétlődjön</a:t>
            </a:r>
          </a:p>
          <a:p>
            <a:r>
              <a:rPr lang="hu-HU" dirty="0"/>
              <a:t>body {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background-image</a:t>
            </a:r>
            <a:r>
              <a:rPr lang="hu-HU" dirty="0"/>
              <a:t>: </a:t>
            </a:r>
            <a:r>
              <a:rPr lang="hu-HU" dirty="0" err="1"/>
              <a:t>url</a:t>
            </a:r>
            <a:r>
              <a:rPr lang="hu-HU" dirty="0"/>
              <a:t>("</a:t>
            </a:r>
            <a:r>
              <a:rPr lang="hu-HU" dirty="0" err="1"/>
              <a:t>gradient</a:t>
            </a:r>
            <a:r>
              <a:rPr lang="hu-HU" dirty="0"/>
              <a:t>_</a:t>
            </a:r>
            <a:r>
              <a:rPr lang="hu-HU" dirty="0" err="1"/>
              <a:t>bg.png</a:t>
            </a:r>
            <a:r>
              <a:rPr lang="hu-HU" dirty="0"/>
              <a:t>");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background-repeat</a:t>
            </a:r>
            <a:r>
              <a:rPr lang="hu-HU" dirty="0"/>
              <a:t>: </a:t>
            </a:r>
            <a:r>
              <a:rPr lang="hu-HU" dirty="0" err="1"/>
              <a:t>repeat-x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/>
              <a:t>}</a:t>
            </a:r>
          </a:p>
          <a:p>
            <a:r>
              <a:rPr lang="hu-HU" dirty="0"/>
              <a:t>Ha vízszintesen szeretnénk ismétlődést, akkor </a:t>
            </a:r>
            <a:r>
              <a:rPr lang="hu-HU" dirty="0" err="1"/>
              <a:t>repeat-y</a:t>
            </a:r>
            <a:r>
              <a:rPr lang="hu-HU" dirty="0"/>
              <a:t> t kell írni</a:t>
            </a:r>
          </a:p>
          <a:p>
            <a:r>
              <a:rPr lang="hu-HU" dirty="0"/>
              <a:t>Ha nem szeretnénk ismétlődést: </a:t>
            </a:r>
            <a:r>
              <a:rPr lang="hu-HU" dirty="0" err="1" smtClean="0"/>
              <a:t>no-repeat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8629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background-position</a:t>
            </a:r>
            <a:r>
              <a:rPr lang="hu-HU" b="1" dirty="0"/>
              <a:t>: </a:t>
            </a:r>
            <a:r>
              <a:rPr lang="hu-HU" dirty="0"/>
              <a:t>állítható a kép pozíciója is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body {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background-image</a:t>
            </a:r>
            <a:r>
              <a:rPr lang="hu-HU" dirty="0"/>
              <a:t>: </a:t>
            </a:r>
            <a:r>
              <a:rPr lang="hu-HU" dirty="0" err="1"/>
              <a:t>url</a:t>
            </a:r>
            <a:r>
              <a:rPr lang="hu-HU" dirty="0"/>
              <a:t>("</a:t>
            </a:r>
            <a:r>
              <a:rPr lang="hu-HU" dirty="0" err="1"/>
              <a:t>img</a:t>
            </a:r>
            <a:r>
              <a:rPr lang="hu-HU" dirty="0"/>
              <a:t>_</a:t>
            </a:r>
            <a:r>
              <a:rPr lang="hu-HU" dirty="0" err="1"/>
              <a:t>tree.png</a:t>
            </a:r>
            <a:r>
              <a:rPr lang="hu-HU" dirty="0"/>
              <a:t>");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background-repeat</a:t>
            </a:r>
            <a:r>
              <a:rPr lang="hu-HU" dirty="0"/>
              <a:t>: </a:t>
            </a:r>
            <a:r>
              <a:rPr lang="hu-HU" dirty="0" err="1"/>
              <a:t>no-repeat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background-position</a:t>
            </a:r>
            <a:r>
              <a:rPr lang="hu-HU" dirty="0"/>
              <a:t>: right top;</a:t>
            </a:r>
            <a:br>
              <a:rPr lang="hu-HU" dirty="0"/>
            </a:br>
            <a:r>
              <a:rPr lang="hu-HU" dirty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4823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Rövidített beállítás háttérképre</a:t>
            </a:r>
            <a:r>
              <a:rPr lang="hu-HU" dirty="0" smtClean="0"/>
              <a:t>:</a:t>
            </a:r>
          </a:p>
          <a:p>
            <a:r>
              <a:rPr lang="hu-HU" dirty="0"/>
              <a:t>body {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background</a:t>
            </a:r>
            <a:r>
              <a:rPr lang="hu-HU" dirty="0"/>
              <a:t>: #</a:t>
            </a:r>
            <a:r>
              <a:rPr lang="hu-HU" dirty="0" err="1"/>
              <a:t>ffffff</a:t>
            </a:r>
            <a:r>
              <a:rPr lang="hu-HU" dirty="0"/>
              <a:t> </a:t>
            </a:r>
            <a:r>
              <a:rPr lang="hu-HU" dirty="0" err="1"/>
              <a:t>url</a:t>
            </a:r>
            <a:r>
              <a:rPr lang="hu-HU" dirty="0"/>
              <a:t>("</a:t>
            </a:r>
            <a:r>
              <a:rPr lang="hu-HU" dirty="0" err="1"/>
              <a:t>img</a:t>
            </a:r>
            <a:r>
              <a:rPr lang="hu-HU" dirty="0"/>
              <a:t>_</a:t>
            </a:r>
            <a:r>
              <a:rPr lang="hu-HU" dirty="0" err="1"/>
              <a:t>tree.png</a:t>
            </a:r>
            <a:r>
              <a:rPr lang="hu-HU" dirty="0"/>
              <a:t>") </a:t>
            </a:r>
            <a:r>
              <a:rPr lang="hu-HU" dirty="0" err="1"/>
              <a:t>no-repeat</a:t>
            </a:r>
            <a:r>
              <a:rPr lang="hu-HU" dirty="0"/>
              <a:t> right top;</a:t>
            </a:r>
            <a:br>
              <a:rPr lang="hu-HU" dirty="0"/>
            </a:br>
            <a:r>
              <a:rPr lang="hu-HU" dirty="0"/>
              <a:t>}</a:t>
            </a:r>
          </a:p>
          <a:p>
            <a:pPr algn="just"/>
            <a:r>
              <a:rPr lang="hu-HU" dirty="0"/>
              <a:t>Értékek sorrendje felsoroláskor: </a:t>
            </a:r>
            <a:r>
              <a:rPr lang="hu-HU" dirty="0" err="1"/>
              <a:t>background-color</a:t>
            </a:r>
            <a:r>
              <a:rPr lang="hu-HU" dirty="0"/>
              <a:t>, </a:t>
            </a:r>
            <a:r>
              <a:rPr lang="hu-HU" dirty="0" err="1"/>
              <a:t>background-image</a:t>
            </a:r>
            <a:r>
              <a:rPr lang="hu-HU" dirty="0" smtClean="0"/>
              <a:t>, </a:t>
            </a:r>
            <a:r>
              <a:rPr lang="hu-HU" dirty="0" err="1" smtClean="0"/>
              <a:t>background-repeat</a:t>
            </a:r>
            <a:r>
              <a:rPr lang="hu-HU" dirty="0" smtClean="0"/>
              <a:t>, </a:t>
            </a:r>
            <a:r>
              <a:rPr lang="hu-HU" dirty="0" err="1" smtClean="0"/>
              <a:t>background-attachment</a:t>
            </a:r>
            <a:r>
              <a:rPr lang="hu-HU" dirty="0" smtClean="0"/>
              <a:t>, </a:t>
            </a:r>
            <a:r>
              <a:rPr lang="hu-HU" dirty="0" err="1" smtClean="0"/>
              <a:t>background-position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2367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u-HU" b="1" dirty="0" err="1"/>
              <a:t>background-attachment</a:t>
            </a:r>
            <a:r>
              <a:rPr lang="hu-HU" dirty="0"/>
              <a:t> tulajdonság: ezzel azt állíthatjuk be, hogy a háttérkép mikor görgetünk le legyen fix vagy gördüljön a tartalommal együtt (ha fix, akkor mindig látjuk teljesen!)</a:t>
            </a:r>
          </a:p>
          <a:p>
            <a:r>
              <a:rPr lang="hu-HU" dirty="0"/>
              <a:t> </a:t>
            </a:r>
          </a:p>
          <a:p>
            <a:r>
              <a:rPr lang="hu-HU" dirty="0" err="1"/>
              <a:t>Pl</a:t>
            </a:r>
            <a:r>
              <a:rPr lang="hu-HU" dirty="0"/>
              <a:t>:</a:t>
            </a:r>
          </a:p>
          <a:p>
            <a:r>
              <a:rPr lang="hu-HU" dirty="0"/>
              <a:t>body { 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background-image</a:t>
            </a:r>
            <a:r>
              <a:rPr lang="hu-HU" dirty="0"/>
              <a:t>: </a:t>
            </a:r>
            <a:r>
              <a:rPr lang="hu-HU" dirty="0" err="1"/>
              <a:t>url</a:t>
            </a:r>
            <a:r>
              <a:rPr lang="hu-HU" dirty="0"/>
              <a:t>('w3css.gif');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background-repeat</a:t>
            </a:r>
            <a:r>
              <a:rPr lang="hu-HU" dirty="0"/>
              <a:t>: </a:t>
            </a:r>
            <a:r>
              <a:rPr lang="hu-HU" dirty="0" err="1"/>
              <a:t>no-repeat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background-attachment</a:t>
            </a:r>
            <a:r>
              <a:rPr lang="hu-HU" dirty="0"/>
              <a:t>: fixed;</a:t>
            </a:r>
            <a:br>
              <a:rPr lang="hu-HU" dirty="0"/>
            </a:br>
            <a:r>
              <a:rPr lang="hu-HU" dirty="0"/>
              <a:t>}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A másik lehetséges értéke : </a:t>
            </a:r>
            <a:r>
              <a:rPr lang="hu-HU" dirty="0" err="1"/>
              <a:t>scroll</a:t>
            </a:r>
            <a:r>
              <a:rPr lang="hu-HU" dirty="0"/>
              <a:t> (alapméretezetten </a:t>
            </a:r>
            <a:r>
              <a:rPr lang="hu-HU" dirty="0" err="1"/>
              <a:t>scroll</a:t>
            </a:r>
            <a:r>
              <a:rPr lang="hu-HU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7114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 smtClean="0"/>
              <a:t>Betűkészletek (</a:t>
            </a:r>
            <a:r>
              <a:rPr lang="hu-HU" b="1" dirty="0" smtClean="0"/>
              <a:t>font </a:t>
            </a:r>
            <a:r>
              <a:rPr lang="hu-HU" b="1" dirty="0" err="1" smtClean="0"/>
              <a:t>family</a:t>
            </a:r>
            <a:r>
              <a:rPr lang="hu-HU" b="1" dirty="0" smtClean="0"/>
              <a:t>)</a:t>
            </a:r>
            <a:r>
              <a:rPr lang="hu-HU" dirty="0" smtClean="0"/>
              <a:t> – body { </a:t>
            </a:r>
            <a:r>
              <a:rPr lang="hu-HU" dirty="0" err="1" smtClean="0"/>
              <a:t>font-family</a:t>
            </a:r>
            <a:r>
              <a:rPr lang="hu-HU" dirty="0" smtClean="0"/>
              <a:t>: </a:t>
            </a:r>
            <a:r>
              <a:rPr lang="hu-HU" dirty="0" err="1" smtClean="0"/>
              <a:t>Arial</a:t>
            </a:r>
            <a:r>
              <a:rPr lang="hu-HU" dirty="0" smtClean="0"/>
              <a:t>, </a:t>
            </a:r>
            <a:r>
              <a:rPr lang="hu-HU" dirty="0" err="1" smtClean="0"/>
              <a:t>Helvetica</a:t>
            </a:r>
            <a:r>
              <a:rPr lang="hu-HU" dirty="0" smtClean="0"/>
              <a:t>, </a:t>
            </a:r>
            <a:r>
              <a:rPr lang="hu-HU" dirty="0" err="1" smtClean="0"/>
              <a:t>sans-serif</a:t>
            </a:r>
            <a:r>
              <a:rPr lang="hu-HU" dirty="0" smtClean="0"/>
              <a:t>; } </a:t>
            </a:r>
            <a:endParaRPr lang="hu-HU" dirty="0"/>
          </a:p>
          <a:p>
            <a:pPr algn="just"/>
            <a:r>
              <a:rPr lang="hu-HU" dirty="0" smtClean="0"/>
              <a:t>Általános</a:t>
            </a:r>
            <a:r>
              <a:rPr lang="hu-HU" dirty="0" smtClean="0"/>
              <a:t>: serif, </a:t>
            </a:r>
            <a:r>
              <a:rPr lang="hu-HU" dirty="0" err="1" smtClean="0"/>
              <a:t>sans-serif</a:t>
            </a:r>
            <a:r>
              <a:rPr lang="hu-HU" dirty="0" smtClean="0"/>
              <a:t>, </a:t>
            </a:r>
            <a:r>
              <a:rPr lang="hu-HU" dirty="0" err="1" smtClean="0"/>
              <a:t>cursive</a:t>
            </a:r>
            <a:r>
              <a:rPr lang="hu-HU" dirty="0" smtClean="0"/>
              <a:t>, </a:t>
            </a:r>
            <a:r>
              <a:rPr lang="hu-HU" dirty="0" err="1" smtClean="0"/>
              <a:t>fantasy</a:t>
            </a:r>
            <a:r>
              <a:rPr lang="hu-HU" dirty="0" smtClean="0"/>
              <a:t>, </a:t>
            </a:r>
            <a:r>
              <a:rPr lang="hu-HU" dirty="0" err="1" smtClean="0"/>
              <a:t>monospace</a:t>
            </a:r>
            <a:endParaRPr lang="hu-HU" dirty="0" smtClean="0"/>
          </a:p>
          <a:p>
            <a:pPr algn="just"/>
            <a:r>
              <a:rPr lang="hu-HU" b="1" dirty="0" err="1"/>
              <a:t>f</a:t>
            </a:r>
            <a:r>
              <a:rPr lang="hu-HU" b="1" dirty="0" err="1" smtClean="0"/>
              <a:t>ont-style</a:t>
            </a:r>
            <a:r>
              <a:rPr lang="hu-HU" b="1" dirty="0" smtClean="0"/>
              <a:t> </a:t>
            </a:r>
            <a:r>
              <a:rPr lang="hu-HU" dirty="0" smtClean="0"/>
              <a:t>Dőlt betűforma – body { </a:t>
            </a:r>
            <a:r>
              <a:rPr lang="hu-HU" dirty="0" err="1" smtClean="0"/>
              <a:t>font-style</a:t>
            </a:r>
            <a:r>
              <a:rPr lang="hu-HU" dirty="0" smtClean="0"/>
              <a:t>: </a:t>
            </a:r>
            <a:r>
              <a:rPr lang="hu-HU" dirty="0" err="1" smtClean="0"/>
              <a:t>italic</a:t>
            </a:r>
            <a:r>
              <a:rPr lang="hu-HU" dirty="0" smtClean="0"/>
              <a:t>; } </a:t>
            </a:r>
            <a:endParaRPr lang="hu-HU" dirty="0" smtClean="0"/>
          </a:p>
          <a:p>
            <a:pPr algn="just"/>
            <a:r>
              <a:rPr lang="hu-HU" dirty="0" smtClean="0"/>
              <a:t>Választék</a:t>
            </a:r>
            <a:r>
              <a:rPr lang="hu-HU" dirty="0" smtClean="0"/>
              <a:t>: </a:t>
            </a:r>
            <a:r>
              <a:rPr lang="hu-HU" dirty="0" err="1" smtClean="0"/>
              <a:t>normal</a:t>
            </a:r>
            <a:r>
              <a:rPr lang="hu-HU" dirty="0" smtClean="0"/>
              <a:t>, </a:t>
            </a:r>
            <a:r>
              <a:rPr lang="hu-HU" dirty="0" err="1" smtClean="0"/>
              <a:t>italic</a:t>
            </a:r>
            <a:r>
              <a:rPr lang="hu-HU" dirty="0" smtClean="0"/>
              <a:t>, </a:t>
            </a:r>
            <a:r>
              <a:rPr lang="hu-HU" dirty="0" err="1" smtClean="0"/>
              <a:t>oblique</a:t>
            </a:r>
            <a:r>
              <a:rPr lang="hu-HU" dirty="0" smtClean="0"/>
              <a:t> </a:t>
            </a:r>
          </a:p>
          <a:p>
            <a:pPr algn="just"/>
            <a:r>
              <a:rPr lang="hu-HU" dirty="0" smtClean="0"/>
              <a:t> </a:t>
            </a:r>
            <a:r>
              <a:rPr lang="hu-HU" b="1" dirty="0" err="1" smtClean="0"/>
              <a:t>font-weight</a:t>
            </a:r>
            <a:r>
              <a:rPr lang="hu-HU" dirty="0" smtClean="0"/>
              <a:t> Félkövér betűk – body { </a:t>
            </a:r>
            <a:r>
              <a:rPr lang="hu-HU" dirty="0" err="1" smtClean="0"/>
              <a:t>font-weight</a:t>
            </a:r>
            <a:r>
              <a:rPr lang="hu-HU" dirty="0" smtClean="0"/>
              <a:t>: </a:t>
            </a:r>
            <a:r>
              <a:rPr lang="hu-HU" dirty="0" err="1" smtClean="0"/>
              <a:t>bold</a:t>
            </a:r>
            <a:r>
              <a:rPr lang="hu-HU" dirty="0" smtClean="0"/>
              <a:t>; </a:t>
            </a:r>
            <a:r>
              <a:rPr lang="hu-HU" dirty="0" smtClean="0"/>
              <a:t>}</a:t>
            </a:r>
          </a:p>
          <a:p>
            <a:pPr algn="just"/>
            <a:r>
              <a:rPr lang="hu-HU" dirty="0" smtClean="0"/>
              <a:t>Választék</a:t>
            </a:r>
            <a:r>
              <a:rPr lang="hu-HU" dirty="0" smtClean="0"/>
              <a:t>: </a:t>
            </a:r>
            <a:r>
              <a:rPr lang="hu-HU" dirty="0" err="1" smtClean="0"/>
              <a:t>lighter</a:t>
            </a:r>
            <a:r>
              <a:rPr lang="hu-HU" dirty="0" smtClean="0"/>
              <a:t>, </a:t>
            </a:r>
            <a:r>
              <a:rPr lang="hu-HU" dirty="0" err="1" smtClean="0"/>
              <a:t>normal</a:t>
            </a:r>
            <a:r>
              <a:rPr lang="hu-HU" dirty="0" smtClean="0"/>
              <a:t>, </a:t>
            </a:r>
            <a:r>
              <a:rPr lang="hu-HU" dirty="0" err="1" smtClean="0"/>
              <a:t>bold</a:t>
            </a:r>
            <a:r>
              <a:rPr lang="hu-HU" dirty="0" smtClean="0"/>
              <a:t> </a:t>
            </a:r>
          </a:p>
          <a:p>
            <a:pPr algn="just"/>
            <a:r>
              <a:rPr lang="hu-HU" dirty="0" smtClean="0"/>
              <a:t> </a:t>
            </a:r>
            <a:r>
              <a:rPr lang="hu-HU" b="1" dirty="0" smtClean="0"/>
              <a:t>Betűméret (</a:t>
            </a:r>
            <a:r>
              <a:rPr lang="hu-HU" b="1" dirty="0" smtClean="0"/>
              <a:t>font </a:t>
            </a:r>
            <a:r>
              <a:rPr lang="hu-HU" b="1" dirty="0" err="1" smtClean="0"/>
              <a:t>size</a:t>
            </a:r>
            <a:r>
              <a:rPr lang="hu-HU" b="1" dirty="0" smtClean="0"/>
              <a:t>)</a:t>
            </a:r>
            <a:r>
              <a:rPr lang="hu-HU" dirty="0" smtClean="0"/>
              <a:t> – body { </a:t>
            </a:r>
            <a:r>
              <a:rPr lang="hu-HU" dirty="0" err="1" smtClean="0"/>
              <a:t>font-size</a:t>
            </a:r>
            <a:r>
              <a:rPr lang="hu-HU" dirty="0" smtClean="0"/>
              <a:t>: 14px;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92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 smtClean="0"/>
              <a:t>Betűk közötti távolság </a:t>
            </a:r>
            <a:r>
              <a:rPr lang="hu-HU" dirty="0" smtClean="0"/>
              <a:t>– h1 { </a:t>
            </a:r>
            <a:r>
              <a:rPr lang="hu-HU" dirty="0" err="1" smtClean="0"/>
              <a:t>letter-spacing</a:t>
            </a:r>
            <a:r>
              <a:rPr lang="hu-HU" dirty="0" smtClean="0"/>
              <a:t>: 10px; } (lehet negatív is) </a:t>
            </a:r>
          </a:p>
          <a:p>
            <a:pPr algn="just"/>
            <a:r>
              <a:rPr lang="hu-HU" dirty="0" smtClean="0"/>
              <a:t> </a:t>
            </a:r>
            <a:r>
              <a:rPr lang="hu-HU" b="1" dirty="0" smtClean="0"/>
              <a:t>Igazítás</a:t>
            </a:r>
            <a:r>
              <a:rPr lang="hu-HU" dirty="0" smtClean="0"/>
              <a:t> – h1 { </a:t>
            </a:r>
            <a:r>
              <a:rPr lang="hu-HU" dirty="0" err="1" smtClean="0"/>
              <a:t>text-align</a:t>
            </a:r>
            <a:r>
              <a:rPr lang="hu-HU" dirty="0" smtClean="0"/>
              <a:t>: center; } </a:t>
            </a:r>
            <a:endParaRPr lang="hu-HU" dirty="0"/>
          </a:p>
          <a:p>
            <a:pPr algn="just"/>
            <a:r>
              <a:rPr lang="hu-HU" dirty="0" smtClean="0"/>
              <a:t>Választék</a:t>
            </a:r>
            <a:r>
              <a:rPr lang="hu-HU" dirty="0" smtClean="0"/>
              <a:t>: </a:t>
            </a:r>
            <a:r>
              <a:rPr lang="hu-HU" dirty="0" err="1" smtClean="0"/>
              <a:t>left</a:t>
            </a:r>
            <a:r>
              <a:rPr lang="hu-HU" dirty="0" smtClean="0"/>
              <a:t>, center, right, </a:t>
            </a:r>
            <a:r>
              <a:rPr lang="hu-HU" dirty="0" err="1" smtClean="0"/>
              <a:t>justify</a:t>
            </a:r>
            <a:r>
              <a:rPr lang="hu-HU" dirty="0" smtClean="0"/>
              <a:t> </a:t>
            </a:r>
          </a:p>
          <a:p>
            <a:pPr algn="just"/>
            <a:r>
              <a:rPr lang="hu-HU" b="1" dirty="0" smtClean="0"/>
              <a:t>Link dekorációja </a:t>
            </a:r>
            <a:r>
              <a:rPr lang="hu-HU" dirty="0" smtClean="0"/>
              <a:t>– a { </a:t>
            </a:r>
            <a:r>
              <a:rPr lang="hu-HU" dirty="0" err="1" smtClean="0"/>
              <a:t>text-decoration</a:t>
            </a:r>
            <a:r>
              <a:rPr lang="hu-HU" dirty="0" smtClean="0"/>
              <a:t>: </a:t>
            </a:r>
            <a:r>
              <a:rPr lang="hu-HU" dirty="0" err="1" smtClean="0"/>
              <a:t>none</a:t>
            </a:r>
            <a:r>
              <a:rPr lang="hu-HU" dirty="0" smtClean="0"/>
              <a:t>; </a:t>
            </a:r>
            <a:r>
              <a:rPr lang="hu-HU" dirty="0" smtClean="0"/>
              <a:t>}</a:t>
            </a:r>
          </a:p>
          <a:p>
            <a:pPr algn="just"/>
            <a:r>
              <a:rPr lang="hu-HU" dirty="0" smtClean="0"/>
              <a:t>Választék</a:t>
            </a:r>
            <a:r>
              <a:rPr lang="hu-HU" dirty="0" smtClean="0"/>
              <a:t>: </a:t>
            </a:r>
            <a:r>
              <a:rPr lang="hu-HU" dirty="0" err="1" smtClean="0"/>
              <a:t>none</a:t>
            </a:r>
            <a:r>
              <a:rPr lang="hu-HU" dirty="0" smtClean="0"/>
              <a:t>, </a:t>
            </a:r>
            <a:r>
              <a:rPr lang="hu-HU" dirty="0" err="1" smtClean="0"/>
              <a:t>underline</a:t>
            </a:r>
            <a:r>
              <a:rPr lang="hu-HU" dirty="0" smtClean="0"/>
              <a:t>, </a:t>
            </a:r>
            <a:r>
              <a:rPr lang="hu-HU" dirty="0" err="1" smtClean="0"/>
              <a:t>overline</a:t>
            </a:r>
            <a:r>
              <a:rPr lang="hu-HU" dirty="0" smtClean="0"/>
              <a:t>, </a:t>
            </a:r>
            <a:r>
              <a:rPr lang="hu-HU" dirty="0" err="1" smtClean="0"/>
              <a:t>line-through</a:t>
            </a:r>
            <a:r>
              <a:rPr lang="hu-HU" dirty="0" smtClean="0"/>
              <a:t>, </a:t>
            </a:r>
            <a:r>
              <a:rPr lang="hu-HU" dirty="0" err="1" smtClean="0"/>
              <a:t>blink</a:t>
            </a:r>
            <a:r>
              <a:rPr lang="hu-HU" dirty="0" smtClean="0"/>
              <a:t> </a:t>
            </a:r>
          </a:p>
          <a:p>
            <a:pPr algn="just"/>
            <a:r>
              <a:rPr lang="hu-HU" b="1" dirty="0" smtClean="0"/>
              <a:t>Szöveg első sorának behúzása </a:t>
            </a:r>
            <a:r>
              <a:rPr lang="hu-HU" dirty="0" smtClean="0"/>
              <a:t>– p { </a:t>
            </a:r>
            <a:r>
              <a:rPr lang="hu-HU" dirty="0" err="1" smtClean="0"/>
              <a:t>text-indent</a:t>
            </a:r>
            <a:r>
              <a:rPr lang="hu-HU" dirty="0" smtClean="0"/>
              <a:t>: 40px; 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7521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 smtClean="0"/>
              <a:t>Betű transzformáció </a:t>
            </a:r>
            <a:r>
              <a:rPr lang="hu-HU" dirty="0" smtClean="0"/>
              <a:t>– h1 { </a:t>
            </a:r>
            <a:r>
              <a:rPr lang="hu-HU" dirty="0" err="1" smtClean="0"/>
              <a:t>text-transform</a:t>
            </a:r>
            <a:r>
              <a:rPr lang="hu-HU" dirty="0" smtClean="0"/>
              <a:t>: </a:t>
            </a:r>
            <a:r>
              <a:rPr lang="hu-HU" dirty="0" err="1" smtClean="0"/>
              <a:t>uppercase</a:t>
            </a:r>
            <a:r>
              <a:rPr lang="hu-HU" dirty="0" smtClean="0"/>
              <a:t>; </a:t>
            </a:r>
            <a:r>
              <a:rPr lang="hu-HU" dirty="0" smtClean="0"/>
              <a:t>}</a:t>
            </a:r>
          </a:p>
          <a:p>
            <a:pPr algn="just"/>
            <a:r>
              <a:rPr lang="hu-HU" dirty="0" smtClean="0"/>
              <a:t>Választék</a:t>
            </a:r>
            <a:r>
              <a:rPr lang="hu-HU" dirty="0" smtClean="0"/>
              <a:t>: </a:t>
            </a:r>
            <a:r>
              <a:rPr lang="hu-HU" dirty="0" err="1" smtClean="0"/>
              <a:t>none</a:t>
            </a:r>
            <a:r>
              <a:rPr lang="hu-HU" dirty="0" smtClean="0"/>
              <a:t>, </a:t>
            </a:r>
            <a:r>
              <a:rPr lang="hu-HU" dirty="0" err="1" smtClean="0"/>
              <a:t>capitalize</a:t>
            </a:r>
            <a:r>
              <a:rPr lang="hu-HU" dirty="0" smtClean="0"/>
              <a:t>, </a:t>
            </a:r>
            <a:r>
              <a:rPr lang="hu-HU" dirty="0" err="1" smtClean="0"/>
              <a:t>uppercase</a:t>
            </a:r>
            <a:r>
              <a:rPr lang="hu-HU" dirty="0" smtClean="0"/>
              <a:t>, </a:t>
            </a:r>
            <a:r>
              <a:rPr lang="hu-HU" dirty="0" err="1" smtClean="0"/>
              <a:t>lowercase</a:t>
            </a:r>
            <a:r>
              <a:rPr lang="hu-HU" dirty="0" smtClean="0"/>
              <a:t> </a:t>
            </a:r>
          </a:p>
          <a:p>
            <a:pPr algn="just"/>
            <a:r>
              <a:rPr lang="hu-HU" b="1" dirty="0" smtClean="0"/>
              <a:t> Árnyékolás </a:t>
            </a:r>
            <a:r>
              <a:rPr lang="hu-HU" dirty="0" smtClean="0"/>
              <a:t>– h1 { </a:t>
            </a:r>
            <a:r>
              <a:rPr lang="hu-HU" dirty="0" err="1" smtClean="0"/>
              <a:t>text-shadow</a:t>
            </a:r>
            <a:r>
              <a:rPr lang="hu-HU" dirty="0" smtClean="0"/>
              <a:t>: 5px </a:t>
            </a:r>
            <a:r>
              <a:rPr lang="hu-HU" dirty="0" err="1" smtClean="0"/>
              <a:t>5px</a:t>
            </a:r>
            <a:r>
              <a:rPr lang="hu-HU" dirty="0" smtClean="0"/>
              <a:t> 3px #000000; </a:t>
            </a:r>
            <a:r>
              <a:rPr lang="hu-HU" dirty="0" smtClean="0"/>
              <a:t>}</a:t>
            </a:r>
          </a:p>
          <a:p>
            <a:pPr algn="just"/>
            <a:r>
              <a:rPr lang="hu-HU" dirty="0" smtClean="0"/>
              <a:t>távolság </a:t>
            </a:r>
            <a:r>
              <a:rPr lang="hu-HU" dirty="0" smtClean="0"/>
              <a:t>lefelé, távolság jobbra, elmosódottság sugara, szín </a:t>
            </a:r>
          </a:p>
          <a:p>
            <a:pPr algn="just"/>
            <a:r>
              <a:rPr lang="hu-HU" dirty="0" smtClean="0"/>
              <a:t> </a:t>
            </a:r>
            <a:r>
              <a:rPr lang="hu-HU" b="1" dirty="0" smtClean="0"/>
              <a:t>Szavak közti távolság </a:t>
            </a:r>
            <a:r>
              <a:rPr lang="hu-HU" dirty="0" smtClean="0"/>
              <a:t>– p { </a:t>
            </a:r>
            <a:r>
              <a:rPr lang="hu-HU" dirty="0" err="1" smtClean="0"/>
              <a:t>word-spacing</a:t>
            </a:r>
            <a:r>
              <a:rPr lang="hu-HU" dirty="0" smtClean="0"/>
              <a:t>: 10px; } (lehet negatív is) </a:t>
            </a:r>
          </a:p>
          <a:p>
            <a:pPr algn="just"/>
            <a:r>
              <a:rPr lang="hu-HU" b="1" dirty="0" smtClean="0"/>
              <a:t> Sormagasság </a:t>
            </a:r>
            <a:r>
              <a:rPr lang="hu-HU" dirty="0" smtClean="0"/>
              <a:t>– p { </a:t>
            </a:r>
            <a:r>
              <a:rPr lang="hu-HU" dirty="0" err="1" smtClean="0"/>
              <a:t>line-height</a:t>
            </a:r>
            <a:r>
              <a:rPr lang="hu-HU" dirty="0" smtClean="0"/>
              <a:t>: 20px;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035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Listák: </a:t>
            </a:r>
          </a:p>
          <a:p>
            <a:r>
              <a:rPr lang="hu-HU" dirty="0" err="1" smtClean="0"/>
              <a:t>ul</a:t>
            </a:r>
            <a:r>
              <a:rPr lang="hu-HU" dirty="0" smtClean="0"/>
              <a:t>, </a:t>
            </a:r>
            <a:r>
              <a:rPr lang="hu-HU" dirty="0" err="1" smtClean="0"/>
              <a:t>ol</a:t>
            </a:r>
            <a:r>
              <a:rPr lang="hu-HU" dirty="0" smtClean="0"/>
              <a:t>  </a:t>
            </a:r>
            <a:r>
              <a:rPr lang="hu-HU" dirty="0" err="1" smtClean="0"/>
              <a:t>ul</a:t>
            </a:r>
            <a:r>
              <a:rPr lang="hu-HU" dirty="0" smtClean="0"/>
              <a:t> { </a:t>
            </a:r>
            <a:r>
              <a:rPr lang="hu-HU" dirty="0" err="1" smtClean="0"/>
              <a:t>list-style-type</a:t>
            </a:r>
            <a:r>
              <a:rPr lang="hu-HU" dirty="0" smtClean="0"/>
              <a:t>: </a:t>
            </a:r>
            <a:r>
              <a:rPr lang="hu-HU" dirty="0" err="1" smtClean="0"/>
              <a:t>disc</a:t>
            </a:r>
            <a:r>
              <a:rPr lang="hu-HU" dirty="0" smtClean="0"/>
              <a:t> } </a:t>
            </a:r>
          </a:p>
          <a:p>
            <a:r>
              <a:rPr lang="hu-HU" dirty="0" err="1" smtClean="0"/>
              <a:t>ul</a:t>
            </a:r>
            <a:r>
              <a:rPr lang="hu-HU" dirty="0" smtClean="0"/>
              <a:t> { </a:t>
            </a:r>
            <a:r>
              <a:rPr lang="hu-HU" dirty="0" err="1" smtClean="0"/>
              <a:t>list-style-position</a:t>
            </a:r>
            <a:r>
              <a:rPr lang="hu-HU" dirty="0" smtClean="0"/>
              <a:t>: </a:t>
            </a:r>
            <a:r>
              <a:rPr lang="hu-HU" dirty="0" err="1" smtClean="0"/>
              <a:t>inside</a:t>
            </a:r>
            <a:r>
              <a:rPr lang="hu-HU" dirty="0" smtClean="0"/>
              <a:t> }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ul</a:t>
            </a:r>
            <a:r>
              <a:rPr lang="hu-HU" dirty="0" smtClean="0"/>
              <a:t> { </a:t>
            </a:r>
            <a:r>
              <a:rPr lang="hu-HU" dirty="0" err="1" smtClean="0"/>
              <a:t>list-style-image</a:t>
            </a:r>
            <a:r>
              <a:rPr lang="hu-HU" dirty="0" smtClean="0"/>
              <a:t>: </a:t>
            </a:r>
            <a:r>
              <a:rPr lang="hu-HU" dirty="0" err="1" smtClean="0"/>
              <a:t>url</a:t>
            </a:r>
            <a:r>
              <a:rPr lang="hu-HU" dirty="0" smtClean="0"/>
              <a:t>(</a:t>
            </a:r>
            <a:r>
              <a:rPr lang="hu-HU" dirty="0" err="1" smtClean="0"/>
              <a:t>pont.gif</a:t>
            </a:r>
            <a:r>
              <a:rPr lang="hu-HU" dirty="0" smtClean="0"/>
              <a:t>) } </a:t>
            </a:r>
          </a:p>
          <a:p>
            <a:r>
              <a:rPr lang="hu-HU" dirty="0" err="1" smtClean="0"/>
              <a:t>ul</a:t>
            </a:r>
            <a:r>
              <a:rPr lang="hu-HU" dirty="0" smtClean="0"/>
              <a:t> { </a:t>
            </a:r>
            <a:r>
              <a:rPr lang="hu-HU" dirty="0" err="1" smtClean="0"/>
              <a:t>list-style</a:t>
            </a:r>
            <a:r>
              <a:rPr lang="hu-HU" dirty="0" smtClean="0"/>
              <a:t>: </a:t>
            </a:r>
            <a:r>
              <a:rPr lang="hu-HU" dirty="0" err="1" smtClean="0"/>
              <a:t>square</a:t>
            </a:r>
            <a:r>
              <a:rPr lang="hu-HU" dirty="0" smtClean="0"/>
              <a:t> </a:t>
            </a:r>
            <a:r>
              <a:rPr lang="hu-HU" dirty="0" err="1" smtClean="0"/>
              <a:t>inside</a:t>
            </a:r>
            <a:r>
              <a:rPr lang="hu-HU" dirty="0" smtClean="0"/>
              <a:t> </a:t>
            </a:r>
            <a:r>
              <a:rPr lang="hu-HU" dirty="0" err="1" smtClean="0"/>
              <a:t>url</a:t>
            </a:r>
            <a:r>
              <a:rPr lang="hu-HU" dirty="0" smtClean="0"/>
              <a:t>(</a:t>
            </a:r>
            <a:r>
              <a:rPr lang="hu-HU" dirty="0" err="1" smtClean="0"/>
              <a:t>pont.gif</a:t>
            </a:r>
            <a:r>
              <a:rPr lang="hu-HU" dirty="0" smtClean="0"/>
              <a:t>)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0680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Borders</a:t>
            </a:r>
            <a:r>
              <a:rPr lang="hu-HU" dirty="0" smtClean="0"/>
              <a:t>, </a:t>
            </a:r>
            <a:r>
              <a:rPr lang="hu-HU" dirty="0" err="1" smtClean="0"/>
              <a:t>margins</a:t>
            </a:r>
            <a:r>
              <a:rPr lang="hu-HU" dirty="0" smtClean="0"/>
              <a:t>, </a:t>
            </a:r>
            <a:r>
              <a:rPr lang="hu-HU" dirty="0" err="1" smtClean="0"/>
              <a:t>padding</a:t>
            </a:r>
            <a:r>
              <a:rPr lang="hu-HU" dirty="0" smtClean="0"/>
              <a:t> (BOX modell)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CSS lehetővé teszi, hogy keretet, margót, és </a:t>
            </a:r>
            <a:r>
              <a:rPr lang="hu-HU" dirty="0" err="1"/>
              <a:t>padding-et</a:t>
            </a:r>
            <a:r>
              <a:rPr lang="hu-HU" dirty="0"/>
              <a:t> definiáljunk egy elem köré. A keret téglalap alakú (vagy CSS3 esetén lehet lekerekített sarkú téglalap)</a:t>
            </a:r>
          </a:p>
          <a:p>
            <a:pPr algn="just"/>
            <a:r>
              <a:rPr lang="hu-HU" dirty="0" err="1"/>
              <a:t>CSS-el</a:t>
            </a:r>
            <a:r>
              <a:rPr lang="hu-HU" dirty="0"/>
              <a:t> beállításokkal állítható a keret vastagsága, színe, </a:t>
            </a:r>
            <a:r>
              <a:rPr lang="hu-HU" dirty="0" smtClean="0"/>
              <a:t>stílusa</a:t>
            </a:r>
          </a:p>
          <a:p>
            <a:pPr algn="just"/>
            <a:r>
              <a:rPr lang="hu-HU" b="1" dirty="0" err="1" smtClean="0"/>
              <a:t>margin</a:t>
            </a:r>
            <a:r>
              <a:rPr lang="hu-HU" b="1" dirty="0" smtClean="0"/>
              <a:t>, </a:t>
            </a:r>
            <a:r>
              <a:rPr lang="hu-HU" b="1" dirty="0" err="1"/>
              <a:t>padding</a:t>
            </a:r>
            <a:r>
              <a:rPr lang="hu-HU" b="1" dirty="0"/>
              <a:t>: az elem körüli üres helyet határozzák meg. Fontos különbség a kettő között: </a:t>
            </a:r>
            <a:r>
              <a:rPr lang="hu-HU" b="1" dirty="0" err="1"/>
              <a:t>margin</a:t>
            </a:r>
            <a:r>
              <a:rPr lang="hu-HU" b="1" dirty="0"/>
              <a:t> a kereten </a:t>
            </a:r>
            <a:r>
              <a:rPr lang="hu-HU" b="1" dirty="0" smtClean="0"/>
              <a:t>kívül határozza </a:t>
            </a:r>
            <a:r>
              <a:rPr lang="hu-HU" b="1" dirty="0"/>
              <a:t>meg a helyet, illetve a keret és a szomszédos elemek között</a:t>
            </a:r>
          </a:p>
          <a:p>
            <a:pPr algn="just"/>
            <a:r>
              <a:rPr lang="hu-HU" b="1" dirty="0" err="1"/>
              <a:t>padding</a:t>
            </a:r>
            <a:r>
              <a:rPr lang="hu-HU" b="1" dirty="0"/>
              <a:t>: kereten belül határozza meg az üres teret, mégpedig a keret és a tartalom elemek között.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361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External</a:t>
            </a:r>
            <a:r>
              <a:rPr lang="hu-HU" dirty="0" smtClean="0"/>
              <a:t> 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u-HU" dirty="0" smtClean="0"/>
              <a:t>Ha </a:t>
            </a:r>
            <a:r>
              <a:rPr lang="hu-HU" dirty="0"/>
              <a:t>több HTML oldalra kell ugyanazt a stílust alkalmazni például, akkor jó megoldás lehet, hogy ahelyett hogy ugyanazokat a stílusokat minden HTML fájlban feltüntessük, egy szeparált stílus lapot készítünk. Ekkor ha van ilyen, ahol használni akarjuk beimportáljuk ott (</a:t>
            </a:r>
            <a:r>
              <a:rPr lang="hu-HU" b="1" dirty="0"/>
              <a:t>Többször felhasználható</a:t>
            </a:r>
            <a:r>
              <a:rPr lang="hu-HU" dirty="0"/>
              <a:t>). </a:t>
            </a:r>
            <a:endParaRPr lang="hu-HU" dirty="0" smtClean="0"/>
          </a:p>
          <a:p>
            <a:pPr algn="just"/>
            <a:r>
              <a:rPr lang="hu-HU" dirty="0"/>
              <a:t>Ez egy </a:t>
            </a:r>
            <a:r>
              <a:rPr lang="hu-HU" dirty="0" smtClean="0"/>
              <a:t>különálló </a:t>
            </a:r>
            <a:r>
              <a:rPr lang="hu-HU" dirty="0"/>
              <a:t>fájl, .</a:t>
            </a:r>
            <a:r>
              <a:rPr lang="hu-HU" dirty="0" err="1"/>
              <a:t>css</a:t>
            </a:r>
            <a:r>
              <a:rPr lang="hu-HU" dirty="0"/>
              <a:t> </a:t>
            </a:r>
            <a:r>
              <a:rPr lang="hu-HU" dirty="0" err="1"/>
              <a:t>fájl</a:t>
            </a:r>
            <a:r>
              <a:rPr lang="hu-HU" dirty="0"/>
              <a:t> kiterjesztéssel </a:t>
            </a:r>
            <a:endParaRPr lang="hu-HU" dirty="0" smtClean="0"/>
          </a:p>
          <a:p>
            <a:pPr algn="just"/>
            <a:r>
              <a:rPr lang="hu-HU" dirty="0" err="1"/>
              <a:t>style</a:t>
            </a:r>
            <a:r>
              <a:rPr lang="hu-HU" dirty="0"/>
              <a:t> </a:t>
            </a:r>
            <a:r>
              <a:rPr lang="hu-HU" dirty="0" smtClean="0"/>
              <a:t>elemet (&lt;</a:t>
            </a:r>
            <a:r>
              <a:rPr lang="hu-HU" dirty="0" err="1" smtClean="0"/>
              <a:t>style</a:t>
            </a:r>
            <a:r>
              <a:rPr lang="hu-HU" dirty="0" smtClean="0"/>
              <a:t>&gt; &lt;/</a:t>
            </a:r>
            <a:r>
              <a:rPr lang="hu-HU" dirty="0" err="1" smtClean="0"/>
              <a:t>style</a:t>
            </a:r>
            <a:r>
              <a:rPr lang="hu-HU" dirty="0" smtClean="0"/>
              <a:t>&gt;) </a:t>
            </a:r>
            <a:r>
              <a:rPr lang="hu-HU" dirty="0"/>
              <a:t>ebbe a fájlba nem kell definiálni, csak a </a:t>
            </a:r>
            <a:r>
              <a:rPr lang="hu-HU" dirty="0" err="1"/>
              <a:t>selectorokat</a:t>
            </a:r>
            <a:r>
              <a:rPr lang="hu-HU" dirty="0"/>
              <a:t> és a deklarációkat kell </a:t>
            </a:r>
            <a:r>
              <a:rPr lang="hu-HU" dirty="0" err="1"/>
              <a:t>feltünteni</a:t>
            </a:r>
            <a:r>
              <a:rPr lang="hu-HU" dirty="0"/>
              <a:t> közvetlenül. </a:t>
            </a:r>
          </a:p>
          <a:p>
            <a:pPr algn="just"/>
            <a:r>
              <a:rPr lang="hu-HU" dirty="0"/>
              <a:t>Miután megvan a különálló fájl, a link elemet használhatjuk a HTML dokumentumunkban arra, hogy a stílust behozzuk a dokumentumba, illetve alkalmazzuk a dokumentumra</a:t>
            </a:r>
          </a:p>
          <a:p>
            <a:pPr algn="just"/>
            <a:r>
              <a:rPr lang="hu-HU" dirty="0"/>
              <a:t>&lt;link </a:t>
            </a:r>
            <a:r>
              <a:rPr lang="hu-HU" dirty="0" err="1"/>
              <a:t>rel</a:t>
            </a:r>
            <a:r>
              <a:rPr lang="hu-HU" dirty="0"/>
              <a:t>="</a:t>
            </a:r>
            <a:r>
              <a:rPr lang="hu-HU" dirty="0" err="1"/>
              <a:t>stylesheet</a:t>
            </a:r>
            <a:r>
              <a:rPr lang="hu-HU" dirty="0"/>
              <a:t>" </a:t>
            </a:r>
            <a:r>
              <a:rPr lang="hu-HU" dirty="0" err="1"/>
              <a:t>type</a:t>
            </a:r>
            <a:r>
              <a:rPr lang="hu-HU" dirty="0"/>
              <a:t>="text/</a:t>
            </a:r>
            <a:r>
              <a:rPr lang="hu-HU" dirty="0" err="1"/>
              <a:t>css</a:t>
            </a:r>
            <a:r>
              <a:rPr lang="hu-HU" dirty="0"/>
              <a:t>" </a:t>
            </a:r>
            <a:r>
              <a:rPr lang="hu-HU" dirty="0" err="1"/>
              <a:t>href</a:t>
            </a:r>
            <a:r>
              <a:rPr lang="hu-HU" dirty="0"/>
              <a:t>="</a:t>
            </a:r>
            <a:r>
              <a:rPr lang="hu-HU" dirty="0" err="1"/>
              <a:t>styles.css</a:t>
            </a:r>
            <a:r>
              <a:rPr lang="hu-HU" dirty="0" smtClean="0"/>
              <a:t>"/&gt;</a:t>
            </a:r>
            <a:endParaRPr lang="hu-HU" dirty="0"/>
          </a:p>
          <a:p>
            <a:pPr algn="just"/>
            <a:r>
              <a:rPr lang="hu-HU" dirty="0"/>
              <a:t>A link elemet a </a:t>
            </a:r>
            <a:r>
              <a:rPr lang="hu-HU" b="1" dirty="0" err="1"/>
              <a:t>head</a:t>
            </a:r>
            <a:r>
              <a:rPr lang="hu-HU" dirty="0"/>
              <a:t> elemben adjuk meg.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301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Borders</a:t>
            </a:r>
            <a:r>
              <a:rPr lang="hu-HU" dirty="0" smtClean="0"/>
              <a:t>, </a:t>
            </a:r>
            <a:r>
              <a:rPr lang="hu-HU" dirty="0" err="1" smtClean="0"/>
              <a:t>margins</a:t>
            </a:r>
            <a:r>
              <a:rPr lang="hu-HU" dirty="0" smtClean="0"/>
              <a:t>, </a:t>
            </a:r>
            <a:r>
              <a:rPr lang="hu-HU" dirty="0" err="1" smtClean="0"/>
              <a:t>padding</a:t>
            </a:r>
            <a:r>
              <a:rPr lang="hu-HU" dirty="0" smtClean="0"/>
              <a:t> (BOX modell)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dirty="0"/>
              <a:t>Mind a </a:t>
            </a:r>
            <a:r>
              <a:rPr lang="hu-HU" dirty="0" err="1"/>
              <a:t>margin</a:t>
            </a:r>
            <a:r>
              <a:rPr lang="hu-HU" dirty="0"/>
              <a:t>, mind a </a:t>
            </a:r>
            <a:r>
              <a:rPr lang="hu-HU" dirty="0" err="1"/>
              <a:t>paddingnál</a:t>
            </a:r>
            <a:r>
              <a:rPr lang="hu-HU" dirty="0"/>
              <a:t> lehet oldalanként más, azaz különböző oldalaknak lehet különböző méretű </a:t>
            </a:r>
            <a:r>
              <a:rPr lang="hu-HU" dirty="0" err="1"/>
              <a:t>padding-je</a:t>
            </a:r>
            <a:r>
              <a:rPr lang="hu-HU" dirty="0"/>
              <a:t> és </a:t>
            </a:r>
            <a:r>
              <a:rPr lang="hu-HU" dirty="0" smtClean="0"/>
              <a:t>margin-ja</a:t>
            </a:r>
            <a:r>
              <a:rPr lang="hu-HU" dirty="0"/>
              <a:t> </a:t>
            </a:r>
          </a:p>
          <a:p>
            <a:r>
              <a:rPr lang="hu-HU" dirty="0" err="1"/>
              <a:t>padding-top</a:t>
            </a:r>
            <a:r>
              <a:rPr lang="hu-HU" dirty="0"/>
              <a:t>, </a:t>
            </a:r>
            <a:r>
              <a:rPr lang="hu-HU" dirty="0" err="1"/>
              <a:t>padding-right</a:t>
            </a:r>
            <a:r>
              <a:rPr lang="hu-HU" dirty="0"/>
              <a:t>, </a:t>
            </a:r>
            <a:r>
              <a:rPr lang="hu-HU" dirty="0" err="1"/>
              <a:t>padding-bottom</a:t>
            </a:r>
            <a:r>
              <a:rPr lang="hu-HU" dirty="0"/>
              <a:t>, </a:t>
            </a:r>
            <a:r>
              <a:rPr lang="hu-HU" dirty="0" err="1"/>
              <a:t>padding-left</a:t>
            </a:r>
            <a:endParaRPr lang="hu-HU" dirty="0"/>
          </a:p>
          <a:p>
            <a:r>
              <a:rPr lang="hu-HU" dirty="0"/>
              <a:t>p {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padding-top</a:t>
            </a:r>
            <a:r>
              <a:rPr lang="hu-HU" dirty="0"/>
              <a:t>: 25px;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padding-right</a:t>
            </a:r>
            <a:r>
              <a:rPr lang="hu-HU" dirty="0"/>
              <a:t>: 50px;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padding-bottom</a:t>
            </a:r>
            <a:r>
              <a:rPr lang="hu-HU" dirty="0"/>
              <a:t>: 25px;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padding-left</a:t>
            </a:r>
            <a:r>
              <a:rPr lang="hu-HU" dirty="0"/>
              <a:t>: 50px;</a:t>
            </a:r>
            <a:br>
              <a:rPr lang="hu-HU" dirty="0"/>
            </a:br>
            <a:r>
              <a:rPr lang="hu-HU" dirty="0"/>
              <a:t>}</a:t>
            </a:r>
          </a:p>
          <a:p>
            <a:r>
              <a:rPr lang="hu-HU" dirty="0"/>
              <a:t>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1678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Borders</a:t>
            </a:r>
            <a:r>
              <a:rPr lang="hu-HU" dirty="0" smtClean="0"/>
              <a:t>, </a:t>
            </a:r>
            <a:r>
              <a:rPr lang="hu-HU" dirty="0" err="1" smtClean="0"/>
              <a:t>margins</a:t>
            </a:r>
            <a:r>
              <a:rPr lang="hu-HU" dirty="0" smtClean="0"/>
              <a:t>, </a:t>
            </a:r>
            <a:r>
              <a:rPr lang="hu-HU" dirty="0" err="1" smtClean="0"/>
              <a:t>padding</a:t>
            </a:r>
            <a:r>
              <a:rPr lang="hu-HU" dirty="0" smtClean="0"/>
              <a:t> (BOX modell)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Ezeknek a tulajdonságoknak adható legalább 1 érték, de legfeljebb 4.</a:t>
            </a:r>
          </a:p>
          <a:p>
            <a:r>
              <a:rPr lang="hu-HU" dirty="0"/>
              <a:t>4 érték esetén:</a:t>
            </a:r>
          </a:p>
          <a:p>
            <a:r>
              <a:rPr lang="hu-HU" dirty="0" err="1"/>
              <a:t>margin</a:t>
            </a:r>
            <a:r>
              <a:rPr lang="hu-HU" dirty="0"/>
              <a:t>: top, right, </a:t>
            </a:r>
            <a:r>
              <a:rPr lang="hu-HU" dirty="0" err="1"/>
              <a:t>bottom</a:t>
            </a:r>
            <a:r>
              <a:rPr lang="hu-HU" dirty="0"/>
              <a:t>, </a:t>
            </a:r>
            <a:r>
              <a:rPr lang="hu-HU" dirty="0" err="1"/>
              <a:t>left</a:t>
            </a:r>
            <a:endParaRPr lang="hu-HU" dirty="0"/>
          </a:p>
          <a:p>
            <a:r>
              <a:rPr lang="hu-HU" dirty="0" err="1"/>
              <a:t>pl</a:t>
            </a:r>
            <a:r>
              <a:rPr lang="hu-HU" dirty="0"/>
              <a:t>:</a:t>
            </a:r>
          </a:p>
          <a:p>
            <a:r>
              <a:rPr lang="hu-HU" dirty="0" err="1"/>
              <a:t>margin</a:t>
            </a:r>
            <a:r>
              <a:rPr lang="hu-HU" dirty="0"/>
              <a:t>: 25px 50px 75px 100px;</a:t>
            </a:r>
          </a:p>
          <a:p>
            <a:r>
              <a:rPr lang="hu-HU" dirty="0"/>
              <a:t>3 érték esetén:</a:t>
            </a:r>
          </a:p>
          <a:p>
            <a:r>
              <a:rPr lang="hu-HU" dirty="0" err="1"/>
              <a:t>margin</a:t>
            </a:r>
            <a:r>
              <a:rPr lang="hu-HU" dirty="0"/>
              <a:t>: top right és </a:t>
            </a:r>
            <a:r>
              <a:rPr lang="hu-HU" dirty="0" err="1"/>
              <a:t>left</a:t>
            </a:r>
            <a:r>
              <a:rPr lang="hu-HU" dirty="0"/>
              <a:t> </a:t>
            </a:r>
            <a:r>
              <a:rPr lang="hu-HU" dirty="0" err="1"/>
              <a:t>bottom</a:t>
            </a:r>
            <a:endParaRPr lang="hu-HU" dirty="0"/>
          </a:p>
          <a:p>
            <a:r>
              <a:rPr lang="hu-HU" dirty="0" err="1"/>
              <a:t>pl</a:t>
            </a:r>
            <a:r>
              <a:rPr lang="hu-HU" dirty="0"/>
              <a:t>:</a:t>
            </a:r>
          </a:p>
          <a:p>
            <a:r>
              <a:rPr lang="hu-HU" dirty="0" err="1"/>
              <a:t>margin</a:t>
            </a:r>
            <a:r>
              <a:rPr lang="hu-HU" dirty="0"/>
              <a:t>: 25px 50px 75px;</a:t>
            </a:r>
          </a:p>
          <a:p>
            <a:r>
              <a:rPr lang="hu-HU" dirty="0"/>
              <a:t>esetén:  25px a top margó, a bal és jobb 50px; az alsó </a:t>
            </a:r>
            <a:r>
              <a:rPr lang="hu-HU" dirty="0" smtClean="0"/>
              <a:t>75px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3717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Borders</a:t>
            </a:r>
            <a:r>
              <a:rPr lang="hu-HU" dirty="0" smtClean="0"/>
              <a:t>, </a:t>
            </a:r>
            <a:r>
              <a:rPr lang="hu-HU" dirty="0" err="1" smtClean="0"/>
              <a:t>margins</a:t>
            </a:r>
            <a:r>
              <a:rPr lang="hu-HU" dirty="0" smtClean="0"/>
              <a:t>, </a:t>
            </a:r>
            <a:r>
              <a:rPr lang="hu-HU" dirty="0" err="1" smtClean="0"/>
              <a:t>padding</a:t>
            </a:r>
            <a:r>
              <a:rPr lang="hu-HU" dirty="0" smtClean="0"/>
              <a:t> (BOX modell)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2 érték esetén:</a:t>
            </a:r>
          </a:p>
          <a:p>
            <a:r>
              <a:rPr lang="hu-HU" dirty="0" err="1" smtClean="0"/>
              <a:t>margin</a:t>
            </a:r>
            <a:r>
              <a:rPr lang="hu-HU" dirty="0" smtClean="0"/>
              <a:t>: felső és alsó jobb és </a:t>
            </a:r>
            <a:r>
              <a:rPr lang="hu-HU" dirty="0" smtClean="0"/>
              <a:t>bal</a:t>
            </a:r>
            <a:endParaRPr lang="hu-HU" dirty="0" smtClean="0"/>
          </a:p>
          <a:p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hu-HU" dirty="0" err="1" smtClean="0"/>
              <a:t>margin</a:t>
            </a:r>
            <a:r>
              <a:rPr lang="hu-HU" dirty="0" smtClean="0"/>
              <a:t>: 25px 50px; esetén felső és alsó 25px; jobb és bal 50px;</a:t>
            </a:r>
          </a:p>
          <a:p>
            <a:r>
              <a:rPr lang="hu-HU" dirty="0" smtClean="0"/>
              <a:t>1 érték esetén</a:t>
            </a:r>
            <a:r>
              <a:rPr lang="hu-HU" dirty="0" smtClean="0"/>
              <a:t>:</a:t>
            </a:r>
            <a:r>
              <a:rPr lang="hu-HU" dirty="0" smtClean="0"/>
              <a:t> </a:t>
            </a:r>
          </a:p>
          <a:p>
            <a:r>
              <a:rPr lang="hu-HU" dirty="0" err="1" smtClean="0"/>
              <a:t>margin</a:t>
            </a:r>
            <a:r>
              <a:rPr lang="hu-HU" dirty="0" smtClean="0"/>
              <a:t>: </a:t>
            </a:r>
            <a:r>
              <a:rPr lang="hu-HU" dirty="0" err="1" smtClean="0"/>
              <a:t>jobb-bal-felső-alsó</a:t>
            </a:r>
            <a:endParaRPr lang="hu-HU" dirty="0" smtClean="0"/>
          </a:p>
          <a:p>
            <a:r>
              <a:rPr lang="hu-HU" dirty="0" smtClean="0"/>
              <a:t>mindegyik margó mérete ugyanannyi</a:t>
            </a:r>
          </a:p>
          <a:p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hu-HU" dirty="0" err="1" smtClean="0"/>
              <a:t>margin</a:t>
            </a:r>
            <a:r>
              <a:rPr lang="hu-HU" dirty="0" smtClean="0"/>
              <a:t>: 25px; esetén mindegyik margó 25px</a:t>
            </a:r>
            <a:r>
              <a:rPr lang="hu-HU" dirty="0" smtClean="0"/>
              <a:t>;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9410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BOX modell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80" y="1565265"/>
            <a:ext cx="7902054" cy="4490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561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Box</a:t>
            </a:r>
            <a:r>
              <a:rPr lang="hu-HU" dirty="0" smtClean="0"/>
              <a:t> modell</a:t>
            </a:r>
            <a:endParaRPr lang="hu-HU" dirty="0"/>
          </a:p>
        </p:txBody>
      </p:sp>
      <p:pic>
        <p:nvPicPr>
          <p:cNvPr id="4" name="Tartalom helye 3" descr="CSS box-mode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12" y="1690688"/>
            <a:ext cx="8679976" cy="4339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002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Box</a:t>
            </a:r>
            <a:r>
              <a:rPr lang="hu-HU" dirty="0" smtClean="0"/>
              <a:t> 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CSS </a:t>
            </a:r>
            <a:r>
              <a:rPr lang="hu-HU" dirty="0" err="1"/>
              <a:t>box</a:t>
            </a:r>
            <a:r>
              <a:rPr lang="hu-HU" dirty="0"/>
              <a:t> modell részei: margók, keretek, </a:t>
            </a:r>
            <a:r>
              <a:rPr lang="hu-HU" dirty="0" err="1"/>
              <a:t>padding</a:t>
            </a:r>
            <a:r>
              <a:rPr lang="hu-HU" dirty="0"/>
              <a:t>, és az aktuális tartalom</a:t>
            </a:r>
          </a:p>
          <a:p>
            <a:r>
              <a:rPr lang="hu-HU" dirty="0" err="1"/>
              <a:t>Box</a:t>
            </a:r>
            <a:r>
              <a:rPr lang="hu-HU" dirty="0"/>
              <a:t> modell lehetővé teszi, hogy keretet adjunk az elemek köré, és az elem között definiáljunk helyet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b="1" dirty="0" err="1" smtClean="0"/>
              <a:t>Margin</a:t>
            </a:r>
            <a:r>
              <a:rPr lang="hu-HU" b="1" dirty="0" smtClean="0"/>
              <a:t>: </a:t>
            </a:r>
            <a:r>
              <a:rPr lang="hu-HU" b="1" dirty="0"/>
              <a:t>az a rész, ami a kerettől kifele található</a:t>
            </a:r>
            <a:r>
              <a:rPr lang="hu-HU" b="1" dirty="0" smtClean="0"/>
              <a:t>.</a:t>
            </a:r>
          </a:p>
          <a:p>
            <a:r>
              <a:rPr lang="hu-HU" b="1" dirty="0" err="1" smtClean="0"/>
              <a:t>Padding</a:t>
            </a:r>
            <a:r>
              <a:rPr lang="hu-HU" b="1" dirty="0"/>
              <a:t>: </a:t>
            </a:r>
            <a:r>
              <a:rPr lang="hu-HU" b="1" dirty="0" smtClean="0"/>
              <a:t>ez </a:t>
            </a:r>
            <a:r>
              <a:rPr lang="hu-HU" b="1" dirty="0"/>
              <a:t>a kerettől </a:t>
            </a:r>
            <a:r>
              <a:rPr lang="hu-HU" b="1" dirty="0" smtClean="0"/>
              <a:t>befelé a terület</a:t>
            </a:r>
          </a:p>
          <a:p>
            <a:r>
              <a:rPr lang="hu-HU" b="1" dirty="0" err="1" smtClean="0"/>
              <a:t>Border</a:t>
            </a:r>
            <a:r>
              <a:rPr lang="hu-HU" b="1" dirty="0" smtClean="0"/>
              <a:t>:keret</a:t>
            </a:r>
          </a:p>
        </p:txBody>
      </p:sp>
    </p:spTree>
    <p:extLst>
      <p:ext uri="{BB962C8B-B14F-4D97-AF65-F5344CB8AC3E}">
        <p14:creationId xmlns:p14="http://schemas.microsoft.com/office/powerpoint/2010/main" val="1130413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Box</a:t>
            </a:r>
            <a:r>
              <a:rPr lang="hu-HU" dirty="0" smtClean="0"/>
              <a:t> 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b="1" dirty="0"/>
              <a:t>a </a:t>
            </a:r>
            <a:r>
              <a:rPr lang="hu-HU" b="1" dirty="0" err="1"/>
              <a:t>width</a:t>
            </a:r>
            <a:r>
              <a:rPr lang="hu-HU" b="1" dirty="0"/>
              <a:t> és </a:t>
            </a:r>
            <a:r>
              <a:rPr lang="hu-HU" b="1" dirty="0" err="1"/>
              <a:t>height</a:t>
            </a:r>
            <a:r>
              <a:rPr lang="hu-HU" b="1" dirty="0"/>
              <a:t> tulajdonság az elemek tartalom területének a mérete csak, nem foglalják magukban az elemek </a:t>
            </a:r>
            <a:r>
              <a:rPr lang="hu-HU" b="1" dirty="0" err="1"/>
              <a:t>paddingjának</a:t>
            </a:r>
            <a:r>
              <a:rPr lang="hu-HU" b="1" dirty="0"/>
              <a:t>, keretének és margóinak szükséges területet.</a:t>
            </a:r>
            <a:endParaRPr lang="hu-HU" dirty="0"/>
          </a:p>
          <a:p>
            <a:r>
              <a:rPr lang="hu-HU" dirty="0"/>
              <a:t>Így például ahhoz, hogy eldöntsük egy elem képernyőn elfoglalt teljes méretét kerettel együtt, hozzá kell adnunk az elem szélességéhez a bal meg jobb </a:t>
            </a:r>
            <a:r>
              <a:rPr lang="hu-HU" dirty="0" err="1"/>
              <a:t>padding</a:t>
            </a:r>
            <a:r>
              <a:rPr lang="hu-HU" dirty="0"/>
              <a:t> szélességét  és a bal meg jobb oldali </a:t>
            </a:r>
            <a:r>
              <a:rPr lang="hu-HU" dirty="0" smtClean="0"/>
              <a:t>keret </a:t>
            </a:r>
            <a:r>
              <a:rPr lang="hu-HU" dirty="0"/>
              <a:t>szélességét. </a:t>
            </a:r>
          </a:p>
          <a:p>
            <a:r>
              <a:rPr lang="hu-HU" dirty="0"/>
              <a:t>Elem képernyőn elfoglalt teljes magasságát pedig úgy, hogy az </a:t>
            </a:r>
            <a:r>
              <a:rPr lang="hu-HU" dirty="0" smtClean="0"/>
              <a:t>elem hosszúságához </a:t>
            </a:r>
            <a:r>
              <a:rPr lang="hu-HU" dirty="0"/>
              <a:t>hozzá kell adni a felső meg alsó </a:t>
            </a:r>
            <a:r>
              <a:rPr lang="hu-HU" dirty="0" err="1"/>
              <a:t>padding</a:t>
            </a:r>
            <a:r>
              <a:rPr lang="hu-HU" dirty="0"/>
              <a:t> méretet és a felső meg alsó keretszélességet.</a:t>
            </a:r>
          </a:p>
          <a:p>
            <a:r>
              <a:rPr lang="hu-HU" dirty="0"/>
              <a:t>Ha margók is vannak, akkor a </a:t>
            </a:r>
          </a:p>
          <a:p>
            <a:r>
              <a:rPr lang="hu-HU" b="1" dirty="0"/>
              <a:t>teljes elem szélesség: jobb </a:t>
            </a:r>
            <a:r>
              <a:rPr lang="hu-HU" b="1" dirty="0" err="1"/>
              <a:t>padding</a:t>
            </a:r>
            <a:r>
              <a:rPr lang="hu-HU" b="1" dirty="0"/>
              <a:t> + bal </a:t>
            </a:r>
            <a:r>
              <a:rPr lang="hu-HU" b="1" dirty="0" err="1"/>
              <a:t>padding</a:t>
            </a:r>
            <a:r>
              <a:rPr lang="hu-HU" b="1" dirty="0"/>
              <a:t> + </a:t>
            </a:r>
            <a:r>
              <a:rPr lang="hu-HU" b="1" dirty="0" err="1"/>
              <a:t>bal</a:t>
            </a:r>
            <a:r>
              <a:rPr lang="hu-HU" b="1" dirty="0"/>
              <a:t> keret + jobb keret + bal margó + jobb margó + elem szélessége</a:t>
            </a:r>
            <a:endParaRPr lang="hu-HU" dirty="0"/>
          </a:p>
          <a:p>
            <a:r>
              <a:rPr lang="hu-HU" b="1" dirty="0"/>
              <a:t>teljes elem magasság: alsó </a:t>
            </a:r>
            <a:r>
              <a:rPr lang="hu-HU" b="1" dirty="0" err="1"/>
              <a:t>padding</a:t>
            </a:r>
            <a:r>
              <a:rPr lang="hu-HU" b="1" dirty="0"/>
              <a:t> + felső </a:t>
            </a:r>
            <a:r>
              <a:rPr lang="hu-HU" b="1" dirty="0" err="1"/>
              <a:t>padding</a:t>
            </a:r>
            <a:r>
              <a:rPr lang="hu-HU" b="1" dirty="0"/>
              <a:t> + alsó keret + felső keret + alsó margó + felső margó + elem magassága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1360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Box</a:t>
            </a:r>
            <a:r>
              <a:rPr lang="hu-HU" dirty="0" smtClean="0"/>
              <a:t> 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div</a:t>
            </a:r>
            <a:r>
              <a:rPr lang="hu-HU" dirty="0"/>
              <a:t> {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width</a:t>
            </a:r>
            <a:r>
              <a:rPr lang="hu-HU" dirty="0"/>
              <a:t>: 320px;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padding</a:t>
            </a:r>
            <a:r>
              <a:rPr lang="hu-HU" dirty="0"/>
              <a:t>: 10px;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border</a:t>
            </a:r>
            <a:r>
              <a:rPr lang="hu-HU" dirty="0"/>
              <a:t>: 5px </a:t>
            </a:r>
            <a:r>
              <a:rPr lang="hu-HU" dirty="0" err="1"/>
              <a:t>solid</a:t>
            </a:r>
            <a:r>
              <a:rPr lang="hu-HU" dirty="0"/>
              <a:t> </a:t>
            </a:r>
            <a:r>
              <a:rPr lang="hu-HU" dirty="0" err="1"/>
              <a:t>gray</a:t>
            </a:r>
            <a:r>
              <a:rPr lang="hu-HU" dirty="0"/>
              <a:t>;</a:t>
            </a:r>
            <a:br>
              <a:rPr lang="hu-HU" dirty="0"/>
            </a:br>
            <a:r>
              <a:rPr lang="hu-HU" dirty="0"/>
              <a:t>    </a:t>
            </a:r>
            <a:r>
              <a:rPr lang="hu-HU" dirty="0" err="1"/>
              <a:t>margin</a:t>
            </a:r>
            <a:r>
              <a:rPr lang="hu-HU" dirty="0"/>
              <a:t>: 0; </a:t>
            </a:r>
            <a:br>
              <a:rPr lang="hu-HU" dirty="0"/>
            </a:br>
            <a:r>
              <a:rPr lang="hu-HU" dirty="0"/>
              <a:t>}</a:t>
            </a:r>
          </a:p>
          <a:p>
            <a:pPr algn="just"/>
            <a:r>
              <a:rPr lang="hu-HU" dirty="0"/>
              <a:t>Ekkor a </a:t>
            </a:r>
            <a:r>
              <a:rPr lang="hu-HU" dirty="0" err="1"/>
              <a:t>div</a:t>
            </a:r>
            <a:r>
              <a:rPr lang="hu-HU" dirty="0"/>
              <a:t> teljes szélessége: 320px + 2*10px (bal és jobb oldali </a:t>
            </a:r>
            <a:r>
              <a:rPr lang="hu-HU" dirty="0" err="1"/>
              <a:t>padding</a:t>
            </a:r>
            <a:r>
              <a:rPr lang="hu-HU" dirty="0"/>
              <a:t>) + 2*5px (bal és jobb oldali keret) + 2*0 = 350px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321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Pozícionálás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CSS </a:t>
            </a:r>
            <a:r>
              <a:rPr lang="hu-HU" dirty="0" err="1"/>
              <a:t>position</a:t>
            </a:r>
            <a:r>
              <a:rPr lang="hu-HU" dirty="0"/>
              <a:t> tulajdonság határozza meg a pozicionálás típusát, ami az elemre </a:t>
            </a:r>
            <a:r>
              <a:rPr lang="hu-HU" dirty="0" smtClean="0"/>
              <a:t>alkalmazódik</a:t>
            </a:r>
            <a:r>
              <a:rPr lang="hu-HU" dirty="0"/>
              <a:t>.</a:t>
            </a:r>
          </a:p>
          <a:p>
            <a:r>
              <a:rPr lang="hu-HU" dirty="0"/>
              <a:t>Ennek a tulajdonságnak 4 lehetséges értéke lehet: </a:t>
            </a:r>
            <a:r>
              <a:rPr lang="hu-HU" dirty="0" err="1"/>
              <a:t>static</a:t>
            </a:r>
            <a:r>
              <a:rPr lang="hu-HU" dirty="0"/>
              <a:t>, </a:t>
            </a:r>
            <a:r>
              <a:rPr lang="hu-HU" dirty="0" err="1"/>
              <a:t>absolute</a:t>
            </a:r>
            <a:r>
              <a:rPr lang="hu-HU" dirty="0"/>
              <a:t>, fixed, </a:t>
            </a:r>
            <a:r>
              <a:rPr lang="hu-HU" dirty="0" err="1"/>
              <a:t>relative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1323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Pozícionálás (</a:t>
            </a:r>
            <a:r>
              <a:rPr lang="hu-HU" dirty="0" err="1" smtClean="0"/>
              <a:t>static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 smtClean="0"/>
              <a:t>a </a:t>
            </a:r>
            <a:r>
              <a:rPr lang="hu-HU" dirty="0"/>
              <a:t>dokumentum a tartalmat abban a sorrendben jeleníti meg, </a:t>
            </a:r>
            <a:r>
              <a:rPr lang="hu-HU" dirty="0" smtClean="0"/>
              <a:t>amilyen </a:t>
            </a:r>
            <a:r>
              <a:rPr lang="hu-HU" dirty="0"/>
              <a:t>sorrendben definiáltuk azokat a HTML kódban. </a:t>
            </a:r>
            <a:r>
              <a:rPr lang="hu-HU" dirty="0" err="1"/>
              <a:t>Pl</a:t>
            </a:r>
            <a:r>
              <a:rPr lang="hu-HU" dirty="0"/>
              <a:t>: dokumentum tetején lévő tartalom fog először megjelenítődni, és ezután ami rögtön utána helyezkedik el </a:t>
            </a:r>
            <a:r>
              <a:rPr lang="hu-HU" dirty="0" err="1"/>
              <a:t>stb</a:t>
            </a:r>
            <a:r>
              <a:rPr lang="hu-HU" dirty="0"/>
              <a:t>… 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527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External</a:t>
            </a:r>
            <a:r>
              <a:rPr lang="hu-HU" dirty="0" smtClean="0"/>
              <a:t> 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Annyi stíluslapot linkelhetünk a dokumentumunkhoz, amennyit szeretnénk, mindegyik stíluslapra egy külön link elem kell</a:t>
            </a:r>
            <a:r>
              <a:rPr lang="hu-HU" dirty="0" smtClean="0"/>
              <a:t>. (</a:t>
            </a:r>
            <a:r>
              <a:rPr lang="hu-HU" b="1" dirty="0" smtClean="0"/>
              <a:t>Egy </a:t>
            </a:r>
            <a:r>
              <a:rPr lang="hu-HU" b="1" dirty="0"/>
              <a:t>oldal – Több </a:t>
            </a:r>
            <a:r>
              <a:rPr lang="hu-HU" b="1" dirty="0" err="1"/>
              <a:t>External</a:t>
            </a:r>
            <a:r>
              <a:rPr lang="hu-HU" b="1" dirty="0"/>
              <a:t> CSS</a:t>
            </a:r>
            <a:r>
              <a:rPr lang="hu-HU" dirty="0"/>
              <a:t>)</a:t>
            </a:r>
          </a:p>
          <a:p>
            <a:pPr algn="just"/>
            <a:r>
              <a:rPr lang="hu-HU" dirty="0"/>
              <a:t>A stíluslapok importálásnak sorrendje (tehát a linkek sorrendje) fontos ha ugyanazzal a </a:t>
            </a:r>
            <a:r>
              <a:rPr lang="hu-HU" dirty="0" err="1" smtClean="0"/>
              <a:t>selectorral</a:t>
            </a:r>
            <a:r>
              <a:rPr lang="hu-HU" dirty="0" smtClean="0"/>
              <a:t> </a:t>
            </a:r>
            <a:r>
              <a:rPr lang="hu-HU" dirty="0"/>
              <a:t>több stílust is definiáltunk. Az lesz alkalmazva</a:t>
            </a:r>
            <a:r>
              <a:rPr lang="hu-HU" dirty="0" smtClean="0"/>
              <a:t>, amelyiket </a:t>
            </a:r>
            <a:r>
              <a:rPr lang="hu-HU" dirty="0"/>
              <a:t>utoljára töltjük be. (</a:t>
            </a:r>
            <a:r>
              <a:rPr lang="hu-HU" b="1" dirty="0" err="1"/>
              <a:t>Cascading</a:t>
            </a:r>
            <a:r>
              <a:rPr lang="hu-HU" b="1" dirty="0"/>
              <a:t> </a:t>
            </a:r>
            <a:r>
              <a:rPr lang="hu-HU" b="1" dirty="0" err="1"/>
              <a:t>Order</a:t>
            </a:r>
            <a:r>
              <a:rPr lang="hu-HU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113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Pozícionálás (fixed)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elem pozícióját a böngésző ablakhoz képest állíthatjuk be (</a:t>
            </a:r>
            <a:r>
              <a:rPr lang="hu-HU" b="1" dirty="0"/>
              <a:t>browser ablakhoz viszonyított pozíció</a:t>
            </a:r>
            <a:r>
              <a:rPr lang="hu-HU" dirty="0"/>
              <a:t>). Elemek fix pozícióval mindig láthatóak. Ha legörgetünk, akkor is látjuk teljes egészében a fixen </a:t>
            </a:r>
            <a:r>
              <a:rPr lang="hu-HU" dirty="0" smtClean="0"/>
              <a:t>pozícionált </a:t>
            </a:r>
            <a:r>
              <a:rPr lang="hu-HU" dirty="0"/>
              <a:t>elemeket. Függetlenek minden más elemtől és a dokumentum flow-nak nem részei (azaz nem függ attól a megjelenítése, hogy a HTML fájlban hol definiáltuk). Legtöbb modern böngészőbe támogatott.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899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Pozícionálás (</a:t>
            </a:r>
            <a:r>
              <a:rPr lang="hu-HU" dirty="0" err="1" smtClean="0"/>
              <a:t>relative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Ha a </a:t>
            </a:r>
            <a:r>
              <a:rPr lang="hu-HU" dirty="0" err="1"/>
              <a:t>positon</a:t>
            </a:r>
            <a:r>
              <a:rPr lang="hu-HU" dirty="0"/>
              <a:t> tulajdonságot </a:t>
            </a:r>
            <a:r>
              <a:rPr lang="hu-HU" dirty="0" err="1"/>
              <a:t>relative-nak</a:t>
            </a:r>
            <a:r>
              <a:rPr lang="hu-HU" dirty="0"/>
              <a:t> állítjuk, az elemek a dokumentum normális elrendeződése szerint helyezkednek el (tehát annak a résznek a környékén fog elhelyezkedni, ahol definiáltuk a HTML fájlban), és e szerinti pozíciójukhoz képest lesznek eltolva. Tehát az elem </a:t>
            </a:r>
            <a:r>
              <a:rPr lang="hu-HU" b="1" dirty="0"/>
              <a:t>alapméretezett helyéhez történik a viszonyítás.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5744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Pozícionálás (</a:t>
            </a:r>
            <a:r>
              <a:rPr lang="hu-HU" dirty="0" err="1" smtClean="0"/>
              <a:t>absolute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legközelebbi őshöz képest </a:t>
            </a:r>
            <a:r>
              <a:rPr lang="hu-HU" dirty="0" err="1" smtClean="0"/>
              <a:t>pozicionál</a:t>
            </a:r>
            <a:r>
              <a:rPr lang="hu-HU" dirty="0"/>
              <a:t> </a:t>
            </a:r>
            <a:r>
              <a:rPr lang="hu-HU" dirty="0" smtClean="0"/>
              <a:t>(ha nincs ilyen, akkor az oldalhoz képest (böngésző))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6854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Pozícionálás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6853" y="1392072"/>
            <a:ext cx="11477767" cy="5465928"/>
          </a:xfrm>
        </p:spPr>
        <p:txBody>
          <a:bodyPr>
            <a:normAutofit fontScale="47500" lnSpcReduction="20000"/>
          </a:bodyPr>
          <a:lstStyle/>
          <a:p>
            <a:r>
              <a:rPr lang="hu-HU" sz="3600" dirty="0" smtClean="0"/>
              <a:t>Pozícionálás eszközei CSS:</a:t>
            </a:r>
            <a:r>
              <a:rPr lang="hu-HU" sz="3600" dirty="0" err="1" smtClean="0"/>
              <a:t>-ben</a:t>
            </a:r>
            <a:endParaRPr lang="hu-HU" sz="3600" dirty="0" smtClean="0"/>
          </a:p>
          <a:p>
            <a:r>
              <a:rPr lang="hu-HU" sz="3600" dirty="0" smtClean="0"/>
              <a:t>Ha </a:t>
            </a:r>
            <a:r>
              <a:rPr lang="hu-HU" sz="3600" dirty="0"/>
              <a:t>NEM A </a:t>
            </a:r>
            <a:r>
              <a:rPr lang="hu-HU" sz="3600" dirty="0" err="1"/>
              <a:t>STATIC-ot</a:t>
            </a:r>
            <a:r>
              <a:rPr lang="hu-HU" sz="3600" dirty="0"/>
              <a:t> választjuk a </a:t>
            </a:r>
            <a:r>
              <a:rPr lang="hu-HU" sz="3600" dirty="0" err="1"/>
              <a:t>position</a:t>
            </a:r>
            <a:r>
              <a:rPr lang="hu-HU" sz="3600" dirty="0"/>
              <a:t> értékének, akkor a pozicionálást a </a:t>
            </a:r>
            <a:r>
              <a:rPr lang="hu-HU" sz="3600" dirty="0" err="1"/>
              <a:t>left</a:t>
            </a:r>
            <a:r>
              <a:rPr lang="hu-HU" sz="3600" dirty="0"/>
              <a:t>, right, top, </a:t>
            </a:r>
            <a:r>
              <a:rPr lang="hu-HU" sz="3600" dirty="0" err="1"/>
              <a:t>bottom</a:t>
            </a:r>
            <a:r>
              <a:rPr lang="hu-HU" sz="3600" dirty="0"/>
              <a:t> tulajdonságokkal </a:t>
            </a:r>
            <a:r>
              <a:rPr lang="hu-HU" sz="3600" dirty="0" smtClean="0"/>
              <a:t>végezhetjük</a:t>
            </a:r>
          </a:p>
          <a:p>
            <a:r>
              <a:rPr lang="hu-HU" sz="3600" b="1" dirty="0" err="1"/>
              <a:t>left</a:t>
            </a:r>
            <a:r>
              <a:rPr lang="hu-HU" sz="3600" dirty="0"/>
              <a:t> </a:t>
            </a:r>
          </a:p>
          <a:p>
            <a:r>
              <a:rPr lang="hu-HU" sz="3600" dirty="0" err="1"/>
              <a:t>absolute</a:t>
            </a:r>
            <a:r>
              <a:rPr lang="hu-HU" sz="3600" dirty="0"/>
              <a:t> pozíció esetében: a befogó elem bal oldaláig a távolság </a:t>
            </a:r>
          </a:p>
          <a:p>
            <a:r>
              <a:rPr lang="hu-HU" sz="3600" dirty="0" err="1"/>
              <a:t>relative</a:t>
            </a:r>
            <a:r>
              <a:rPr lang="hu-HU" sz="3600" dirty="0"/>
              <a:t> pozíció esetében: az eltolás mennyisége, amennyivel az elemet az eredeti pozíciójához képest balra eltoltunk</a:t>
            </a:r>
          </a:p>
          <a:p>
            <a:r>
              <a:rPr lang="hu-HU" sz="3600" b="1" dirty="0"/>
              <a:t>right</a:t>
            </a:r>
            <a:endParaRPr lang="hu-HU" sz="3600" dirty="0"/>
          </a:p>
          <a:p>
            <a:r>
              <a:rPr lang="hu-HU" sz="3600" dirty="0" err="1"/>
              <a:t>absolute</a:t>
            </a:r>
            <a:r>
              <a:rPr lang="hu-HU" sz="3600" dirty="0"/>
              <a:t> pozíció esetében: a befogó elem jobb oldaláig a távolság </a:t>
            </a:r>
          </a:p>
          <a:p>
            <a:r>
              <a:rPr lang="hu-HU" sz="3600" dirty="0" err="1"/>
              <a:t>relative</a:t>
            </a:r>
            <a:r>
              <a:rPr lang="hu-HU" sz="3600" dirty="0"/>
              <a:t> pozíció esetében: az eltolás mennyisége, amennyivel az elemet az eredeti pozíciójához képest jobbra eltoltunk. </a:t>
            </a:r>
          </a:p>
          <a:p>
            <a:r>
              <a:rPr lang="hu-HU" sz="3600" b="1" dirty="0"/>
              <a:t>top:</a:t>
            </a:r>
            <a:r>
              <a:rPr lang="hu-HU" sz="3600" dirty="0"/>
              <a:t> </a:t>
            </a:r>
          </a:p>
          <a:p>
            <a:r>
              <a:rPr lang="hu-HU" sz="3600" dirty="0" err="1"/>
              <a:t>absolute</a:t>
            </a:r>
            <a:r>
              <a:rPr lang="hu-HU" sz="3600" dirty="0"/>
              <a:t> pozíció esetében: a befogó elem felső oldaláig a távolság </a:t>
            </a:r>
          </a:p>
          <a:p>
            <a:r>
              <a:rPr lang="hu-HU" sz="3600" dirty="0" err="1"/>
              <a:t>relative</a:t>
            </a:r>
            <a:r>
              <a:rPr lang="hu-HU" sz="3600" dirty="0"/>
              <a:t> pozíció esetében: az eltolás mennyisége, amennyivel az elemet az eredeti pozíciójához képest fentebb eltoltunk</a:t>
            </a:r>
          </a:p>
          <a:p>
            <a:r>
              <a:rPr lang="hu-HU" sz="3600" b="1" dirty="0" err="1"/>
              <a:t>bottom</a:t>
            </a:r>
            <a:r>
              <a:rPr lang="hu-HU" sz="3600" b="1" dirty="0"/>
              <a:t>:</a:t>
            </a:r>
            <a:r>
              <a:rPr lang="hu-HU" sz="3600" dirty="0"/>
              <a:t> </a:t>
            </a:r>
          </a:p>
          <a:p>
            <a:r>
              <a:rPr lang="hu-HU" sz="3600" dirty="0" err="1"/>
              <a:t>absolute</a:t>
            </a:r>
            <a:r>
              <a:rPr lang="hu-HU" sz="3600" dirty="0"/>
              <a:t> pozíció esetében: a befogó elem alsó oldaláig a távolság </a:t>
            </a:r>
          </a:p>
          <a:p>
            <a:r>
              <a:rPr lang="hu-HU" sz="3600" dirty="0" err="1"/>
              <a:t>relative</a:t>
            </a:r>
            <a:r>
              <a:rPr lang="hu-HU" sz="3600" dirty="0"/>
              <a:t> pozíció esetében: az eltolás mennyisége, amennyivel az elemet az eredeti pozíciójához képest lentebb </a:t>
            </a:r>
            <a:r>
              <a:rPr lang="hu-HU" sz="3600" dirty="0" smtClean="0"/>
              <a:t>eltoltunk</a:t>
            </a:r>
            <a:r>
              <a:rPr lang="hu-HU" sz="3600" dirty="0"/>
              <a:t> </a:t>
            </a:r>
          </a:p>
          <a:p>
            <a:r>
              <a:rPr lang="hu-HU" sz="3600" dirty="0"/>
              <a:t>fix esetben a böngésző bal oldalától (</a:t>
            </a:r>
            <a:r>
              <a:rPr lang="hu-HU" sz="3600" dirty="0" err="1"/>
              <a:t>left</a:t>
            </a:r>
            <a:r>
              <a:rPr lang="hu-HU" sz="3600" dirty="0"/>
              <a:t>), jobb oldalától (right), aljától (</a:t>
            </a:r>
            <a:r>
              <a:rPr lang="hu-HU" sz="3600" dirty="0" err="1"/>
              <a:t>bottom</a:t>
            </a:r>
            <a:r>
              <a:rPr lang="hu-HU" sz="3600" dirty="0"/>
              <a:t>), tetejétől (top) a távolságot fejezik ezek ki.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41079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Átlapolás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</a:t>
            </a:r>
            <a:r>
              <a:rPr lang="hu-HU" dirty="0" err="1"/>
              <a:t>left</a:t>
            </a:r>
            <a:r>
              <a:rPr lang="hu-HU" dirty="0"/>
              <a:t>, top, right, </a:t>
            </a:r>
            <a:r>
              <a:rPr lang="hu-HU" dirty="0" err="1"/>
              <a:t>bottom</a:t>
            </a:r>
            <a:r>
              <a:rPr lang="hu-HU" dirty="0"/>
              <a:t> tulajdonságok X és Y koordinátákat fejeznek ki az elemeknek két dimenziós térben a befoglaló elemen (vagy böngészőn) belül.</a:t>
            </a:r>
          </a:p>
          <a:p>
            <a:pPr algn="just"/>
            <a:r>
              <a:rPr lang="hu-HU" b="1" dirty="0" err="1"/>
              <a:t>z-index</a:t>
            </a:r>
            <a:r>
              <a:rPr lang="hu-HU" b="1" dirty="0"/>
              <a:t> tulajdonság </a:t>
            </a:r>
            <a:r>
              <a:rPr lang="hu-HU" dirty="0"/>
              <a:t>3 dimenziós esetet definiálja: az elemeknek a segítségével </a:t>
            </a:r>
            <a:r>
              <a:rPr lang="hu-HU" dirty="0" err="1"/>
              <a:t>stack</a:t>
            </a:r>
            <a:r>
              <a:rPr lang="hu-HU" dirty="0"/>
              <a:t> sorrend (</a:t>
            </a:r>
            <a:r>
              <a:rPr lang="hu-HU" dirty="0" err="1"/>
              <a:t>stack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) definiálható, ami azt határozza meg, hogy két vagy több egymást átlapoló (elfedő) elemek közül kit kell a többiek tetejére rajzolni (tehát azokon a részeken, ahol elfedik eltakarnák egymást, ki legyen az akinek látszik ezen a területen a része a többiekkel szemben). Alapértelmezetten ennek az értéke 0, de meghatározhatunk pozitív és negatív számot is.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5447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Átlapolás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Ha két vagy több elem elfedi egymást, akkor a </a:t>
            </a:r>
            <a:r>
              <a:rPr lang="hu-HU" dirty="0" err="1"/>
              <a:t>z-index-ük</a:t>
            </a:r>
            <a:r>
              <a:rPr lang="hu-HU" dirty="0"/>
              <a:t> szerint növekvő sorrendben fognak kirajzolódni. A </a:t>
            </a:r>
            <a:r>
              <a:rPr lang="hu-HU" dirty="0" err="1"/>
              <a:t>legmasabb</a:t>
            </a:r>
            <a:r>
              <a:rPr lang="hu-HU" dirty="0"/>
              <a:t> </a:t>
            </a:r>
            <a:r>
              <a:rPr lang="hu-HU" dirty="0" err="1"/>
              <a:t>z-indexű</a:t>
            </a:r>
            <a:r>
              <a:rPr lang="hu-HU" dirty="0"/>
              <a:t> elem fog a többiek tetején megjelenni (ő fog </a:t>
            </a:r>
            <a:r>
              <a:rPr lang="hu-HU" dirty="0" smtClean="0"/>
              <a:t>látszódni </a:t>
            </a:r>
            <a:r>
              <a:rPr lang="hu-HU" dirty="0"/>
              <a:t>az elfedő, átfedő részeken)</a:t>
            </a:r>
          </a:p>
          <a:p>
            <a:pPr algn="just"/>
            <a:r>
              <a:rPr lang="hu-HU" dirty="0"/>
              <a:t>Ha ugyanaz a </a:t>
            </a:r>
            <a:r>
              <a:rPr lang="hu-HU" dirty="0" err="1"/>
              <a:t>z-indexük</a:t>
            </a:r>
            <a:r>
              <a:rPr lang="hu-HU" dirty="0"/>
              <a:t> egymást elfedő </a:t>
            </a:r>
            <a:r>
              <a:rPr lang="hu-HU" dirty="0" err="1"/>
              <a:t>elemekek</a:t>
            </a:r>
            <a:r>
              <a:rPr lang="hu-HU" dirty="0"/>
              <a:t>, akkor abban a sorrendben fognak kirajzolódni, ahogy a HTML dokumentumban definiálva vannak, így az utolsó elfedő elem fog látszódni az elfedett részen.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0802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Float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hu-HU" dirty="0"/>
              <a:t>„lebegő objektumok”</a:t>
            </a:r>
          </a:p>
          <a:p>
            <a:pPr algn="just"/>
            <a:r>
              <a:rPr lang="hu-HU" dirty="0"/>
              <a:t>horizontális tájolást tesz lehetővé (lehet balra tájolás, illetve jobbra tájolás. Top meg </a:t>
            </a:r>
            <a:r>
              <a:rPr lang="hu-HU" dirty="0" err="1"/>
              <a:t>down-ra</a:t>
            </a:r>
            <a:r>
              <a:rPr lang="hu-HU" dirty="0"/>
              <a:t> NEM LEHET)</a:t>
            </a:r>
          </a:p>
          <a:p>
            <a:pPr algn="just"/>
            <a:r>
              <a:rPr lang="hu-HU" dirty="0"/>
              <a:t>A lebegő (</a:t>
            </a:r>
            <a:r>
              <a:rPr lang="hu-HU" dirty="0" err="1"/>
              <a:t>floated</a:t>
            </a:r>
            <a:r>
              <a:rPr lang="hu-HU" dirty="0"/>
              <a:t>) elemek mindig annyira balra, vagy jobbra lesznek mozgatva, amennyire csak </a:t>
            </a:r>
            <a:r>
              <a:rPr lang="hu-HU" dirty="0" smtClean="0"/>
              <a:t>lehetséges</a:t>
            </a:r>
            <a:r>
              <a:rPr lang="hu-HU" dirty="0"/>
              <a:t>.</a:t>
            </a:r>
          </a:p>
          <a:p>
            <a:pPr algn="just"/>
            <a:r>
              <a:rPr lang="hu-HU" dirty="0"/>
              <a:t>A lebegő elemek utáni elemek a lebegő elem körül fognak lebegni. Ha lebegő elem után is lebegő elem jön, akkor mellette fog lebegni, nem fog körbefuttatódni.</a:t>
            </a:r>
          </a:p>
          <a:p>
            <a:pPr algn="just"/>
            <a:r>
              <a:rPr lang="hu-HU" dirty="0"/>
              <a:t>Tehát ha lebegő elemeket helyezünk el egymás után </a:t>
            </a:r>
            <a:r>
              <a:rPr lang="hu-HU" dirty="0" smtClean="0"/>
              <a:t>egymás </a:t>
            </a:r>
            <a:r>
              <a:rPr lang="hu-HU" dirty="0"/>
              <a:t>mellett fognak </a:t>
            </a:r>
            <a:r>
              <a:rPr lang="hu-HU" dirty="0" err="1"/>
              <a:t>lebegeni</a:t>
            </a:r>
            <a:r>
              <a:rPr lang="hu-HU" dirty="0"/>
              <a:t>, ha van elég hely.</a:t>
            </a:r>
          </a:p>
          <a:p>
            <a:pPr algn="just"/>
            <a:r>
              <a:rPr lang="hu-HU" dirty="0"/>
              <a:t>A lebegő elemek előtti elemekre nincs hatással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8106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Float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743" y="2073883"/>
            <a:ext cx="7830586" cy="3060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895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Float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/>
              <a:t>&lt;</a:t>
            </a:r>
            <a:r>
              <a:rPr lang="hu-HU" dirty="0" err="1"/>
              <a:t>style</a:t>
            </a:r>
            <a:r>
              <a:rPr lang="hu-HU" dirty="0"/>
              <a:t>&gt;</a:t>
            </a:r>
          </a:p>
          <a:p>
            <a:pPr marL="0" indent="0">
              <a:buNone/>
            </a:pPr>
            <a:r>
              <a:rPr lang="hu-HU" dirty="0" err="1"/>
              <a:t>img</a:t>
            </a:r>
            <a:r>
              <a:rPr lang="hu-HU" dirty="0"/>
              <a:t> {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float</a:t>
            </a:r>
            <a:r>
              <a:rPr lang="hu-HU" dirty="0"/>
              <a:t>: right;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  <a:p>
            <a:pPr marL="0" indent="0">
              <a:buNone/>
            </a:pPr>
            <a:r>
              <a:rPr lang="hu-HU" dirty="0" smtClean="0"/>
              <a:t>&lt;/</a:t>
            </a:r>
            <a:r>
              <a:rPr lang="hu-HU" dirty="0" err="1" smtClean="0"/>
              <a:t>sytle</a:t>
            </a:r>
            <a:r>
              <a:rPr lang="hu-HU" dirty="0" smtClean="0"/>
              <a:t>&gt;</a:t>
            </a:r>
          </a:p>
          <a:p>
            <a:pPr marL="0" indent="0">
              <a:buNone/>
            </a:pPr>
            <a:r>
              <a:rPr lang="hu-HU" dirty="0"/>
              <a:t>&lt;body&gt;</a:t>
            </a:r>
          </a:p>
          <a:p>
            <a:pPr marL="0" indent="0">
              <a:buNone/>
            </a:pPr>
            <a:r>
              <a:rPr lang="hu-HU" dirty="0"/>
              <a:t>&lt;</a:t>
            </a:r>
            <a:r>
              <a:rPr lang="hu-HU" dirty="0" err="1"/>
              <a:t>img</a:t>
            </a:r>
            <a:r>
              <a:rPr lang="hu-HU" dirty="0"/>
              <a:t> </a:t>
            </a:r>
            <a:r>
              <a:rPr lang="hu-HU" dirty="0" err="1"/>
              <a:t>src</a:t>
            </a:r>
            <a:r>
              <a:rPr lang="hu-HU" dirty="0"/>
              <a:t>="w3css.gif" </a:t>
            </a:r>
            <a:r>
              <a:rPr lang="hu-HU" dirty="0" err="1"/>
              <a:t>width</a:t>
            </a:r>
            <a:r>
              <a:rPr lang="hu-HU" dirty="0"/>
              <a:t>="100" </a:t>
            </a:r>
            <a:r>
              <a:rPr lang="hu-HU" dirty="0" err="1"/>
              <a:t>height</a:t>
            </a:r>
            <a:r>
              <a:rPr lang="hu-HU" dirty="0"/>
              <a:t>="140"&gt;</a:t>
            </a:r>
          </a:p>
          <a:p>
            <a:pPr marL="0" indent="0">
              <a:buNone/>
            </a:pPr>
            <a:r>
              <a:rPr lang="hu-HU" dirty="0"/>
              <a:t>&lt;p&gt;</a:t>
            </a:r>
          </a:p>
          <a:p>
            <a:pPr marL="0" indent="0">
              <a:buNone/>
            </a:pP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some</a:t>
            </a:r>
            <a:r>
              <a:rPr lang="hu-HU" dirty="0"/>
              <a:t> text.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some</a:t>
            </a:r>
            <a:r>
              <a:rPr lang="hu-HU" dirty="0"/>
              <a:t> text.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some</a:t>
            </a:r>
            <a:r>
              <a:rPr lang="hu-HU" dirty="0"/>
              <a:t> text.</a:t>
            </a:r>
          </a:p>
          <a:p>
            <a:pPr marL="0" indent="0">
              <a:buNone/>
            </a:pP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some</a:t>
            </a:r>
            <a:r>
              <a:rPr lang="hu-HU" dirty="0"/>
              <a:t> text.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some</a:t>
            </a:r>
            <a:r>
              <a:rPr lang="hu-HU" dirty="0"/>
              <a:t> text.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some</a:t>
            </a:r>
            <a:r>
              <a:rPr lang="hu-HU" dirty="0"/>
              <a:t> text.</a:t>
            </a:r>
          </a:p>
          <a:p>
            <a:pPr marL="0" indent="0">
              <a:buNone/>
            </a:pPr>
            <a:r>
              <a:rPr lang="hu-HU" dirty="0" smtClean="0"/>
              <a:t>…….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1427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Float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Ha lebegő után nem szeretnénk, hogy a következő elem körbefuttatódjon, akkor használjuk a </a:t>
            </a:r>
            <a:r>
              <a:rPr lang="hu-HU" dirty="0" err="1"/>
              <a:t>clear</a:t>
            </a:r>
            <a:r>
              <a:rPr lang="hu-HU" dirty="0"/>
              <a:t>:</a:t>
            </a:r>
            <a:r>
              <a:rPr lang="hu-HU" dirty="0" err="1"/>
              <a:t>both</a:t>
            </a:r>
            <a:r>
              <a:rPr lang="hu-HU" dirty="0"/>
              <a:t> CSS dekorációt. Ilyenkor </a:t>
            </a:r>
            <a:r>
              <a:rPr lang="hu-HU" dirty="0" err="1"/>
              <a:t>float-olt</a:t>
            </a:r>
            <a:r>
              <a:rPr lang="hu-HU" dirty="0"/>
              <a:t> elem alatt fog a tatalom </a:t>
            </a:r>
            <a:r>
              <a:rPr lang="hu-HU" dirty="0" smtClean="0"/>
              <a:t>folytatódni</a:t>
            </a:r>
          </a:p>
          <a:p>
            <a:pPr marL="0" indent="0">
              <a:buNone/>
            </a:pPr>
            <a:r>
              <a:rPr lang="hu-HU" dirty="0"/>
              <a:t>&lt;</a:t>
            </a:r>
            <a:r>
              <a:rPr lang="hu-HU" dirty="0" err="1"/>
              <a:t>style</a:t>
            </a:r>
            <a:r>
              <a:rPr lang="hu-HU" dirty="0"/>
              <a:t>&gt;</a:t>
            </a:r>
          </a:p>
          <a:p>
            <a:pPr marL="0" indent="0">
              <a:buNone/>
            </a:pPr>
            <a:r>
              <a:rPr lang="hu-HU" dirty="0" err="1"/>
              <a:t>img</a:t>
            </a:r>
            <a:r>
              <a:rPr lang="hu-HU" dirty="0"/>
              <a:t> {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float</a:t>
            </a:r>
            <a:r>
              <a:rPr lang="hu-HU" dirty="0"/>
              <a:t>: right;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  <a:p>
            <a:pPr marL="0" indent="0">
              <a:buNone/>
            </a:pPr>
            <a:r>
              <a:rPr lang="hu-HU" dirty="0"/>
              <a:t>p {</a:t>
            </a:r>
          </a:p>
          <a:p>
            <a:pPr marL="0" indent="0">
              <a:buNone/>
            </a:pPr>
            <a:r>
              <a:rPr lang="hu-HU" dirty="0"/>
              <a:t>  </a:t>
            </a:r>
            <a:r>
              <a:rPr lang="hu-HU" dirty="0" err="1"/>
              <a:t>clear</a:t>
            </a:r>
            <a:r>
              <a:rPr lang="hu-HU" dirty="0"/>
              <a:t>:</a:t>
            </a:r>
            <a:r>
              <a:rPr lang="hu-HU" dirty="0" err="1"/>
              <a:t>both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  <a:p>
            <a:pPr marL="0" indent="0">
              <a:buNone/>
            </a:pPr>
            <a:r>
              <a:rPr lang="hu-HU" dirty="0"/>
              <a:t>&lt;/</a:t>
            </a:r>
            <a:r>
              <a:rPr lang="hu-HU" dirty="0" err="1"/>
              <a:t>style</a:t>
            </a:r>
            <a:r>
              <a:rPr lang="hu-HU" dirty="0"/>
              <a:t>&gt;</a:t>
            </a:r>
          </a:p>
          <a:p>
            <a:r>
              <a:rPr lang="hu-HU" dirty="0" smtClean="0"/>
              <a:t>(HTML kód ugyanaz mint az előző)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801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Inline</a:t>
            </a:r>
            <a:r>
              <a:rPr lang="hu-HU" dirty="0" smtClean="0"/>
              <a:t> 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hu-HU" dirty="0" smtClean="0"/>
              <a:t> Ez </a:t>
            </a:r>
            <a:r>
              <a:rPr lang="hu-HU" dirty="0"/>
              <a:t>csak egy egyedüli elemre alkalmazódik. Ha minden elemre szeretnénk alkalmazni, akkor fel kell tüntetni mindegyiknél</a:t>
            </a:r>
            <a:r>
              <a:rPr lang="hu-HU" dirty="0" smtClean="0"/>
              <a:t>.</a:t>
            </a:r>
            <a:endParaRPr lang="hu-HU" dirty="0"/>
          </a:p>
          <a:p>
            <a:pPr algn="just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</a:t>
            </a:r>
            <a:r>
              <a:rPr lang="hu-HU" dirty="0"/>
              <a:t>:</a:t>
            </a:r>
            <a:r>
              <a:rPr lang="hu-HU" dirty="0" err="1"/>
              <a:t>red</a:t>
            </a:r>
            <a:r>
              <a:rPr lang="hu-HU" dirty="0" smtClean="0"/>
              <a:t>;"&gt;Red&lt;/</a:t>
            </a:r>
            <a:r>
              <a:rPr lang="hu-HU" dirty="0"/>
              <a:t>p&gt;</a:t>
            </a:r>
          </a:p>
          <a:p>
            <a:pPr algn="just"/>
            <a:r>
              <a:rPr lang="hu-HU" dirty="0"/>
              <a:t>&lt;</a:t>
            </a:r>
            <a:r>
              <a:rPr lang="hu-HU" dirty="0" smtClean="0"/>
              <a:t>p&gt;</a:t>
            </a:r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too</a:t>
            </a:r>
            <a:r>
              <a:rPr lang="hu-HU" dirty="0" smtClean="0"/>
              <a:t>? No!&lt;/</a:t>
            </a:r>
            <a:r>
              <a:rPr lang="hu-HU" dirty="0"/>
              <a:t>p</a:t>
            </a:r>
            <a:r>
              <a:rPr lang="hu-HU" dirty="0" smtClean="0"/>
              <a:t>&gt;</a:t>
            </a:r>
          </a:p>
          <a:p>
            <a:pPr algn="just"/>
            <a:r>
              <a:rPr lang="hu-HU" b="1" dirty="0" err="1"/>
              <a:t>Tag-ekhez</a:t>
            </a:r>
            <a:r>
              <a:rPr lang="hu-HU" b="1" dirty="0"/>
              <a:t> kötődik</a:t>
            </a:r>
            <a:r>
              <a:rPr lang="hu-HU" dirty="0"/>
              <a:t> </a:t>
            </a:r>
            <a:r>
              <a:rPr lang="hu-HU" dirty="0" smtClean="0"/>
              <a:t>(erre </a:t>
            </a:r>
            <a:r>
              <a:rPr lang="hu-HU" dirty="0"/>
              <a:t>a tag-re mindenképpen </a:t>
            </a:r>
            <a:r>
              <a:rPr lang="hu-HU" dirty="0" smtClean="0"/>
              <a:t>érvényes kell lennie)</a:t>
            </a:r>
          </a:p>
          <a:p>
            <a:pPr algn="just"/>
            <a:r>
              <a:rPr lang="hu-HU" b="1" dirty="0"/>
              <a:t>Elemi hatáskörű</a:t>
            </a:r>
            <a:r>
              <a:rPr lang="hu-HU" dirty="0"/>
              <a:t> </a:t>
            </a:r>
            <a:r>
              <a:rPr lang="hu-HU" dirty="0" smtClean="0"/>
              <a:t>(ez </a:t>
            </a:r>
            <a:r>
              <a:rPr lang="hu-HU" dirty="0"/>
              <a:t>csak egy egyedüli elemre alkalmazódik. Ha minden elemre szeretnénk alkalmazni, akkor fel kell tüntetni </a:t>
            </a:r>
            <a:r>
              <a:rPr lang="hu-HU" dirty="0" smtClean="0"/>
              <a:t>mindegyiknél)</a:t>
            </a:r>
            <a:endParaRPr lang="hu-HU" dirty="0"/>
          </a:p>
          <a:p>
            <a:pPr algn="just"/>
            <a:r>
              <a:rPr lang="hu-HU" dirty="0"/>
              <a:t>A </a:t>
            </a:r>
            <a:r>
              <a:rPr lang="hu-HU" dirty="0" err="1" smtClean="0"/>
              <a:t>kaszkádolási</a:t>
            </a:r>
            <a:r>
              <a:rPr lang="hu-HU" dirty="0" smtClean="0"/>
              <a:t> </a:t>
            </a:r>
            <a:r>
              <a:rPr lang="hu-HU" dirty="0"/>
              <a:t>sorrendben </a:t>
            </a:r>
            <a:r>
              <a:rPr lang="hu-HU" dirty="0" smtClean="0"/>
              <a:t>ez </a:t>
            </a:r>
            <a:r>
              <a:rPr lang="hu-HU" dirty="0"/>
              <a:t>a </a:t>
            </a:r>
            <a:r>
              <a:rPr lang="hu-HU" dirty="0" smtClean="0"/>
              <a:t>legmagasabb </a:t>
            </a:r>
            <a:r>
              <a:rPr lang="hu-HU" dirty="0"/>
              <a:t>prioritású (amit itt definiálunk, az lesz érvényes, hiába </a:t>
            </a:r>
            <a:r>
              <a:rPr lang="hu-HU" dirty="0" smtClean="0"/>
              <a:t>definiálnánk </a:t>
            </a:r>
            <a:r>
              <a:rPr lang="hu-HU" dirty="0"/>
              <a:t>máshol ugyanilyen tulajdonságot ugyanazokra az </a:t>
            </a:r>
            <a:r>
              <a:rPr lang="hu-HU" dirty="0" smtClean="0"/>
              <a:t>elemekre)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0369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Float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19" y="1880788"/>
            <a:ext cx="6152381" cy="3648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638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CSS3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Kompatibilis az </a:t>
            </a:r>
            <a:r>
              <a:rPr lang="hu-HU" smtClean="0"/>
              <a:t>előző verzióval</a:t>
            </a:r>
          </a:p>
          <a:p>
            <a:r>
              <a:rPr lang="hu-HU" dirty="0" smtClean="0"/>
              <a:t>Animáció</a:t>
            </a:r>
          </a:p>
          <a:p>
            <a:r>
              <a:rPr lang="hu-HU" dirty="0" err="1" smtClean="0"/>
              <a:t>border-radius</a:t>
            </a:r>
            <a:r>
              <a:rPr lang="hu-HU" dirty="0" smtClean="0"/>
              <a:t>: lekerekített keret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linear-gradient</a:t>
            </a:r>
            <a:r>
              <a:rPr lang="hu-HU" dirty="0" smtClean="0"/>
              <a:t>: lineáris színátmenet</a:t>
            </a:r>
          </a:p>
          <a:p>
            <a:r>
              <a:rPr lang="hu-HU" dirty="0" smtClean="0"/>
              <a:t> </a:t>
            </a:r>
            <a:r>
              <a:rPr lang="hu-HU" dirty="0" err="1"/>
              <a:t>text-shadow</a:t>
            </a:r>
            <a:r>
              <a:rPr lang="hu-HU" dirty="0"/>
              <a:t> </a:t>
            </a:r>
            <a:r>
              <a:rPr lang="hu-HU" dirty="0" smtClean="0"/>
              <a:t>: szöveg árnyéka</a:t>
            </a:r>
          </a:p>
          <a:p>
            <a:r>
              <a:rPr lang="hu-HU" dirty="0" err="1" smtClean="0"/>
              <a:t>text-justify</a:t>
            </a:r>
            <a:r>
              <a:rPr lang="hu-HU" dirty="0" smtClean="0"/>
              <a:t>:</a:t>
            </a:r>
          </a:p>
          <a:p>
            <a:r>
              <a:rPr lang="hu-HU" dirty="0" smtClean="0"/>
              <a:t>Többhasábos elrendezés: </a:t>
            </a:r>
            <a:r>
              <a:rPr lang="hu-HU" dirty="0" err="1" smtClean="0"/>
              <a:t>multicol</a:t>
            </a:r>
            <a:endParaRPr lang="hu-HU" dirty="0" smtClean="0"/>
          </a:p>
          <a:p>
            <a:pPr lvl="1"/>
            <a:r>
              <a:rPr lang="hu-HU" dirty="0" err="1" smtClean="0"/>
              <a:t>column-count</a:t>
            </a:r>
            <a:r>
              <a:rPr lang="hu-HU" dirty="0" smtClean="0"/>
              <a:t>: hasábok száma</a:t>
            </a:r>
          </a:p>
          <a:p>
            <a:pPr lvl="1"/>
            <a:r>
              <a:rPr lang="hu-HU" dirty="0" err="1" smtClean="0"/>
              <a:t>Column-width</a:t>
            </a:r>
            <a:r>
              <a:rPr lang="hu-HU" dirty="0" smtClean="0"/>
              <a:t>: hasábok szélessége</a:t>
            </a:r>
          </a:p>
          <a:p>
            <a:r>
              <a:rPr lang="hu-HU" dirty="0" smtClean="0"/>
              <a:t>Egyéb új UI elemek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42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Inline</a:t>
            </a:r>
            <a:r>
              <a:rPr lang="hu-HU" dirty="0" smtClean="0"/>
              <a:t> 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Egyedi esetekben használjuk csak! </a:t>
            </a:r>
            <a:endParaRPr lang="hu-HU" dirty="0"/>
          </a:p>
          <a:p>
            <a:r>
              <a:rPr lang="hu-HU" b="1" dirty="0"/>
              <a:t>CSS lényegét veszíti, ha ezt használjuk</a:t>
            </a:r>
            <a:r>
              <a:rPr lang="hu-HU" b="1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382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Embedded</a:t>
            </a:r>
            <a:r>
              <a:rPr lang="hu-HU" dirty="0" smtClean="0"/>
              <a:t> 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 smtClean="0"/>
              <a:t>html</a:t>
            </a:r>
            <a:r>
              <a:rPr lang="hu-HU" dirty="0" smtClean="0"/>
              <a:t> fájlban a &lt;</a:t>
            </a:r>
            <a:r>
              <a:rPr lang="hu-HU" dirty="0" err="1" smtClean="0"/>
              <a:t>style</a:t>
            </a:r>
            <a:r>
              <a:rPr lang="hu-HU" dirty="0" smtClean="0"/>
              <a:t>&gt; &lt;/</a:t>
            </a:r>
            <a:r>
              <a:rPr lang="hu-HU" dirty="0" err="1" smtClean="0"/>
              <a:t>style</a:t>
            </a:r>
            <a:r>
              <a:rPr lang="hu-HU" dirty="0" smtClean="0"/>
              <a:t>&gt; között</a:t>
            </a:r>
          </a:p>
          <a:p>
            <a:r>
              <a:rPr lang="hu-HU" dirty="0" smtClean="0"/>
              <a:t>Ahhoz, hogy az előbb nézett példában mindkét bekezdés piros legyen, az </a:t>
            </a:r>
            <a:r>
              <a:rPr lang="hu-HU" dirty="0" err="1" smtClean="0"/>
              <a:t>embedded</a:t>
            </a:r>
            <a:r>
              <a:rPr lang="hu-HU" dirty="0" smtClean="0"/>
              <a:t> </a:t>
            </a:r>
            <a:r>
              <a:rPr lang="hu-HU" dirty="0" err="1" smtClean="0"/>
              <a:t>CSS-el</a:t>
            </a:r>
            <a:r>
              <a:rPr lang="hu-HU" dirty="0" smtClean="0"/>
              <a:t>:</a:t>
            </a:r>
            <a:r>
              <a:rPr lang="hu-HU" dirty="0"/>
              <a:t> </a:t>
            </a:r>
          </a:p>
          <a:p>
            <a:r>
              <a:rPr lang="hu-HU" dirty="0"/>
              <a:t>&lt;</a:t>
            </a:r>
            <a:r>
              <a:rPr lang="hu-HU" dirty="0" err="1"/>
              <a:t>style</a:t>
            </a:r>
            <a:r>
              <a:rPr lang="hu-HU" dirty="0"/>
              <a:t>&gt;</a:t>
            </a:r>
          </a:p>
          <a:p>
            <a:r>
              <a:rPr lang="hu-HU" dirty="0"/>
              <a:t>p { </a:t>
            </a:r>
            <a:r>
              <a:rPr lang="hu-HU" dirty="0" err="1"/>
              <a:t>color</a:t>
            </a:r>
            <a:r>
              <a:rPr lang="hu-HU" dirty="0"/>
              <a:t>:</a:t>
            </a:r>
            <a:r>
              <a:rPr lang="hu-HU" dirty="0" err="1"/>
              <a:t>red</a:t>
            </a:r>
            <a:r>
              <a:rPr lang="hu-HU" dirty="0"/>
              <a:t>; }</a:t>
            </a:r>
          </a:p>
          <a:p>
            <a:r>
              <a:rPr lang="hu-HU" dirty="0"/>
              <a:t>&lt;/</a:t>
            </a:r>
            <a:r>
              <a:rPr lang="hu-HU" dirty="0" err="1"/>
              <a:t>style</a:t>
            </a:r>
            <a:r>
              <a:rPr lang="hu-HU" dirty="0"/>
              <a:t>&gt;</a:t>
            </a:r>
          </a:p>
          <a:p>
            <a:r>
              <a:rPr lang="hu-HU" dirty="0"/>
              <a:t>//..</a:t>
            </a:r>
          </a:p>
          <a:p>
            <a:r>
              <a:rPr lang="hu-HU" dirty="0"/>
              <a:t>&lt;</a:t>
            </a:r>
            <a:r>
              <a:rPr lang="hu-HU" dirty="0" smtClean="0"/>
              <a:t>p&gt;Red&lt;/</a:t>
            </a:r>
            <a:r>
              <a:rPr lang="hu-HU" dirty="0"/>
              <a:t>p&gt;</a:t>
            </a:r>
          </a:p>
          <a:p>
            <a:r>
              <a:rPr lang="hu-HU" dirty="0"/>
              <a:t>&lt;</a:t>
            </a:r>
            <a:r>
              <a:rPr lang="hu-HU" dirty="0" smtClean="0"/>
              <a:t>p&gt;</a:t>
            </a:r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too</a:t>
            </a:r>
            <a:r>
              <a:rPr lang="hu-HU" dirty="0" smtClean="0"/>
              <a:t>? </a:t>
            </a:r>
            <a:r>
              <a:rPr lang="hu-HU" dirty="0" err="1" smtClean="0"/>
              <a:t>Yes</a:t>
            </a:r>
            <a:r>
              <a:rPr lang="hu-HU" dirty="0" smtClean="0"/>
              <a:t>!&lt;/</a:t>
            </a:r>
            <a:r>
              <a:rPr lang="hu-HU" dirty="0"/>
              <a:t>p&gt;</a:t>
            </a:r>
          </a:p>
          <a:p>
            <a:pPr marL="0" indent="0">
              <a:buNone/>
            </a:pPr>
            <a:r>
              <a:rPr lang="hu-HU" dirty="0" smtClean="0"/>
              <a:t>Ekkor minden &lt;p&gt; piros lesz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157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Embedded</a:t>
            </a:r>
            <a:r>
              <a:rPr lang="hu-HU" dirty="0" smtClean="0"/>
              <a:t> 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&lt;</a:t>
            </a:r>
            <a:r>
              <a:rPr lang="hu-HU" dirty="0" err="1" smtClean="0"/>
              <a:t>style</a:t>
            </a:r>
            <a:r>
              <a:rPr lang="hu-HU" dirty="0" smtClean="0"/>
              <a:t>&gt;</a:t>
            </a:r>
            <a:r>
              <a:rPr lang="hu-HU" dirty="0" err="1" smtClean="0"/>
              <a:t>-t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head-ben</a:t>
            </a:r>
            <a:r>
              <a:rPr lang="hu-HU" dirty="0" smtClean="0"/>
              <a:t> szokás definiálni.</a:t>
            </a:r>
          </a:p>
          <a:p>
            <a:pPr algn="just"/>
            <a:r>
              <a:rPr lang="hu-HU" b="1" dirty="0"/>
              <a:t>Újrahasznosíthatóság szempontjából ez a megoldás nem előnyös</a:t>
            </a:r>
            <a:r>
              <a:rPr lang="hu-HU" dirty="0"/>
              <a:t>, hiszen ha ugyanazt a stílust kell használnunk több dokumentumba, akkor ezt legkönnyebben csak másolgatással tudnánk megoldani. </a:t>
            </a:r>
          </a:p>
          <a:p>
            <a:pPr algn="just"/>
            <a:r>
              <a:rPr lang="hu-HU" dirty="0"/>
              <a:t>Tehát ha több HTML oldalra ugyanazt a stílust kell használni, akkor nem ez a megoldás az előnyös.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836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2973</Words>
  <Application>Microsoft Office PowerPoint</Application>
  <PresentationFormat>Szélesvásznú</PresentationFormat>
  <Paragraphs>409</Paragraphs>
  <Slides>61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Times New Roman</vt:lpstr>
      <vt:lpstr>Office-téma</vt:lpstr>
      <vt:lpstr>CSS- Cascading Style Sheets</vt:lpstr>
      <vt:lpstr>CSS</vt:lpstr>
      <vt:lpstr>Cascading</vt:lpstr>
      <vt:lpstr>External CSS</vt:lpstr>
      <vt:lpstr>External CSS</vt:lpstr>
      <vt:lpstr>Inline CSS</vt:lpstr>
      <vt:lpstr>Inline CSS</vt:lpstr>
      <vt:lpstr>Embedded CSS</vt:lpstr>
      <vt:lpstr>Embedded CSS</vt:lpstr>
      <vt:lpstr>CSS szintaxis</vt:lpstr>
      <vt:lpstr>CSS szintaxis</vt:lpstr>
      <vt:lpstr>CSS szintaxis</vt:lpstr>
      <vt:lpstr>CSS szintaxis</vt:lpstr>
      <vt:lpstr>CSS selector</vt:lpstr>
      <vt:lpstr>CSS selector</vt:lpstr>
      <vt:lpstr>CSS selector</vt:lpstr>
      <vt:lpstr>CSS selector</vt:lpstr>
      <vt:lpstr>CSS selector</vt:lpstr>
      <vt:lpstr>CSS selector</vt:lpstr>
      <vt:lpstr>CSS selector</vt:lpstr>
      <vt:lpstr>Tulajdonság elemek</vt:lpstr>
      <vt:lpstr>Színek</vt:lpstr>
      <vt:lpstr>Távolságok</vt:lpstr>
      <vt:lpstr>Távolságok</vt:lpstr>
      <vt:lpstr>Távolságok</vt:lpstr>
      <vt:lpstr>Távolságok</vt:lpstr>
      <vt:lpstr>Tulajdonságok</vt:lpstr>
      <vt:lpstr>Tulajdonságok</vt:lpstr>
      <vt:lpstr>Tulajdonságok</vt:lpstr>
      <vt:lpstr>Tulajdonságok</vt:lpstr>
      <vt:lpstr>Tulajdonságok</vt:lpstr>
      <vt:lpstr>Tulajdonságok</vt:lpstr>
      <vt:lpstr>Tulajdonságok</vt:lpstr>
      <vt:lpstr>Tulajdonságok</vt:lpstr>
      <vt:lpstr>Tulajdonságok</vt:lpstr>
      <vt:lpstr>Tulajdonságok</vt:lpstr>
      <vt:lpstr>Tulajdonságok</vt:lpstr>
      <vt:lpstr>Tulajdonságok</vt:lpstr>
      <vt:lpstr>Borders, margins, padding (BOX modell)</vt:lpstr>
      <vt:lpstr>Borders, margins, padding (BOX modell)</vt:lpstr>
      <vt:lpstr>Borders, margins, padding (BOX modell)</vt:lpstr>
      <vt:lpstr>Borders, margins, padding (BOX modell)</vt:lpstr>
      <vt:lpstr>BOX modell</vt:lpstr>
      <vt:lpstr>Box modell</vt:lpstr>
      <vt:lpstr>Box modell</vt:lpstr>
      <vt:lpstr>Box modell</vt:lpstr>
      <vt:lpstr>Box modell</vt:lpstr>
      <vt:lpstr>Pozícionálás</vt:lpstr>
      <vt:lpstr>Pozícionálás (static)</vt:lpstr>
      <vt:lpstr>Pozícionálás (fixed)</vt:lpstr>
      <vt:lpstr>Pozícionálás (relative)</vt:lpstr>
      <vt:lpstr>Pozícionálás (absolute)</vt:lpstr>
      <vt:lpstr>Pozícionálás</vt:lpstr>
      <vt:lpstr>Átlapolás</vt:lpstr>
      <vt:lpstr>Átlapolás</vt:lpstr>
      <vt:lpstr>Float</vt:lpstr>
      <vt:lpstr>Float</vt:lpstr>
      <vt:lpstr>Float</vt:lpstr>
      <vt:lpstr>Float</vt:lpstr>
      <vt:lpstr>Float</vt:lpstr>
      <vt:lpstr>CSS3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 Cascading Style Sheets</dc:title>
  <dc:creator>User</dc:creator>
  <cp:lastModifiedBy>User</cp:lastModifiedBy>
  <cp:revision>114</cp:revision>
  <dcterms:created xsi:type="dcterms:W3CDTF">2018-03-16T15:56:11Z</dcterms:created>
  <dcterms:modified xsi:type="dcterms:W3CDTF">2018-09-27T16:56:33Z</dcterms:modified>
</cp:coreProperties>
</file>