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84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10C6-8FBB-46CA-81AF-1D4F2DBF1364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9E92-44A0-43A1-AEED-493B278510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58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10C6-8FBB-46CA-81AF-1D4F2DBF1364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9E92-44A0-43A1-AEED-493B278510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537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10C6-8FBB-46CA-81AF-1D4F2DBF1364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9E92-44A0-43A1-AEED-493B278510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658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10C6-8FBB-46CA-81AF-1D4F2DBF1364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9E92-44A0-43A1-AEED-493B278510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399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10C6-8FBB-46CA-81AF-1D4F2DBF1364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9E92-44A0-43A1-AEED-493B278510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004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10C6-8FBB-46CA-81AF-1D4F2DBF1364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9E92-44A0-43A1-AEED-493B278510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10C6-8FBB-46CA-81AF-1D4F2DBF1364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9E92-44A0-43A1-AEED-493B278510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555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10C6-8FBB-46CA-81AF-1D4F2DBF1364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9E92-44A0-43A1-AEED-493B278510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855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10C6-8FBB-46CA-81AF-1D4F2DBF1364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9E92-44A0-43A1-AEED-493B278510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40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10C6-8FBB-46CA-81AF-1D4F2DBF1364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9E92-44A0-43A1-AEED-493B278510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958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10C6-8FBB-46CA-81AF-1D4F2DBF1364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9E92-44A0-43A1-AEED-493B278510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854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10C6-8FBB-46CA-81AF-1D4F2DBF1364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19E92-44A0-43A1-AEED-493B278510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679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ckhost.hu/wiki/index.php/Web_protoko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WWW, http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535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hu-HU" b="1" dirty="0"/>
              <a:t>URL részei:</a:t>
            </a:r>
          </a:p>
          <a:p>
            <a:pPr algn="just"/>
            <a:r>
              <a:rPr lang="hu-HU" dirty="0"/>
              <a:t>protokoll: azt mutatja meg,hogy a böngészőnek mely protokollt kell használnia. Gyakran ez a http protokoll, vagy annak biztonságos változata, a HTTPS.</a:t>
            </a:r>
          </a:p>
          <a:p>
            <a:pPr algn="just"/>
            <a:r>
              <a:rPr lang="hu-HU" dirty="0"/>
              <a:t>Web ezek közül követeli az egyiket, de a böngészők  tudnak más ismert protokollt is kezelni, </a:t>
            </a:r>
            <a:r>
              <a:rPr lang="hu-HU" dirty="0" err="1"/>
              <a:t>pl</a:t>
            </a:r>
            <a:r>
              <a:rPr lang="hu-HU" dirty="0"/>
              <a:t>: mailto: (levelező programot megnyit), vagy ftp: fájl feltöltést és letöltést kezeli</a:t>
            </a:r>
          </a:p>
          <a:p>
            <a:pPr algn="just"/>
            <a:r>
              <a:rPr lang="hu-HU" dirty="0"/>
              <a:t>kiszolgáló: </a:t>
            </a:r>
            <a:r>
              <a:rPr lang="hu-HU" dirty="0" err="1"/>
              <a:t>kiszolgálo</a:t>
            </a:r>
            <a:r>
              <a:rPr lang="hu-HU" dirty="0"/>
              <a:t> vagy </a:t>
            </a:r>
            <a:r>
              <a:rPr lang="hu-HU" dirty="0" err="1"/>
              <a:t>domain</a:t>
            </a:r>
            <a:r>
              <a:rPr lang="hu-HU" dirty="0"/>
              <a:t> név. Ez azt mutatja meg, hogy a kérést melyik </a:t>
            </a:r>
            <a:r>
              <a:rPr lang="hu-HU" dirty="0" err="1"/>
              <a:t>webszerver</a:t>
            </a:r>
            <a:r>
              <a:rPr lang="hu-HU" dirty="0"/>
              <a:t> fele szeretnénk intézni. Itt állhat akár IP cím is.</a:t>
            </a:r>
          </a:p>
          <a:p>
            <a:pPr algn="just"/>
            <a:r>
              <a:rPr lang="hu-HU" dirty="0"/>
              <a:t>port: ez technikailag a szerveren belül mutatja az „utat”, hogy az erőforráshoz a szerver melyik </a:t>
            </a:r>
            <a:r>
              <a:rPr lang="hu-HU" dirty="0" err="1"/>
              <a:t>portjára</a:t>
            </a:r>
            <a:r>
              <a:rPr lang="hu-HU" dirty="0"/>
              <a:t> kell kérést küldeni. Ezt gyakran lehagyjuk a címből, mivel a </a:t>
            </a:r>
            <a:r>
              <a:rPr lang="hu-HU" dirty="0" err="1"/>
              <a:t>webszerverek</a:t>
            </a:r>
            <a:r>
              <a:rPr lang="hu-HU" dirty="0"/>
              <a:t> többségében  http protokoll szabványos </a:t>
            </a:r>
            <a:r>
              <a:rPr lang="hu-HU" dirty="0" err="1"/>
              <a:t>portját</a:t>
            </a:r>
            <a:r>
              <a:rPr lang="hu-HU" dirty="0"/>
              <a:t> (80 a http, 443 a HTTPS) használják hogy hozzáférést biztosítsanak az erőforrásaikhoz.</a:t>
            </a:r>
          </a:p>
          <a:p>
            <a:pPr algn="just"/>
            <a:r>
              <a:rPr lang="hu-HU" dirty="0"/>
              <a:t>ösvény: a </a:t>
            </a:r>
            <a:r>
              <a:rPr lang="hu-HU" dirty="0" err="1"/>
              <a:t>webszerveren</a:t>
            </a:r>
            <a:r>
              <a:rPr lang="hu-HU" dirty="0"/>
              <a:t> az erőforrás útvonala.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219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/>
              <a:t>Példák:</a:t>
            </a:r>
          </a:p>
          <a:p>
            <a:r>
              <a:rPr lang="hu-HU" dirty="0"/>
              <a:t>http:// </a:t>
            </a:r>
            <a:r>
              <a:rPr lang="hu-HU" dirty="0" err="1"/>
              <a:t>localhost</a:t>
            </a:r>
            <a:r>
              <a:rPr lang="hu-HU" dirty="0"/>
              <a:t>: 8080/ </a:t>
            </a:r>
            <a:r>
              <a:rPr lang="hu-HU" dirty="0" err="1" smtClean="0"/>
              <a:t>MyPage</a:t>
            </a:r>
            <a:r>
              <a:rPr lang="hu-HU" dirty="0" smtClean="0"/>
              <a:t>/</a:t>
            </a:r>
            <a:r>
              <a:rPr lang="hu-HU" dirty="0" err="1" smtClean="0"/>
              <a:t>iden.html</a:t>
            </a:r>
            <a:endParaRPr lang="hu-HU" dirty="0"/>
          </a:p>
          <a:p>
            <a:r>
              <a:rPr lang="hu-HU" dirty="0"/>
              <a:t>protokoll: http</a:t>
            </a:r>
          </a:p>
          <a:p>
            <a:r>
              <a:rPr lang="hu-HU" dirty="0"/>
              <a:t>kiszolgáló: </a:t>
            </a:r>
            <a:r>
              <a:rPr lang="hu-HU" dirty="0" err="1"/>
              <a:t>localhost</a:t>
            </a:r>
            <a:endParaRPr lang="hu-HU" dirty="0"/>
          </a:p>
          <a:p>
            <a:r>
              <a:rPr lang="hu-HU" dirty="0"/>
              <a:t>port: 8080</a:t>
            </a:r>
          </a:p>
          <a:p>
            <a:r>
              <a:rPr lang="hu-HU" dirty="0"/>
              <a:t>ösvény: </a:t>
            </a:r>
            <a:r>
              <a:rPr lang="hu-HU" dirty="0" err="1"/>
              <a:t>MyPage</a:t>
            </a:r>
            <a:r>
              <a:rPr lang="hu-HU" dirty="0"/>
              <a:t>/</a:t>
            </a:r>
            <a:r>
              <a:rPr lang="hu-HU" dirty="0" err="1"/>
              <a:t>iden</a:t>
            </a:r>
            <a:endParaRPr lang="hu-HU" dirty="0"/>
          </a:p>
          <a:p>
            <a:endParaRPr lang="hu-HU" dirty="0" smtClean="0"/>
          </a:p>
          <a:p>
            <a:pPr algn="just"/>
            <a:r>
              <a:rPr lang="hu-HU" dirty="0"/>
              <a:t>Az </a:t>
            </a:r>
            <a:r>
              <a:rPr lang="hu-HU" dirty="0" err="1"/>
              <a:t>URN-re</a:t>
            </a:r>
            <a:r>
              <a:rPr lang="hu-HU" dirty="0"/>
              <a:t> példa lehet a következő: </a:t>
            </a:r>
            <a:r>
              <a:rPr lang="hu-HU" dirty="0" err="1"/>
              <a:t>urn</a:t>
            </a:r>
            <a:r>
              <a:rPr lang="hu-HU" dirty="0"/>
              <a:t>:</a:t>
            </a:r>
            <a:r>
              <a:rPr lang="hu-HU" dirty="0" err="1"/>
              <a:t>isbn</a:t>
            </a:r>
            <a:r>
              <a:rPr lang="hu-HU" dirty="0"/>
              <a:t>:0-395-36341-1. Ez egy olyan URI, amely egy könyvet azonosít az ISBN-adata alapján. Ezzel az </a:t>
            </a:r>
            <a:r>
              <a:rPr lang="hu-HU" dirty="0" err="1"/>
              <a:t>URN-nel</a:t>
            </a:r>
            <a:r>
              <a:rPr lang="hu-HU" dirty="0"/>
              <a:t> azonosítottuk a könyvet anélkül, hogy bármit mondtunk volna a helyéről vagy az elérhetőségéről.</a:t>
            </a:r>
          </a:p>
          <a:p>
            <a:pPr algn="just"/>
            <a:r>
              <a:rPr lang="hu-HU" dirty="0"/>
              <a:t>Tehát itt az erőforrások léte (helye) nem szükséges. Ez név alapú, ritkán használt. Példa: ISBN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663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b="1" u="sng" dirty="0"/>
              <a:t>Kliens szerver architektúra</a:t>
            </a:r>
          </a:p>
          <a:p>
            <a:pPr lvl="0" algn="just"/>
            <a:r>
              <a:rPr lang="hu-HU" dirty="0" smtClean="0"/>
              <a:t>Egy </a:t>
            </a:r>
            <a:r>
              <a:rPr lang="hu-HU" dirty="0"/>
              <a:t>vagy több (de tipikusan egy) szerver gép a saját erőforrásait (jellemzően adatait) hálózati kapcsolat segítségével megosztja a kliensek között. Tehát </a:t>
            </a:r>
            <a:r>
              <a:rPr lang="hu-HU" b="1" dirty="0"/>
              <a:t>hálózat centrikus</a:t>
            </a:r>
            <a:r>
              <a:rPr lang="hu-HU" dirty="0"/>
              <a:t>. </a:t>
            </a:r>
            <a:endParaRPr lang="hu-HU" dirty="0" smtClean="0"/>
          </a:p>
          <a:p>
            <a:pPr lvl="0" algn="just"/>
            <a:r>
              <a:rPr lang="hu-HU" dirty="0" smtClean="0"/>
              <a:t>Réteges </a:t>
            </a:r>
            <a:r>
              <a:rPr lang="hu-HU" dirty="0"/>
              <a:t>felépítésű (szerver, kliens)</a:t>
            </a:r>
          </a:p>
          <a:p>
            <a:pPr lvl="0" algn="just"/>
            <a:r>
              <a:rPr lang="hu-HU" dirty="0"/>
              <a:t>Szerver és kliens kötött szerepekkel bír.</a:t>
            </a:r>
          </a:p>
          <a:p>
            <a:pPr lvl="0" algn="just"/>
            <a:r>
              <a:rPr lang="hu-HU" dirty="0" smtClean="0"/>
              <a:t>Egyszerre </a:t>
            </a:r>
            <a:r>
              <a:rPr lang="hu-HU" dirty="0"/>
              <a:t>több konkurens felhasználó használhatja</a:t>
            </a:r>
            <a:r>
              <a:rPr lang="hu-HU" dirty="0" smtClean="0"/>
              <a:t>.</a:t>
            </a:r>
            <a:endParaRPr lang="hu-HU" dirty="0"/>
          </a:p>
          <a:p>
            <a:pPr lvl="0" algn="just"/>
            <a:r>
              <a:rPr lang="hu-HU" dirty="0"/>
              <a:t>Egyszerű, gyakran használt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212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 kliens-szerver architektúra minta elsősorban a szerepkörök alapján határozza meg a rendszerben résztvevő entitások helyzetét. </a:t>
            </a:r>
            <a:r>
              <a:rPr lang="hu-HU" b="1" dirty="0"/>
              <a:t>Tehát kötöttek a szerepek</a:t>
            </a:r>
            <a:r>
              <a:rPr lang="hu-HU" dirty="0"/>
              <a:t> </a:t>
            </a:r>
          </a:p>
          <a:p>
            <a:pPr algn="just"/>
            <a:r>
              <a:rPr lang="hu-HU" dirty="0"/>
              <a:t>A szerver oldal birtokolja az erőforrásokat, míg a kliens oldal használja azokat. Ezen elvek mentén működnek napjaink </a:t>
            </a:r>
            <a:r>
              <a:rPr lang="hu-HU" dirty="0" smtClean="0"/>
              <a:t>legnépszerűbb </a:t>
            </a:r>
            <a:r>
              <a:rPr lang="hu-HU" dirty="0"/>
              <a:t>protokolljai (HTTP, SMTP</a:t>
            </a:r>
            <a:r>
              <a:rPr lang="hu-HU" dirty="0" smtClean="0"/>
              <a:t>, </a:t>
            </a:r>
            <a:r>
              <a:rPr lang="hu-HU" dirty="0"/>
              <a:t>stb.). </a:t>
            </a:r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85" y="4001294"/>
            <a:ext cx="4284259" cy="2688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6902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/>
              <a:t>Szerver:</a:t>
            </a:r>
          </a:p>
          <a:p>
            <a:r>
              <a:rPr lang="hu-HU" dirty="0"/>
              <a:t>Alkalmazás, (nem gép)</a:t>
            </a:r>
          </a:p>
          <a:p>
            <a:r>
              <a:rPr lang="hu-HU" dirty="0"/>
              <a:t>Erőforrás igényes </a:t>
            </a:r>
          </a:p>
          <a:p>
            <a:r>
              <a:rPr lang="hu-HU" dirty="0"/>
              <a:t>Fix IP cím, egy belépési pont </a:t>
            </a:r>
          </a:p>
          <a:p>
            <a:r>
              <a:rPr lang="hu-HU" dirty="0"/>
              <a:t>Fizikailag több </a:t>
            </a:r>
            <a:r>
              <a:rPr lang="hu-HU" dirty="0" smtClean="0"/>
              <a:t>gép is lehet </a:t>
            </a:r>
            <a:endParaRPr lang="hu-HU" dirty="0"/>
          </a:p>
          <a:p>
            <a:r>
              <a:rPr lang="hu-HU" dirty="0" smtClean="0"/>
              <a:t>A </a:t>
            </a:r>
            <a:r>
              <a:rPr lang="hu-HU" dirty="0"/>
              <a:t>szervereket többféleképpen csoportosíthatjuk</a:t>
            </a:r>
          </a:p>
          <a:p>
            <a:r>
              <a:rPr lang="hu-HU" dirty="0"/>
              <a:t>Funkcionalitás </a:t>
            </a:r>
            <a:r>
              <a:rPr lang="hu-HU" dirty="0" smtClean="0"/>
              <a:t>szerint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Adatbázis Szerver</a:t>
            </a:r>
          </a:p>
          <a:p>
            <a:pPr lvl="1"/>
            <a:r>
              <a:rPr lang="hu-HU" dirty="0"/>
              <a:t>Web Szerver</a:t>
            </a:r>
          </a:p>
          <a:p>
            <a:pPr lvl="1"/>
            <a:r>
              <a:rPr lang="hu-HU" dirty="0"/>
              <a:t>Alkalmazás Szerver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981" y="2651788"/>
            <a:ext cx="4019634" cy="26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07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b="1" dirty="0"/>
              <a:t>Vékony </a:t>
            </a:r>
            <a:r>
              <a:rPr lang="hu-HU" b="1" dirty="0" smtClean="0"/>
              <a:t>kliens </a:t>
            </a:r>
          </a:p>
          <a:p>
            <a:pPr lvl="0"/>
            <a:r>
              <a:rPr lang="hu-HU" dirty="0" smtClean="0"/>
              <a:t>központi </a:t>
            </a:r>
            <a:r>
              <a:rPr lang="hu-HU" dirty="0"/>
              <a:t>szerver számítási kapacitására alapoz</a:t>
            </a:r>
          </a:p>
          <a:p>
            <a:pPr lvl="0"/>
            <a:r>
              <a:rPr lang="hu-HU" dirty="0"/>
              <a:t>felhasználó és a szerver közti információcserére fokuszál</a:t>
            </a:r>
          </a:p>
          <a:p>
            <a:pPr lvl="0"/>
            <a:r>
              <a:rPr lang="hu-HU" dirty="0"/>
              <a:t>általában csak web browsereket </a:t>
            </a:r>
            <a:r>
              <a:rPr lang="hu-HU" dirty="0" smtClean="0"/>
              <a:t>vagy </a:t>
            </a:r>
            <a:r>
              <a:rPr lang="hu-HU" dirty="0"/>
              <a:t>távoli asztali kapcsolódásra alkalmas szoftvert futtatnak </a:t>
            </a:r>
          </a:p>
          <a:p>
            <a:pPr lvl="0"/>
            <a:r>
              <a:rPr lang="hu-HU" dirty="0"/>
              <a:t>jelentős terhelés jut a szerverekre </a:t>
            </a:r>
          </a:p>
          <a:p>
            <a:pPr lvl="0"/>
            <a:r>
              <a:rPr lang="hu-HU" dirty="0"/>
              <a:t>a terhelés a vékony kliensen kicsi, ezért lehetnek kicsik és alacsony fogyasztásúak </a:t>
            </a:r>
            <a:r>
              <a:rPr lang="hu-HU" dirty="0" smtClean="0"/>
              <a:t>így </a:t>
            </a:r>
            <a:r>
              <a:rPr lang="hu-HU" dirty="0"/>
              <a:t>bekerülésük és üzemeltetésük is jóval kedvezőbb</a:t>
            </a:r>
          </a:p>
          <a:p>
            <a:pPr lvl="0"/>
            <a:r>
              <a:rPr lang="hu-HU" dirty="0"/>
              <a:t>Így minden terhelés a néhány szerverre jut (programok futtatása, adatok tárolása, szolgáltatások)</a:t>
            </a:r>
          </a:p>
          <a:p>
            <a:pPr lvl="0"/>
            <a:r>
              <a:rPr lang="hu-HU" dirty="0"/>
              <a:t>könnyebb menedzselhetőség </a:t>
            </a:r>
          </a:p>
          <a:p>
            <a:pPr lvl="0"/>
            <a:r>
              <a:rPr lang="hu-HU" dirty="0"/>
              <a:t>nagyobb biztonság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30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hu-HU" dirty="0"/>
              <a:t>minden adat egy helye tárolódik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a biztonsági másolatok készítése / visszaállítás is sokkal gyorsabb és egyszerűbb </a:t>
            </a:r>
          </a:p>
          <a:p>
            <a:pPr lvl="0" algn="just"/>
            <a:r>
              <a:rPr lang="hu-HU" dirty="0"/>
              <a:t>önmagukban is olcsóbbak:</a:t>
            </a:r>
          </a:p>
          <a:p>
            <a:pPr lvl="1" algn="just"/>
            <a:r>
              <a:rPr lang="hu-HU" dirty="0"/>
              <a:t>sem merevlemez</a:t>
            </a:r>
          </a:p>
          <a:p>
            <a:pPr lvl="1" algn="just"/>
            <a:r>
              <a:rPr lang="hu-HU" dirty="0"/>
              <a:t>sem nagyméretű </a:t>
            </a:r>
            <a:r>
              <a:rPr lang="hu-HU" dirty="0" smtClean="0"/>
              <a:t>memória </a:t>
            </a:r>
            <a:endParaRPr lang="hu-HU" dirty="0"/>
          </a:p>
          <a:p>
            <a:pPr lvl="1" algn="just"/>
            <a:r>
              <a:rPr lang="hu-HU" dirty="0"/>
              <a:t>sem erős processzor </a:t>
            </a:r>
          </a:p>
          <a:p>
            <a:pPr lvl="0" algn="just"/>
            <a:r>
              <a:rPr lang="hu-HU" dirty="0"/>
              <a:t>sokkal lassabban avulnak el</a:t>
            </a:r>
          </a:p>
          <a:p>
            <a:pPr lvl="0" algn="just"/>
            <a:r>
              <a:rPr lang="hu-HU" dirty="0"/>
              <a:t>a szerverkövetelmények figyelembevételével is sokkal alacsonyabb költségvetés társul </a:t>
            </a:r>
            <a:r>
              <a:rPr lang="hu-HU" dirty="0" smtClean="0"/>
              <a:t>kivitelezésükhöz </a:t>
            </a:r>
            <a:r>
              <a:rPr lang="hu-HU" dirty="0"/>
              <a:t>és üzemeltetésükhöz </a:t>
            </a:r>
          </a:p>
          <a:p>
            <a:pPr lvl="0" algn="just"/>
            <a:r>
              <a:rPr lang="hu-HU" dirty="0" smtClean="0"/>
              <a:t>a kliensek </a:t>
            </a:r>
            <a:r>
              <a:rPr lang="hu-HU" dirty="0"/>
              <a:t>megjelenítést végeznek, és minimális logika van bennük (pl. érték ellenőrzések)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2869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hu-HU" sz="2300" b="1" dirty="0"/>
              <a:t>Vastag kliens:</a:t>
            </a:r>
          </a:p>
          <a:p>
            <a:pPr lvl="0" algn="just"/>
            <a:r>
              <a:rPr lang="hu-HU" sz="2300" dirty="0"/>
              <a:t>a kliens annyi számítási feladatot végez amennyit csak tud</a:t>
            </a:r>
          </a:p>
          <a:p>
            <a:pPr lvl="0" algn="just"/>
            <a:r>
              <a:rPr lang="hu-HU" sz="2300" dirty="0"/>
              <a:t>minimalizálva a szerverek felé forgalmazandó adatok mennyiségét </a:t>
            </a:r>
          </a:p>
          <a:p>
            <a:pPr lvl="1" algn="just"/>
            <a:r>
              <a:rPr lang="hu-HU" sz="2300" dirty="0"/>
              <a:t>csökkennek a szerver követelmények </a:t>
            </a:r>
          </a:p>
          <a:p>
            <a:pPr lvl="0" algn="just"/>
            <a:r>
              <a:rPr lang="hu-HU" sz="2300" dirty="0">
                <a:sym typeface="Wingdings" panose="05000000000000000000" pitchFamily="2" charset="2"/>
              </a:rPr>
              <a:t></a:t>
            </a:r>
            <a:r>
              <a:rPr lang="hu-HU" sz="2300" dirty="0"/>
              <a:t> nagyságrendekkel kevesebb adatforgalom</a:t>
            </a:r>
          </a:p>
          <a:p>
            <a:pPr lvl="0" algn="just"/>
            <a:r>
              <a:rPr lang="hu-HU" sz="2300" dirty="0"/>
              <a:t>jobb a multimédiás teljesítményük rosszminőségű/lassú hálózat </a:t>
            </a:r>
            <a:r>
              <a:rPr lang="hu-HU" sz="2300" dirty="0" smtClean="0"/>
              <a:t>esetén </a:t>
            </a:r>
            <a:r>
              <a:rPr lang="hu-HU" sz="2300" dirty="0"/>
              <a:t>is jól használhatóak.</a:t>
            </a:r>
          </a:p>
          <a:p>
            <a:pPr lvl="0" algn="just"/>
            <a:r>
              <a:rPr lang="hu-HU" sz="2300" dirty="0" smtClean="0"/>
              <a:t>A </a:t>
            </a:r>
            <a:r>
              <a:rPr lang="hu-HU" sz="2300" dirty="0"/>
              <a:t>b</a:t>
            </a:r>
            <a:r>
              <a:rPr lang="hu-HU" sz="2300" dirty="0" smtClean="0"/>
              <a:t>onyolult alkalmazás, </a:t>
            </a:r>
            <a:r>
              <a:rPr lang="hu-HU" sz="2300" dirty="0"/>
              <a:t> </a:t>
            </a:r>
            <a:r>
              <a:rPr lang="hu-HU" sz="2300" dirty="0" smtClean="0"/>
              <a:t>megjelenítés, üzleti </a:t>
            </a:r>
            <a:r>
              <a:rPr lang="hu-HU" sz="2300" dirty="0"/>
              <a:t>logika </a:t>
            </a:r>
            <a:r>
              <a:rPr lang="hu-HU" sz="2300" dirty="0" smtClean="0"/>
              <a:t> a kliensek </a:t>
            </a:r>
            <a:r>
              <a:rPr lang="hu-HU" sz="2300" dirty="0" smtClean="0"/>
              <a:t>feladata</a:t>
            </a:r>
            <a:r>
              <a:rPr lang="hu-HU" sz="2300" dirty="0"/>
              <a:t> </a:t>
            </a:r>
          </a:p>
          <a:p>
            <a:pPr algn="just"/>
            <a:r>
              <a:rPr lang="hu-HU" sz="2300" dirty="0"/>
              <a:t>Nagyobb </a:t>
            </a:r>
            <a:r>
              <a:rPr lang="hu-HU" sz="2300" dirty="0" smtClean="0"/>
              <a:t>erőforrásigény </a:t>
            </a:r>
            <a:r>
              <a:rPr lang="hu-HU" sz="2300" dirty="0" smtClean="0"/>
              <a:t>a klienseknek</a:t>
            </a:r>
            <a:endParaRPr lang="hu-HU" sz="2300" dirty="0"/>
          </a:p>
          <a:p>
            <a:pPr algn="just"/>
            <a:r>
              <a:rPr lang="hu-HU" sz="2300" dirty="0"/>
              <a:t>Drágább hardware </a:t>
            </a:r>
            <a:r>
              <a:rPr lang="hu-HU" sz="2300" dirty="0" smtClean="0"/>
              <a:t>(klienseknek)</a:t>
            </a:r>
            <a:endParaRPr lang="hu-HU" sz="2300" dirty="0"/>
          </a:p>
          <a:p>
            <a:pPr algn="just"/>
            <a:r>
              <a:rPr lang="hu-HU" sz="2300" dirty="0"/>
              <a:t>Online Játékok </a:t>
            </a:r>
          </a:p>
        </p:txBody>
      </p:sp>
    </p:spTree>
    <p:extLst>
      <p:ext uri="{BB962C8B-B14F-4D97-AF65-F5344CB8AC3E}">
        <p14:creationId xmlns:p14="http://schemas.microsoft.com/office/powerpoint/2010/main" val="1310428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hu-HU" b="1" dirty="0"/>
              <a:t>Web-szerver</a:t>
            </a:r>
          </a:p>
          <a:p>
            <a:pPr algn="just"/>
            <a:r>
              <a:rPr lang="hu-HU" dirty="0"/>
              <a:t>Alkalmazás. A </a:t>
            </a:r>
            <a:r>
              <a:rPr lang="hu-HU" dirty="0" err="1" smtClean="0"/>
              <a:t>webszerver</a:t>
            </a:r>
            <a:r>
              <a:rPr lang="hu-HU" dirty="0" smtClean="0"/>
              <a:t> </a:t>
            </a:r>
            <a:r>
              <a:rPr lang="hu-HU" dirty="0"/>
              <a:t>egy alkalmazás, ami kért HTML oldalakat és fájlokat szolgál ki</a:t>
            </a:r>
          </a:p>
          <a:p>
            <a:pPr algn="just"/>
            <a:r>
              <a:rPr lang="hu-HU" dirty="0" err="1"/>
              <a:t>Host-on</a:t>
            </a:r>
            <a:r>
              <a:rPr lang="hu-HU" dirty="0"/>
              <a:t> fut </a:t>
            </a:r>
          </a:p>
          <a:p>
            <a:pPr algn="just"/>
            <a:r>
              <a:rPr lang="hu-HU" dirty="0"/>
              <a:t>Fix IP. </a:t>
            </a:r>
            <a:endParaRPr lang="hu-HU" dirty="0" smtClean="0"/>
          </a:p>
          <a:p>
            <a:pPr algn="just"/>
            <a:r>
              <a:rPr lang="hu-HU" dirty="0" err="1"/>
              <a:t>Porton</a:t>
            </a:r>
            <a:r>
              <a:rPr lang="hu-HU" dirty="0"/>
              <a:t> figyel (80,8080,. . . ). Minden szerver gép a szolgáltatásait az internet felé számozott </a:t>
            </a:r>
            <a:r>
              <a:rPr lang="hu-HU" dirty="0" err="1"/>
              <a:t>portokat</a:t>
            </a:r>
            <a:r>
              <a:rPr lang="hu-HU" dirty="0"/>
              <a:t> használva teszi elérhetővé (minden szolgáltatásnak </a:t>
            </a:r>
            <a:r>
              <a:rPr lang="hu-HU" dirty="0" smtClean="0"/>
              <a:t>külön port). Ha </a:t>
            </a:r>
            <a:r>
              <a:rPr lang="hu-HU" dirty="0"/>
              <a:t>a szerver gép például </a:t>
            </a:r>
            <a:r>
              <a:rPr lang="hu-HU" dirty="0" err="1"/>
              <a:t>webszerverként</a:t>
            </a:r>
            <a:r>
              <a:rPr lang="hu-HU" dirty="0"/>
              <a:t> és ftp serverként is fut, a web server tipikusan a 80-as </a:t>
            </a:r>
            <a:r>
              <a:rPr lang="hu-HU" dirty="0" err="1"/>
              <a:t>porton</a:t>
            </a:r>
            <a:r>
              <a:rPr lang="hu-HU" dirty="0"/>
              <a:t> </a:t>
            </a:r>
            <a:r>
              <a:rPr lang="hu-HU" dirty="0" smtClean="0"/>
              <a:t>lenne elérhető</a:t>
            </a:r>
            <a:r>
              <a:rPr lang="hu-HU" dirty="0"/>
              <a:t>, az FTP a 21-es </a:t>
            </a:r>
            <a:r>
              <a:rPr lang="hu-HU" dirty="0" err="1" smtClean="0"/>
              <a:t>porton</a:t>
            </a:r>
            <a:r>
              <a:rPr lang="hu-HU" dirty="0" smtClean="0"/>
              <a:t>. Kliensek </a:t>
            </a:r>
            <a:r>
              <a:rPr lang="hu-HU" dirty="0"/>
              <a:t>szolgáltatáshoz meghatározott </a:t>
            </a:r>
            <a:r>
              <a:rPr lang="hu-HU" dirty="0" smtClean="0"/>
              <a:t>IP címen </a:t>
            </a:r>
            <a:r>
              <a:rPr lang="hu-HU" dirty="0"/>
              <a:t>és meghatározott </a:t>
            </a:r>
            <a:r>
              <a:rPr lang="hu-HU" dirty="0" err="1"/>
              <a:t>port-on</a:t>
            </a:r>
            <a:r>
              <a:rPr lang="hu-HU" dirty="0"/>
              <a:t> keresztül tudnak kapcsolódni.</a:t>
            </a:r>
          </a:p>
          <a:p>
            <a:pPr algn="just"/>
            <a:r>
              <a:rPr lang="hu-HU" dirty="0"/>
              <a:t>Kérést fogad, kiszolgál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1244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/>
              <a:t>WWW</a:t>
            </a:r>
          </a:p>
          <a:p>
            <a:r>
              <a:rPr lang="hu-HU" dirty="0"/>
              <a:t>World Wide Web </a:t>
            </a:r>
          </a:p>
          <a:p>
            <a:r>
              <a:rPr lang="hu-HU" dirty="0"/>
              <a:t>Hatalmas információhalmaz</a:t>
            </a:r>
          </a:p>
          <a:p>
            <a:r>
              <a:rPr lang="hu-HU" dirty="0" err="1"/>
              <a:t>Hypertext</a:t>
            </a:r>
            <a:r>
              <a:rPr lang="hu-HU" dirty="0"/>
              <a:t> </a:t>
            </a:r>
            <a:r>
              <a:rPr lang="hu-HU" dirty="0" smtClean="0"/>
              <a:t>rendszer</a:t>
            </a:r>
            <a:endParaRPr lang="hu-HU" dirty="0"/>
          </a:p>
          <a:p>
            <a:r>
              <a:rPr lang="hu-HU" b="1" dirty="0" err="1"/>
              <a:t>HyperText</a:t>
            </a:r>
            <a:r>
              <a:rPr lang="hu-HU" b="1" dirty="0"/>
              <a:t> </a:t>
            </a:r>
            <a:r>
              <a:rPr lang="hu-HU" b="1" dirty="0" err="1"/>
              <a:t>Transfer</a:t>
            </a:r>
            <a:r>
              <a:rPr lang="hu-HU" b="1" dirty="0"/>
              <a:t> </a:t>
            </a:r>
            <a:r>
              <a:rPr lang="hu-HU" b="1" dirty="0" err="1"/>
              <a:t>Protocol</a:t>
            </a:r>
            <a:r>
              <a:rPr lang="hu-HU" b="1" dirty="0"/>
              <a:t> (http</a:t>
            </a:r>
            <a:r>
              <a:rPr lang="hu-HU" b="1" dirty="0" smtClean="0"/>
              <a:t>)</a:t>
            </a:r>
            <a:r>
              <a:rPr lang="hu-HU" b="1" dirty="0"/>
              <a:t> </a:t>
            </a:r>
          </a:p>
          <a:p>
            <a:pPr algn="just"/>
            <a:r>
              <a:rPr lang="hu-HU" dirty="0"/>
              <a:t>A http és a </a:t>
            </a:r>
            <a:r>
              <a:rPr lang="hu-HU" dirty="0" err="1"/>
              <a:t>https</a:t>
            </a:r>
            <a:r>
              <a:rPr lang="hu-HU" dirty="0"/>
              <a:t> kérés-válasz alapú, kliens-szerver modellben működő protokollok, amelyek a </a:t>
            </a:r>
            <a:r>
              <a:rPr lang="hu-HU" u="sng" dirty="0" err="1">
                <a:hlinkClick r:id="rId2"/>
              </a:rPr>
              <a:t>www-n</a:t>
            </a:r>
            <a:r>
              <a:rPr lang="hu-HU" dirty="0"/>
              <a:t> való kommunikációért, adatok továbbításáért </a:t>
            </a:r>
            <a:r>
              <a:rPr lang="hu-HU" dirty="0" smtClean="0"/>
              <a:t>felelősek</a:t>
            </a:r>
            <a:endParaRPr lang="hu-HU" dirty="0"/>
          </a:p>
          <a:p>
            <a:pPr algn="just"/>
            <a:r>
              <a:rPr lang="hu-HU" dirty="0"/>
              <a:t>Adattovábbítás web szerverek és web kliensek között, azaz </a:t>
            </a:r>
            <a:r>
              <a:rPr lang="hu-HU" dirty="0" smtClean="0"/>
              <a:t>információ </a:t>
            </a:r>
            <a:r>
              <a:rPr lang="hu-HU" dirty="0"/>
              <a:t>átviteli </a:t>
            </a:r>
            <a:r>
              <a:rPr lang="hu-HU" dirty="0" smtClean="0"/>
              <a:t>protokoll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566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Internet protokoll</a:t>
            </a:r>
          </a:p>
          <a:p>
            <a:r>
              <a:rPr lang="hu-HU" dirty="0"/>
              <a:t>Kommunikáció: protokollok írják le a kommunikáció szabályait</a:t>
            </a:r>
          </a:p>
          <a:p>
            <a:r>
              <a:rPr lang="hu-HU" dirty="0" smtClean="0"/>
              <a:t>Legelterjedtebb </a:t>
            </a:r>
            <a:r>
              <a:rPr lang="hu-HU" dirty="0"/>
              <a:t>hálózati protokoll</a:t>
            </a:r>
          </a:p>
          <a:p>
            <a:r>
              <a:rPr lang="hu-HU" dirty="0"/>
              <a:t>Csomagkapcsolt</a:t>
            </a:r>
          </a:p>
          <a:p>
            <a:r>
              <a:rPr lang="hu-HU" dirty="0" smtClean="0"/>
              <a:t>Feladatkör</a:t>
            </a:r>
            <a:r>
              <a:rPr lang="hu-HU" dirty="0"/>
              <a:t>: csomag továbbítása két pont között.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843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hu-HU" sz="1900" b="1" dirty="0" smtClean="0"/>
              <a:t>HTTP jellemzői: </a:t>
            </a:r>
            <a:endParaRPr lang="hu-HU" sz="1900" b="1" dirty="0"/>
          </a:p>
          <a:p>
            <a:pPr algn="just"/>
            <a:r>
              <a:rPr lang="hu-HU" sz="1900" dirty="0"/>
              <a:t>Egyszerű</a:t>
            </a:r>
          </a:p>
          <a:p>
            <a:pPr algn="just"/>
            <a:r>
              <a:rPr lang="hu-HU" sz="1900" dirty="0"/>
              <a:t>Gyors</a:t>
            </a:r>
          </a:p>
          <a:p>
            <a:pPr algn="just"/>
            <a:r>
              <a:rPr lang="hu-HU" sz="1900" dirty="0"/>
              <a:t>Állapot </a:t>
            </a:r>
            <a:r>
              <a:rPr lang="hu-HU" sz="1900" dirty="0" smtClean="0"/>
              <a:t>nélküli (a kérések függetlenek egymástól – a szerver nem jegyzi, hogy milyen kéréseket kapott már előzőleg a klienstől) </a:t>
            </a:r>
          </a:p>
          <a:p>
            <a:pPr algn="just"/>
            <a:r>
              <a:rPr lang="hu-HU" sz="1900" dirty="0" smtClean="0"/>
              <a:t>Kliens-szerver </a:t>
            </a:r>
            <a:r>
              <a:rPr lang="hu-HU" sz="1900" dirty="0"/>
              <a:t>modellben működő protokollok.</a:t>
            </a:r>
          </a:p>
          <a:p>
            <a:pPr algn="just"/>
            <a:r>
              <a:rPr lang="hu-HU" sz="1900" dirty="0"/>
              <a:t>Kérés-válasz </a:t>
            </a:r>
            <a:r>
              <a:rPr lang="hu-HU" sz="1900" dirty="0" smtClean="0"/>
              <a:t>alapú: A </a:t>
            </a:r>
            <a:r>
              <a:rPr lang="hu-HU" sz="1900" dirty="0"/>
              <a:t>kliens http kérést (</a:t>
            </a:r>
            <a:r>
              <a:rPr lang="hu-HU" sz="1900" dirty="0" err="1"/>
              <a:t>request</a:t>
            </a:r>
            <a:r>
              <a:rPr lang="hu-HU" sz="1900" dirty="0"/>
              <a:t>) küld a szervernek és a server a kért adattal http válaszok (</a:t>
            </a:r>
            <a:r>
              <a:rPr lang="hu-HU" sz="1900" dirty="0" err="1" smtClean="0"/>
              <a:t>responses</a:t>
            </a:r>
            <a:r>
              <a:rPr lang="hu-HU" sz="1900" dirty="0" smtClean="0"/>
              <a:t>) formájában </a:t>
            </a:r>
            <a:r>
              <a:rPr lang="hu-HU" sz="1900" dirty="0"/>
              <a:t>tér vissza</a:t>
            </a:r>
            <a:r>
              <a:rPr lang="hu-HU" sz="1900" dirty="0" smtClean="0"/>
              <a:t>.</a:t>
            </a:r>
            <a:endParaRPr lang="hu-HU" sz="1900" dirty="0"/>
          </a:p>
          <a:p>
            <a:pPr algn="just"/>
            <a:r>
              <a:rPr lang="hu-HU" sz="1900" b="1" dirty="0"/>
              <a:t>HTTPS: </a:t>
            </a:r>
            <a:r>
              <a:rPr lang="hu-HU" sz="1900" dirty="0"/>
              <a:t>A </a:t>
            </a:r>
            <a:r>
              <a:rPr lang="hu-HU" sz="1900" dirty="0" err="1"/>
              <a:t>https</a:t>
            </a:r>
            <a:r>
              <a:rPr lang="hu-HU" sz="1900" dirty="0"/>
              <a:t> annyiban tér el a http protokolltól, hogy ezt már az SSL (</a:t>
            </a:r>
            <a:r>
              <a:rPr lang="hu-HU" sz="1900" dirty="0" err="1"/>
              <a:t>Secure</a:t>
            </a:r>
            <a:r>
              <a:rPr lang="hu-HU" sz="1900" dirty="0"/>
              <a:t> </a:t>
            </a:r>
            <a:r>
              <a:rPr lang="hu-HU" sz="1900" dirty="0" err="1"/>
              <a:t>Socket</a:t>
            </a:r>
            <a:r>
              <a:rPr lang="hu-HU" sz="1900" dirty="0"/>
              <a:t> </a:t>
            </a:r>
            <a:r>
              <a:rPr lang="hu-HU" sz="1900" dirty="0" err="1"/>
              <a:t>Layer</a:t>
            </a:r>
            <a:r>
              <a:rPr lang="hu-HU" sz="1900" dirty="0"/>
              <a:t>)  vagy TLS (</a:t>
            </a:r>
            <a:r>
              <a:rPr lang="hu-HU" sz="1900" dirty="0" err="1"/>
              <a:t>Transport</a:t>
            </a:r>
            <a:r>
              <a:rPr lang="hu-HU" sz="1900" dirty="0"/>
              <a:t> </a:t>
            </a:r>
            <a:r>
              <a:rPr lang="hu-HU" sz="1900" dirty="0" err="1"/>
              <a:t>Layer</a:t>
            </a:r>
            <a:r>
              <a:rPr lang="hu-HU" sz="1900" dirty="0"/>
              <a:t> </a:t>
            </a:r>
            <a:r>
              <a:rPr lang="hu-HU" sz="1900" dirty="0" err="1"/>
              <a:t>Security</a:t>
            </a:r>
            <a:r>
              <a:rPr lang="hu-HU" sz="1900" dirty="0"/>
              <a:t>)  titkosító protokollra építették rá. Tipikusan </a:t>
            </a:r>
            <a:r>
              <a:rPr lang="hu-HU" sz="1900" dirty="0" err="1"/>
              <a:t>https-en</a:t>
            </a:r>
            <a:r>
              <a:rPr lang="hu-HU" sz="1900" dirty="0"/>
              <a:t> működnek a jelszavas bejelentkezéshez kötött weboldalak, illetve azok, amelyeken pénzügyi tranzakciók folynak</a:t>
            </a:r>
          </a:p>
        </p:txBody>
      </p:sp>
    </p:spTree>
    <p:extLst>
      <p:ext uri="{BB962C8B-B14F-4D97-AF65-F5344CB8AC3E}">
        <p14:creationId xmlns:p14="http://schemas.microsoft.com/office/powerpoint/2010/main" val="3921095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hu-HU" b="1" dirty="0"/>
              <a:t>http üzenet részei: </a:t>
            </a:r>
          </a:p>
          <a:p>
            <a:pPr algn="just"/>
            <a:r>
              <a:rPr lang="hu-HU" dirty="0" smtClean="0"/>
              <a:t>start </a:t>
            </a:r>
            <a:r>
              <a:rPr lang="hu-HU" dirty="0"/>
              <a:t>line</a:t>
            </a:r>
          </a:p>
          <a:p>
            <a:pPr algn="just"/>
            <a:r>
              <a:rPr lang="hu-HU" dirty="0" err="1"/>
              <a:t>headers</a:t>
            </a:r>
            <a:endParaRPr lang="hu-HU" dirty="0"/>
          </a:p>
          <a:p>
            <a:pPr algn="just"/>
            <a:r>
              <a:rPr lang="hu-HU" dirty="0"/>
              <a:t>body</a:t>
            </a:r>
          </a:p>
          <a:p>
            <a:pPr algn="just"/>
            <a:r>
              <a:rPr lang="hu-HU" b="1" dirty="0"/>
              <a:t>Kérés esetén:</a:t>
            </a:r>
          </a:p>
          <a:p>
            <a:pPr algn="just"/>
            <a:r>
              <a:rPr lang="hu-HU" dirty="0" smtClean="0"/>
              <a:t>Kérési </a:t>
            </a:r>
            <a:r>
              <a:rPr lang="hu-HU" dirty="0"/>
              <a:t>sor, ebben a sorban található a parancs, ami a http 1.1-es verziójában lehet GET, POST, HEAD, OPTIONS, PUT, DELETE, TRACE és CONNECT, attól függően mit szeretnénk. Ha egy képet szeretnénk megnyitni, akkor így néz ki a sor: GET /</a:t>
            </a:r>
            <a:r>
              <a:rPr lang="hu-HU" dirty="0" err="1"/>
              <a:t>images</a:t>
            </a:r>
            <a:r>
              <a:rPr lang="hu-HU" dirty="0"/>
              <a:t> </a:t>
            </a:r>
            <a:r>
              <a:rPr lang="hu-HU" dirty="0" err="1"/>
              <a:t>pelda.jpg</a:t>
            </a:r>
            <a:r>
              <a:rPr lang="hu-HU" dirty="0"/>
              <a:t> HTTP/1.1</a:t>
            </a:r>
          </a:p>
          <a:p>
            <a:pPr lvl="0" algn="just"/>
            <a:r>
              <a:rPr lang="hu-HU" dirty="0"/>
              <a:t>A kérési sor után következik a </a:t>
            </a:r>
            <a:r>
              <a:rPr lang="hu-HU" dirty="0" err="1"/>
              <a:t>header</a:t>
            </a:r>
            <a:r>
              <a:rPr lang="hu-HU" dirty="0"/>
              <a:t> rész, amiben tovább finomíthatjuk a kérést. Például: </a:t>
            </a:r>
            <a:r>
              <a:rPr lang="hu-HU" dirty="0" err="1"/>
              <a:t>Accept-Language</a:t>
            </a:r>
            <a:r>
              <a:rPr lang="hu-HU" dirty="0"/>
              <a:t>: hu, vagyis a választ magyar nyelven kérjük.</a:t>
            </a:r>
          </a:p>
          <a:p>
            <a:pPr lvl="0" algn="just"/>
            <a:r>
              <a:rPr lang="hu-HU" dirty="0"/>
              <a:t>A </a:t>
            </a:r>
            <a:r>
              <a:rPr lang="hu-HU" dirty="0" err="1"/>
              <a:t>header</a:t>
            </a:r>
            <a:r>
              <a:rPr lang="hu-HU" dirty="0"/>
              <a:t> után egy üres sor következik.</a:t>
            </a:r>
          </a:p>
          <a:p>
            <a:pPr lvl="0" algn="just"/>
            <a:r>
              <a:rPr lang="hu-HU" dirty="0"/>
              <a:t>Végül pedig egy üzenetrésszel záródik, amely tetszőlegesen elhagyható.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2012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b="1" dirty="0"/>
              <a:t>Válasz esetén:</a:t>
            </a:r>
          </a:p>
          <a:p>
            <a:pPr lvl="0" algn="just"/>
            <a:r>
              <a:rPr lang="hu-HU" dirty="0"/>
              <a:t>Információ a teljesítésről, például: http/1.1 200 OK, tehát a kérés sikeres volt.</a:t>
            </a:r>
          </a:p>
          <a:p>
            <a:pPr lvl="0" algn="just"/>
            <a:r>
              <a:rPr lang="hu-HU" dirty="0"/>
              <a:t>Ezután következik a válasz </a:t>
            </a:r>
            <a:r>
              <a:rPr lang="hu-HU" dirty="0" err="1"/>
              <a:t>header</a:t>
            </a:r>
            <a:r>
              <a:rPr lang="hu-HU" dirty="0"/>
              <a:t>.</a:t>
            </a:r>
          </a:p>
          <a:p>
            <a:pPr lvl="0" algn="just"/>
            <a:r>
              <a:rPr lang="hu-HU" dirty="0"/>
              <a:t>Ezután egy üres sor következik.</a:t>
            </a:r>
          </a:p>
          <a:p>
            <a:pPr lvl="0" algn="just"/>
            <a:r>
              <a:rPr lang="hu-HU" dirty="0"/>
              <a:t>Végül egy elhagyható üzenetrész.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6646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b="1" dirty="0" smtClean="0"/>
              <a:t>http metódusok:</a:t>
            </a:r>
            <a:r>
              <a:rPr lang="hu-HU" dirty="0" smtClean="0"/>
              <a:t> </a:t>
            </a:r>
            <a:r>
              <a:rPr lang="hu-HU" dirty="0"/>
              <a:t>A metódusból tudja a szerver, hogy milyen tevékenységet kell végrehajtania </a:t>
            </a:r>
            <a:endParaRPr lang="hu-HU" dirty="0" smtClean="0"/>
          </a:p>
          <a:p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50165"/>
              </p:ext>
            </p:extLst>
          </p:nvPr>
        </p:nvGraphicFramePr>
        <p:xfrm>
          <a:off x="1091820" y="2967260"/>
          <a:ext cx="10261980" cy="3556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6139"/>
                <a:gridCol w="8345841"/>
              </a:tblGrid>
              <a:tr h="35080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http metódus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leírás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4626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GET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A megadott erőforrás letöltését kezdeményezi. Ez messze a leggyakrabban használt metódus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055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PUT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Feltölti a megadott erőforrást.</a:t>
                      </a:r>
                    </a:p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Ha már létezik a szerveren, akkor módosul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6874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DELETE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E</a:t>
                      </a:r>
                      <a:r>
                        <a:rPr lang="hu-HU" sz="1500" dirty="0" smtClean="0">
                          <a:effectLst/>
                        </a:rPr>
                        <a:t>lnevezett </a:t>
                      </a:r>
                      <a:r>
                        <a:rPr lang="hu-HU" sz="1500" dirty="0">
                          <a:effectLst/>
                        </a:rPr>
                        <a:t>erőforrás (pl. fájl) törlése a szerverről</a:t>
                      </a:r>
                    </a:p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A törlés nem garantált (még ha a státusz kód erre utal, akkor sem)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048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377518"/>
              </p:ext>
            </p:extLst>
          </p:nvPr>
        </p:nvGraphicFramePr>
        <p:xfrm>
          <a:off x="395785" y="1655559"/>
          <a:ext cx="11095630" cy="4772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902"/>
                <a:gridCol w="9580728"/>
              </a:tblGrid>
              <a:tr h="146402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POST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26" marR="44226" marT="0" marB="0"/>
                </a:tc>
                <a:tc>
                  <a:txBody>
                    <a:bodyPr/>
                    <a:lstStyle/>
                    <a:p>
                      <a:pPr marL="4572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Feldolgozandó adatot küld fel a szerverre, tartalom feltöltésére szolgál (nem fájl feltöltésre!!!!)</a:t>
                      </a:r>
                    </a:p>
                    <a:p>
                      <a:pPr marL="4572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Például:</a:t>
                      </a:r>
                    </a:p>
                    <a:p>
                      <a:pPr marL="4572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HTML űrlap tartalmát.</a:t>
                      </a:r>
                    </a:p>
                    <a:p>
                      <a:pPr marL="4572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 adatot az üzenettest tartalmazza.</a:t>
                      </a:r>
                    </a:p>
                  </a:txBody>
                  <a:tcPr marL="44226" marR="4422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5779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HEAD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26" marR="44226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csak a </a:t>
                      </a:r>
                      <a:r>
                        <a:rPr lang="hu-HU" sz="1500" dirty="0" err="1" smtClean="0">
                          <a:effectLst/>
                        </a:rPr>
                        <a:t>head-et</a:t>
                      </a:r>
                      <a:r>
                        <a:rPr lang="hu-HU" sz="1500" dirty="0" smtClean="0">
                          <a:effectLst/>
                        </a:rPr>
                        <a:t> </a:t>
                      </a:r>
                      <a:r>
                        <a:rPr lang="hu-HU" sz="1500" dirty="0">
                          <a:effectLst/>
                        </a:rPr>
                        <a:t>kéri le. Azaz Ugyanazt adja vissza, mint a GET, csak magát az üzenettestet hagyja ki a válaszból.</a:t>
                      </a:r>
                    </a:p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Meta-információk lekérdezésére használjuk (linkek </a:t>
                      </a:r>
                      <a:r>
                        <a:rPr lang="hu-HU" sz="1500" dirty="0" err="1">
                          <a:effectLst/>
                        </a:rPr>
                        <a:t>validálása</a:t>
                      </a:r>
                      <a:r>
                        <a:rPr lang="hu-HU" sz="1500" dirty="0">
                          <a:effectLst/>
                        </a:rPr>
                        <a:t>, </a:t>
                      </a:r>
                      <a:r>
                        <a:rPr lang="hu-HU" sz="1500" dirty="0" err="1">
                          <a:effectLst/>
                        </a:rPr>
                        <a:t>linkek</a:t>
                      </a:r>
                      <a:r>
                        <a:rPr lang="hu-HU" sz="1500" dirty="0">
                          <a:effectLst/>
                        </a:rPr>
                        <a:t> elérhetősége</a:t>
                      </a:r>
                      <a:r>
                        <a:rPr lang="hu-HU" sz="1500" dirty="0" smtClean="0">
                          <a:effectLst/>
                        </a:rPr>
                        <a:t>)</a:t>
                      </a:r>
                      <a:endParaRPr lang="hu-HU" sz="1500" dirty="0">
                        <a:effectLst/>
                      </a:endParaRPr>
                    </a:p>
                  </a:txBody>
                  <a:tcPr marL="44226" marR="44226" marT="0" marB="0"/>
                </a:tc>
              </a:tr>
              <a:tr h="138471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TRACE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26" marR="44226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A kérés útvonalának vizsgálatára szolgál</a:t>
                      </a:r>
                    </a:p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 smtClean="0">
                          <a:effectLst/>
                        </a:rPr>
                        <a:t>Visszaküldi </a:t>
                      </a:r>
                      <a:r>
                        <a:rPr lang="hu-HU" sz="1500" dirty="0">
                          <a:effectLst/>
                        </a:rPr>
                        <a:t>a fogadott/kapott  kérést, így a kérő láthatja, hogy milyen köztes szerverek nyúlnak hozzá a kéréshez. Ez akkor hasznos, ha a kliens oldal arra kíváncsi, hogy a köztes gépek változtatnak-e, illetve mit változtatnak a kérésen.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26" marR="44226" marT="0" marB="0"/>
                </a:tc>
              </a:tr>
              <a:tr h="366006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OPTIONS</a:t>
                      </a:r>
                      <a:endParaRPr lang="hu-H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26" marR="44226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Visszaadja a szerver által támogatott HTTP metódusok listáját.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26" marR="4422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515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hu-HU" b="1" dirty="0" smtClean="0"/>
              <a:t>státuszkódok</a:t>
            </a:r>
            <a:r>
              <a:rPr lang="hu-HU" dirty="0" smtClean="0"/>
              <a:t> </a:t>
            </a:r>
            <a:r>
              <a:rPr lang="hu-HU" dirty="0"/>
              <a:t>(pl. 404):</a:t>
            </a:r>
          </a:p>
          <a:p>
            <a:pPr algn="just"/>
            <a:r>
              <a:rPr lang="hu-HU" dirty="0"/>
              <a:t>Minden http válaszüzenet státuszkóddal jön vissza. Ezt értelemszerűen a szerver küldi.</a:t>
            </a:r>
          </a:p>
          <a:p>
            <a:pPr algn="just"/>
            <a:r>
              <a:rPr lang="hu-HU" dirty="0" smtClean="0"/>
              <a:t>A </a:t>
            </a:r>
            <a:r>
              <a:rPr lang="hu-HU" dirty="0"/>
              <a:t>státuszkód egy 3 számjegyű kód, ami azt jelzi a kliensnek, hogy a kérés sikeres volt-e, vagy más tevékenység is szükséges a sikerességhez stb.. A kliens dolgozza fel.</a:t>
            </a:r>
          </a:p>
          <a:p>
            <a:pPr algn="just"/>
            <a:r>
              <a:rPr lang="hu-HU" dirty="0" err="1"/>
              <a:t>pl</a:t>
            </a:r>
            <a:r>
              <a:rPr lang="hu-HU" dirty="0"/>
              <a:t>: </a:t>
            </a:r>
          </a:p>
          <a:p>
            <a:pPr algn="just"/>
            <a:r>
              <a:rPr lang="hu-HU" dirty="0"/>
              <a:t>200	OK. Dokumentum helyesen, hibamentesen jött vissza.</a:t>
            </a:r>
          </a:p>
          <a:p>
            <a:pPr algn="just"/>
            <a:r>
              <a:rPr lang="hu-HU" dirty="0"/>
              <a:t>302	Átirányítás (</a:t>
            </a:r>
            <a:r>
              <a:rPr lang="hu-HU" dirty="0" err="1"/>
              <a:t>redirect</a:t>
            </a:r>
            <a:r>
              <a:rPr lang="hu-HU" dirty="0"/>
              <a:t>). Máshova kell menni hogy megkapjuk a kért erőforrást.</a:t>
            </a:r>
            <a:br>
              <a:rPr lang="hu-HU" dirty="0"/>
            </a:br>
            <a:r>
              <a:rPr lang="hu-HU" dirty="0" smtClean="0"/>
              <a:t>404</a:t>
            </a:r>
            <a:r>
              <a:rPr lang="hu-HU" dirty="0"/>
              <a:t>	Nem található (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found</a:t>
            </a:r>
            <a:r>
              <a:rPr lang="hu-HU" dirty="0"/>
              <a:t>). </a:t>
            </a:r>
            <a:r>
              <a:rPr lang="hu-HU" dirty="0" err="1"/>
              <a:t>Erőforás</a:t>
            </a:r>
            <a:r>
              <a:rPr lang="hu-HU" dirty="0"/>
              <a:t> nem </a:t>
            </a:r>
            <a:r>
              <a:rPr lang="hu-HU" dirty="0" smtClean="0"/>
              <a:t>található.</a:t>
            </a:r>
            <a:endParaRPr lang="hu-HU" dirty="0"/>
          </a:p>
          <a:p>
            <a:pPr algn="just"/>
            <a:r>
              <a:rPr lang="hu-HU" dirty="0"/>
              <a:t>http küld egy olvasható szöveges leírást is minden </a:t>
            </a:r>
            <a:r>
              <a:rPr lang="hu-HU" dirty="0" err="1"/>
              <a:t>statuszkóddal</a:t>
            </a:r>
            <a:r>
              <a:rPr lang="hu-HU" dirty="0"/>
              <a:t> (státusz szövege</a:t>
            </a:r>
            <a:r>
              <a:rPr lang="hu-HU" dirty="0" smtClean="0"/>
              <a:t>). </a:t>
            </a:r>
            <a:r>
              <a:rPr lang="hu-HU" dirty="0"/>
              <a:t>Ez emberek számára is olvasható, de bármilyen feldolgozásra a numerikus értéket használjuk.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6061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754504"/>
              </p:ext>
            </p:extLst>
          </p:nvPr>
        </p:nvGraphicFramePr>
        <p:xfrm>
          <a:off x="1173706" y="1801502"/>
          <a:ext cx="9908276" cy="4653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54138"/>
                <a:gridCol w="4954138"/>
              </a:tblGrid>
              <a:tr h="7756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Státusz kód sémája (mivel kezdődjön)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Kategória leírása</a:t>
                      </a:r>
                      <a:endParaRPr lang="hu-H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56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1XX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Információ</a:t>
                      </a:r>
                      <a:endParaRPr lang="hu-H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56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2XX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Sikeres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56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3XX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Átirányítás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56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4XX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Hibás kérés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56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5XX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Szerver oldali hiba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63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1XX</a:t>
            </a:r>
            <a:r>
              <a:rPr lang="hu-HU" b="1" dirty="0" smtClean="0"/>
              <a:t>:</a:t>
            </a:r>
          </a:p>
          <a:p>
            <a:r>
              <a:rPr lang="hu-HU" dirty="0" smtClean="0"/>
              <a:t>információs </a:t>
            </a:r>
            <a:r>
              <a:rPr lang="hu-HU" dirty="0"/>
              <a:t>jellegű </a:t>
            </a:r>
            <a:r>
              <a:rPr lang="hu-HU" dirty="0" err="1"/>
              <a:t>statusz</a:t>
            </a:r>
            <a:r>
              <a:rPr lang="hu-HU" dirty="0"/>
              <a:t> kódok</a:t>
            </a:r>
          </a:p>
          <a:p>
            <a:r>
              <a:rPr lang="hu-HU" dirty="0"/>
              <a:t>http 1.1 </a:t>
            </a:r>
            <a:r>
              <a:rPr lang="hu-HU" dirty="0" err="1"/>
              <a:t>től</a:t>
            </a:r>
            <a:r>
              <a:rPr lang="hu-HU" dirty="0"/>
              <a:t> vezették be</a:t>
            </a:r>
          </a:p>
          <a:p>
            <a:r>
              <a:rPr lang="hu-HU" dirty="0"/>
              <a:t>Ezek az állapotkódok ideiglenes választ jelölnek, a kérelmezőnek pedig további műveletet kell végrehajtania a folytatáshoz.</a:t>
            </a:r>
          </a:p>
          <a:p>
            <a:r>
              <a:rPr lang="hu-HU" dirty="0"/>
              <a:t>Ismeretlen 1XX esetén (nem 100 és nem 101) kihagyásra kerülnek.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2476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186422"/>
              </p:ext>
            </p:extLst>
          </p:nvPr>
        </p:nvGraphicFramePr>
        <p:xfrm>
          <a:off x="838200" y="1801505"/>
          <a:ext cx="10515600" cy="47494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1854"/>
                <a:gridCol w="8023746"/>
              </a:tblGrid>
              <a:tr h="3532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Státusz kód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Jelentés + leírás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93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100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Continue (folytatás)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A kérelmezőnek folytatnia kell a kérelmet. A szerver a kód visszaadásával azt jelzi, hogy megkapta a kérelem első részét, és a többire várakozik.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668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101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 err="1">
                          <a:effectLst/>
                        </a:rPr>
                        <a:t>Switching</a:t>
                      </a:r>
                      <a:r>
                        <a:rPr lang="hu-HU" sz="2000" dirty="0">
                          <a:effectLst/>
                        </a:rPr>
                        <a:t> </a:t>
                      </a:r>
                      <a:r>
                        <a:rPr lang="hu-HU" sz="2000" dirty="0" err="1">
                          <a:effectLst/>
                        </a:rPr>
                        <a:t>Protocols</a:t>
                      </a:r>
                      <a:r>
                        <a:rPr lang="hu-HU" sz="2000" dirty="0">
                          <a:effectLst/>
                        </a:rPr>
                        <a:t> (protokoll váltás)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A kérelmező protokollváltást kért a szervertől, a szerver pedig jóváhagyja ennek végrehajtását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 err="1">
                          <a:effectLst/>
                        </a:rPr>
                        <a:t>Pl</a:t>
                      </a:r>
                      <a:r>
                        <a:rPr lang="hu-HU" sz="2000" dirty="0">
                          <a:effectLst/>
                        </a:rPr>
                        <a:t>: http/1.0 -&gt; http/1.1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228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2xx</a:t>
            </a:r>
          </a:p>
          <a:p>
            <a:r>
              <a:rPr lang="hu-HU" dirty="0"/>
              <a:t>Ezek az állapotkódok azt jelölik, hogy a szerver sikeresen feldolgozta a kérelmet.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508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/>
              <a:t>TCP:</a:t>
            </a:r>
          </a:p>
          <a:p>
            <a:pPr algn="just"/>
            <a:r>
              <a:rPr lang="hu-HU" dirty="0" smtClean="0"/>
              <a:t>Adatok küldése: Az </a:t>
            </a:r>
            <a:r>
              <a:rPr lang="hu-HU" dirty="0"/>
              <a:t>adatokat csomagokra bontjuk, ezek kapnak sorszámot, és hibaellenőrzést segítő információkat is rendelünk hozzájuk (pl. számolunk egy hibaellenőrző kódot, amit majd a fogadó fél visszaellenőrzi), majd elküldjük a csomagot.</a:t>
            </a:r>
          </a:p>
          <a:p>
            <a:pPr algn="just"/>
            <a:r>
              <a:rPr lang="hu-HU" dirty="0" smtClean="0"/>
              <a:t>Adatok fogadása: A csomagokat fogadjuk</a:t>
            </a:r>
            <a:r>
              <a:rPr lang="hu-HU" dirty="0"/>
              <a:t>, </a:t>
            </a:r>
            <a:r>
              <a:rPr lang="hu-HU" dirty="0" err="1"/>
              <a:t>hibaellenörző</a:t>
            </a:r>
            <a:r>
              <a:rPr lang="hu-HU" dirty="0"/>
              <a:t> kódokat visszaszámoljuk, és különböző módszerek segítségével összerakjuk őket (</a:t>
            </a:r>
            <a:r>
              <a:rPr lang="hu-HU" dirty="0" err="1"/>
              <a:t>pl</a:t>
            </a:r>
            <a:r>
              <a:rPr lang="hu-HU" dirty="0"/>
              <a:t> sorrend felállítása </a:t>
            </a:r>
            <a:r>
              <a:rPr lang="hu-HU" dirty="0" err="1"/>
              <a:t>stb</a:t>
            </a:r>
            <a:r>
              <a:rPr lang="hu-HU" dirty="0"/>
              <a:t>)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0299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181420"/>
              </p:ext>
            </p:extLst>
          </p:nvPr>
        </p:nvGraphicFramePr>
        <p:xfrm>
          <a:off x="477672" y="1351130"/>
          <a:ext cx="11382232" cy="52680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91116"/>
                <a:gridCol w="5691116"/>
              </a:tblGrid>
              <a:tr h="3391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Kód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Leírás</a:t>
                      </a:r>
                      <a:endParaRPr lang="hu-H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198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200 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OK (Sikeres)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GET HEAD POST TRACE esetén kaphatunk ilyet.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A szerver sikeresen feldolgozta a kérelmet. Ez általában azt jelenti, hogy a szerver biztosította a kért oldalt. </a:t>
                      </a:r>
                      <a:endParaRPr lang="hu-H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596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201 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Created (Elkészült)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A kérelem sikeres volt, a szerver pedig létrehozott egy új erőforrást.</a:t>
                      </a:r>
                      <a:endParaRPr lang="hu-H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596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202 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 err="1">
                          <a:effectLst/>
                        </a:rPr>
                        <a:t>Accepted</a:t>
                      </a:r>
                      <a:r>
                        <a:rPr lang="hu-HU" sz="1500" dirty="0">
                          <a:effectLst/>
                        </a:rPr>
                        <a:t> (Elfogadva)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A szerver elfogadta a kérelmet, ám még nem dolgozta fel azt.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898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203 </a:t>
                      </a:r>
                      <a:endParaRPr lang="hu-H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Non–</a:t>
                      </a:r>
                      <a:r>
                        <a:rPr lang="hu-HU" sz="1500" dirty="0" err="1">
                          <a:effectLst/>
                        </a:rPr>
                        <a:t>Authoritative</a:t>
                      </a:r>
                      <a:r>
                        <a:rPr lang="hu-HU" sz="1500" dirty="0">
                          <a:effectLst/>
                        </a:rPr>
                        <a:t> </a:t>
                      </a:r>
                      <a:r>
                        <a:rPr lang="hu-HU" sz="1500" dirty="0" err="1">
                          <a:effectLst/>
                        </a:rPr>
                        <a:t>Information</a:t>
                      </a:r>
                      <a:r>
                        <a:rPr lang="hu-HU" sz="1500" dirty="0">
                          <a:effectLst/>
                        </a:rPr>
                        <a:t> (Nem hiteles információ)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A szerver sikeresen feldolgozta a kérelmet, ám olyan információt adott vissza, amely más forrásból származhat.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602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682386"/>
              </p:ext>
            </p:extLst>
          </p:nvPr>
        </p:nvGraphicFramePr>
        <p:xfrm>
          <a:off x="191068" y="1473958"/>
          <a:ext cx="11846256" cy="52134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3959"/>
                <a:gridCol w="10372297"/>
              </a:tblGrid>
              <a:tr h="16023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204 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No Content (Nincs tartalom)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A szerver sikeresen feldolgozta a kérelmet, ám nem küldött vissza semmilyen tartalmat.</a:t>
                      </a:r>
                      <a:endParaRPr lang="hu-H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153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205 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 err="1">
                          <a:effectLst/>
                        </a:rPr>
                        <a:t>Reset</a:t>
                      </a:r>
                      <a:r>
                        <a:rPr lang="hu-HU" sz="1500" dirty="0">
                          <a:effectLst/>
                        </a:rPr>
                        <a:t> </a:t>
                      </a:r>
                      <a:r>
                        <a:rPr lang="hu-HU" sz="1500" dirty="0" err="1">
                          <a:effectLst/>
                        </a:rPr>
                        <a:t>content</a:t>
                      </a:r>
                      <a:r>
                        <a:rPr lang="hu-HU" sz="1500" dirty="0">
                          <a:effectLst/>
                        </a:rPr>
                        <a:t> (Tartalom visszaállítás)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A szerver sikeresen feldolgozta a kérelmet, ám nem küldött vissza semmilyen tartalmat. A 204-es válasszal ellentétben ez a válasz azt igényli, hogy a kérelmező visszaállítsa a dokumentum nézetét (például törölje az űrlap adatait új adatok megadása érdekében).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957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206 </a:t>
                      </a:r>
                      <a:endParaRPr lang="hu-H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 err="1">
                          <a:effectLst/>
                        </a:rPr>
                        <a:t>Partial</a:t>
                      </a:r>
                      <a:r>
                        <a:rPr lang="hu-HU" sz="1500" dirty="0">
                          <a:effectLst/>
                        </a:rPr>
                        <a:t> </a:t>
                      </a:r>
                      <a:r>
                        <a:rPr lang="hu-HU" sz="1500" dirty="0" err="1">
                          <a:effectLst/>
                        </a:rPr>
                        <a:t>content</a:t>
                      </a:r>
                      <a:r>
                        <a:rPr lang="hu-HU" sz="1500" dirty="0">
                          <a:effectLst/>
                        </a:rPr>
                        <a:t> (Részleges tartalom)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A szerver sikeresen feldolgozott egy részleges GET kérelmet.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196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3xx</a:t>
            </a:r>
            <a:r>
              <a:rPr lang="hu-HU" dirty="0"/>
              <a:t> (Átirányítva)</a:t>
            </a:r>
          </a:p>
          <a:p>
            <a:pPr algn="just"/>
            <a:r>
              <a:rPr lang="hu-HU" dirty="0"/>
              <a:t>További műveletre (vagy további lekérdezésekre) van szükség a kérelem teljesítéséhez. Ezek az állapotkódok gyakran szolgálnak átirányításra. A </a:t>
            </a:r>
            <a:r>
              <a:rPr lang="hu-HU" dirty="0" err="1"/>
              <a:t>Google</a:t>
            </a:r>
            <a:r>
              <a:rPr lang="hu-HU" dirty="0"/>
              <a:t> azt tanácsolja, hogy az egyes kérelmeknél öt átirányításnál kevesebbet használjon</a:t>
            </a:r>
          </a:p>
          <a:p>
            <a:r>
              <a:rPr lang="hu-HU" dirty="0" smtClean="0"/>
              <a:t>Automatikusan </a:t>
            </a:r>
            <a:r>
              <a:rPr lang="hu-HU" dirty="0"/>
              <a:t>végrehatja</a:t>
            </a:r>
          </a:p>
          <a:p>
            <a:r>
              <a:rPr lang="hu-HU" dirty="0" smtClean="0"/>
              <a:t>Tipikusan</a:t>
            </a:r>
            <a:r>
              <a:rPr lang="hu-HU" dirty="0"/>
              <a:t>: </a:t>
            </a:r>
            <a:r>
              <a:rPr lang="hu-HU" dirty="0" err="1"/>
              <a:t>head</a:t>
            </a:r>
            <a:r>
              <a:rPr lang="hu-HU" dirty="0"/>
              <a:t>, </a:t>
            </a:r>
            <a:r>
              <a:rPr lang="hu-HU" dirty="0" err="1"/>
              <a:t>get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0453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853297"/>
              </p:ext>
            </p:extLst>
          </p:nvPr>
        </p:nvGraphicFramePr>
        <p:xfrm>
          <a:off x="395784" y="559558"/>
          <a:ext cx="11423176" cy="61687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5279"/>
                <a:gridCol w="9457897"/>
              </a:tblGrid>
              <a:tr h="278898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Kód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Leírás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72473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300 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Multiple choices (Több lehetőség)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A szerver számára több művelet áll rendelkezésre a kérelem alapján. A szerver a kérelmező (useragent) alapján választhat műveletet, vagy megjeleníthet egy listát, amelyből a kérelmező választhat műveletet.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74079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301 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Moved Permanently (Véglegesen áthelyezve)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A kért oldal véglegesen egy új helyre került. Amennyiben a szerver ezt a választ adja (GET vagy HEAD kérelemre adott válaszként), automatikusan az új helyre irányítja a kérelmezőt. 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70866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302 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Found</a:t>
                      </a:r>
                      <a:r>
                        <a:rPr lang="hu-HU" sz="1800" dirty="0">
                          <a:effectLst/>
                        </a:rPr>
                        <a:t> (Ideiglenesen áthelyezve)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A szerver jelenleg egy másik helyen található oldallal válaszol a kérésre, ám a kérelmezőnek a további kérések során az eredeti helyet kell használnia. Ez a kód a 301-es kódhoz hasonlóan GET vagy HEAD kérelmet hajt végre, továbbá automatikusan másik helyre irányítja a kérelmezőt.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72473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303 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See</a:t>
                      </a:r>
                      <a:r>
                        <a:rPr lang="hu-HU" sz="1800" dirty="0">
                          <a:effectLst/>
                        </a:rPr>
                        <a:t> </a:t>
                      </a:r>
                      <a:r>
                        <a:rPr lang="hu-HU" sz="1800" dirty="0" err="1">
                          <a:effectLst/>
                        </a:rPr>
                        <a:t>Other</a:t>
                      </a:r>
                      <a:r>
                        <a:rPr lang="hu-HU" sz="1800" dirty="0">
                          <a:effectLst/>
                        </a:rPr>
                        <a:t> (Lásd másik helyen)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A szerver a kód visszaadásával azt jelzi, hogy a kérelmezőnek egy másik helyre vonatkozó külön GET kérelmet kell végrehajtania, hogy választ kapjon. A HEAD kérelmeken kívül a szerver minden kérelem esetén a másik helyre irányít át.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717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611428"/>
              </p:ext>
            </p:extLst>
          </p:nvPr>
        </p:nvGraphicFramePr>
        <p:xfrm>
          <a:off x="382136" y="365125"/>
          <a:ext cx="11286700" cy="6158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3834"/>
                <a:gridCol w="9962866"/>
              </a:tblGrid>
              <a:tr h="169067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304 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900"/>
                        </a:spcAft>
                      </a:pPr>
                      <a:r>
                        <a:rPr lang="hu-HU" sz="2000" dirty="0" err="1">
                          <a:effectLst/>
                        </a:rPr>
                        <a:t>Not</a:t>
                      </a:r>
                      <a:r>
                        <a:rPr lang="hu-HU" sz="2000" dirty="0">
                          <a:effectLst/>
                        </a:rPr>
                        <a:t> </a:t>
                      </a:r>
                      <a:r>
                        <a:rPr lang="hu-HU" sz="2000" dirty="0" err="1">
                          <a:effectLst/>
                        </a:rPr>
                        <a:t>Modified</a:t>
                      </a:r>
                      <a:r>
                        <a:rPr lang="hu-HU" sz="2000" dirty="0">
                          <a:effectLst/>
                        </a:rPr>
                        <a:t> (Nincs módosítva)</a:t>
                      </a:r>
                    </a:p>
                    <a:p>
                      <a:pPr algn="just" fontAlgn="base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900"/>
                        </a:spcAft>
                      </a:pPr>
                      <a:r>
                        <a:rPr lang="hu-HU" sz="2000" dirty="0">
                          <a:effectLst/>
                        </a:rPr>
                        <a:t>A kért oldal nem módosult az utolsó kérelem óta. Amikor a szerver ezt a választ küldi vissza, nem küldi el az oldal tartalmát is.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8121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305 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 err="1">
                          <a:effectLst/>
                        </a:rPr>
                        <a:t>Use</a:t>
                      </a:r>
                      <a:r>
                        <a:rPr lang="hu-HU" sz="2000" dirty="0">
                          <a:effectLst/>
                        </a:rPr>
                        <a:t> Proxy (</a:t>
                      </a:r>
                      <a:r>
                        <a:rPr lang="hu-HU" sz="2000" dirty="0" err="1">
                          <a:effectLst/>
                        </a:rPr>
                        <a:t>Proxy</a:t>
                      </a:r>
                      <a:r>
                        <a:rPr lang="hu-HU" sz="2000" dirty="0">
                          <a:effectLst/>
                        </a:rPr>
                        <a:t> használata szükséges)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A kérelmező csak proxy segítségével férhet hozzá a kért oldalhoz. A szerver ezen válasz esetén feltünteti a kérelmező által használandó proxyt is.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86612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307 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 err="1">
                          <a:effectLst/>
                        </a:rPr>
                        <a:t>Temporary</a:t>
                      </a:r>
                      <a:r>
                        <a:rPr lang="hu-HU" sz="2000" dirty="0">
                          <a:effectLst/>
                        </a:rPr>
                        <a:t> </a:t>
                      </a:r>
                      <a:r>
                        <a:rPr lang="hu-HU" sz="2000" dirty="0" err="1">
                          <a:effectLst/>
                        </a:rPr>
                        <a:t>Redirect</a:t>
                      </a:r>
                      <a:r>
                        <a:rPr lang="hu-HU" sz="2000" dirty="0">
                          <a:effectLst/>
                        </a:rPr>
                        <a:t> (Ideiglenes átirányítás)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A szerver jelenleg egy másik helyen található oldallal válaszol a kérésre, ám a kérelmezőnek a további kérések során az eredeti helyet kell használnia. Ez a kód a 301-es kódhoz hasonlóan GET vagy HEAD kérelmet hajt végre, továbbá automatikusan másik helyre irányítja a kérelmezőt.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608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hu-HU" b="1" dirty="0"/>
              <a:t>4XX (Hibás kérelem</a:t>
            </a:r>
            <a:r>
              <a:rPr lang="hu-HU" b="1" dirty="0" smtClean="0"/>
              <a:t>)</a:t>
            </a:r>
            <a:endParaRPr lang="hu-HU" b="1" dirty="0"/>
          </a:p>
          <a:p>
            <a:pPr algn="just"/>
            <a:r>
              <a:rPr lang="hu-HU" dirty="0"/>
              <a:t>Ezek az állapotkódok azt jelölik, hogy a kérelemben valószínűleg hiba történt, amely megakadályozta, hogy a szerver feldolgozhassa a kérelmet.</a:t>
            </a:r>
          </a:p>
          <a:p>
            <a:pPr algn="just"/>
            <a:r>
              <a:rPr lang="hu-HU" dirty="0"/>
              <a:t>Tehát ezek kliens oldali hibák.</a:t>
            </a:r>
          </a:p>
          <a:p>
            <a:pPr algn="just"/>
            <a:r>
              <a:rPr lang="hu-HU" dirty="0"/>
              <a:t>User </a:t>
            </a:r>
            <a:r>
              <a:rPr lang="hu-HU" dirty="0" err="1"/>
              <a:t>Agent</a:t>
            </a:r>
            <a:r>
              <a:rPr lang="hu-HU" dirty="0"/>
              <a:t> (ált. böngésző) megjeleníti.</a:t>
            </a:r>
          </a:p>
          <a:p>
            <a:pPr algn="just"/>
            <a:r>
              <a:rPr lang="hu-HU" dirty="0"/>
              <a:t>Lehetnek: ideiglenes vagy </a:t>
            </a:r>
            <a:r>
              <a:rPr lang="hu-HU" dirty="0" smtClean="0"/>
              <a:t>permanens </a:t>
            </a:r>
            <a:r>
              <a:rPr lang="hu-HU" dirty="0"/>
              <a:t>(végleges). Pl. csak adott pillanatban nem található az oldal.</a:t>
            </a:r>
          </a:p>
          <a:p>
            <a:pPr algn="just"/>
            <a:r>
              <a:rPr lang="hu-HU" dirty="0"/>
              <a:t>Bármilyen kérésre lehet válasz (tehát nincs ilyen hogy csak GET, HEAD és másra nem stb..)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4580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308723"/>
              </p:ext>
            </p:extLst>
          </p:nvPr>
        </p:nvGraphicFramePr>
        <p:xfrm>
          <a:off x="709682" y="573206"/>
          <a:ext cx="10877266" cy="6203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9745"/>
                <a:gridCol w="9007521"/>
              </a:tblGrid>
              <a:tr h="42308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Kód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Leírás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9535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400 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 err="1">
                          <a:effectLst/>
                        </a:rPr>
                        <a:t>Bad</a:t>
                      </a:r>
                      <a:r>
                        <a:rPr lang="hu-HU" sz="2000" dirty="0">
                          <a:effectLst/>
                        </a:rPr>
                        <a:t> </a:t>
                      </a:r>
                      <a:r>
                        <a:rPr lang="hu-HU" sz="2000" dirty="0" err="1">
                          <a:effectLst/>
                        </a:rPr>
                        <a:t>Request</a:t>
                      </a:r>
                      <a:r>
                        <a:rPr lang="hu-HU" sz="2000" dirty="0">
                          <a:effectLst/>
                        </a:rPr>
                        <a:t> (Hibás kérelem)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A szerver képtelen volt értelmezni a kérelem szintaxisát.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2372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401 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 err="1">
                          <a:effectLst/>
                        </a:rPr>
                        <a:t>Unauthorized</a:t>
                      </a:r>
                      <a:r>
                        <a:rPr lang="hu-HU" sz="2000" dirty="0">
                          <a:effectLst/>
                        </a:rPr>
                        <a:t> (Nincs hitelesítve)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A kérelem hitelesítést igényel. A szerver bejelentkezés után megtekinthető oldalak esetén adhatja vissza ezt a választ.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257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402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 err="1">
                          <a:effectLst/>
                        </a:rPr>
                        <a:t>Payment</a:t>
                      </a:r>
                      <a:r>
                        <a:rPr lang="hu-HU" sz="2000" dirty="0">
                          <a:effectLst/>
                        </a:rPr>
                        <a:t> </a:t>
                      </a:r>
                      <a:r>
                        <a:rPr lang="hu-HU" sz="2000" dirty="0" err="1">
                          <a:effectLst/>
                        </a:rPr>
                        <a:t>Required</a:t>
                      </a:r>
                      <a:endParaRPr lang="hu-HU" sz="2000" dirty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Későbbi használatra </a:t>
                      </a:r>
                      <a:r>
                        <a:rPr lang="hu-HU" sz="2000" dirty="0" smtClean="0">
                          <a:effectLst/>
                        </a:rPr>
                        <a:t>fenntartva</a:t>
                      </a:r>
                      <a:r>
                        <a:rPr lang="hu-HU" sz="2000" baseline="0" dirty="0" smtClean="0">
                          <a:effectLst/>
                        </a:rPr>
                        <a:t> </a:t>
                      </a:r>
                      <a:r>
                        <a:rPr lang="hu-HU" sz="2000" dirty="0" smtClean="0">
                          <a:effectLst/>
                        </a:rPr>
                        <a:t>(tehát </a:t>
                      </a:r>
                      <a:r>
                        <a:rPr lang="hu-HU" sz="2000" dirty="0">
                          <a:effectLst/>
                        </a:rPr>
                        <a:t>hivatalosan nem használják ezt a </a:t>
                      </a:r>
                      <a:r>
                        <a:rPr lang="hu-HU" sz="2000" dirty="0" smtClean="0">
                          <a:effectLst/>
                        </a:rPr>
                        <a:t>kódot).</a:t>
                      </a:r>
                      <a:r>
                        <a:rPr lang="hu-HU" sz="2000" baseline="0" dirty="0" smtClean="0">
                          <a:effectLst/>
                        </a:rPr>
                        <a:t> </a:t>
                      </a:r>
                      <a:r>
                        <a:rPr lang="hu-HU" sz="2000" dirty="0" smtClean="0">
                          <a:effectLst/>
                        </a:rPr>
                        <a:t>Eredeti </a:t>
                      </a:r>
                      <a:r>
                        <a:rPr lang="hu-HU" sz="2000" dirty="0">
                          <a:effectLst/>
                        </a:rPr>
                        <a:t>szándék az volt, hogy az elektronikus fizetési séma része lesz, de ez nem történt meg, így ez a kód nem használt. </a:t>
                      </a:r>
                      <a:br>
                        <a:rPr lang="hu-HU" sz="2000" dirty="0">
                          <a:effectLst/>
                        </a:rPr>
                      </a:br>
                      <a:r>
                        <a:rPr lang="hu-HU" sz="2000" dirty="0" err="1">
                          <a:effectLst/>
                        </a:rPr>
                        <a:t>YouTube</a:t>
                      </a:r>
                      <a:r>
                        <a:rPr lang="hu-HU" sz="2000" dirty="0">
                          <a:effectLst/>
                        </a:rPr>
                        <a:t> ő pl. viszont használja, hogy bizonyos IP cím túl sok kérést intézett, hogy ellenőrző kódot ütessen be vele (tesztelje hogy nem robot, spam stb..)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 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9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160747"/>
              </p:ext>
            </p:extLst>
          </p:nvPr>
        </p:nvGraphicFramePr>
        <p:xfrm>
          <a:off x="682386" y="614149"/>
          <a:ext cx="11259404" cy="5895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5405"/>
                <a:gridCol w="9143999"/>
              </a:tblGrid>
              <a:tr h="9885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403 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 err="1">
                          <a:effectLst/>
                        </a:rPr>
                        <a:t>Fordidden</a:t>
                      </a:r>
                      <a:r>
                        <a:rPr lang="hu-HU" sz="2000" dirty="0">
                          <a:effectLst/>
                        </a:rPr>
                        <a:t> (Tiltva)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A szerver visszautasítja a kérelmet. 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827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404 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900"/>
                        </a:spcAft>
                      </a:pPr>
                      <a:r>
                        <a:rPr lang="hu-HU" sz="2000" dirty="0" err="1">
                          <a:effectLst/>
                        </a:rPr>
                        <a:t>Not</a:t>
                      </a:r>
                      <a:r>
                        <a:rPr lang="hu-HU" sz="2000" dirty="0">
                          <a:effectLst/>
                        </a:rPr>
                        <a:t> </a:t>
                      </a:r>
                      <a:r>
                        <a:rPr lang="hu-HU" sz="2000" dirty="0" err="1">
                          <a:effectLst/>
                        </a:rPr>
                        <a:t>found</a:t>
                      </a:r>
                      <a:r>
                        <a:rPr lang="hu-HU" sz="2000" dirty="0">
                          <a:effectLst/>
                        </a:rPr>
                        <a:t> (Nem található)</a:t>
                      </a:r>
                    </a:p>
                    <a:p>
                      <a:pPr algn="just" fontAlgn="base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900"/>
                        </a:spcAft>
                      </a:pPr>
                      <a:r>
                        <a:rPr lang="hu-HU" sz="2000" dirty="0">
                          <a:effectLst/>
                        </a:rPr>
                        <a:t>A szerver nem találja a kért oldalt. A szerver például gyakran ezt a kódot adja vissza, ha a kért oldal nem található meg a szerveren..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9950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405 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 err="1">
                          <a:effectLst/>
                        </a:rPr>
                        <a:t>Method</a:t>
                      </a:r>
                      <a:r>
                        <a:rPr lang="hu-HU" sz="2000" dirty="0">
                          <a:effectLst/>
                        </a:rPr>
                        <a:t> </a:t>
                      </a:r>
                      <a:r>
                        <a:rPr lang="hu-HU" sz="2000" dirty="0" err="1">
                          <a:effectLst/>
                        </a:rPr>
                        <a:t>Not</a:t>
                      </a:r>
                      <a:r>
                        <a:rPr lang="hu-HU" sz="2000" dirty="0">
                          <a:effectLst/>
                        </a:rPr>
                        <a:t> </a:t>
                      </a:r>
                      <a:r>
                        <a:rPr lang="hu-HU" sz="2000" dirty="0" err="1">
                          <a:effectLst/>
                        </a:rPr>
                        <a:t>Allowed</a:t>
                      </a:r>
                      <a:r>
                        <a:rPr lang="hu-HU" sz="2000" dirty="0">
                          <a:effectLst/>
                        </a:rPr>
                        <a:t> (Nem engedélyezett metódus)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A kérelemben megadott metódus nem engedélyezett.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9950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406 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 err="1">
                          <a:effectLst/>
                        </a:rPr>
                        <a:t>Not</a:t>
                      </a:r>
                      <a:r>
                        <a:rPr lang="hu-HU" sz="2000" dirty="0">
                          <a:effectLst/>
                        </a:rPr>
                        <a:t> </a:t>
                      </a:r>
                      <a:r>
                        <a:rPr lang="hu-HU" sz="2000" dirty="0" err="1">
                          <a:effectLst/>
                        </a:rPr>
                        <a:t>Acceptable</a:t>
                      </a:r>
                      <a:r>
                        <a:rPr lang="hu-HU" sz="2000" dirty="0">
                          <a:effectLst/>
                        </a:rPr>
                        <a:t> (Nem elfogadható)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A kért oldal nem képes válaszolni a kért tartalmi jellemzőkkel.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5xx (Szerverhiba)</a:t>
            </a:r>
          </a:p>
          <a:p>
            <a:pPr algn="just"/>
            <a:r>
              <a:rPr lang="hu-HU" dirty="0"/>
              <a:t>Ezek az állapotkódok azt jelölik, hogy a szerverben belső hiba történt a kérelem feldolgozása során. Ezek a hibák általában magát a szervert érintik, nem pedig a kérelmet.</a:t>
            </a:r>
          </a:p>
          <a:p>
            <a:r>
              <a:rPr lang="hu-HU" dirty="0"/>
              <a:t>Tehát ez szerver oldali hibát jelöl.</a:t>
            </a:r>
          </a:p>
          <a:p>
            <a:r>
              <a:rPr lang="hu-HU" dirty="0"/>
              <a:t>Bármilyen kérésre lehet válasz.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1731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8" name="Tartalom helye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747600"/>
              </p:ext>
            </p:extLst>
          </p:nvPr>
        </p:nvGraphicFramePr>
        <p:xfrm>
          <a:off x="232012" y="245660"/>
          <a:ext cx="11600596" cy="62779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5343"/>
                <a:gridCol w="10645253"/>
              </a:tblGrid>
              <a:tr h="28564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Kód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Leírás</a:t>
                      </a:r>
                      <a:endParaRPr lang="hu-H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64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500 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A szerver hibát észlelt, így nem tudja teljesíteni a kérelmet.</a:t>
                      </a:r>
                      <a:endParaRPr lang="hu-H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02459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501 </a:t>
                      </a:r>
                      <a:endParaRPr lang="hu-H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 err="1">
                          <a:effectLst/>
                        </a:rPr>
                        <a:t>Not</a:t>
                      </a:r>
                      <a:r>
                        <a:rPr lang="hu-HU" sz="1500" dirty="0">
                          <a:effectLst/>
                        </a:rPr>
                        <a:t> </a:t>
                      </a:r>
                      <a:r>
                        <a:rPr lang="hu-HU" sz="1500" dirty="0" err="1">
                          <a:effectLst/>
                        </a:rPr>
                        <a:t>Implemented</a:t>
                      </a:r>
                      <a:r>
                        <a:rPr lang="hu-HU" sz="1500" dirty="0">
                          <a:effectLst/>
                        </a:rPr>
                        <a:t> (Nincs megvalósítva)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A szerver nem rendelkezik a megfelelő funkcióval a kérelem teljesítéséhez. A szerver például abban az esetben adhatja vissza ezt a kódot, ha nem képes felismerni a kérelem metódusát.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02459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502 </a:t>
                      </a:r>
                      <a:endParaRPr lang="hu-H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 err="1">
                          <a:effectLst/>
                        </a:rPr>
                        <a:t>Bad</a:t>
                      </a:r>
                      <a:r>
                        <a:rPr lang="hu-HU" sz="1500" dirty="0">
                          <a:effectLst/>
                        </a:rPr>
                        <a:t> </a:t>
                      </a:r>
                      <a:r>
                        <a:rPr lang="hu-HU" sz="1500" dirty="0" err="1">
                          <a:effectLst/>
                        </a:rPr>
                        <a:t>Gateway</a:t>
                      </a:r>
                      <a:r>
                        <a:rPr lang="hu-HU" sz="1500" dirty="0">
                          <a:effectLst/>
                        </a:rPr>
                        <a:t> (Helytelen átjáró)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A szerver átjáróként vagy proxyként történő működése során érvénytelen választ kapott a felsőbb szintű szervertől.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02459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503 </a:t>
                      </a:r>
                      <a:endParaRPr lang="hu-H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Service </a:t>
                      </a:r>
                      <a:r>
                        <a:rPr lang="hu-HU" sz="1500" dirty="0" err="1">
                          <a:effectLst/>
                        </a:rPr>
                        <a:t>Unavailabe</a:t>
                      </a:r>
                      <a:r>
                        <a:rPr lang="hu-HU" sz="1500" dirty="0">
                          <a:effectLst/>
                        </a:rPr>
                        <a:t> (A szolgáltatás nem érhető el)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A szerver jelenleg nem elérhető (túlterhelés vagy karbantartás miatt). Ez általában egy átmeneti állapot.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02459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504 </a:t>
                      </a:r>
                      <a:endParaRPr lang="hu-H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 err="1">
                          <a:effectLst/>
                        </a:rPr>
                        <a:t>Gateway</a:t>
                      </a:r>
                      <a:r>
                        <a:rPr lang="hu-HU" sz="1500" dirty="0">
                          <a:effectLst/>
                        </a:rPr>
                        <a:t> </a:t>
                      </a:r>
                      <a:r>
                        <a:rPr lang="hu-HU" sz="1500" dirty="0" err="1">
                          <a:effectLst/>
                        </a:rPr>
                        <a:t>Timeout</a:t>
                      </a:r>
                      <a:r>
                        <a:rPr lang="hu-HU" sz="1500" dirty="0">
                          <a:effectLst/>
                        </a:rPr>
                        <a:t> (Átjáró időtúllépése)</a:t>
                      </a:r>
                      <a:br>
                        <a:rPr lang="hu-HU" sz="1500" dirty="0">
                          <a:effectLst/>
                        </a:rPr>
                      </a:br>
                      <a:r>
                        <a:rPr lang="hu-HU" sz="1500" dirty="0">
                          <a:effectLst/>
                        </a:rPr>
                        <a:t/>
                      </a:r>
                      <a:br>
                        <a:rPr lang="hu-HU" sz="1500" dirty="0">
                          <a:effectLst/>
                        </a:rPr>
                      </a:br>
                      <a:r>
                        <a:rPr lang="hu-HU" sz="1500" dirty="0">
                          <a:effectLst/>
                        </a:rPr>
                        <a:t>A szerver átjáróként vagy proxyként történő működése során nem kapott időben választ a felsőbb szintű szervertől.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9685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505 </a:t>
                      </a:r>
                      <a:endParaRPr lang="hu-H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HTTP Version </a:t>
                      </a:r>
                      <a:r>
                        <a:rPr lang="hu-HU" sz="1500" dirty="0" err="1">
                          <a:effectLst/>
                        </a:rPr>
                        <a:t>Not</a:t>
                      </a:r>
                      <a:r>
                        <a:rPr lang="hu-HU" sz="1500" dirty="0">
                          <a:effectLst/>
                        </a:rPr>
                        <a:t> </a:t>
                      </a:r>
                      <a:r>
                        <a:rPr lang="hu-HU" sz="1500" dirty="0" err="1">
                          <a:effectLst/>
                        </a:rPr>
                        <a:t>Supported</a:t>
                      </a:r>
                      <a:r>
                        <a:rPr lang="hu-HU" sz="1500" dirty="0">
                          <a:effectLst/>
                        </a:rPr>
                        <a:t> (Nem támogatott </a:t>
                      </a:r>
                      <a:r>
                        <a:rPr lang="hu-HU" sz="1500" dirty="0" err="1">
                          <a:effectLst/>
                        </a:rPr>
                        <a:t>HTTP-verzió</a:t>
                      </a:r>
                      <a:r>
                        <a:rPr lang="hu-HU" sz="1500" dirty="0">
                          <a:effectLst/>
                        </a:rPr>
                        <a:t>)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A szerver nem támogatja a kérésben alkalmazott </a:t>
                      </a:r>
                      <a:r>
                        <a:rPr lang="hu-HU" sz="1500" dirty="0" err="1">
                          <a:effectLst/>
                        </a:rPr>
                        <a:t>HTTP-protokoll</a:t>
                      </a:r>
                      <a:r>
                        <a:rPr lang="hu-HU" sz="1500" dirty="0">
                          <a:effectLst/>
                        </a:rPr>
                        <a:t> verzióját.</a:t>
                      </a:r>
                      <a:endParaRPr lang="hu-H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77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b="1" dirty="0"/>
              <a:t>Gépek azonosítása:</a:t>
            </a:r>
          </a:p>
          <a:p>
            <a:pPr algn="just"/>
            <a:r>
              <a:rPr lang="hu-HU" dirty="0"/>
              <a:t>Gépek azonosítása IP cím segítségével történik. Ezek egyedi címek.</a:t>
            </a:r>
          </a:p>
          <a:p>
            <a:pPr algn="just"/>
            <a:r>
              <a:rPr lang="hu-HU" dirty="0"/>
              <a:t>Két fajtája van</a:t>
            </a:r>
          </a:p>
          <a:p>
            <a:pPr algn="just"/>
            <a:r>
              <a:rPr lang="hu-HU" dirty="0"/>
              <a:t>IPv4: ez 4 </a:t>
            </a:r>
            <a:r>
              <a:rPr lang="hu-HU" dirty="0" err="1"/>
              <a:t>byte-os</a:t>
            </a:r>
            <a:r>
              <a:rPr lang="hu-HU" dirty="0"/>
              <a:t> (32 bit)</a:t>
            </a:r>
          </a:p>
          <a:p>
            <a:pPr algn="just"/>
            <a:r>
              <a:rPr lang="hu-HU" dirty="0"/>
              <a:t>2^32 db számítógép azonosítására elég</a:t>
            </a:r>
          </a:p>
          <a:p>
            <a:pPr algn="just"/>
            <a:r>
              <a:rPr lang="hu-HU" dirty="0"/>
              <a:t>IPv6:</a:t>
            </a:r>
          </a:p>
          <a:p>
            <a:pPr algn="just"/>
            <a:r>
              <a:rPr lang="hu-HU" dirty="0"/>
              <a:t>128 bit (16byte)</a:t>
            </a:r>
          </a:p>
          <a:p>
            <a:pPr algn="just"/>
            <a:r>
              <a:rPr lang="hu-HU" dirty="0"/>
              <a:t>felülről kompatibilis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342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hu-HU" b="1" dirty="0"/>
              <a:t>Alhálózati maszk:</a:t>
            </a:r>
          </a:p>
          <a:p>
            <a:pPr algn="just"/>
            <a:r>
              <a:rPr lang="hu-HU" dirty="0"/>
              <a:t>Az IP-címek alhálózati maszk segítségével oszthatók két részre. Az egyik rész az állomást (számítógépet) azonosítja, a másik rész pedig azt a hálózatot, amelyhez tartozik</a:t>
            </a:r>
          </a:p>
          <a:p>
            <a:pPr algn="just"/>
            <a:r>
              <a:rPr lang="hu-HU" dirty="0"/>
              <a:t>A TCP/IP protokollban nincsenek rögzítve a hálózati és az állomáscímként használt IP-címek részei, így a fent említett hálózati és állomáscímek csak további információk birtokában határozhatók meg. Ezt az információt biztosítja egy másik, alhálózati maszk néven ismert 32 bites szám.</a:t>
            </a:r>
          </a:p>
          <a:p>
            <a:pPr algn="just"/>
            <a:r>
              <a:rPr lang="hu-HU" dirty="0" err="1"/>
              <a:t>Pl</a:t>
            </a:r>
            <a:r>
              <a:rPr lang="hu-HU" dirty="0"/>
              <a:t>:</a:t>
            </a:r>
          </a:p>
          <a:p>
            <a:pPr algn="just"/>
            <a:r>
              <a:rPr lang="hu-HU" dirty="0"/>
              <a:t>255.255.255.0</a:t>
            </a:r>
          </a:p>
          <a:p>
            <a:pPr algn="just"/>
            <a:r>
              <a:rPr lang="hu-HU" dirty="0"/>
              <a:t>192.168.2.1/24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604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NAT (Network </a:t>
            </a:r>
            <a:r>
              <a:rPr lang="hu-HU" b="1" dirty="0" err="1"/>
              <a:t>Address</a:t>
            </a:r>
            <a:r>
              <a:rPr lang="hu-HU" b="1" dirty="0"/>
              <a:t> </a:t>
            </a:r>
            <a:r>
              <a:rPr lang="hu-HU" b="1" dirty="0" err="1"/>
              <a:t>Translation</a:t>
            </a:r>
            <a:r>
              <a:rPr lang="hu-HU" b="1" dirty="0"/>
              <a:t>; hálózati címfordítás)</a:t>
            </a:r>
          </a:p>
          <a:p>
            <a:pPr algn="just"/>
            <a:r>
              <a:rPr lang="hu-HU" dirty="0"/>
              <a:t>A NAT alapötlete az, hogy az internet forgalom számára </a:t>
            </a:r>
            <a:r>
              <a:rPr lang="hu-HU" dirty="0" smtClean="0"/>
              <a:t>minden cégnek </a:t>
            </a:r>
            <a:r>
              <a:rPr lang="hu-HU" dirty="0"/>
              <a:t>egy (vagy legalábbis kevés számú) IP-címet osztanak ki. Egy vállalaton belül minden számítógép egyede IP-címet kap, amit a házon belüli forgalom irányításához használnak. Amikor viszont egy csomag elhagyja a vállalatot, és kimegy az internetszolgáltató felé, akkor címfordításra kerül sor. </a:t>
            </a:r>
            <a:r>
              <a:rPr lang="hu-HU" dirty="0" smtClean="0"/>
              <a:t>A </a:t>
            </a:r>
            <a:r>
              <a:rPr lang="hu-HU" dirty="0"/>
              <a:t>vállalatok saját berkeiken belül úgy használják fel ezeket, ahogy </a:t>
            </a:r>
            <a:r>
              <a:rPr lang="hu-HU" dirty="0" smtClean="0"/>
              <a:t>akarják. Az </a:t>
            </a:r>
            <a:r>
              <a:rPr lang="hu-HU" dirty="0"/>
              <a:t>egyetlen kikötés az, hogy magán az interneten nem jelenhet meg olyan csomag amely ezeket a címeket tartalmazza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459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DNS: Domain </a:t>
            </a:r>
            <a:r>
              <a:rPr lang="hu-HU" b="1" dirty="0" err="1"/>
              <a:t>Name</a:t>
            </a:r>
            <a:r>
              <a:rPr lang="hu-HU" b="1" dirty="0"/>
              <a:t> System</a:t>
            </a:r>
          </a:p>
          <a:p>
            <a:r>
              <a:rPr lang="hu-HU" dirty="0"/>
              <a:t>A DNS rendszer </a:t>
            </a:r>
            <a:r>
              <a:rPr lang="hu-HU" dirty="0" smtClean="0"/>
              <a:t>feladata </a:t>
            </a:r>
            <a:r>
              <a:rPr lang="hu-HU" dirty="0"/>
              <a:t>a név - IP cím </a:t>
            </a:r>
            <a:r>
              <a:rPr lang="hu-HU" dirty="0" smtClean="0"/>
              <a:t>feloldás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588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b="1" dirty="0"/>
              <a:t>Erőforrás:</a:t>
            </a:r>
          </a:p>
          <a:p>
            <a:pPr algn="just"/>
            <a:r>
              <a:rPr lang="hu-HU" dirty="0"/>
              <a:t>Lehet statikus tartalom: szöveg, HTML, kép, </a:t>
            </a:r>
            <a:r>
              <a:rPr lang="hu-HU" dirty="0" err="1"/>
              <a:t>audio</a:t>
            </a:r>
            <a:r>
              <a:rPr lang="hu-HU" dirty="0"/>
              <a:t>, Bináris állomány, dokumentum</a:t>
            </a:r>
          </a:p>
          <a:p>
            <a:pPr algn="just"/>
            <a:r>
              <a:rPr lang="hu-HU" dirty="0"/>
              <a:t>Dinamikus tartalom:</a:t>
            </a:r>
          </a:p>
          <a:p>
            <a:pPr lvl="1" algn="just"/>
            <a:r>
              <a:rPr lang="hu-HU" dirty="0"/>
              <a:t>Szerver szolgáltatás: SSH, FTP, http</a:t>
            </a:r>
          </a:p>
          <a:p>
            <a:pPr lvl="1" algn="just"/>
            <a:r>
              <a:rPr lang="hu-HU" dirty="0"/>
              <a:t>Generált tartalom (pl. HTML tartalmat generálnak): CGI, PHP, </a:t>
            </a:r>
            <a:r>
              <a:rPr lang="hu-HU" dirty="0" smtClean="0"/>
              <a:t>PYTHON</a:t>
            </a:r>
            <a:r>
              <a:rPr lang="hu-HU" dirty="0"/>
              <a:t>, JSP</a:t>
            </a:r>
            <a:r>
              <a:rPr lang="hu-HU" dirty="0" smtClean="0"/>
              <a:t>, ASP</a:t>
            </a:r>
            <a:endParaRPr lang="hu-HU" dirty="0"/>
          </a:p>
          <a:p>
            <a:pPr lvl="1" algn="just"/>
            <a:r>
              <a:rPr lang="hu-HU" dirty="0"/>
              <a:t>Web </a:t>
            </a:r>
            <a:r>
              <a:rPr lang="hu-HU" dirty="0" smtClean="0"/>
              <a:t>szolgáltatás </a:t>
            </a:r>
            <a:r>
              <a:rPr lang="hu-HU" dirty="0"/>
              <a:t>: </a:t>
            </a:r>
            <a:r>
              <a:rPr lang="hu-HU" dirty="0" err="1" smtClean="0"/>
              <a:t>Szervlet</a:t>
            </a:r>
            <a:r>
              <a:rPr lang="hu-H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9071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b="1" dirty="0" smtClean="0"/>
              <a:t>URI, URN:</a:t>
            </a:r>
          </a:p>
          <a:p>
            <a:r>
              <a:rPr lang="hu-HU" dirty="0" smtClean="0"/>
              <a:t>Az URI (Uniform </a:t>
            </a:r>
            <a:r>
              <a:rPr lang="hu-HU" dirty="0" err="1" smtClean="0"/>
              <a:t>Resource</a:t>
            </a:r>
            <a:r>
              <a:rPr lang="hu-HU" dirty="0" smtClean="0"/>
              <a:t> </a:t>
            </a:r>
            <a:r>
              <a:rPr lang="hu-HU" dirty="0" err="1" smtClean="0"/>
              <a:t>Identifier</a:t>
            </a:r>
            <a:r>
              <a:rPr lang="hu-HU" dirty="0" smtClean="0"/>
              <a:t>, egységes erőforrás-azonosító) egy rövid karaktersorozat, amelyet egy </a:t>
            </a:r>
            <a:r>
              <a:rPr lang="hu-HU" b="1" dirty="0" smtClean="0"/>
              <a:t>erőforrás azonosítására</a:t>
            </a:r>
            <a:r>
              <a:rPr lang="hu-HU" dirty="0" smtClean="0"/>
              <a:t> használunk. </a:t>
            </a:r>
          </a:p>
          <a:p>
            <a:r>
              <a:rPr lang="hu-HU" dirty="0" smtClean="0"/>
              <a:t>Az URI az erőforrást kétféleképp azonosíthatja: hely szerint (URL) vagy név szerint (URN). </a:t>
            </a:r>
          </a:p>
          <a:p>
            <a:r>
              <a:rPr lang="hu-HU" dirty="0" smtClean="0"/>
              <a:t>Tehát az URI gyűjtőfogalom (URL, URN)</a:t>
            </a:r>
          </a:p>
          <a:p>
            <a:r>
              <a:rPr lang="hu-HU" dirty="0" smtClean="0"/>
              <a:t>Az URL olyan URI, amely azzal határozza meg az erőforrást, hogy hogyan lehet azt elérni.</a:t>
            </a:r>
          </a:p>
          <a:p>
            <a:r>
              <a:rPr lang="hu-HU" dirty="0" err="1" smtClean="0"/>
              <a:t>Unified</a:t>
            </a:r>
            <a:r>
              <a:rPr lang="hu-HU" dirty="0" smtClean="0"/>
              <a:t> </a:t>
            </a:r>
            <a:r>
              <a:rPr lang="hu-HU" dirty="0" err="1" smtClean="0"/>
              <a:t>Resource</a:t>
            </a:r>
            <a:r>
              <a:rPr lang="hu-HU" dirty="0" smtClean="0"/>
              <a:t> </a:t>
            </a:r>
            <a:r>
              <a:rPr lang="hu-HU" dirty="0" err="1" smtClean="0"/>
              <a:t>Locator</a:t>
            </a:r>
            <a:r>
              <a:rPr lang="hu-HU" dirty="0" smtClean="0"/>
              <a:t> rövidítéséből ered. Hely alapú és gyakran használt.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459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2172</Words>
  <Application>Microsoft Office PowerPoint</Application>
  <PresentationFormat>Szélesvásznú</PresentationFormat>
  <Paragraphs>319</Paragraphs>
  <Slides>39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Times New Roman</vt:lpstr>
      <vt:lpstr>Wingdings</vt:lpstr>
      <vt:lpstr>Office-téma</vt:lpstr>
      <vt:lpstr>WWW, http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WWW,http</dc:title>
  <dc:creator>User</dc:creator>
  <cp:lastModifiedBy>User</cp:lastModifiedBy>
  <cp:revision>52</cp:revision>
  <dcterms:created xsi:type="dcterms:W3CDTF">2018-03-17T14:04:14Z</dcterms:created>
  <dcterms:modified xsi:type="dcterms:W3CDTF">2018-09-27T15:29:06Z</dcterms:modified>
</cp:coreProperties>
</file>