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6" r:id="rId8"/>
    <p:sldId id="264" r:id="rId9"/>
    <p:sldId id="265" r:id="rId10"/>
    <p:sldId id="267" r:id="rId11"/>
    <p:sldId id="268" r:id="rId12"/>
    <p:sldId id="269" r:id="rId13"/>
    <p:sldId id="272" r:id="rId14"/>
    <p:sldId id="314" r:id="rId15"/>
    <p:sldId id="270" r:id="rId16"/>
    <p:sldId id="271" r:id="rId17"/>
    <p:sldId id="273" r:id="rId18"/>
    <p:sldId id="274" r:id="rId19"/>
    <p:sldId id="275" r:id="rId20"/>
    <p:sldId id="31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6" r:id="rId37"/>
    <p:sldId id="317" r:id="rId38"/>
    <p:sldId id="318" r:id="rId39"/>
    <p:sldId id="291" r:id="rId40"/>
    <p:sldId id="292" r:id="rId41"/>
    <p:sldId id="293" r:id="rId42"/>
    <p:sldId id="294" r:id="rId43"/>
    <p:sldId id="295" r:id="rId44"/>
    <p:sldId id="296" r:id="rId45"/>
    <p:sldId id="297" r:id="rId46"/>
    <p:sldId id="298" r:id="rId47"/>
    <p:sldId id="299" r:id="rId48"/>
    <p:sldId id="300" r:id="rId49"/>
    <p:sldId id="301" r:id="rId50"/>
    <p:sldId id="303" r:id="rId51"/>
    <p:sldId id="304" r:id="rId52"/>
    <p:sldId id="319" r:id="rId53"/>
    <p:sldId id="305" r:id="rId54"/>
    <p:sldId id="306" r:id="rId55"/>
    <p:sldId id="307" r:id="rId56"/>
    <p:sldId id="308" r:id="rId57"/>
    <p:sldId id="309" r:id="rId58"/>
    <p:sldId id="310" r:id="rId59"/>
    <p:sldId id="311" r:id="rId60"/>
    <p:sldId id="312" r:id="rId61"/>
    <p:sldId id="320" r:id="rId6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1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356195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136207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188270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67029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371379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266789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424663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32898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5608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74597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A7786CB3-4DB0-4957-9057-3D8AE082401E}"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316849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86CB3-4DB0-4957-9057-3D8AE082401E}" type="datetimeFigureOut">
              <a:rPr lang="hu-HU" smtClean="0"/>
              <a:pPr/>
              <a:t>2023. 09. 23.</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F6355-912E-47F6-94EB-946FD0FC84AA}" type="slidenum">
              <a:rPr lang="hu-HU" smtClean="0"/>
              <a:pPr/>
              <a:t>‹#›</a:t>
            </a:fld>
            <a:endParaRPr lang="hu-HU"/>
          </a:p>
        </p:txBody>
      </p:sp>
    </p:spTree>
    <p:extLst>
      <p:ext uri="{BB962C8B-B14F-4D97-AF65-F5344CB8AC3E}">
        <p14:creationId xmlns:p14="http://schemas.microsoft.com/office/powerpoint/2010/main" xmlns="" val="266069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CSS- </a:t>
            </a:r>
            <a:r>
              <a:rPr lang="hu-HU" dirty="0" err="1" smtClean="0"/>
              <a:t>Cascading</a:t>
            </a:r>
            <a:r>
              <a:rPr lang="hu-HU" dirty="0" smtClean="0"/>
              <a:t> </a:t>
            </a:r>
            <a:r>
              <a:rPr lang="hu-HU" dirty="0" err="1" smtClean="0"/>
              <a:t>Style</a:t>
            </a:r>
            <a:r>
              <a:rPr lang="hu-HU" dirty="0" smtClean="0"/>
              <a:t> </a:t>
            </a:r>
            <a:r>
              <a:rPr lang="hu-HU" dirty="0" err="1" smtClean="0"/>
              <a:t>Sheets</a:t>
            </a:r>
            <a:endParaRPr lang="hu-HU"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p14="http://schemas.microsoft.com/office/powerpoint/2010/main" xmlns="" val="195589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CSS </a:t>
            </a:r>
            <a:r>
              <a:rPr lang="hu-HU" smtClean="0"/>
              <a:t>syntax</a:t>
            </a:r>
            <a:endParaRPr lang="hu-HU" dirty="0"/>
          </a:p>
        </p:txBody>
      </p:sp>
      <p:sp>
        <p:nvSpPr>
          <p:cNvPr id="3" name="Tartalom helye 2"/>
          <p:cNvSpPr>
            <a:spLocks noGrp="1"/>
          </p:cNvSpPr>
          <p:nvPr>
            <p:ph idx="1"/>
          </p:nvPr>
        </p:nvSpPr>
        <p:spPr/>
        <p:txBody>
          <a:bodyPr/>
          <a:lstStyle/>
          <a:p>
            <a:r>
              <a:rPr lang="hu-HU" smtClean="0"/>
              <a:t>Given construction</a:t>
            </a:r>
            <a:endParaRPr lang="hu-HU" smtClean="0"/>
          </a:p>
          <a:p>
            <a:r>
              <a:rPr lang="hu-HU" smtClean="0"/>
              <a:t>Its elements :</a:t>
            </a:r>
            <a:endParaRPr lang="hu-HU" dirty="0"/>
          </a:p>
          <a:p>
            <a:pPr lvl="1"/>
            <a:r>
              <a:rPr lang="hu-HU" smtClean="0"/>
              <a:t>S</a:t>
            </a:r>
            <a:r>
              <a:rPr lang="hu-HU" smtClean="0"/>
              <a:t>elector</a:t>
            </a:r>
            <a:endParaRPr lang="hu-HU" dirty="0"/>
          </a:p>
          <a:p>
            <a:pPr lvl="2"/>
            <a:r>
              <a:rPr lang="hu-HU" dirty="0"/>
              <a:t>tag</a:t>
            </a:r>
          </a:p>
          <a:p>
            <a:pPr lvl="2"/>
            <a:r>
              <a:rPr lang="hu-HU" dirty="0" err="1"/>
              <a:t>id</a:t>
            </a:r>
            <a:r>
              <a:rPr lang="hu-HU" dirty="0"/>
              <a:t> </a:t>
            </a:r>
          </a:p>
          <a:p>
            <a:pPr lvl="2"/>
            <a:r>
              <a:rPr lang="hu-HU" dirty="0" err="1"/>
              <a:t>class</a:t>
            </a:r>
            <a:r>
              <a:rPr lang="hu-HU" dirty="0"/>
              <a:t> </a:t>
            </a:r>
          </a:p>
          <a:p>
            <a:pPr lvl="1"/>
            <a:r>
              <a:rPr lang="hu-HU" smtClean="0"/>
              <a:t>Declarations: key-value pairs</a:t>
            </a:r>
          </a:p>
          <a:p>
            <a:pPr lvl="1"/>
            <a:r>
              <a:rPr lang="hu-HU" smtClean="0"/>
              <a:t>/* </a:t>
            </a:r>
            <a:r>
              <a:rPr lang="hu-HU" dirty="0"/>
              <a:t>comment */</a:t>
            </a:r>
          </a:p>
          <a:p>
            <a:endParaRPr lang="hu-HU" dirty="0"/>
          </a:p>
        </p:txBody>
      </p:sp>
    </p:spTree>
    <p:extLst>
      <p:ext uri="{BB962C8B-B14F-4D97-AF65-F5344CB8AC3E}">
        <p14:creationId xmlns:p14="http://schemas.microsoft.com/office/powerpoint/2010/main" xmlns="" val="380381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CSS </a:t>
            </a:r>
            <a:r>
              <a:rPr lang="hu-HU" smtClean="0"/>
              <a:t>syntax</a:t>
            </a:r>
            <a:endParaRPr lang="hu-HU" dirty="0"/>
          </a:p>
        </p:txBody>
      </p:sp>
      <p:sp>
        <p:nvSpPr>
          <p:cNvPr id="3" name="Tartalom helye 2"/>
          <p:cNvSpPr>
            <a:spLocks noGrp="1"/>
          </p:cNvSpPr>
          <p:nvPr>
            <p:ph idx="1"/>
          </p:nvPr>
        </p:nvSpPr>
        <p:spPr/>
        <p:txBody>
          <a:bodyPr/>
          <a:lstStyle/>
          <a:p>
            <a:pPr algn="just"/>
            <a:r>
              <a:rPr lang="en-US" smtClean="0"/>
              <a:t>When we assign CSS properties with values to the style attribute, we actually only use style declarations (so they do not have a selector (~selector), but we also mentioned that it is only associated with tags)</a:t>
            </a:r>
            <a:endParaRPr lang="hu-HU" dirty="0"/>
          </a:p>
        </p:txBody>
      </p:sp>
      <p:pic>
        <p:nvPicPr>
          <p:cNvPr id="4" name="Kép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1013" y="4300040"/>
            <a:ext cx="3774317" cy="1650384"/>
          </a:xfrm>
          <a:prstGeom prst="rect">
            <a:avLst/>
          </a:prstGeom>
          <a:noFill/>
          <a:ln>
            <a:noFill/>
          </a:ln>
        </p:spPr>
      </p:pic>
    </p:spTree>
    <p:extLst>
      <p:ext uri="{BB962C8B-B14F-4D97-AF65-F5344CB8AC3E}">
        <p14:creationId xmlns:p14="http://schemas.microsoft.com/office/powerpoint/2010/main" xmlns="" val="403098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CSS </a:t>
            </a:r>
            <a:r>
              <a:rPr lang="hu-HU" smtClean="0"/>
              <a:t>syntax</a:t>
            </a:r>
            <a:endParaRPr lang="hu-HU" dirty="0"/>
          </a:p>
        </p:txBody>
      </p:sp>
      <p:sp>
        <p:nvSpPr>
          <p:cNvPr id="3" name="Tartalom helye 2"/>
          <p:cNvSpPr>
            <a:spLocks noGrp="1"/>
          </p:cNvSpPr>
          <p:nvPr>
            <p:ph idx="1"/>
          </p:nvPr>
        </p:nvSpPr>
        <p:spPr/>
        <p:txBody>
          <a:bodyPr/>
          <a:lstStyle/>
          <a:p>
            <a:pPr algn="just"/>
            <a:r>
              <a:rPr lang="en-US" smtClean="0"/>
              <a:t>Each style declaration consists of the following: we define the name of the property we want to change and its value, separating the name and value with a colon</a:t>
            </a:r>
          </a:p>
          <a:p>
            <a:pPr algn="just"/>
            <a:r>
              <a:rPr lang="en-US" smtClean="0"/>
              <a:t>Multiple declarations can be specified, the declarations are separated from each other with semicolons</a:t>
            </a:r>
            <a:endParaRPr lang="hu-HU" dirty="0"/>
          </a:p>
          <a:p>
            <a:endParaRPr lang="hu-HU" dirty="0"/>
          </a:p>
        </p:txBody>
      </p:sp>
      <p:pic>
        <p:nvPicPr>
          <p:cNvPr id="4" name="Kép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9484" y="4206779"/>
            <a:ext cx="4442275" cy="1744414"/>
          </a:xfrm>
          <a:prstGeom prst="rect">
            <a:avLst/>
          </a:prstGeom>
          <a:noFill/>
          <a:ln>
            <a:noFill/>
          </a:ln>
        </p:spPr>
      </p:pic>
    </p:spTree>
    <p:extLst>
      <p:ext uri="{BB962C8B-B14F-4D97-AF65-F5344CB8AC3E}">
        <p14:creationId xmlns:p14="http://schemas.microsoft.com/office/powerpoint/2010/main" xmlns="" val="300667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CSS </a:t>
            </a:r>
            <a:r>
              <a:rPr lang="hu-HU" smtClean="0"/>
              <a:t>syntax</a:t>
            </a:r>
            <a:endParaRPr lang="hu-HU" dirty="0"/>
          </a:p>
        </p:txBody>
      </p:sp>
      <p:sp>
        <p:nvSpPr>
          <p:cNvPr id="3" name="Tartalom helye 2"/>
          <p:cNvSpPr>
            <a:spLocks noGrp="1"/>
          </p:cNvSpPr>
          <p:nvPr>
            <p:ph idx="1"/>
          </p:nvPr>
        </p:nvSpPr>
        <p:spPr/>
        <p:txBody>
          <a:bodyPr>
            <a:normAutofit lnSpcReduction="10000"/>
          </a:bodyPr>
          <a:lstStyle/>
          <a:p>
            <a:r>
              <a:rPr lang="en-US" smtClean="0"/>
              <a:t>Property options</a:t>
            </a:r>
          </a:p>
          <a:p>
            <a:r>
              <a:rPr lang="en-US" smtClean="0"/>
              <a:t>letters (fonts)</a:t>
            </a:r>
          </a:p>
          <a:p>
            <a:r>
              <a:rPr lang="en-US" smtClean="0"/>
              <a:t>Text (text)</a:t>
            </a:r>
          </a:p>
          <a:p>
            <a:r>
              <a:rPr lang="en-US" smtClean="0"/>
              <a:t>Styles of links</a:t>
            </a:r>
          </a:p>
          <a:p>
            <a:r>
              <a:rPr lang="en-US" smtClean="0"/>
              <a:t>Styles of lists and tables</a:t>
            </a:r>
          </a:p>
          <a:p>
            <a:r>
              <a:rPr lang="en-US" smtClean="0"/>
              <a:t>Margins etc.</a:t>
            </a:r>
          </a:p>
          <a:p>
            <a:r>
              <a:rPr lang="en-US" smtClean="0"/>
              <a:t>E.g.</a:t>
            </a:r>
          </a:p>
          <a:p>
            <a:r>
              <a:rPr lang="en-US" smtClean="0"/>
              <a:t>h1s should be red </a:t>
            </a:r>
            <a:r>
              <a:rPr lang="en-US" smtClean="0"/>
              <a:t>and </a:t>
            </a:r>
            <a:r>
              <a:rPr lang="en-US" smtClean="0"/>
              <a:t>underlined</a:t>
            </a:r>
            <a:endParaRPr lang="hu-HU" smtClean="0"/>
          </a:p>
          <a:p>
            <a:r>
              <a:rPr lang="hu-HU" smtClean="0"/>
              <a:t>h1 </a:t>
            </a:r>
            <a:r>
              <a:rPr lang="hu-HU" dirty="0"/>
              <a:t>{</a:t>
            </a:r>
            <a:r>
              <a:rPr lang="hu-HU" dirty="0" err="1"/>
              <a:t>color</a:t>
            </a:r>
            <a:r>
              <a:rPr lang="hu-HU" dirty="0"/>
              <a:t>: </a:t>
            </a:r>
            <a:r>
              <a:rPr lang="hu-HU" dirty="0" err="1"/>
              <a:t>red</a:t>
            </a:r>
            <a:r>
              <a:rPr lang="hu-HU" dirty="0"/>
              <a:t>; </a:t>
            </a:r>
            <a:r>
              <a:rPr lang="hu-HU" dirty="0" err="1"/>
              <a:t>text-decoration</a:t>
            </a:r>
            <a:r>
              <a:rPr lang="hu-HU" dirty="0"/>
              <a:t>: </a:t>
            </a:r>
            <a:r>
              <a:rPr lang="hu-HU" dirty="0" err="1"/>
              <a:t>underline</a:t>
            </a:r>
            <a:r>
              <a:rPr lang="hu-HU" dirty="0"/>
              <a:t>;}</a:t>
            </a:r>
          </a:p>
          <a:p>
            <a:endParaRPr lang="hu-HU" dirty="0"/>
          </a:p>
        </p:txBody>
      </p:sp>
    </p:spTree>
    <p:extLst>
      <p:ext uri="{BB962C8B-B14F-4D97-AF65-F5344CB8AC3E}">
        <p14:creationId xmlns:p14="http://schemas.microsoft.com/office/powerpoint/2010/main" xmlns="" val="25290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lstStyle/>
          <a:p>
            <a:r>
              <a:rPr lang="en-US" smtClean="0"/>
              <a:t>Selection based on element, class, identifier</a:t>
            </a:r>
          </a:p>
          <a:p>
            <a:r>
              <a:rPr lang="en-US" smtClean="0"/>
              <a:t>Element-based </a:t>
            </a:r>
            <a:r>
              <a:rPr lang="en-US" smtClean="0"/>
              <a:t>selection</a:t>
            </a:r>
            <a:r>
              <a:rPr lang="en-US" smtClean="0"/>
              <a:t>:</a:t>
            </a:r>
            <a:endParaRPr lang="hu-HU" smtClean="0"/>
          </a:p>
          <a:p>
            <a:r>
              <a:rPr lang="pt-BR" b="1" smtClean="0"/>
              <a:t>h1</a:t>
            </a:r>
            <a:r>
              <a:rPr lang="pt-BR" smtClean="0"/>
              <a:t> </a:t>
            </a:r>
            <a:r>
              <a:rPr lang="pt-BR" dirty="0" smtClean="0"/>
              <a:t>{color: red}</a:t>
            </a:r>
            <a:endParaRPr lang="hu-HU" dirty="0" smtClean="0"/>
          </a:p>
          <a:p>
            <a:pPr marL="0" indent="0">
              <a:buNone/>
            </a:pPr>
            <a:endParaRPr lang="hu-HU" dirty="0" smtClean="0"/>
          </a:p>
          <a:p>
            <a:endParaRPr lang="hu-HU" dirty="0" smtClean="0"/>
          </a:p>
          <a:p>
            <a:endParaRPr lang="hu-HU" dirty="0"/>
          </a:p>
        </p:txBody>
      </p:sp>
    </p:spTree>
    <p:extLst>
      <p:ext uri="{BB962C8B-B14F-4D97-AF65-F5344CB8AC3E}">
        <p14:creationId xmlns:p14="http://schemas.microsoft.com/office/powerpoint/2010/main" xmlns="" val="283478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normAutofit fontScale="85000" lnSpcReduction="20000"/>
          </a:bodyPr>
          <a:lstStyle/>
          <a:p>
            <a:r>
              <a:rPr lang="en-US" smtClean="0"/>
              <a:t>Id-based selection: The id attribute is unique within a document.</a:t>
            </a:r>
          </a:p>
          <a:p>
            <a:r>
              <a:rPr lang="en-US" smtClean="0"/>
              <a:t>We can achieve identification-based formatting </a:t>
            </a:r>
            <a:r>
              <a:rPr lang="en-US" smtClean="0"/>
              <a:t>with </a:t>
            </a:r>
            <a:r>
              <a:rPr lang="en-US" smtClean="0"/>
              <a:t>it</a:t>
            </a:r>
            <a:endParaRPr lang="hu-HU" smtClean="0"/>
          </a:p>
          <a:p>
            <a:r>
              <a:rPr lang="hu-HU" smtClean="0"/>
              <a:t>&lt;p </a:t>
            </a:r>
            <a:r>
              <a:rPr lang="hu-HU" dirty="0" err="1"/>
              <a:t>id</a:t>
            </a:r>
            <a:r>
              <a:rPr lang="hu-HU" dirty="0"/>
              <a:t>="</a:t>
            </a:r>
            <a:r>
              <a:rPr lang="hu-HU" dirty="0" err="1"/>
              <a:t>importantStuff</a:t>
            </a:r>
            <a:r>
              <a:rPr lang="hu-HU" dirty="0"/>
              <a:t>"&gt;</a:t>
            </a:r>
            <a:r>
              <a:rPr lang="hu-HU" dirty="0" err="1"/>
              <a:t>Lorem</a:t>
            </a:r>
            <a:r>
              <a:rPr lang="hu-HU" dirty="0"/>
              <a:t> </a:t>
            </a:r>
            <a:r>
              <a:rPr lang="hu-HU" dirty="0" err="1"/>
              <a:t>ipsum</a:t>
            </a:r>
            <a:r>
              <a:rPr lang="hu-HU" dirty="0"/>
              <a:t> </a:t>
            </a:r>
            <a:r>
              <a:rPr lang="hu-HU" dirty="0" err="1"/>
              <a:t>dolor</a:t>
            </a:r>
            <a:r>
              <a:rPr lang="hu-HU" dirty="0"/>
              <a:t> ... &lt;/p</a:t>
            </a:r>
            <a:r>
              <a:rPr lang="hu-HU" dirty="0" smtClean="0"/>
              <a:t>&gt;</a:t>
            </a:r>
            <a:endParaRPr lang="hu-HU" dirty="0"/>
          </a:p>
          <a:p>
            <a:r>
              <a:rPr lang="hu-HU" smtClean="0"/>
              <a:t>style element or .</a:t>
            </a:r>
            <a:r>
              <a:rPr lang="hu-HU" smtClean="0"/>
              <a:t>css </a:t>
            </a:r>
            <a:r>
              <a:rPr lang="hu-HU" smtClean="0"/>
              <a:t>file</a:t>
            </a:r>
          </a:p>
          <a:p>
            <a:r>
              <a:rPr lang="hu-HU" b="1" smtClean="0"/>
              <a:t>#importantStuff</a:t>
            </a:r>
            <a:r>
              <a:rPr lang="hu-HU" dirty="0"/>
              <a:t>{</a:t>
            </a:r>
          </a:p>
          <a:p>
            <a:pPr marL="0" indent="0">
              <a:buNone/>
            </a:pPr>
            <a:r>
              <a:rPr lang="hu-HU" dirty="0" err="1"/>
              <a:t>color</a:t>
            </a:r>
            <a:r>
              <a:rPr lang="hu-HU" dirty="0"/>
              <a:t>: #FF0000;</a:t>
            </a:r>
          </a:p>
          <a:p>
            <a:pPr marL="0" indent="0">
              <a:buNone/>
            </a:pPr>
            <a:r>
              <a:rPr lang="hu-HU" dirty="0" err="1"/>
              <a:t>font-size</a:t>
            </a:r>
            <a:r>
              <a:rPr lang="hu-HU" dirty="0"/>
              <a:t>: 24px;</a:t>
            </a:r>
          </a:p>
          <a:p>
            <a:pPr marL="0" indent="0">
              <a:buNone/>
            </a:pPr>
            <a:r>
              <a:rPr lang="hu-HU" dirty="0" err="1"/>
              <a:t>background</a:t>
            </a:r>
            <a:r>
              <a:rPr lang="hu-HU" dirty="0"/>
              <a:t>: </a:t>
            </a:r>
            <a:r>
              <a:rPr lang="hu-HU" dirty="0" err="1"/>
              <a:t>black</a:t>
            </a:r>
            <a:r>
              <a:rPr lang="hu-HU" dirty="0"/>
              <a:t>;</a:t>
            </a:r>
          </a:p>
          <a:p>
            <a:pPr marL="0" indent="0">
              <a:buNone/>
            </a:pPr>
            <a:r>
              <a:rPr lang="hu-HU" dirty="0"/>
              <a:t>}</a:t>
            </a:r>
          </a:p>
          <a:p>
            <a:r>
              <a:rPr lang="hu-HU" dirty="0"/>
              <a:t> </a:t>
            </a:r>
          </a:p>
          <a:p>
            <a:r>
              <a:rPr lang="en-US" smtClean="0"/>
              <a:t>This will only apply to the item with the id importanStuff</a:t>
            </a:r>
            <a:endParaRPr lang="hu-HU" b="1" dirty="0" smtClean="0"/>
          </a:p>
          <a:p>
            <a:endParaRPr lang="hu-HU" b="1" dirty="0"/>
          </a:p>
        </p:txBody>
      </p:sp>
    </p:spTree>
    <p:extLst>
      <p:ext uri="{BB962C8B-B14F-4D97-AF65-F5344CB8AC3E}">
        <p14:creationId xmlns:p14="http://schemas.microsoft.com/office/powerpoint/2010/main" xmlns="" val="32708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normAutofit/>
          </a:bodyPr>
          <a:lstStyle/>
          <a:p>
            <a:r>
              <a:rPr lang="en-US" smtClean="0"/>
              <a:t>Class-based selection</a:t>
            </a:r>
          </a:p>
          <a:p>
            <a:r>
              <a:rPr lang="en-US" smtClean="0"/>
              <a:t>Selects elements based on the value of the element's class attribute</a:t>
            </a:r>
          </a:p>
          <a:p>
            <a:r>
              <a:rPr lang="en-US" smtClean="0"/>
              <a:t>Classes: an element can belong to several classes, and several elements can belong to one class.</a:t>
            </a:r>
          </a:p>
          <a:p>
            <a:r>
              <a:rPr lang="en-US" smtClean="0"/>
              <a:t>Selection structure .className</a:t>
            </a:r>
            <a:r>
              <a:rPr lang="hu-HU" dirty="0"/>
              <a:t> </a:t>
            </a:r>
          </a:p>
          <a:p>
            <a:pPr marL="0" indent="0">
              <a:buNone/>
            </a:pPr>
            <a:r>
              <a:rPr lang="hu-HU" dirty="0"/>
              <a:t>&lt;</a:t>
            </a:r>
            <a:r>
              <a:rPr lang="hu-HU" dirty="0" err="1"/>
              <a:t>div</a:t>
            </a:r>
            <a:r>
              <a:rPr lang="hu-HU" dirty="0"/>
              <a:t> </a:t>
            </a:r>
            <a:r>
              <a:rPr lang="hu-HU" dirty="0" err="1"/>
              <a:t>class</a:t>
            </a:r>
            <a:r>
              <a:rPr lang="hu-HU" dirty="0"/>
              <a:t>="</a:t>
            </a:r>
            <a:r>
              <a:rPr lang="hu-HU" dirty="0" err="1"/>
              <a:t>warning</a:t>
            </a:r>
            <a:r>
              <a:rPr lang="hu-HU" dirty="0" smtClean="0"/>
              <a:t>"&gt;</a:t>
            </a:r>
            <a:r>
              <a:rPr lang="hu-HU" dirty="0" err="1" smtClean="0"/>
              <a:t>Warning</a:t>
            </a:r>
            <a:r>
              <a:rPr lang="hu-HU" dirty="0" smtClean="0"/>
              <a:t> </a:t>
            </a:r>
            <a:r>
              <a:rPr lang="hu-HU" dirty="0"/>
              <a:t>1&lt;/</a:t>
            </a:r>
            <a:r>
              <a:rPr lang="hu-HU" dirty="0" err="1"/>
              <a:t>div</a:t>
            </a:r>
            <a:r>
              <a:rPr lang="hu-HU" dirty="0"/>
              <a:t>&gt;</a:t>
            </a:r>
          </a:p>
          <a:p>
            <a:pPr marL="0" indent="0">
              <a:buNone/>
            </a:pPr>
            <a:r>
              <a:rPr lang="hu-HU" dirty="0"/>
              <a:t>&lt;</a:t>
            </a:r>
            <a:r>
              <a:rPr lang="hu-HU" dirty="0" err="1"/>
              <a:t>br</a:t>
            </a:r>
            <a:r>
              <a:rPr lang="hu-HU" dirty="0"/>
              <a:t>/&gt;</a:t>
            </a:r>
          </a:p>
          <a:p>
            <a:pPr marL="0" indent="0">
              <a:buNone/>
            </a:pPr>
            <a:r>
              <a:rPr lang="hu-HU" dirty="0"/>
              <a:t>&lt;</a:t>
            </a:r>
            <a:r>
              <a:rPr lang="hu-HU" dirty="0" err="1"/>
              <a:t>div</a:t>
            </a:r>
            <a:r>
              <a:rPr lang="hu-HU" dirty="0"/>
              <a:t> </a:t>
            </a:r>
            <a:r>
              <a:rPr lang="hu-HU" dirty="0" err="1"/>
              <a:t>class</a:t>
            </a:r>
            <a:r>
              <a:rPr lang="hu-HU" dirty="0"/>
              <a:t>="</a:t>
            </a:r>
            <a:r>
              <a:rPr lang="hu-HU" dirty="0" err="1"/>
              <a:t>warning</a:t>
            </a:r>
            <a:r>
              <a:rPr lang="hu-HU" dirty="0"/>
              <a:t> </a:t>
            </a:r>
            <a:r>
              <a:rPr lang="hu-HU" dirty="0" err="1"/>
              <a:t>error</a:t>
            </a:r>
            <a:r>
              <a:rPr lang="hu-HU" dirty="0" smtClean="0"/>
              <a:t>"&gt;</a:t>
            </a:r>
            <a:r>
              <a:rPr lang="hu-HU" dirty="0" err="1" smtClean="0"/>
              <a:t>Warning</a:t>
            </a:r>
            <a:r>
              <a:rPr lang="hu-HU" dirty="0" smtClean="0"/>
              <a:t> </a:t>
            </a:r>
            <a:r>
              <a:rPr lang="hu-HU" dirty="0"/>
              <a:t>2&lt;/</a:t>
            </a:r>
            <a:r>
              <a:rPr lang="hu-HU" dirty="0" err="1"/>
              <a:t>div</a:t>
            </a:r>
            <a:r>
              <a:rPr lang="hu-HU" dirty="0"/>
              <a:t>&gt;</a:t>
            </a:r>
          </a:p>
          <a:p>
            <a:endParaRPr lang="hu-HU" dirty="0"/>
          </a:p>
        </p:txBody>
      </p:sp>
    </p:spTree>
    <p:extLst>
      <p:ext uri="{BB962C8B-B14F-4D97-AF65-F5344CB8AC3E}">
        <p14:creationId xmlns:p14="http://schemas.microsoft.com/office/powerpoint/2010/main" xmlns="" val="249763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normAutofit lnSpcReduction="10000"/>
          </a:bodyPr>
          <a:lstStyle/>
          <a:p>
            <a:pPr marL="0" indent="0">
              <a:buNone/>
            </a:pPr>
            <a:r>
              <a:rPr lang="hu-HU" dirty="0"/>
              <a:t>.</a:t>
            </a:r>
            <a:r>
              <a:rPr lang="hu-HU" dirty="0" err="1"/>
              <a:t>warning</a:t>
            </a:r>
            <a:r>
              <a:rPr lang="hu-HU" dirty="0"/>
              <a:t>{</a:t>
            </a:r>
          </a:p>
          <a:p>
            <a:pPr marL="0" indent="0">
              <a:buNone/>
            </a:pPr>
            <a:r>
              <a:rPr lang="hu-HU" dirty="0" err="1"/>
              <a:t>color</a:t>
            </a:r>
            <a:r>
              <a:rPr lang="hu-HU" dirty="0"/>
              <a:t>: </a:t>
            </a:r>
            <a:r>
              <a:rPr lang="hu-HU" dirty="0" err="1"/>
              <a:t>yellow</a:t>
            </a:r>
            <a:r>
              <a:rPr lang="hu-HU" dirty="0"/>
              <a:t>;</a:t>
            </a:r>
          </a:p>
          <a:p>
            <a:pPr marL="0" indent="0">
              <a:buNone/>
            </a:pPr>
            <a:r>
              <a:rPr lang="hu-HU" dirty="0" err="1"/>
              <a:t>background-color</a:t>
            </a:r>
            <a:r>
              <a:rPr lang="hu-HU" dirty="0"/>
              <a:t>: </a:t>
            </a:r>
            <a:r>
              <a:rPr lang="hu-HU" dirty="0" err="1"/>
              <a:t>black</a:t>
            </a:r>
            <a:r>
              <a:rPr lang="hu-HU" dirty="0"/>
              <a:t>;</a:t>
            </a:r>
          </a:p>
          <a:p>
            <a:pPr marL="0" indent="0">
              <a:buNone/>
            </a:pPr>
            <a:r>
              <a:rPr lang="hu-HU" dirty="0" err="1"/>
              <a:t>font-size</a:t>
            </a:r>
            <a:r>
              <a:rPr lang="hu-HU" dirty="0"/>
              <a:t>: 24px;</a:t>
            </a:r>
          </a:p>
          <a:p>
            <a:pPr marL="0" indent="0">
              <a:buNone/>
            </a:pPr>
            <a:r>
              <a:rPr lang="hu-HU" dirty="0"/>
              <a:t>}</a:t>
            </a:r>
          </a:p>
          <a:p>
            <a:pPr marL="0" indent="0">
              <a:buNone/>
            </a:pPr>
            <a:r>
              <a:rPr lang="hu-HU" dirty="0"/>
              <a:t>.</a:t>
            </a:r>
            <a:r>
              <a:rPr lang="hu-HU" dirty="0" err="1"/>
              <a:t>error</a:t>
            </a:r>
            <a:r>
              <a:rPr lang="hu-HU" dirty="0"/>
              <a:t>{</a:t>
            </a:r>
          </a:p>
          <a:p>
            <a:pPr marL="0" indent="0">
              <a:buNone/>
            </a:pPr>
            <a:r>
              <a:rPr lang="hu-HU" dirty="0" err="1"/>
              <a:t>color</a:t>
            </a:r>
            <a:r>
              <a:rPr lang="hu-HU" dirty="0"/>
              <a:t>: </a:t>
            </a:r>
            <a:r>
              <a:rPr lang="hu-HU" dirty="0" err="1"/>
              <a:t>red</a:t>
            </a:r>
            <a:r>
              <a:rPr lang="hu-HU" dirty="0"/>
              <a:t>;</a:t>
            </a:r>
          </a:p>
          <a:p>
            <a:pPr marL="0" indent="0">
              <a:buNone/>
            </a:pPr>
            <a:r>
              <a:rPr lang="hu-HU" dirty="0" err="1"/>
              <a:t>text-transform</a:t>
            </a:r>
            <a:r>
              <a:rPr lang="hu-HU" dirty="0"/>
              <a:t>: </a:t>
            </a:r>
            <a:r>
              <a:rPr lang="hu-HU" dirty="0" err="1" smtClean="0"/>
              <a:t>uppercase</a:t>
            </a:r>
            <a:r>
              <a:rPr lang="hu-HU" dirty="0" smtClean="0"/>
              <a:t>;</a:t>
            </a:r>
            <a:endParaRPr lang="hu-HU" dirty="0"/>
          </a:p>
          <a:p>
            <a:pPr marL="0" indent="0">
              <a:buNone/>
            </a:pPr>
            <a:r>
              <a:rPr lang="hu-HU" dirty="0" smtClean="0"/>
              <a:t>}</a:t>
            </a:r>
            <a:endParaRPr lang="hu-HU" dirty="0"/>
          </a:p>
          <a:p>
            <a:endParaRPr lang="hu-HU" dirty="0"/>
          </a:p>
        </p:txBody>
      </p:sp>
    </p:spTree>
    <p:extLst>
      <p:ext uri="{BB962C8B-B14F-4D97-AF65-F5344CB8AC3E}">
        <p14:creationId xmlns:p14="http://schemas.microsoft.com/office/powerpoint/2010/main" xmlns="" val="428831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normAutofit fontScale="92500" lnSpcReduction="10000"/>
          </a:bodyPr>
          <a:lstStyle/>
          <a:p>
            <a:r>
              <a:rPr lang="en-US" smtClean="0"/>
              <a:t>In the selector, you can specify the classes of tags that the formatting should be applied to (so you can also narrow the circle for classes)</a:t>
            </a:r>
            <a:r>
              <a:rPr lang="hu-HU" dirty="0"/>
              <a:t> </a:t>
            </a:r>
          </a:p>
          <a:p>
            <a:pPr marL="0" indent="0">
              <a:buNone/>
            </a:pPr>
            <a:r>
              <a:rPr lang="hu-HU" dirty="0"/>
              <a:t>&lt;</a:t>
            </a:r>
            <a:r>
              <a:rPr lang="hu-HU" dirty="0" err="1"/>
              <a:t>div</a:t>
            </a:r>
            <a:r>
              <a:rPr lang="hu-HU" dirty="0"/>
              <a:t> </a:t>
            </a:r>
            <a:r>
              <a:rPr lang="hu-HU" dirty="0" err="1"/>
              <a:t>class</a:t>
            </a:r>
            <a:r>
              <a:rPr lang="hu-HU" dirty="0"/>
              <a:t>="</a:t>
            </a:r>
            <a:r>
              <a:rPr lang="hu-HU" dirty="0" err="1"/>
              <a:t>important</a:t>
            </a:r>
            <a:r>
              <a:rPr lang="hu-HU" dirty="0"/>
              <a:t>"&gt;</a:t>
            </a:r>
            <a:r>
              <a:rPr lang="hu-HU" dirty="0" err="1"/>
              <a:t>Important</a:t>
            </a:r>
            <a:r>
              <a:rPr lang="hu-HU" dirty="0"/>
              <a:t> </a:t>
            </a:r>
            <a:r>
              <a:rPr lang="hu-HU" dirty="0" err="1"/>
              <a:t>Div</a:t>
            </a:r>
            <a:r>
              <a:rPr lang="hu-HU" dirty="0"/>
              <a:t>&lt;/</a:t>
            </a:r>
            <a:r>
              <a:rPr lang="hu-HU" dirty="0" err="1"/>
              <a:t>div</a:t>
            </a:r>
            <a:r>
              <a:rPr lang="hu-HU" dirty="0"/>
              <a:t>&gt;</a:t>
            </a:r>
          </a:p>
          <a:p>
            <a:pPr marL="0" indent="0">
              <a:buNone/>
            </a:pPr>
            <a:r>
              <a:rPr lang="hu-HU" dirty="0"/>
              <a:t>&lt;</a:t>
            </a:r>
            <a:r>
              <a:rPr lang="hu-HU" dirty="0" err="1"/>
              <a:t>br</a:t>
            </a:r>
            <a:r>
              <a:rPr lang="hu-HU" dirty="0"/>
              <a:t>/&gt;</a:t>
            </a:r>
          </a:p>
          <a:p>
            <a:pPr marL="0" indent="0">
              <a:buNone/>
            </a:pPr>
            <a:r>
              <a:rPr lang="hu-HU" dirty="0"/>
              <a:t>&lt;p </a:t>
            </a:r>
            <a:r>
              <a:rPr lang="hu-HU" dirty="0" err="1"/>
              <a:t>class</a:t>
            </a:r>
            <a:r>
              <a:rPr lang="hu-HU" dirty="0"/>
              <a:t>="</a:t>
            </a:r>
            <a:r>
              <a:rPr lang="hu-HU" dirty="0" err="1"/>
              <a:t>important</a:t>
            </a:r>
            <a:r>
              <a:rPr lang="hu-HU" dirty="0"/>
              <a:t>"&gt;</a:t>
            </a:r>
            <a:r>
              <a:rPr lang="hu-HU" dirty="0" err="1"/>
              <a:t>Important</a:t>
            </a:r>
            <a:r>
              <a:rPr lang="hu-HU" dirty="0"/>
              <a:t> </a:t>
            </a:r>
            <a:r>
              <a:rPr lang="hu-HU" dirty="0" err="1"/>
              <a:t>Paragraph</a:t>
            </a:r>
            <a:r>
              <a:rPr lang="hu-HU" dirty="0"/>
              <a:t>&lt;/</a:t>
            </a:r>
            <a:r>
              <a:rPr lang="hu-HU" dirty="0" err="1"/>
              <a:t>p</a:t>
            </a:r>
            <a:r>
              <a:rPr lang="hu-HU" dirty="0"/>
              <a:t>&gt;</a:t>
            </a:r>
          </a:p>
          <a:p>
            <a:pPr marL="0" indent="0">
              <a:buNone/>
            </a:pPr>
            <a:r>
              <a:rPr lang="hu-HU" dirty="0"/>
              <a:t> </a:t>
            </a:r>
          </a:p>
          <a:p>
            <a:pPr marL="0" indent="0">
              <a:buNone/>
            </a:pPr>
            <a:r>
              <a:rPr lang="hu-HU" dirty="0"/>
              <a:t>CSS:</a:t>
            </a:r>
          </a:p>
          <a:p>
            <a:pPr marL="0" indent="0">
              <a:buNone/>
            </a:pPr>
            <a:r>
              <a:rPr lang="hu-HU" dirty="0"/>
              <a:t>.</a:t>
            </a:r>
            <a:r>
              <a:rPr lang="hu-HU" dirty="0" err="1"/>
              <a:t>important</a:t>
            </a:r>
            <a:r>
              <a:rPr lang="hu-HU" dirty="0"/>
              <a:t>{</a:t>
            </a:r>
          </a:p>
          <a:p>
            <a:pPr marL="0" indent="0">
              <a:buNone/>
            </a:pPr>
            <a:r>
              <a:rPr lang="hu-HU" dirty="0" err="1" smtClean="0"/>
              <a:t>text-decoration</a:t>
            </a:r>
            <a:r>
              <a:rPr lang="hu-HU" dirty="0" smtClean="0"/>
              <a:t>:</a:t>
            </a:r>
            <a:r>
              <a:rPr lang="hu-HU" dirty="0" err="1" smtClean="0"/>
              <a:t>underline</a:t>
            </a:r>
            <a:r>
              <a:rPr lang="hu-HU" dirty="0"/>
              <a:t>;</a:t>
            </a:r>
          </a:p>
          <a:p>
            <a:pPr marL="0" indent="0">
              <a:buNone/>
            </a:pPr>
            <a:r>
              <a:rPr lang="hu-HU" dirty="0"/>
              <a:t>}</a:t>
            </a:r>
          </a:p>
          <a:p>
            <a:endParaRPr lang="hu-HU" dirty="0"/>
          </a:p>
        </p:txBody>
      </p:sp>
    </p:spTree>
    <p:extLst>
      <p:ext uri="{BB962C8B-B14F-4D97-AF65-F5344CB8AC3E}">
        <p14:creationId xmlns:p14="http://schemas.microsoft.com/office/powerpoint/2010/main" xmlns="" val="97894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normAutofit fontScale="85000" lnSpcReduction="20000"/>
          </a:bodyPr>
          <a:lstStyle/>
          <a:p>
            <a:pPr marL="0" indent="0">
              <a:buNone/>
            </a:pPr>
            <a:r>
              <a:rPr lang="hu-HU" dirty="0" err="1" smtClean="0"/>
              <a:t>p.important</a:t>
            </a:r>
            <a:r>
              <a:rPr lang="hu-HU" dirty="0" smtClean="0"/>
              <a:t>{</a:t>
            </a:r>
          </a:p>
          <a:p>
            <a:pPr marL="0" indent="0">
              <a:buNone/>
            </a:pPr>
            <a:r>
              <a:rPr lang="hu-HU" dirty="0" err="1" smtClean="0"/>
              <a:t>color</a:t>
            </a:r>
            <a:r>
              <a:rPr lang="hu-HU" dirty="0" smtClean="0"/>
              <a:t>: </a:t>
            </a:r>
            <a:r>
              <a:rPr lang="hu-HU" dirty="0" err="1" smtClean="0"/>
              <a:t>red</a:t>
            </a:r>
            <a:r>
              <a:rPr lang="hu-HU" dirty="0" smtClean="0"/>
              <a:t>;</a:t>
            </a:r>
          </a:p>
          <a:p>
            <a:pPr marL="0" indent="0">
              <a:buNone/>
            </a:pPr>
            <a:r>
              <a:rPr lang="hu-HU" dirty="0" err="1" smtClean="0"/>
              <a:t>text-transform</a:t>
            </a:r>
            <a:r>
              <a:rPr lang="hu-HU" dirty="0" smtClean="0"/>
              <a:t>:</a:t>
            </a:r>
          </a:p>
          <a:p>
            <a:pPr marL="0" indent="0">
              <a:buNone/>
            </a:pPr>
            <a:r>
              <a:rPr lang="hu-HU" dirty="0" err="1" smtClean="0"/>
              <a:t>uppercase</a:t>
            </a:r>
            <a:r>
              <a:rPr lang="hu-HU" dirty="0" smtClean="0"/>
              <a:t>;</a:t>
            </a:r>
          </a:p>
          <a:p>
            <a:pPr marL="0" indent="0">
              <a:buNone/>
            </a:pPr>
            <a:r>
              <a:rPr lang="hu-HU" dirty="0" smtClean="0"/>
              <a:t> }</a:t>
            </a:r>
          </a:p>
          <a:p>
            <a:pPr marL="0" indent="0">
              <a:buNone/>
            </a:pPr>
            <a:r>
              <a:rPr lang="hu-HU" dirty="0" smtClean="0"/>
              <a:t> </a:t>
            </a:r>
          </a:p>
          <a:p>
            <a:pPr marL="0" indent="0">
              <a:buNone/>
            </a:pPr>
            <a:r>
              <a:rPr lang="hu-HU" dirty="0" err="1" smtClean="0"/>
              <a:t>div.important</a:t>
            </a:r>
            <a:r>
              <a:rPr lang="hu-HU" dirty="0" smtClean="0"/>
              <a:t>{</a:t>
            </a:r>
          </a:p>
          <a:p>
            <a:pPr marL="0" indent="0">
              <a:buNone/>
            </a:pPr>
            <a:r>
              <a:rPr lang="hu-HU" dirty="0" err="1" smtClean="0"/>
              <a:t>color</a:t>
            </a:r>
            <a:r>
              <a:rPr lang="hu-HU" dirty="0" smtClean="0"/>
              <a:t>: </a:t>
            </a:r>
            <a:r>
              <a:rPr lang="hu-HU" dirty="0" err="1" smtClean="0"/>
              <a:t>yellow</a:t>
            </a:r>
            <a:r>
              <a:rPr lang="hu-HU" dirty="0" smtClean="0"/>
              <a:t>;</a:t>
            </a:r>
          </a:p>
          <a:p>
            <a:pPr marL="0" indent="0">
              <a:buNone/>
            </a:pPr>
            <a:r>
              <a:rPr lang="hu-HU" dirty="0" err="1" smtClean="0"/>
              <a:t>background-color</a:t>
            </a:r>
            <a:r>
              <a:rPr lang="hu-HU" dirty="0" smtClean="0"/>
              <a:t>: </a:t>
            </a:r>
            <a:r>
              <a:rPr lang="hu-HU" dirty="0" err="1" smtClean="0"/>
              <a:t>black</a:t>
            </a:r>
            <a:r>
              <a:rPr lang="hu-HU" dirty="0" smtClean="0"/>
              <a:t>;</a:t>
            </a:r>
          </a:p>
          <a:p>
            <a:pPr marL="0" indent="0">
              <a:buNone/>
            </a:pPr>
            <a:r>
              <a:rPr lang="hu-HU" dirty="0" err="1" smtClean="0"/>
              <a:t>font-size</a:t>
            </a:r>
            <a:r>
              <a:rPr lang="hu-HU" dirty="0" smtClean="0"/>
              <a:t>: 24px;</a:t>
            </a:r>
          </a:p>
          <a:p>
            <a:pPr marL="0" indent="0">
              <a:buNone/>
            </a:pPr>
            <a:r>
              <a:rPr lang="hu-HU" dirty="0" smtClean="0"/>
              <a:t>}</a:t>
            </a:r>
          </a:p>
          <a:p>
            <a:endParaRPr lang="hu-HU" dirty="0"/>
          </a:p>
        </p:txBody>
      </p:sp>
    </p:spTree>
    <p:extLst>
      <p:ext uri="{BB962C8B-B14F-4D97-AF65-F5344CB8AC3E}">
        <p14:creationId xmlns:p14="http://schemas.microsoft.com/office/powerpoint/2010/main" xmlns="" val="105685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a:t>
            </a:r>
            <a:endParaRPr lang="hu-HU" dirty="0"/>
          </a:p>
        </p:txBody>
      </p:sp>
      <p:sp>
        <p:nvSpPr>
          <p:cNvPr id="3" name="Tartalom helye 2"/>
          <p:cNvSpPr>
            <a:spLocks noGrp="1"/>
          </p:cNvSpPr>
          <p:nvPr>
            <p:ph idx="1"/>
          </p:nvPr>
        </p:nvSpPr>
        <p:spPr/>
        <p:txBody>
          <a:bodyPr>
            <a:normAutofit/>
          </a:bodyPr>
          <a:lstStyle/>
          <a:p>
            <a:r>
              <a:rPr lang="hu-HU" dirty="0"/>
              <a:t>CSS: </a:t>
            </a:r>
            <a:r>
              <a:rPr lang="hu-HU" dirty="0" err="1"/>
              <a:t>Cascading</a:t>
            </a:r>
            <a:r>
              <a:rPr lang="hu-HU" dirty="0"/>
              <a:t> </a:t>
            </a:r>
            <a:r>
              <a:rPr lang="hu-HU" dirty="0" err="1"/>
              <a:t>Style</a:t>
            </a:r>
            <a:r>
              <a:rPr lang="hu-HU" dirty="0"/>
              <a:t> </a:t>
            </a:r>
            <a:r>
              <a:rPr lang="hu-HU" dirty="0" err="1"/>
              <a:t>Sheet</a:t>
            </a:r>
            <a:endParaRPr lang="hu-HU" dirty="0"/>
          </a:p>
          <a:p>
            <a:r>
              <a:rPr lang="hu-HU" dirty="0"/>
              <a:t>HTML 4.0 </a:t>
            </a:r>
          </a:p>
          <a:p>
            <a:r>
              <a:rPr lang="hu-HU" smtClean="0"/>
              <a:t>Style description</a:t>
            </a:r>
            <a:endParaRPr lang="hu-HU" dirty="0"/>
          </a:p>
        </p:txBody>
      </p:sp>
    </p:spTree>
    <p:extLst>
      <p:ext uri="{BB962C8B-B14F-4D97-AF65-F5344CB8AC3E}">
        <p14:creationId xmlns:p14="http://schemas.microsoft.com/office/powerpoint/2010/main" xmlns="" val="287962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 </a:t>
            </a:r>
            <a:r>
              <a:rPr lang="hu-HU" dirty="0" err="1" smtClean="0"/>
              <a:t>selector</a:t>
            </a:r>
            <a:endParaRPr lang="hu-HU" dirty="0"/>
          </a:p>
        </p:txBody>
      </p:sp>
      <p:sp>
        <p:nvSpPr>
          <p:cNvPr id="3" name="Tartalom helye 2"/>
          <p:cNvSpPr>
            <a:spLocks noGrp="1"/>
          </p:cNvSpPr>
          <p:nvPr>
            <p:ph idx="1"/>
          </p:nvPr>
        </p:nvSpPr>
        <p:spPr/>
        <p:txBody>
          <a:bodyPr/>
          <a:lstStyle/>
          <a:p>
            <a:r>
              <a:rPr lang="en-US" smtClean="0"/>
              <a:t>Using multiple selectors</a:t>
            </a:r>
          </a:p>
          <a:p>
            <a:r>
              <a:rPr lang="en-US" smtClean="0"/>
              <a:t>h1, h2, h3, {color: red} for all h1, h2, h3 elements</a:t>
            </a:r>
          </a:p>
          <a:p>
            <a:r>
              <a:rPr lang="en-US" smtClean="0"/>
              <a:t>div.important{color: red} only for those divs whose classes are important</a:t>
            </a:r>
          </a:p>
          <a:p>
            <a:r>
              <a:rPr lang="en-US" smtClean="0"/>
              <a:t>Attribute-based </a:t>
            </a:r>
            <a:r>
              <a:rPr lang="en-US" smtClean="0"/>
              <a:t>selection</a:t>
            </a:r>
            <a:endParaRPr lang="hu-HU" smtClean="0"/>
          </a:p>
          <a:p>
            <a:r>
              <a:rPr lang="hu-HU" smtClean="0"/>
              <a:t>input[type</a:t>
            </a:r>
            <a:r>
              <a:rPr lang="hu-HU" dirty="0" smtClean="0"/>
              <a:t>= "</a:t>
            </a:r>
            <a:r>
              <a:rPr lang="hu-HU" dirty="0" err="1" smtClean="0"/>
              <a:t>password</a:t>
            </a:r>
            <a:r>
              <a:rPr lang="hu-HU" dirty="0" smtClean="0"/>
              <a:t>"] {</a:t>
            </a:r>
            <a:r>
              <a:rPr lang="hu-HU" dirty="0" err="1" smtClean="0"/>
              <a:t>color</a:t>
            </a:r>
            <a:r>
              <a:rPr lang="hu-HU" dirty="0" smtClean="0"/>
              <a:t>: </a:t>
            </a:r>
            <a:r>
              <a:rPr lang="hu-HU" dirty="0" err="1" smtClean="0"/>
              <a:t>blue</a:t>
            </a:r>
            <a:r>
              <a:rPr lang="hu-HU" dirty="0" smtClean="0"/>
              <a:t>}  </a:t>
            </a:r>
          </a:p>
          <a:p>
            <a:pPr marL="0" indent="0">
              <a:buNone/>
            </a:pPr>
            <a:r>
              <a:rPr lang="en-US" dirty="0" smtClean="0"/>
              <a:t>&lt;input type=password name="</a:t>
            </a:r>
            <a:r>
              <a:rPr lang="en-US" dirty="0" err="1" smtClean="0"/>
              <a:t>pswd</a:t>
            </a:r>
            <a:r>
              <a:rPr lang="en-US" dirty="0" smtClean="0"/>
              <a:t>" size="17"&gt;</a:t>
            </a:r>
            <a:endParaRPr lang="hu-HU" dirty="0" smtClean="0"/>
          </a:p>
          <a:p>
            <a:endParaRPr lang="hu-HU" dirty="0"/>
          </a:p>
        </p:txBody>
      </p:sp>
    </p:spTree>
    <p:extLst>
      <p:ext uri="{BB962C8B-B14F-4D97-AF65-F5344CB8AC3E}">
        <p14:creationId xmlns:p14="http://schemas.microsoft.com/office/powerpoint/2010/main" xmlns="" val="67246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Property elements</a:t>
            </a:r>
            <a:endParaRPr lang="hu-HU" dirty="0"/>
          </a:p>
        </p:txBody>
      </p:sp>
      <p:sp>
        <p:nvSpPr>
          <p:cNvPr id="3" name="Tartalom helye 2"/>
          <p:cNvSpPr>
            <a:spLocks noGrp="1"/>
          </p:cNvSpPr>
          <p:nvPr>
            <p:ph idx="1"/>
          </p:nvPr>
        </p:nvSpPr>
        <p:spPr/>
        <p:txBody>
          <a:bodyPr/>
          <a:lstStyle/>
          <a:p>
            <a:pPr algn="just"/>
            <a:r>
              <a:rPr lang="en-US" smtClean="0"/>
              <a:t>Property value: fixed set of values (so each property has a set of possible values).</a:t>
            </a:r>
          </a:p>
          <a:p>
            <a:pPr algn="just"/>
            <a:r>
              <a:rPr lang="en-US" smtClean="0"/>
              <a:t>name </a:t>
            </a:r>
            <a:r>
              <a:rPr lang="en-US" smtClean="0"/>
              <a:t>: value;</a:t>
            </a:r>
            <a:endParaRPr lang="hu-HU" dirty="0"/>
          </a:p>
        </p:txBody>
      </p:sp>
    </p:spTree>
    <p:extLst>
      <p:ext uri="{BB962C8B-B14F-4D97-AF65-F5344CB8AC3E}">
        <p14:creationId xmlns:p14="http://schemas.microsoft.com/office/powerpoint/2010/main" xmlns="" val="322264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Colors</a:t>
            </a:r>
            <a:endParaRPr lang="hu-HU" dirty="0"/>
          </a:p>
        </p:txBody>
      </p:sp>
      <p:sp>
        <p:nvSpPr>
          <p:cNvPr id="3" name="Tartalom helye 2"/>
          <p:cNvSpPr>
            <a:spLocks noGrp="1"/>
          </p:cNvSpPr>
          <p:nvPr>
            <p:ph idx="1"/>
          </p:nvPr>
        </p:nvSpPr>
        <p:spPr/>
        <p:txBody>
          <a:bodyPr/>
          <a:lstStyle/>
          <a:p>
            <a:r>
              <a:rPr lang="en-US" dirty="0" smtClean="0"/>
              <a:t>*color</a:t>
            </a:r>
            <a:endParaRPr lang="hu-HU" dirty="0" smtClean="0"/>
          </a:p>
          <a:p>
            <a:r>
              <a:rPr lang="hu-HU" smtClean="0"/>
              <a:t>With name of the color</a:t>
            </a:r>
            <a:r>
              <a:rPr lang="hu-HU" smtClean="0"/>
              <a:t> (</a:t>
            </a:r>
            <a:r>
              <a:rPr lang="hu-HU" smtClean="0"/>
              <a:t>e.g</a:t>
            </a:r>
            <a:r>
              <a:rPr lang="hu-HU" smtClean="0"/>
              <a:t>. </a:t>
            </a:r>
            <a:r>
              <a:rPr lang="hu-HU" dirty="0" err="1" smtClean="0"/>
              <a:t>red</a:t>
            </a:r>
            <a:r>
              <a:rPr lang="hu-HU" dirty="0" smtClean="0"/>
              <a:t>)</a:t>
            </a:r>
          </a:p>
          <a:p>
            <a:r>
              <a:rPr lang="en-US" dirty="0" smtClean="0"/>
              <a:t>#RRGGBB</a:t>
            </a:r>
            <a:endParaRPr lang="hu-HU" dirty="0" smtClean="0"/>
          </a:p>
          <a:p>
            <a:r>
              <a:rPr lang="hu-HU" dirty="0" err="1"/>
              <a:t>rgb</a:t>
            </a:r>
            <a:r>
              <a:rPr lang="hu-HU" dirty="0"/>
              <a:t>(255, 99, 71</a:t>
            </a:r>
            <a:r>
              <a:rPr lang="hu-HU" dirty="0" smtClean="0"/>
              <a:t>)</a:t>
            </a:r>
          </a:p>
          <a:p>
            <a:r>
              <a:rPr lang="hu-HU" dirty="0" err="1"/>
              <a:t>rgba</a:t>
            </a:r>
            <a:r>
              <a:rPr lang="hu-HU" dirty="0"/>
              <a:t>(255, 99, 71, 0.5)</a:t>
            </a:r>
            <a:endParaRPr lang="hu-HU" dirty="0" smtClean="0"/>
          </a:p>
          <a:p>
            <a:pPr marL="0" indent="0">
              <a:buNone/>
            </a:pPr>
            <a:endParaRPr lang="hu-HU" dirty="0"/>
          </a:p>
        </p:txBody>
      </p:sp>
    </p:spTree>
    <p:extLst>
      <p:ext uri="{BB962C8B-B14F-4D97-AF65-F5344CB8AC3E}">
        <p14:creationId xmlns:p14="http://schemas.microsoft.com/office/powerpoint/2010/main" xmlns="" val="81955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Distances</a:t>
            </a:r>
            <a:endParaRPr lang="hu-HU" dirty="0"/>
          </a:p>
        </p:txBody>
      </p:sp>
      <p:sp>
        <p:nvSpPr>
          <p:cNvPr id="3" name="Tartalom helye 2"/>
          <p:cNvSpPr>
            <a:spLocks noGrp="1"/>
          </p:cNvSpPr>
          <p:nvPr>
            <p:ph idx="1"/>
          </p:nvPr>
        </p:nvSpPr>
        <p:spPr/>
        <p:txBody>
          <a:bodyPr/>
          <a:lstStyle/>
          <a:p>
            <a:pPr algn="just"/>
            <a:r>
              <a:rPr lang="en-US" smtClean="0"/>
              <a:t>When we define a distance, we specify the unit as a number and add the unit's identifier (no space or any other characters between them)</a:t>
            </a:r>
          </a:p>
          <a:p>
            <a:pPr algn="just"/>
            <a:r>
              <a:rPr lang="en-US" smtClean="0"/>
              <a:t>eg: font-size: 20pt</a:t>
            </a:r>
          </a:p>
          <a:p>
            <a:pPr algn="just"/>
            <a:r>
              <a:rPr lang="en-US" smtClean="0"/>
              <a:t>Absolute and </a:t>
            </a:r>
            <a:r>
              <a:rPr lang="en-US" smtClean="0"/>
              <a:t>relative </a:t>
            </a:r>
            <a:r>
              <a:rPr lang="en-US" smtClean="0"/>
              <a:t>distances</a:t>
            </a:r>
            <a:endParaRPr lang="hu-HU" smtClean="0"/>
          </a:p>
          <a:p>
            <a:pPr lvl="1" algn="just"/>
            <a:r>
              <a:rPr lang="en-US" smtClean="0"/>
              <a:t>Absolute units are real world/life units</a:t>
            </a:r>
            <a:endParaRPr lang="hu-HU" dirty="0"/>
          </a:p>
        </p:txBody>
      </p:sp>
      <p:graphicFrame>
        <p:nvGraphicFramePr>
          <p:cNvPr id="4" name="Táblázat 3"/>
          <p:cNvGraphicFramePr>
            <a:graphicFrameLocks noGrp="1"/>
          </p:cNvGraphicFramePr>
          <p:nvPr>
            <p:extLst>
              <p:ext uri="{D42A27DB-BD31-4B8C-83A1-F6EECF244321}">
                <p14:modId xmlns:p14="http://schemas.microsoft.com/office/powerpoint/2010/main" xmlns="" xmlns:a14="http://schemas.microsoft.com/office/drawing/2010/main" xmlns:mc="http://schemas.openxmlformats.org/markup-compatibility/2006" val="2639114544"/>
              </p:ext>
            </p:extLst>
          </p:nvPr>
        </p:nvGraphicFramePr>
        <p:xfrm>
          <a:off x="2250831" y="4245409"/>
          <a:ext cx="6949440" cy="1927272"/>
        </p:xfrm>
        <a:graphic>
          <a:graphicData uri="http://schemas.openxmlformats.org/drawingml/2006/table">
            <a:tbl>
              <a:tblPr firstRow="1" firstCol="1" bandRow="1">
                <a:tableStyleId>{5C22544A-7EE6-4342-B048-85BDC9FD1C3A}</a:tableStyleId>
              </a:tblPr>
              <a:tblGrid>
                <a:gridCol w="3474720"/>
                <a:gridCol w="3474720"/>
              </a:tblGrid>
              <a:tr h="311653">
                <a:tc>
                  <a:txBody>
                    <a:bodyPr/>
                    <a:lstStyle/>
                    <a:p>
                      <a:pPr>
                        <a:spcAft>
                          <a:spcPts val="0"/>
                        </a:spcAft>
                      </a:pPr>
                      <a:r>
                        <a:rPr lang="hu-HU" sz="1200" smtClean="0">
                          <a:effectLst/>
                          <a:latin typeface="Times New Roman" panose="02020603050405020304" pitchFamily="18" charset="0"/>
                          <a:ea typeface="Calibri" panose="020F0502020204030204" pitchFamily="34" charset="0"/>
                          <a:cs typeface="Times New Roman" panose="02020603050405020304" pitchFamily="18" charset="0"/>
                        </a:rPr>
                        <a:t>Unit</a:t>
                      </a:r>
                      <a:endParaRPr lang="hu-H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200" smtClean="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653">
                <a:tc>
                  <a:txBody>
                    <a:bodyPr/>
                    <a:lstStyle/>
                    <a:p>
                      <a:pPr>
                        <a:spcAft>
                          <a:spcPts val="0"/>
                        </a:spcAft>
                      </a:pPr>
                      <a:r>
                        <a:rPr lang="hu-HU" sz="1200">
                          <a:effectLst/>
                        </a:rPr>
                        <a:t>in</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200">
                          <a:effectLst/>
                        </a:rPr>
                        <a:t>1 inch (≈ 2, 54cm)</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0330">
                <a:tc>
                  <a:txBody>
                    <a:bodyPr/>
                    <a:lstStyle/>
                    <a:p>
                      <a:pPr>
                        <a:spcAft>
                          <a:spcPts val="0"/>
                        </a:spcAft>
                      </a:pPr>
                      <a:r>
                        <a:rPr lang="hu-HU" sz="1200" dirty="0">
                          <a:effectLst/>
                        </a:rPr>
                        <a:t>cm</a:t>
                      </a:r>
                      <a:endParaRPr lang="hu-H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hu-HU"/>
                    </a:p>
                  </a:txBody>
                  <a:tcPr marL="68580" marR="68580" marT="0" marB="0">
                    <a:blipFill rotWithShape="0">
                      <a:blip r:embed="rId2"/>
                      <a:stretch>
                        <a:fillRect l="-100351" t="-196429" r="-702" b="-285714"/>
                      </a:stretch>
                    </a:blipFill>
                  </a:tcPr>
                </a:tc>
              </a:tr>
              <a:tr h="340330">
                <a:tc>
                  <a:txBody>
                    <a:bodyPr/>
                    <a:lstStyle/>
                    <a:p>
                      <a:pPr>
                        <a:spcAft>
                          <a:spcPts val="0"/>
                        </a:spcAft>
                      </a:pPr>
                      <a:r>
                        <a:rPr lang="hu-HU" sz="1200">
                          <a:effectLst/>
                        </a:rPr>
                        <a:t>mm</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hu-HU"/>
                    </a:p>
                  </a:txBody>
                  <a:tcPr marL="68580" marR="68580" marT="0" marB="0">
                    <a:blipFill rotWithShape="0">
                      <a:blip r:embed="rId2"/>
                      <a:stretch>
                        <a:fillRect l="-100351" t="-301818" r="-702" b="-190909"/>
                      </a:stretch>
                    </a:blipFill>
                  </a:tcPr>
                </a:tc>
              </a:tr>
              <a:tr h="311653">
                <a:tc>
                  <a:txBody>
                    <a:bodyPr/>
                    <a:lstStyle/>
                    <a:p>
                      <a:pPr>
                        <a:spcAft>
                          <a:spcPts val="0"/>
                        </a:spcAft>
                      </a:pPr>
                      <a:r>
                        <a:rPr lang="hu-HU" sz="1200">
                          <a:effectLst/>
                        </a:rPr>
                        <a:t>pt</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200" smtClean="0">
                          <a:effectLst/>
                        </a:rPr>
                        <a:t>Points1 </a:t>
                      </a:r>
                      <a:r>
                        <a:rPr lang="hu-HU" sz="1200">
                          <a:effectLst/>
                        </a:rPr>
                        <a:t>point = 1/72 inch</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653">
                <a:tc>
                  <a:txBody>
                    <a:bodyPr/>
                    <a:lstStyle/>
                    <a:p>
                      <a:pPr>
                        <a:spcAft>
                          <a:spcPts val="0"/>
                        </a:spcAft>
                      </a:pPr>
                      <a:r>
                        <a:rPr lang="hu-HU" sz="1200">
                          <a:effectLst/>
                        </a:rPr>
                        <a:t>pc</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200" dirty="0" err="1">
                          <a:effectLst/>
                        </a:rPr>
                        <a:t>Pica</a:t>
                      </a:r>
                      <a:r>
                        <a:rPr lang="hu-HU" sz="1200" dirty="0">
                          <a:effectLst/>
                        </a:rPr>
                        <a:t> 1 </a:t>
                      </a:r>
                      <a:r>
                        <a:rPr lang="hu-HU" sz="1200" dirty="0" err="1">
                          <a:effectLst/>
                        </a:rPr>
                        <a:t>pica</a:t>
                      </a:r>
                      <a:r>
                        <a:rPr lang="hu-HU" sz="1200" dirty="0">
                          <a:effectLst/>
                        </a:rPr>
                        <a:t> = 12 </a:t>
                      </a:r>
                      <a:r>
                        <a:rPr lang="hu-HU" sz="1200" dirty="0" err="1">
                          <a:effectLst/>
                        </a:rPr>
                        <a:t>point</a:t>
                      </a:r>
                      <a:r>
                        <a:rPr lang="hu-HU" sz="1200" dirty="0">
                          <a:effectLst/>
                        </a:rPr>
                        <a:t> = (1/6) inch</a:t>
                      </a:r>
                      <a:endParaRPr lang="hu-H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302535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Distances</a:t>
            </a:r>
            <a:endParaRPr lang="hu-HU" dirty="0"/>
          </a:p>
        </p:txBody>
      </p:sp>
      <p:sp>
        <p:nvSpPr>
          <p:cNvPr id="3" name="Tartalom helye 2"/>
          <p:cNvSpPr>
            <a:spLocks noGrp="1"/>
          </p:cNvSpPr>
          <p:nvPr>
            <p:ph idx="1"/>
          </p:nvPr>
        </p:nvSpPr>
        <p:spPr/>
        <p:txBody>
          <a:bodyPr/>
          <a:lstStyle/>
          <a:p>
            <a:r>
              <a:rPr lang="hu-HU" smtClean="0"/>
              <a:t>Relative:</a:t>
            </a:r>
            <a:endParaRPr lang="hu-HU" dirty="0" smtClean="0"/>
          </a:p>
          <a:p>
            <a:endParaRPr lang="hu-HU" dirty="0"/>
          </a:p>
        </p:txBody>
      </p:sp>
      <p:graphicFrame>
        <p:nvGraphicFramePr>
          <p:cNvPr id="4" name="Táblázat 3"/>
          <p:cNvGraphicFramePr>
            <a:graphicFrameLocks noGrp="1"/>
          </p:cNvGraphicFramePr>
          <p:nvPr>
            <p:extLst>
              <p:ext uri="{D42A27DB-BD31-4B8C-83A1-F6EECF244321}">
                <p14:modId xmlns:p14="http://schemas.microsoft.com/office/powerpoint/2010/main" xmlns="" val="2798365997"/>
              </p:ext>
            </p:extLst>
          </p:nvPr>
        </p:nvGraphicFramePr>
        <p:xfrm>
          <a:off x="1725768" y="2560318"/>
          <a:ext cx="7714446" cy="2763166"/>
        </p:xfrm>
        <a:graphic>
          <a:graphicData uri="http://schemas.openxmlformats.org/drawingml/2006/table">
            <a:tbl>
              <a:tblPr firstRow="1" firstCol="1" bandRow="1">
                <a:tableStyleId>{5C22544A-7EE6-4342-B048-85BDC9FD1C3A}</a:tableStyleId>
              </a:tblPr>
              <a:tblGrid>
                <a:gridCol w="3857223"/>
                <a:gridCol w="3857223"/>
              </a:tblGrid>
              <a:tr h="394738">
                <a:tc>
                  <a:txBody>
                    <a:bodyPr/>
                    <a:lstStyle/>
                    <a:p>
                      <a:pPr>
                        <a:spcAft>
                          <a:spcPts val="0"/>
                        </a:spcAft>
                      </a:pPr>
                      <a:r>
                        <a:rPr lang="hu-HU" sz="1500" smtClean="0">
                          <a:effectLst/>
                          <a:latin typeface="Times New Roman" panose="02020603050405020304" pitchFamily="18" charset="0"/>
                          <a:ea typeface="Calibri" panose="020F0502020204030204" pitchFamily="34" charset="0"/>
                          <a:cs typeface="Times New Roman" panose="02020603050405020304" pitchFamily="18" charset="0"/>
                        </a:rPr>
                        <a:t>Name</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500" smtClean="0">
                          <a:effectLst/>
                          <a:latin typeface="+mn-lt"/>
                          <a:ea typeface="+mn-ea"/>
                          <a:cs typeface="+mn-cs"/>
                        </a:rPr>
                        <a:t>Description</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89476">
                <a:tc>
                  <a:txBody>
                    <a:bodyPr/>
                    <a:lstStyle/>
                    <a:p>
                      <a:pPr>
                        <a:spcAft>
                          <a:spcPts val="0"/>
                        </a:spcAft>
                      </a:pPr>
                      <a:r>
                        <a:rPr lang="hu-HU" sz="1500" dirty="0" err="1">
                          <a:effectLst/>
                        </a:rPr>
                        <a:t>em</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500" smtClean="0">
                          <a:effectLst/>
                          <a:latin typeface="+mn-lt"/>
                          <a:ea typeface="+mn-ea"/>
                          <a:cs typeface="+mn-cs"/>
                        </a:rPr>
                        <a:t>To</a:t>
                      </a:r>
                      <a:r>
                        <a:rPr lang="hu-HU" sz="1500" baseline="0" smtClean="0">
                          <a:effectLst/>
                          <a:latin typeface="+mn-lt"/>
                          <a:ea typeface="+mn-ea"/>
                          <a:cs typeface="+mn-cs"/>
                        </a:rPr>
                        <a:t> the size of the letter</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4738">
                <a:tc>
                  <a:txBody>
                    <a:bodyPr/>
                    <a:lstStyle/>
                    <a:p>
                      <a:pPr>
                        <a:spcAft>
                          <a:spcPts val="0"/>
                        </a:spcAft>
                      </a:pPr>
                      <a:r>
                        <a:rPr lang="hu-HU" sz="1500" dirty="0" err="1">
                          <a:effectLst/>
                        </a:rPr>
                        <a:t>rem</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500" smtClean="0">
                          <a:effectLst/>
                          <a:latin typeface="+mn-lt"/>
                          <a:ea typeface="+mn-ea"/>
                          <a:cs typeface="+mn-cs"/>
                        </a:rPr>
                        <a:t>To</a:t>
                      </a:r>
                      <a:r>
                        <a:rPr lang="hu-HU" sz="1500" baseline="0" smtClean="0">
                          <a:effectLst/>
                          <a:latin typeface="+mn-lt"/>
                          <a:ea typeface="+mn-ea"/>
                          <a:cs typeface="+mn-cs"/>
                        </a:rPr>
                        <a:t> the size of the root (letter)</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4738">
                <a:tc>
                  <a:txBody>
                    <a:bodyPr/>
                    <a:lstStyle/>
                    <a:p>
                      <a:pPr>
                        <a:spcAft>
                          <a:spcPts val="0"/>
                        </a:spcAft>
                      </a:pPr>
                      <a:r>
                        <a:rPr lang="hu-HU" sz="1500">
                          <a:effectLst/>
                        </a:rPr>
                        <a:t>px</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500" smtClean="0">
                          <a:effectLst/>
                        </a:rPr>
                        <a:t>Pixel</a:t>
                      </a:r>
                      <a:r>
                        <a:rPr lang="hu-HU" sz="1500" baseline="0" smtClean="0">
                          <a:effectLst/>
                        </a:rPr>
                        <a:t> size</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89476">
                <a:tc>
                  <a:txBody>
                    <a:bodyPr/>
                    <a:lstStyle/>
                    <a:p>
                      <a:pPr>
                        <a:spcAft>
                          <a:spcPts val="0"/>
                        </a:spcAft>
                      </a:pPr>
                      <a:r>
                        <a:rPr lang="hu-HU" sz="1500">
                          <a:effectLst/>
                        </a:rPr>
                        <a:t>%</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hu-HU" sz="1500" smtClean="0">
                          <a:effectLst/>
                          <a:latin typeface="+mn-lt"/>
                          <a:ea typeface="+mn-ea"/>
                          <a:cs typeface="+mn-cs"/>
                        </a:rPr>
                        <a:t>%</a:t>
                      </a:r>
                      <a:r>
                        <a:rPr lang="hu-HU" sz="1500" baseline="0" smtClean="0">
                          <a:effectLst/>
                          <a:latin typeface="+mn-lt"/>
                          <a:ea typeface="+mn-ea"/>
                          <a:cs typeface="+mn-cs"/>
                        </a:rPr>
                        <a:t> of the element</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4111730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Distances</a:t>
            </a:r>
            <a:endParaRPr lang="hu-HU" dirty="0"/>
          </a:p>
        </p:txBody>
      </p:sp>
      <p:sp>
        <p:nvSpPr>
          <p:cNvPr id="3" name="Tartalom helye 2"/>
          <p:cNvSpPr>
            <a:spLocks noGrp="1"/>
          </p:cNvSpPr>
          <p:nvPr>
            <p:ph idx="1"/>
          </p:nvPr>
        </p:nvSpPr>
        <p:spPr/>
        <p:txBody>
          <a:bodyPr>
            <a:normAutofit lnSpcReduction="10000"/>
          </a:bodyPr>
          <a:lstStyle/>
          <a:p>
            <a:r>
              <a:rPr lang="hu-HU" smtClean="0"/>
              <a:t>Example of relative </a:t>
            </a:r>
            <a:r>
              <a:rPr lang="hu-HU" smtClean="0"/>
              <a:t>distance</a:t>
            </a:r>
            <a:r>
              <a:rPr lang="hu-HU" smtClean="0"/>
              <a:t>:</a:t>
            </a:r>
          </a:p>
          <a:p>
            <a:pPr>
              <a:buNone/>
            </a:pPr>
            <a:r>
              <a:rPr lang="hu-HU" smtClean="0"/>
              <a:t> </a:t>
            </a:r>
            <a:r>
              <a:rPr lang="hu-HU" dirty="0"/>
              <a:t>&lt;</a:t>
            </a:r>
            <a:r>
              <a:rPr lang="hu-HU" dirty="0" err="1"/>
              <a:t>style</a:t>
            </a:r>
            <a:r>
              <a:rPr lang="hu-HU" dirty="0"/>
              <a:t>&gt;         </a:t>
            </a:r>
          </a:p>
          <a:p>
            <a:pPr marL="0" indent="0">
              <a:buNone/>
            </a:pPr>
            <a:r>
              <a:rPr lang="hu-HU" dirty="0" err="1"/>
              <a:t>p.details</a:t>
            </a:r>
            <a:r>
              <a:rPr lang="hu-HU" dirty="0"/>
              <a:t> </a:t>
            </a:r>
          </a:p>
          <a:p>
            <a:pPr marL="0" indent="0">
              <a:buNone/>
            </a:pPr>
            <a:r>
              <a:rPr lang="hu-HU" dirty="0"/>
              <a:t>{            </a:t>
            </a:r>
          </a:p>
          <a:p>
            <a:pPr marL="0" indent="0">
              <a:buNone/>
            </a:pPr>
            <a:r>
              <a:rPr lang="hu-HU" dirty="0"/>
              <a:t> </a:t>
            </a:r>
            <a:r>
              <a:rPr lang="hu-HU" dirty="0" err="1"/>
              <a:t>font-size</a:t>
            </a:r>
            <a:r>
              <a:rPr lang="hu-HU" dirty="0"/>
              <a:t>: 200%;            </a:t>
            </a:r>
          </a:p>
          <a:p>
            <a:pPr marL="0" indent="0">
              <a:buNone/>
            </a:pPr>
            <a:r>
              <a:rPr lang="hu-HU" dirty="0"/>
              <a:t> </a:t>
            </a:r>
            <a:r>
              <a:rPr lang="hu-HU" dirty="0" err="1"/>
              <a:t>width</a:t>
            </a:r>
            <a:r>
              <a:rPr lang="hu-HU" dirty="0"/>
              <a:t>: 50%;            </a:t>
            </a:r>
          </a:p>
          <a:p>
            <a:pPr marL="0" indent="0">
              <a:buNone/>
            </a:pPr>
            <a:r>
              <a:rPr lang="hu-HU" dirty="0"/>
              <a:t> </a:t>
            </a:r>
            <a:r>
              <a:rPr lang="hu-HU" dirty="0" err="1"/>
              <a:t>border</a:t>
            </a:r>
            <a:r>
              <a:rPr lang="hu-HU" dirty="0"/>
              <a:t>: </a:t>
            </a:r>
            <a:r>
              <a:rPr lang="hu-HU" dirty="0" err="1"/>
              <a:t>thin</a:t>
            </a:r>
            <a:r>
              <a:rPr lang="hu-HU" dirty="0"/>
              <a:t> </a:t>
            </a:r>
            <a:r>
              <a:rPr lang="hu-HU" dirty="0" err="1"/>
              <a:t>solid</a:t>
            </a:r>
            <a:r>
              <a:rPr lang="hu-HU" dirty="0"/>
              <a:t> </a:t>
            </a:r>
            <a:r>
              <a:rPr lang="hu-HU" dirty="0" err="1"/>
              <a:t>black</a:t>
            </a:r>
            <a:r>
              <a:rPr lang="hu-HU" dirty="0"/>
              <a:t>;         </a:t>
            </a:r>
          </a:p>
          <a:p>
            <a:pPr marL="0" indent="0">
              <a:buNone/>
            </a:pPr>
            <a:r>
              <a:rPr lang="hu-HU" dirty="0"/>
              <a:t>}    </a:t>
            </a:r>
          </a:p>
          <a:p>
            <a:pPr marL="0" indent="0">
              <a:buNone/>
            </a:pPr>
            <a:r>
              <a:rPr lang="hu-HU" dirty="0"/>
              <a:t> &lt;/</a:t>
            </a:r>
            <a:r>
              <a:rPr lang="hu-HU" dirty="0" err="1"/>
              <a:t>style</a:t>
            </a:r>
            <a:r>
              <a:rPr lang="hu-HU" dirty="0"/>
              <a:t>&gt;</a:t>
            </a:r>
          </a:p>
        </p:txBody>
      </p:sp>
    </p:spTree>
    <p:extLst>
      <p:ext uri="{BB962C8B-B14F-4D97-AF65-F5344CB8AC3E}">
        <p14:creationId xmlns:p14="http://schemas.microsoft.com/office/powerpoint/2010/main" xmlns="" val="15519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Distances</a:t>
            </a:r>
            <a:endParaRPr lang="hu-HU" dirty="0"/>
          </a:p>
        </p:txBody>
      </p:sp>
      <p:sp>
        <p:nvSpPr>
          <p:cNvPr id="3" name="Tartalom helye 2"/>
          <p:cNvSpPr>
            <a:spLocks noGrp="1"/>
          </p:cNvSpPr>
          <p:nvPr>
            <p:ph idx="1"/>
          </p:nvPr>
        </p:nvSpPr>
        <p:spPr/>
        <p:txBody>
          <a:bodyPr/>
          <a:lstStyle/>
          <a:p>
            <a:pPr algn="just"/>
            <a:r>
              <a:rPr lang="en-US" smtClean="0"/>
              <a:t>There can be two problems with the percentage unit</a:t>
            </a:r>
          </a:p>
          <a:p>
            <a:pPr algn="just"/>
            <a:r>
              <a:rPr lang="en-US" smtClean="0"/>
              <a:t>One is that not all properties can be expressed in this way</a:t>
            </a:r>
          </a:p>
          <a:p>
            <a:pPr algn="just"/>
            <a:r>
              <a:rPr lang="en-US" smtClean="0"/>
              <a:t>Second: each property that can be expressed as a percentage has a unique definition of which other property is the percentage of.</a:t>
            </a:r>
          </a:p>
          <a:p>
            <a:pPr algn="just"/>
            <a:r>
              <a:rPr lang="en-US" smtClean="0"/>
              <a:t>e.g:</a:t>
            </a:r>
          </a:p>
          <a:p>
            <a:pPr algn="just"/>
            <a:r>
              <a:rPr lang="en-US" smtClean="0"/>
              <a:t>For the font-size property, we can specify the percentage of the font-size value inherited from the parent element</a:t>
            </a:r>
          </a:p>
          <a:p>
            <a:pPr algn="just"/>
            <a:r>
              <a:rPr lang="en-US" smtClean="0"/>
              <a:t>For the width property: we can take % of the width of the enclosing element</a:t>
            </a:r>
            <a:endParaRPr lang="hu-HU" dirty="0"/>
          </a:p>
        </p:txBody>
      </p:sp>
    </p:spTree>
    <p:extLst>
      <p:ext uri="{BB962C8B-B14F-4D97-AF65-F5344CB8AC3E}">
        <p14:creationId xmlns:p14="http://schemas.microsoft.com/office/powerpoint/2010/main" xmlns="" val="30937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pPr algn="just"/>
            <a:r>
              <a:rPr lang="hu-HU" smtClean="0"/>
              <a:t>Border</a:t>
            </a:r>
            <a:r>
              <a:rPr lang="en-US" smtClean="0"/>
              <a:t>:</a:t>
            </a:r>
            <a:endParaRPr lang="en-US" smtClean="0"/>
          </a:p>
          <a:p>
            <a:pPr algn="just"/>
            <a:r>
              <a:rPr lang="en-US" smtClean="0"/>
              <a:t>E.g. border: drawing </a:t>
            </a:r>
            <a:r>
              <a:rPr lang="en-US" smtClean="0"/>
              <a:t>a </a:t>
            </a:r>
            <a:r>
              <a:rPr lang="hu-HU" smtClean="0"/>
              <a:t>border</a:t>
            </a:r>
            <a:r>
              <a:rPr lang="en-US" smtClean="0"/>
              <a:t> </a:t>
            </a:r>
            <a:r>
              <a:rPr lang="en-US" smtClean="0"/>
              <a:t>around elements</a:t>
            </a:r>
          </a:p>
          <a:p>
            <a:pPr algn="just"/>
            <a:r>
              <a:rPr lang="en-US" smtClean="0"/>
              <a:t>border: thin solid black (First value: specifies the thickness of the border. The second value specifies the style of the border, the third the color of the border.</a:t>
            </a:r>
          </a:p>
          <a:p>
            <a:pPr algn="just"/>
            <a:r>
              <a:rPr lang="en-US" smtClean="0"/>
              <a:t>Frame thickness can be specified in several ways:</a:t>
            </a:r>
          </a:p>
          <a:p>
            <a:pPr algn="just"/>
            <a:r>
              <a:rPr lang="en-US" smtClean="0"/>
              <a:t>Length expressed in CSS units (em, px, or cm)</a:t>
            </a:r>
          </a:p>
          <a:p>
            <a:pPr algn="just"/>
            <a:r>
              <a:rPr lang="en-US" smtClean="0"/>
              <a:t>x% : % of the width of the area around which we draw </a:t>
            </a:r>
            <a:r>
              <a:rPr lang="en-US" smtClean="0"/>
              <a:t>a </a:t>
            </a:r>
            <a:r>
              <a:rPr lang="hu-HU" smtClean="0"/>
              <a:t>border</a:t>
            </a:r>
            <a:endParaRPr lang="en-US" smtClean="0"/>
          </a:p>
          <a:p>
            <a:pPr algn="just"/>
            <a:r>
              <a:rPr lang="en-US" smtClean="0"/>
              <a:t>thin or medium or thick: predefined widths defined by browsers</a:t>
            </a:r>
            <a:endParaRPr lang="hu-HU" dirty="0"/>
          </a:p>
          <a:p>
            <a:endParaRPr lang="hu-HU" dirty="0"/>
          </a:p>
          <a:p>
            <a:endParaRPr lang="hu-HU" dirty="0" smtClean="0"/>
          </a:p>
          <a:p>
            <a:endParaRPr lang="hu-HU" dirty="0" smtClean="0"/>
          </a:p>
          <a:p>
            <a:endParaRPr lang="hu-HU" dirty="0"/>
          </a:p>
        </p:txBody>
      </p:sp>
    </p:spTree>
    <p:extLst>
      <p:ext uri="{BB962C8B-B14F-4D97-AF65-F5344CB8AC3E}">
        <p14:creationId xmlns:p14="http://schemas.microsoft.com/office/powerpoint/2010/main" xmlns="" val="9585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r>
              <a:rPr lang="hu-HU" smtClean="0"/>
              <a:t>Border style:</a:t>
            </a:r>
            <a:endParaRPr lang="hu-HU" dirty="0" smtClean="0"/>
          </a:p>
          <a:p>
            <a:endParaRPr lang="hu-HU" dirty="0" smtClean="0"/>
          </a:p>
          <a:p>
            <a:endParaRPr lang="hu-HU" dirty="0"/>
          </a:p>
        </p:txBody>
      </p:sp>
      <p:graphicFrame>
        <p:nvGraphicFramePr>
          <p:cNvPr id="4" name="Táblázat 3"/>
          <p:cNvGraphicFramePr>
            <a:graphicFrameLocks noGrp="1"/>
          </p:cNvGraphicFramePr>
          <p:nvPr>
            <p:extLst>
              <p:ext uri="{D42A27DB-BD31-4B8C-83A1-F6EECF244321}">
                <p14:modId xmlns:p14="http://schemas.microsoft.com/office/powerpoint/2010/main" xmlns="" val="4073675655"/>
              </p:ext>
            </p:extLst>
          </p:nvPr>
        </p:nvGraphicFramePr>
        <p:xfrm>
          <a:off x="1210614" y="2335234"/>
          <a:ext cx="9260162" cy="4220110"/>
        </p:xfrm>
        <a:graphic>
          <a:graphicData uri="http://schemas.openxmlformats.org/drawingml/2006/table">
            <a:tbl>
              <a:tblPr firstRow="1" firstCol="1" bandRow="1">
                <a:tableStyleId>{5C22544A-7EE6-4342-B048-85BDC9FD1C3A}</a:tableStyleId>
              </a:tblPr>
              <a:tblGrid>
                <a:gridCol w="9260162"/>
              </a:tblGrid>
              <a:tr h="422011">
                <a:tc>
                  <a:txBody>
                    <a:bodyPr/>
                    <a:lstStyle/>
                    <a:p>
                      <a:pPr>
                        <a:spcAft>
                          <a:spcPts val="0"/>
                        </a:spcAft>
                      </a:pPr>
                      <a:r>
                        <a:rPr lang="hu-HU" sz="1500" smtClean="0">
                          <a:effectLst/>
                          <a:latin typeface="+mn-lt"/>
                          <a:ea typeface="+mn-ea"/>
                          <a:cs typeface="+mn-cs"/>
                        </a:rPr>
                        <a:t>Value</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dirty="0" err="1">
                          <a:effectLst/>
                        </a:rPr>
                        <a:t>none</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dirty="0" err="1">
                          <a:effectLst/>
                        </a:rPr>
                        <a:t>dashed</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dirty="0" err="1">
                          <a:effectLst/>
                        </a:rPr>
                        <a:t>dotted</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dirty="0" err="1">
                          <a:effectLst/>
                        </a:rPr>
                        <a:t>double</a:t>
                      </a:r>
                      <a:endParaRPr lang="hu-HU"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a:effectLst/>
                        </a:rPr>
                        <a:t>groove</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a:effectLst/>
                        </a:rPr>
                        <a:t>inset</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a:effectLst/>
                        </a:rPr>
                        <a:t>outset</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a:effectLst/>
                        </a:rPr>
                        <a:t>ridge</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2011">
                <a:tc>
                  <a:txBody>
                    <a:bodyPr/>
                    <a:lstStyle/>
                    <a:p>
                      <a:pPr>
                        <a:spcAft>
                          <a:spcPts val="0"/>
                        </a:spcAft>
                      </a:pPr>
                      <a:r>
                        <a:rPr lang="hu-HU" sz="1500">
                          <a:effectLst/>
                        </a:rPr>
                        <a:t>solid</a:t>
                      </a:r>
                      <a:endParaRPr lang="hu-HU"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290461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pic>
        <p:nvPicPr>
          <p:cNvPr id="4" name="Tartalom helye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3207" y="1690688"/>
            <a:ext cx="8606051" cy="2920619"/>
          </a:xfrm>
          <a:prstGeom prst="rect">
            <a:avLst/>
          </a:prstGeom>
          <a:noFill/>
          <a:ln>
            <a:noFill/>
          </a:ln>
        </p:spPr>
      </p:pic>
      <p:sp>
        <p:nvSpPr>
          <p:cNvPr id="5" name="Téglalap 4"/>
          <p:cNvSpPr/>
          <p:nvPr/>
        </p:nvSpPr>
        <p:spPr>
          <a:xfrm>
            <a:off x="614149" y="4922240"/>
            <a:ext cx="11327642" cy="1477328"/>
          </a:xfrm>
          <a:prstGeom prst="rect">
            <a:avLst/>
          </a:prstGeom>
        </p:spPr>
        <p:txBody>
          <a:bodyPr wrap="square">
            <a:spAutoFit/>
          </a:bodyPr>
          <a:lstStyle/>
          <a:p>
            <a:pPr>
              <a:spcAft>
                <a:spcPts val="0"/>
              </a:spcAft>
            </a:pPr>
            <a:r>
              <a:rPr lang="en-US" smtClean="0">
                <a:latin typeface="Times New Roman" panose="02020603050405020304" pitchFamily="18" charset="0"/>
                <a:ea typeface="Calibri" panose="020F0502020204030204" pitchFamily="34" charset="0"/>
                <a:cs typeface="Times New Roman" panose="02020603050405020304" pitchFamily="18" charset="0"/>
              </a:rPr>
              <a:t>This is an abbreviated property. If this abbreviated equivalent of the frame did not exist, the effect we achieved with border: thin solid black could be achieved with the following 12 </a:t>
            </a:r>
            <a:r>
              <a:rPr lang="en-US" smtClean="0">
                <a:latin typeface="Times New Roman" panose="02020603050405020304" pitchFamily="18" charset="0"/>
                <a:ea typeface="Calibri" panose="020F0502020204030204" pitchFamily="34" charset="0"/>
                <a:cs typeface="Times New Roman" panose="02020603050405020304" pitchFamily="18" charset="0"/>
              </a:rPr>
              <a:t>settings</a:t>
            </a:r>
            <a:r>
              <a:rPr lang="en-US" smtClean="0">
                <a:latin typeface="Times New Roman" panose="02020603050405020304" pitchFamily="18" charset="0"/>
                <a:ea typeface="Calibri" panose="020F0502020204030204" pitchFamily="34" charset="0"/>
                <a:cs typeface="Times New Roman" panose="02020603050405020304" pitchFamily="18" charset="0"/>
              </a:rPr>
              <a:t>.</a:t>
            </a:r>
            <a:endParaRPr lang="hu-HU" smtClean="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hu-HU" smtClean="0">
                <a:effectLst/>
                <a:latin typeface="Times New Roman" panose="02020603050405020304" pitchFamily="18" charset="0"/>
                <a:ea typeface="Calibri" panose="020F0502020204030204" pitchFamily="34" charset="0"/>
                <a:cs typeface="Times New Roman" panose="02020603050405020304" pitchFamily="18" charset="0"/>
              </a:rPr>
              <a:t>border-top-color</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black</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border-top-style</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solid</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border-top-width</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thin</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border-bottom-color</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black</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border-bottom-style</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solid</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border-bottom-width</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thin</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border-left-color</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black</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border-left-style</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solid</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border-left-width</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thin</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border-right-color</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black</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border-right-style</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solid</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border-right-width</a:t>
            </a:r>
            <a:r>
              <a:rPr lang="hu-HU"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hu-HU" dirty="0" err="1" smtClean="0">
                <a:effectLst/>
                <a:latin typeface="Times New Roman" panose="02020603050405020304" pitchFamily="18" charset="0"/>
                <a:ea typeface="Calibri" panose="020F0502020204030204" pitchFamily="34" charset="0"/>
                <a:cs typeface="Times New Roman" panose="02020603050405020304" pitchFamily="18" charset="0"/>
              </a:rPr>
              <a:t>thin</a:t>
            </a:r>
            <a:endParaRPr lang="hu-HU"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1193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Cascading</a:t>
            </a:r>
            <a:endParaRPr lang="hu-HU" dirty="0"/>
          </a:p>
        </p:txBody>
      </p:sp>
      <p:sp>
        <p:nvSpPr>
          <p:cNvPr id="3" name="Tartalom helye 2"/>
          <p:cNvSpPr>
            <a:spLocks noGrp="1"/>
          </p:cNvSpPr>
          <p:nvPr>
            <p:ph idx="1"/>
          </p:nvPr>
        </p:nvSpPr>
        <p:spPr/>
        <p:txBody>
          <a:bodyPr>
            <a:normAutofit/>
          </a:bodyPr>
          <a:lstStyle/>
          <a:p>
            <a:pPr algn="just"/>
            <a:r>
              <a:rPr lang="en-US" smtClean="0"/>
              <a:t>CSS stands for Cascading Style Sheets, i.e. nested style sheets</a:t>
            </a:r>
          </a:p>
          <a:p>
            <a:pPr algn="just"/>
            <a:r>
              <a:rPr lang="en-US" smtClean="0"/>
              <a:t>Which style will take effect if multiple styles are defined for the same HTML element? The following four settings take effect with increasing priority (so in the event of a conflict, the later one overwrites the previous one).</a:t>
            </a:r>
          </a:p>
          <a:p>
            <a:pPr algn="just"/>
            <a:r>
              <a:rPr lang="en-US" smtClean="0"/>
              <a:t>Browser style (style conventions applied by the browser)</a:t>
            </a:r>
          </a:p>
          <a:p>
            <a:pPr algn="just"/>
            <a:r>
              <a:rPr lang="en-US" smtClean="0"/>
              <a:t>External style (styles imported using the link element)</a:t>
            </a:r>
          </a:p>
          <a:p>
            <a:pPr algn="just"/>
            <a:r>
              <a:rPr lang="en-US" smtClean="0"/>
              <a:t>Embedded style (styles defined between style elements)</a:t>
            </a:r>
          </a:p>
          <a:p>
            <a:pPr algn="just"/>
            <a:r>
              <a:rPr lang="en-US" smtClean="0"/>
              <a:t>Inline style (styles defined on an element using the style attribute)</a:t>
            </a:r>
            <a:endParaRPr lang="hu-HU" dirty="0" smtClean="0"/>
          </a:p>
          <a:p>
            <a:endParaRPr lang="hu-HU" dirty="0"/>
          </a:p>
        </p:txBody>
      </p:sp>
    </p:spTree>
    <p:extLst>
      <p:ext uri="{BB962C8B-B14F-4D97-AF65-F5344CB8AC3E}">
        <p14:creationId xmlns:p14="http://schemas.microsoft.com/office/powerpoint/2010/main" xmlns="" val="3894177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normAutofit fontScale="92500" lnSpcReduction="10000"/>
          </a:bodyPr>
          <a:lstStyle/>
          <a:p>
            <a:r>
              <a:rPr lang="hu-HU" b="1" smtClean="0"/>
              <a:t>Background</a:t>
            </a:r>
            <a:r>
              <a:rPr lang="hu-HU" b="1" smtClean="0"/>
              <a:t>:</a:t>
            </a:r>
            <a:endParaRPr lang="hu-HU" b="1" dirty="0" smtClean="0"/>
          </a:p>
          <a:p>
            <a:pPr algn="just"/>
            <a:r>
              <a:rPr lang="hu-HU" b="1" dirty="0" err="1"/>
              <a:t>background-color</a:t>
            </a:r>
            <a:r>
              <a:rPr lang="hu-HU"/>
              <a:t>: </a:t>
            </a:r>
            <a:r>
              <a:rPr lang="en-US" smtClean="0"/>
              <a:t>defines the background color of an element</a:t>
            </a:r>
            <a:endParaRPr lang="hu-HU" dirty="0"/>
          </a:p>
          <a:p>
            <a:r>
              <a:rPr lang="hu-HU" dirty="0"/>
              <a:t>body {</a:t>
            </a:r>
            <a:br>
              <a:rPr lang="hu-HU" dirty="0"/>
            </a:br>
            <a:r>
              <a:rPr lang="hu-HU" dirty="0"/>
              <a:t>    </a:t>
            </a:r>
            <a:r>
              <a:rPr lang="hu-HU" dirty="0" err="1"/>
              <a:t>background-color</a:t>
            </a:r>
            <a:r>
              <a:rPr lang="hu-HU" dirty="0"/>
              <a:t>: #b0c4de;</a:t>
            </a:r>
            <a:br>
              <a:rPr lang="hu-HU" dirty="0"/>
            </a:br>
            <a:r>
              <a:rPr lang="hu-HU" dirty="0"/>
              <a:t>} </a:t>
            </a:r>
          </a:p>
          <a:p>
            <a:pPr algn="just"/>
            <a:r>
              <a:rPr lang="hu-HU" b="1" dirty="0" err="1"/>
              <a:t>background-image</a:t>
            </a:r>
            <a:r>
              <a:rPr lang="hu-HU" b="1" dirty="0"/>
              <a:t> </a:t>
            </a:r>
            <a:r>
              <a:rPr lang="hu-HU" b="1"/>
              <a:t>: </a:t>
            </a:r>
            <a:r>
              <a:rPr lang="en-US" smtClean="0"/>
              <a:t>this property specifies an image to use as the background of an element. By default, the image is displayed repeatedly, so it definitely covers the entire element.</a:t>
            </a:r>
            <a:endParaRPr lang="hu-HU" dirty="0"/>
          </a:p>
          <a:p>
            <a:r>
              <a:rPr lang="hu-HU" dirty="0"/>
              <a:t>body {</a:t>
            </a:r>
            <a:br>
              <a:rPr lang="hu-HU" dirty="0"/>
            </a:br>
            <a:r>
              <a:rPr lang="hu-HU" dirty="0"/>
              <a:t>    </a:t>
            </a:r>
            <a:r>
              <a:rPr lang="hu-HU" dirty="0" err="1"/>
              <a:t>background-image</a:t>
            </a:r>
            <a:r>
              <a:rPr lang="hu-HU" dirty="0"/>
              <a:t>: </a:t>
            </a:r>
            <a:r>
              <a:rPr lang="hu-HU" dirty="0" err="1"/>
              <a:t>url</a:t>
            </a:r>
            <a:r>
              <a:rPr lang="hu-HU" dirty="0"/>
              <a:t>("</a:t>
            </a:r>
            <a:r>
              <a:rPr lang="hu-HU" dirty="0" err="1"/>
              <a:t>paper.gif</a:t>
            </a:r>
            <a:r>
              <a:rPr lang="hu-HU" dirty="0"/>
              <a:t>");</a:t>
            </a:r>
            <a:br>
              <a:rPr lang="hu-HU" dirty="0"/>
            </a:br>
            <a:r>
              <a:rPr lang="hu-HU" dirty="0"/>
              <a:t>}</a:t>
            </a:r>
          </a:p>
          <a:p>
            <a:endParaRPr lang="hu-HU" dirty="0"/>
          </a:p>
        </p:txBody>
      </p:sp>
    </p:spTree>
    <p:extLst>
      <p:ext uri="{BB962C8B-B14F-4D97-AF65-F5344CB8AC3E}">
        <p14:creationId xmlns:p14="http://schemas.microsoft.com/office/powerpoint/2010/main" xmlns="" val="98460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normAutofit fontScale="92500"/>
          </a:bodyPr>
          <a:lstStyle/>
          <a:p>
            <a:r>
              <a:rPr lang="hu-HU" smtClean="0"/>
              <a:t>Background</a:t>
            </a:r>
            <a:r>
              <a:rPr lang="hu-HU" smtClean="0"/>
              <a:t>:</a:t>
            </a:r>
            <a:endParaRPr lang="hu-HU" dirty="0" smtClean="0"/>
          </a:p>
          <a:p>
            <a:pPr algn="just"/>
            <a:r>
              <a:rPr lang="hu-HU" b="1" dirty="0" err="1"/>
              <a:t>background-repeat</a:t>
            </a:r>
            <a:r>
              <a:rPr lang="hu-HU" b="1" dirty="0"/>
              <a:t> </a:t>
            </a:r>
            <a:r>
              <a:rPr lang="hu-HU" b="1"/>
              <a:t>: </a:t>
            </a:r>
            <a:r>
              <a:rPr lang="en-US" smtClean="0"/>
              <a:t>can be set to repeat the image horizontally or vertically. By default, the image is repeated both horizontally and vertically</a:t>
            </a:r>
            <a:endParaRPr lang="hu-HU" dirty="0"/>
          </a:p>
          <a:p>
            <a:r>
              <a:rPr lang="en-US" smtClean="0"/>
              <a:t>If we only want it to </a:t>
            </a:r>
            <a:r>
              <a:rPr lang="en-US" smtClean="0"/>
              <a:t>repeat </a:t>
            </a:r>
            <a:r>
              <a:rPr lang="en-US" smtClean="0"/>
              <a:t>horizontally</a:t>
            </a:r>
            <a:endParaRPr lang="hu-HU" smtClean="0"/>
          </a:p>
          <a:p>
            <a:pPr>
              <a:buNone/>
            </a:pPr>
            <a:r>
              <a:rPr lang="hu-HU" smtClean="0"/>
              <a:t> </a:t>
            </a:r>
            <a:r>
              <a:rPr lang="hu-HU" smtClean="0"/>
              <a:t>  body</a:t>
            </a:r>
            <a:r>
              <a:rPr lang="hu-HU" dirty="0"/>
              <a:t> {</a:t>
            </a:r>
            <a:br>
              <a:rPr lang="hu-HU" dirty="0"/>
            </a:br>
            <a:r>
              <a:rPr lang="hu-HU" dirty="0"/>
              <a:t>    </a:t>
            </a:r>
            <a:r>
              <a:rPr lang="hu-HU" dirty="0" err="1"/>
              <a:t>background-image</a:t>
            </a:r>
            <a:r>
              <a:rPr lang="hu-HU" dirty="0"/>
              <a:t>: </a:t>
            </a:r>
            <a:r>
              <a:rPr lang="hu-HU" dirty="0" err="1"/>
              <a:t>url</a:t>
            </a:r>
            <a:r>
              <a:rPr lang="hu-HU" dirty="0"/>
              <a:t>("</a:t>
            </a:r>
            <a:r>
              <a:rPr lang="hu-HU" dirty="0" err="1"/>
              <a:t>gradient</a:t>
            </a:r>
            <a:r>
              <a:rPr lang="hu-HU" dirty="0"/>
              <a:t>_</a:t>
            </a:r>
            <a:r>
              <a:rPr lang="hu-HU" dirty="0" err="1"/>
              <a:t>bg.png</a:t>
            </a:r>
            <a:r>
              <a:rPr lang="hu-HU" dirty="0"/>
              <a:t>");</a:t>
            </a:r>
            <a:br>
              <a:rPr lang="hu-HU" dirty="0"/>
            </a:br>
            <a:r>
              <a:rPr lang="hu-HU" dirty="0"/>
              <a:t>    </a:t>
            </a:r>
            <a:r>
              <a:rPr lang="hu-HU" dirty="0" err="1"/>
              <a:t>background-repeat</a:t>
            </a:r>
            <a:r>
              <a:rPr lang="hu-HU" dirty="0"/>
              <a:t>: </a:t>
            </a:r>
            <a:r>
              <a:rPr lang="hu-HU" dirty="0" err="1"/>
              <a:t>repeat-x</a:t>
            </a:r>
            <a:r>
              <a:rPr lang="hu-HU" dirty="0"/>
              <a:t>;</a:t>
            </a:r>
            <a:br>
              <a:rPr lang="hu-HU" dirty="0"/>
            </a:br>
            <a:r>
              <a:rPr lang="hu-HU" dirty="0"/>
              <a:t>}</a:t>
            </a:r>
          </a:p>
          <a:p>
            <a:r>
              <a:rPr lang="en-US" smtClean="0"/>
              <a:t>If you want horizontal repetition, you </a:t>
            </a:r>
            <a:r>
              <a:rPr lang="en-US" smtClean="0"/>
              <a:t>must </a:t>
            </a:r>
            <a:r>
              <a:rPr lang="en-US" smtClean="0"/>
              <a:t>write</a:t>
            </a:r>
            <a:r>
              <a:rPr lang="hu-HU" smtClean="0"/>
              <a:t>:</a:t>
            </a:r>
            <a:r>
              <a:rPr lang="en-US" smtClean="0"/>
              <a:t> </a:t>
            </a:r>
            <a:r>
              <a:rPr lang="en-US" smtClean="0"/>
              <a:t>repeat-y</a:t>
            </a:r>
          </a:p>
          <a:p>
            <a:r>
              <a:rPr lang="en-US" smtClean="0"/>
              <a:t>If we don't want repetition: no-repeat</a:t>
            </a:r>
            <a:endParaRPr lang="hu-HU" dirty="0"/>
          </a:p>
        </p:txBody>
      </p:sp>
    </p:spTree>
    <p:extLst>
      <p:ext uri="{BB962C8B-B14F-4D97-AF65-F5344CB8AC3E}">
        <p14:creationId xmlns:p14="http://schemas.microsoft.com/office/powerpoint/2010/main" xmlns="" val="2738629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r>
              <a:rPr lang="hu-HU" b="1" dirty="0" err="1"/>
              <a:t>background-position</a:t>
            </a:r>
            <a:r>
              <a:rPr lang="hu-HU" b="1"/>
              <a:t>: </a:t>
            </a:r>
            <a:r>
              <a:rPr lang="en-US" smtClean="0"/>
              <a:t>the position of the image can also be adjusted</a:t>
            </a:r>
            <a:endParaRPr lang="hu-HU" dirty="0"/>
          </a:p>
          <a:p>
            <a:r>
              <a:rPr lang="hu-HU" dirty="0"/>
              <a:t> </a:t>
            </a:r>
          </a:p>
          <a:p>
            <a:r>
              <a:rPr lang="hu-HU" dirty="0"/>
              <a:t>body {</a:t>
            </a:r>
            <a:br>
              <a:rPr lang="hu-HU" dirty="0"/>
            </a:br>
            <a:r>
              <a:rPr lang="hu-HU" dirty="0"/>
              <a:t>    </a:t>
            </a:r>
            <a:r>
              <a:rPr lang="hu-HU" dirty="0" err="1"/>
              <a:t>background-image</a:t>
            </a:r>
            <a:r>
              <a:rPr lang="hu-HU" dirty="0"/>
              <a:t>: </a:t>
            </a:r>
            <a:r>
              <a:rPr lang="hu-HU" dirty="0" err="1"/>
              <a:t>url</a:t>
            </a:r>
            <a:r>
              <a:rPr lang="hu-HU" dirty="0"/>
              <a:t>("</a:t>
            </a:r>
            <a:r>
              <a:rPr lang="hu-HU" dirty="0" err="1"/>
              <a:t>img</a:t>
            </a:r>
            <a:r>
              <a:rPr lang="hu-HU" dirty="0"/>
              <a:t>_</a:t>
            </a:r>
            <a:r>
              <a:rPr lang="hu-HU" dirty="0" err="1"/>
              <a:t>tree.png</a:t>
            </a:r>
            <a:r>
              <a:rPr lang="hu-HU" dirty="0"/>
              <a:t>");</a:t>
            </a:r>
            <a:br>
              <a:rPr lang="hu-HU" dirty="0"/>
            </a:br>
            <a:r>
              <a:rPr lang="hu-HU" dirty="0"/>
              <a:t>    </a:t>
            </a:r>
            <a:r>
              <a:rPr lang="hu-HU" dirty="0" err="1"/>
              <a:t>background-repeat</a:t>
            </a:r>
            <a:r>
              <a:rPr lang="hu-HU" dirty="0"/>
              <a:t>: </a:t>
            </a:r>
            <a:r>
              <a:rPr lang="hu-HU" dirty="0" err="1"/>
              <a:t>no-repeat</a:t>
            </a:r>
            <a:r>
              <a:rPr lang="hu-HU" dirty="0"/>
              <a:t>;</a:t>
            </a:r>
            <a:br>
              <a:rPr lang="hu-HU" dirty="0"/>
            </a:br>
            <a:r>
              <a:rPr lang="hu-HU" dirty="0"/>
              <a:t>    </a:t>
            </a:r>
            <a:r>
              <a:rPr lang="hu-HU" dirty="0" err="1"/>
              <a:t>background-position</a:t>
            </a:r>
            <a:r>
              <a:rPr lang="hu-HU" dirty="0"/>
              <a:t>: right top;</a:t>
            </a:r>
            <a:br>
              <a:rPr lang="hu-HU" dirty="0"/>
            </a:br>
            <a:r>
              <a:rPr lang="hu-HU" dirty="0"/>
              <a:t>}</a:t>
            </a:r>
          </a:p>
          <a:p>
            <a:endParaRPr lang="hu-HU" dirty="0"/>
          </a:p>
        </p:txBody>
      </p:sp>
    </p:spTree>
    <p:extLst>
      <p:ext uri="{BB962C8B-B14F-4D97-AF65-F5344CB8AC3E}">
        <p14:creationId xmlns:p14="http://schemas.microsoft.com/office/powerpoint/2010/main" xmlns="" val="2764823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r>
              <a:rPr lang="hu-HU" smtClean="0"/>
              <a:t>Abbreviated settings </a:t>
            </a:r>
            <a:r>
              <a:rPr lang="hu-HU" smtClean="0"/>
              <a:t>for </a:t>
            </a:r>
            <a:r>
              <a:rPr lang="hu-HU" smtClean="0"/>
              <a:t>background:</a:t>
            </a:r>
          </a:p>
          <a:p>
            <a:pPr>
              <a:buNone/>
            </a:pPr>
            <a:r>
              <a:rPr lang="hu-HU" smtClean="0"/>
              <a:t>body</a:t>
            </a:r>
            <a:r>
              <a:rPr lang="hu-HU" dirty="0"/>
              <a:t> {</a:t>
            </a:r>
            <a:br>
              <a:rPr lang="hu-HU" dirty="0"/>
            </a:br>
            <a:r>
              <a:rPr lang="hu-HU" dirty="0"/>
              <a:t>    </a:t>
            </a:r>
            <a:r>
              <a:rPr lang="hu-HU" dirty="0" err="1"/>
              <a:t>background</a:t>
            </a:r>
            <a:r>
              <a:rPr lang="hu-HU" dirty="0"/>
              <a:t>: #</a:t>
            </a:r>
            <a:r>
              <a:rPr lang="hu-HU" dirty="0" err="1"/>
              <a:t>ffffff</a:t>
            </a:r>
            <a:r>
              <a:rPr lang="hu-HU" dirty="0"/>
              <a:t> </a:t>
            </a:r>
            <a:r>
              <a:rPr lang="hu-HU" dirty="0" err="1"/>
              <a:t>url</a:t>
            </a:r>
            <a:r>
              <a:rPr lang="hu-HU" dirty="0"/>
              <a:t>("</a:t>
            </a:r>
            <a:r>
              <a:rPr lang="hu-HU" dirty="0" err="1"/>
              <a:t>img</a:t>
            </a:r>
            <a:r>
              <a:rPr lang="hu-HU" dirty="0"/>
              <a:t>_</a:t>
            </a:r>
            <a:r>
              <a:rPr lang="hu-HU" dirty="0" err="1"/>
              <a:t>tree.png</a:t>
            </a:r>
            <a:r>
              <a:rPr lang="hu-HU" dirty="0"/>
              <a:t>") </a:t>
            </a:r>
            <a:r>
              <a:rPr lang="hu-HU" dirty="0" err="1"/>
              <a:t>no-repeat</a:t>
            </a:r>
            <a:r>
              <a:rPr lang="hu-HU" dirty="0"/>
              <a:t> right top;</a:t>
            </a:r>
            <a:br>
              <a:rPr lang="hu-HU" dirty="0"/>
            </a:br>
            <a:r>
              <a:rPr lang="hu-HU" dirty="0"/>
              <a:t>}</a:t>
            </a:r>
          </a:p>
          <a:p>
            <a:pPr algn="just"/>
            <a:r>
              <a:rPr lang="en-US" smtClean="0"/>
              <a:t>Order </a:t>
            </a:r>
            <a:r>
              <a:rPr lang="en-US" smtClean="0"/>
              <a:t>of </a:t>
            </a:r>
            <a:r>
              <a:rPr lang="en-US" smtClean="0"/>
              <a:t>values</a:t>
            </a:r>
            <a:r>
              <a:rPr lang="hu-HU" smtClean="0"/>
              <a:t>: </a:t>
            </a:r>
            <a:r>
              <a:rPr lang="hu-HU" dirty="0" err="1"/>
              <a:t>background-color</a:t>
            </a:r>
            <a:r>
              <a:rPr lang="hu-HU" dirty="0"/>
              <a:t>, </a:t>
            </a:r>
            <a:r>
              <a:rPr lang="hu-HU" dirty="0" err="1"/>
              <a:t>background-image</a:t>
            </a:r>
            <a:r>
              <a:rPr lang="hu-HU" dirty="0" smtClean="0"/>
              <a:t>, </a:t>
            </a:r>
            <a:r>
              <a:rPr lang="hu-HU" dirty="0" err="1" smtClean="0"/>
              <a:t>background-repeat</a:t>
            </a:r>
            <a:r>
              <a:rPr lang="hu-HU" dirty="0" smtClean="0"/>
              <a:t>, </a:t>
            </a:r>
            <a:r>
              <a:rPr lang="hu-HU" dirty="0" err="1" smtClean="0"/>
              <a:t>background-attachment</a:t>
            </a:r>
            <a:r>
              <a:rPr lang="hu-HU" dirty="0" smtClean="0"/>
              <a:t>, </a:t>
            </a:r>
            <a:r>
              <a:rPr lang="hu-HU" dirty="0" err="1" smtClean="0"/>
              <a:t>background-position</a:t>
            </a:r>
            <a:endParaRPr lang="hu-HU" dirty="0"/>
          </a:p>
          <a:p>
            <a:endParaRPr lang="hu-HU" dirty="0"/>
          </a:p>
          <a:p>
            <a:endParaRPr lang="hu-HU" dirty="0"/>
          </a:p>
        </p:txBody>
      </p:sp>
    </p:spTree>
    <p:extLst>
      <p:ext uri="{BB962C8B-B14F-4D97-AF65-F5344CB8AC3E}">
        <p14:creationId xmlns:p14="http://schemas.microsoft.com/office/powerpoint/2010/main" xmlns="" val="1072367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normAutofit fontScale="92500" lnSpcReduction="20000"/>
          </a:bodyPr>
          <a:lstStyle/>
          <a:p>
            <a:pPr algn="just"/>
            <a:r>
              <a:rPr lang="hu-HU" b="1" err="1"/>
              <a:t>background-attachment</a:t>
            </a:r>
            <a:r>
              <a:rPr lang="hu-HU"/>
              <a:t> </a:t>
            </a:r>
            <a:r>
              <a:rPr lang="en-US" smtClean="0"/>
              <a:t>property: with this you can set whether the background image is fixed when you scroll down or scrolls together with the content (if it is fixed, you always see it completely!)</a:t>
            </a:r>
            <a:endParaRPr lang="hu-HU" dirty="0"/>
          </a:p>
          <a:p>
            <a:r>
              <a:rPr lang="hu-HU" dirty="0"/>
              <a:t> </a:t>
            </a:r>
          </a:p>
          <a:p>
            <a:r>
              <a:rPr lang="hu-HU" dirty="0" err="1"/>
              <a:t>Pl</a:t>
            </a:r>
            <a:r>
              <a:rPr lang="hu-HU" dirty="0"/>
              <a:t>:</a:t>
            </a:r>
          </a:p>
          <a:p>
            <a:r>
              <a:rPr lang="hu-HU" dirty="0"/>
              <a:t>body { </a:t>
            </a:r>
            <a:br>
              <a:rPr lang="hu-HU" dirty="0"/>
            </a:br>
            <a:r>
              <a:rPr lang="hu-HU" dirty="0"/>
              <a:t>    </a:t>
            </a:r>
            <a:r>
              <a:rPr lang="hu-HU" dirty="0" err="1"/>
              <a:t>background-image</a:t>
            </a:r>
            <a:r>
              <a:rPr lang="hu-HU" dirty="0"/>
              <a:t>: </a:t>
            </a:r>
            <a:r>
              <a:rPr lang="hu-HU" dirty="0" err="1"/>
              <a:t>url</a:t>
            </a:r>
            <a:r>
              <a:rPr lang="hu-HU" dirty="0"/>
              <a:t>('w3css.gif');</a:t>
            </a:r>
            <a:br>
              <a:rPr lang="hu-HU" dirty="0"/>
            </a:br>
            <a:r>
              <a:rPr lang="hu-HU" dirty="0"/>
              <a:t>    </a:t>
            </a:r>
            <a:r>
              <a:rPr lang="hu-HU" dirty="0" err="1"/>
              <a:t>background-repeat</a:t>
            </a:r>
            <a:r>
              <a:rPr lang="hu-HU" dirty="0"/>
              <a:t>: </a:t>
            </a:r>
            <a:r>
              <a:rPr lang="hu-HU" dirty="0" err="1"/>
              <a:t>no-repeat</a:t>
            </a:r>
            <a:r>
              <a:rPr lang="hu-HU" dirty="0"/>
              <a:t>;</a:t>
            </a:r>
            <a:br>
              <a:rPr lang="hu-HU" dirty="0"/>
            </a:br>
            <a:r>
              <a:rPr lang="hu-HU" dirty="0"/>
              <a:t>    </a:t>
            </a:r>
            <a:r>
              <a:rPr lang="hu-HU" dirty="0" err="1"/>
              <a:t>background-attachment</a:t>
            </a:r>
            <a:r>
              <a:rPr lang="hu-HU" dirty="0"/>
              <a:t>: fixed;</a:t>
            </a:r>
            <a:br>
              <a:rPr lang="hu-HU" dirty="0"/>
            </a:br>
            <a:r>
              <a:rPr lang="hu-HU" dirty="0"/>
              <a:t>}</a:t>
            </a:r>
          </a:p>
          <a:p>
            <a:r>
              <a:rPr lang="hu-HU" dirty="0"/>
              <a:t> </a:t>
            </a:r>
          </a:p>
          <a:p>
            <a:r>
              <a:rPr lang="en-US" smtClean="0"/>
              <a:t>The other possible value: scroll (scroll by default)</a:t>
            </a:r>
            <a:endParaRPr lang="hu-HU" dirty="0"/>
          </a:p>
        </p:txBody>
      </p:sp>
    </p:spTree>
    <p:extLst>
      <p:ext uri="{BB962C8B-B14F-4D97-AF65-F5344CB8AC3E}">
        <p14:creationId xmlns:p14="http://schemas.microsoft.com/office/powerpoint/2010/main" xmlns="" val="1697114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pPr algn="just"/>
            <a:r>
              <a:rPr lang="hu-HU" b="1" smtClean="0"/>
              <a:t>font family</a:t>
            </a:r>
            <a:r>
              <a:rPr lang="hu-HU" smtClean="0"/>
              <a:t> </a:t>
            </a:r>
            <a:r>
              <a:rPr lang="hu-HU" dirty="0" smtClean="0"/>
              <a:t>– body { </a:t>
            </a:r>
            <a:r>
              <a:rPr lang="hu-HU" dirty="0" err="1" smtClean="0"/>
              <a:t>font-family</a:t>
            </a:r>
            <a:r>
              <a:rPr lang="hu-HU" dirty="0" smtClean="0"/>
              <a:t>: </a:t>
            </a:r>
            <a:r>
              <a:rPr lang="hu-HU" dirty="0" err="1" smtClean="0"/>
              <a:t>Arial</a:t>
            </a:r>
            <a:r>
              <a:rPr lang="hu-HU" dirty="0" smtClean="0"/>
              <a:t>, </a:t>
            </a:r>
            <a:r>
              <a:rPr lang="hu-HU" dirty="0" err="1" smtClean="0"/>
              <a:t>Helvetica</a:t>
            </a:r>
            <a:r>
              <a:rPr lang="hu-HU" dirty="0" smtClean="0"/>
              <a:t>, </a:t>
            </a:r>
            <a:r>
              <a:rPr lang="hu-HU" dirty="0" err="1" smtClean="0"/>
              <a:t>sans-serif</a:t>
            </a:r>
            <a:r>
              <a:rPr lang="hu-HU" dirty="0" smtClean="0"/>
              <a:t>; } </a:t>
            </a:r>
            <a:endParaRPr lang="hu-HU" dirty="0"/>
          </a:p>
          <a:p>
            <a:pPr algn="just"/>
            <a:r>
              <a:rPr lang="hu-HU" smtClean="0"/>
              <a:t>serif</a:t>
            </a:r>
            <a:r>
              <a:rPr lang="hu-HU" dirty="0" smtClean="0"/>
              <a:t>, </a:t>
            </a:r>
            <a:r>
              <a:rPr lang="hu-HU" dirty="0" err="1" smtClean="0"/>
              <a:t>sans-serif</a:t>
            </a:r>
            <a:r>
              <a:rPr lang="hu-HU" dirty="0" smtClean="0"/>
              <a:t>, </a:t>
            </a:r>
            <a:r>
              <a:rPr lang="hu-HU" dirty="0" err="1" smtClean="0"/>
              <a:t>cursive</a:t>
            </a:r>
            <a:r>
              <a:rPr lang="hu-HU" dirty="0" smtClean="0"/>
              <a:t>, </a:t>
            </a:r>
            <a:r>
              <a:rPr lang="hu-HU" dirty="0" err="1" smtClean="0"/>
              <a:t>fantasy</a:t>
            </a:r>
            <a:r>
              <a:rPr lang="hu-HU" dirty="0" smtClean="0"/>
              <a:t>, </a:t>
            </a:r>
            <a:r>
              <a:rPr lang="hu-HU" dirty="0" err="1" smtClean="0"/>
              <a:t>monospace</a:t>
            </a:r>
            <a:endParaRPr lang="hu-HU" dirty="0" smtClean="0"/>
          </a:p>
          <a:p>
            <a:pPr algn="just"/>
            <a:r>
              <a:rPr lang="hu-HU" b="1" err="1"/>
              <a:t>f</a:t>
            </a:r>
            <a:r>
              <a:rPr lang="hu-HU" b="1" err="1" smtClean="0"/>
              <a:t>ont-style</a:t>
            </a:r>
            <a:r>
              <a:rPr lang="hu-HU" b="1" smtClean="0"/>
              <a:t> </a:t>
            </a:r>
            <a:r>
              <a:rPr lang="hu-HU" smtClean="0"/>
              <a:t>Italic</a:t>
            </a:r>
            <a:r>
              <a:rPr lang="hu-HU" smtClean="0"/>
              <a:t> </a:t>
            </a:r>
            <a:r>
              <a:rPr lang="hu-HU" dirty="0" smtClean="0"/>
              <a:t>– body { </a:t>
            </a:r>
            <a:r>
              <a:rPr lang="hu-HU" dirty="0" err="1" smtClean="0"/>
              <a:t>font-style</a:t>
            </a:r>
            <a:r>
              <a:rPr lang="hu-HU" dirty="0" smtClean="0"/>
              <a:t>: </a:t>
            </a:r>
            <a:r>
              <a:rPr lang="hu-HU" dirty="0" err="1" smtClean="0"/>
              <a:t>italic</a:t>
            </a:r>
            <a:r>
              <a:rPr lang="hu-HU" dirty="0" smtClean="0"/>
              <a:t>; } </a:t>
            </a:r>
          </a:p>
          <a:p>
            <a:pPr algn="just"/>
            <a:r>
              <a:rPr lang="hu-HU" smtClean="0"/>
              <a:t> </a:t>
            </a:r>
            <a:r>
              <a:rPr lang="hu-HU" dirty="0" err="1" smtClean="0"/>
              <a:t>normal</a:t>
            </a:r>
            <a:r>
              <a:rPr lang="hu-HU" dirty="0" smtClean="0"/>
              <a:t>, </a:t>
            </a:r>
            <a:r>
              <a:rPr lang="hu-HU" dirty="0" err="1" smtClean="0"/>
              <a:t>italic</a:t>
            </a:r>
            <a:r>
              <a:rPr lang="hu-HU" dirty="0" smtClean="0"/>
              <a:t>, </a:t>
            </a:r>
            <a:r>
              <a:rPr lang="hu-HU" dirty="0" err="1" smtClean="0"/>
              <a:t>oblique</a:t>
            </a:r>
            <a:r>
              <a:rPr lang="hu-HU" dirty="0" smtClean="0"/>
              <a:t> </a:t>
            </a:r>
          </a:p>
          <a:p>
            <a:pPr algn="just"/>
            <a:r>
              <a:rPr lang="hu-HU" dirty="0" smtClean="0"/>
              <a:t> </a:t>
            </a:r>
            <a:r>
              <a:rPr lang="hu-HU" b="1" err="1" smtClean="0"/>
              <a:t>font-weight</a:t>
            </a:r>
            <a:r>
              <a:rPr lang="hu-HU" smtClean="0"/>
              <a:t> </a:t>
            </a:r>
            <a:r>
              <a:rPr lang="hu-HU" smtClean="0"/>
              <a:t>Bold</a:t>
            </a:r>
            <a:r>
              <a:rPr lang="hu-HU" smtClean="0"/>
              <a:t> </a:t>
            </a:r>
            <a:r>
              <a:rPr lang="hu-HU" dirty="0" smtClean="0"/>
              <a:t>– body { </a:t>
            </a:r>
            <a:r>
              <a:rPr lang="hu-HU" dirty="0" err="1" smtClean="0"/>
              <a:t>font-weight</a:t>
            </a:r>
            <a:r>
              <a:rPr lang="hu-HU" dirty="0" smtClean="0"/>
              <a:t>: </a:t>
            </a:r>
            <a:r>
              <a:rPr lang="hu-HU" dirty="0" err="1" smtClean="0"/>
              <a:t>bold</a:t>
            </a:r>
            <a:r>
              <a:rPr lang="hu-HU" dirty="0" smtClean="0"/>
              <a:t>; }</a:t>
            </a:r>
          </a:p>
          <a:p>
            <a:pPr algn="just"/>
            <a:r>
              <a:rPr lang="hu-HU" smtClean="0"/>
              <a:t>l</a:t>
            </a:r>
            <a:r>
              <a:rPr lang="hu-HU" smtClean="0"/>
              <a:t>ighter</a:t>
            </a:r>
            <a:r>
              <a:rPr lang="hu-HU" dirty="0" smtClean="0"/>
              <a:t>, </a:t>
            </a:r>
            <a:r>
              <a:rPr lang="hu-HU" dirty="0" err="1" smtClean="0"/>
              <a:t>normal</a:t>
            </a:r>
            <a:r>
              <a:rPr lang="hu-HU" dirty="0" smtClean="0"/>
              <a:t>, </a:t>
            </a:r>
            <a:r>
              <a:rPr lang="hu-HU" dirty="0" err="1" smtClean="0"/>
              <a:t>bold</a:t>
            </a:r>
            <a:r>
              <a:rPr lang="hu-HU" dirty="0" smtClean="0"/>
              <a:t> </a:t>
            </a:r>
          </a:p>
          <a:p>
            <a:pPr algn="just"/>
            <a:r>
              <a:rPr lang="hu-HU" smtClean="0"/>
              <a:t> </a:t>
            </a:r>
            <a:r>
              <a:rPr lang="hu-HU" b="1" smtClean="0"/>
              <a:t>font size</a:t>
            </a:r>
            <a:r>
              <a:rPr lang="hu-HU" smtClean="0"/>
              <a:t> </a:t>
            </a:r>
            <a:r>
              <a:rPr lang="hu-HU" dirty="0" smtClean="0"/>
              <a:t>– body { </a:t>
            </a:r>
            <a:r>
              <a:rPr lang="hu-HU" dirty="0" err="1" smtClean="0"/>
              <a:t>font-size</a:t>
            </a:r>
            <a:r>
              <a:rPr lang="hu-HU" dirty="0" smtClean="0"/>
              <a:t>: 14px; }</a:t>
            </a:r>
            <a:endParaRPr lang="hu-HU" dirty="0"/>
          </a:p>
        </p:txBody>
      </p:sp>
    </p:spTree>
    <p:extLst>
      <p:ext uri="{BB962C8B-B14F-4D97-AF65-F5344CB8AC3E}">
        <p14:creationId xmlns:p14="http://schemas.microsoft.com/office/powerpoint/2010/main" xmlns="" val="3055792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pPr algn="just"/>
            <a:r>
              <a:rPr lang="hu-HU" smtClean="0"/>
              <a:t> </a:t>
            </a:r>
            <a:r>
              <a:rPr lang="hu-HU" dirty="0" smtClean="0"/>
              <a:t>h1 { </a:t>
            </a:r>
            <a:r>
              <a:rPr lang="hu-HU" dirty="0" err="1" smtClean="0"/>
              <a:t>letter-spacing</a:t>
            </a:r>
            <a:r>
              <a:rPr lang="hu-HU" dirty="0" smtClean="0"/>
              <a:t>: 10px; </a:t>
            </a:r>
            <a:r>
              <a:rPr lang="hu-HU" smtClean="0"/>
              <a:t>} </a:t>
            </a:r>
            <a:r>
              <a:rPr lang="hu-HU" smtClean="0"/>
              <a:t>(can be also negative) </a:t>
            </a:r>
            <a:endParaRPr lang="hu-HU" dirty="0" smtClean="0"/>
          </a:p>
          <a:p>
            <a:pPr algn="just"/>
            <a:r>
              <a:rPr lang="hu-HU" smtClean="0"/>
              <a:t> </a:t>
            </a:r>
            <a:r>
              <a:rPr lang="hu-HU" b="1" smtClean="0"/>
              <a:t>Align</a:t>
            </a:r>
            <a:r>
              <a:rPr lang="hu-HU" smtClean="0"/>
              <a:t> </a:t>
            </a:r>
            <a:r>
              <a:rPr lang="hu-HU" dirty="0" smtClean="0"/>
              <a:t>– h1 { </a:t>
            </a:r>
            <a:r>
              <a:rPr lang="hu-HU" dirty="0" err="1" smtClean="0"/>
              <a:t>text-align</a:t>
            </a:r>
            <a:r>
              <a:rPr lang="hu-HU" dirty="0" smtClean="0"/>
              <a:t>: center; } </a:t>
            </a:r>
            <a:endParaRPr lang="hu-HU" dirty="0"/>
          </a:p>
          <a:p>
            <a:pPr algn="just"/>
            <a:r>
              <a:rPr lang="hu-HU" smtClean="0"/>
              <a:t>left</a:t>
            </a:r>
            <a:r>
              <a:rPr lang="hu-HU" dirty="0" smtClean="0"/>
              <a:t>, center, right, </a:t>
            </a:r>
            <a:r>
              <a:rPr lang="hu-HU" dirty="0" err="1" smtClean="0"/>
              <a:t>justify</a:t>
            </a:r>
            <a:r>
              <a:rPr lang="hu-HU" dirty="0" smtClean="0"/>
              <a:t> </a:t>
            </a:r>
          </a:p>
          <a:p>
            <a:pPr algn="just"/>
            <a:r>
              <a:rPr lang="hu-HU" b="1" smtClean="0"/>
              <a:t>Link </a:t>
            </a:r>
            <a:r>
              <a:rPr lang="hu-HU" b="1" smtClean="0"/>
              <a:t>decoration (text decoration) </a:t>
            </a:r>
            <a:r>
              <a:rPr lang="hu-HU" dirty="0" smtClean="0"/>
              <a:t>– a { </a:t>
            </a:r>
            <a:r>
              <a:rPr lang="hu-HU" dirty="0" err="1" smtClean="0"/>
              <a:t>text-decoration</a:t>
            </a:r>
            <a:r>
              <a:rPr lang="hu-HU" dirty="0" smtClean="0"/>
              <a:t>: </a:t>
            </a:r>
            <a:r>
              <a:rPr lang="hu-HU" dirty="0" err="1" smtClean="0"/>
              <a:t>none</a:t>
            </a:r>
            <a:r>
              <a:rPr lang="hu-HU" dirty="0" smtClean="0"/>
              <a:t>; }</a:t>
            </a:r>
          </a:p>
          <a:p>
            <a:pPr algn="just"/>
            <a:r>
              <a:rPr lang="hu-HU" smtClean="0"/>
              <a:t>none</a:t>
            </a:r>
            <a:r>
              <a:rPr lang="hu-HU" dirty="0" smtClean="0"/>
              <a:t>, </a:t>
            </a:r>
            <a:r>
              <a:rPr lang="hu-HU" dirty="0" err="1" smtClean="0"/>
              <a:t>underline</a:t>
            </a:r>
            <a:r>
              <a:rPr lang="hu-HU" dirty="0" smtClean="0"/>
              <a:t>, </a:t>
            </a:r>
            <a:r>
              <a:rPr lang="hu-HU" dirty="0" err="1" smtClean="0"/>
              <a:t>overline</a:t>
            </a:r>
            <a:r>
              <a:rPr lang="hu-HU" dirty="0" smtClean="0"/>
              <a:t>, </a:t>
            </a:r>
            <a:r>
              <a:rPr lang="hu-HU" dirty="0" err="1" smtClean="0"/>
              <a:t>line-through</a:t>
            </a:r>
            <a:r>
              <a:rPr lang="hu-HU" dirty="0" smtClean="0"/>
              <a:t>, </a:t>
            </a:r>
            <a:r>
              <a:rPr lang="hu-HU" dirty="0" err="1" smtClean="0"/>
              <a:t>blink</a:t>
            </a:r>
            <a:r>
              <a:rPr lang="hu-HU" dirty="0" smtClean="0"/>
              <a:t> </a:t>
            </a:r>
          </a:p>
          <a:p>
            <a:pPr algn="just"/>
            <a:r>
              <a:rPr lang="en-US" b="1" smtClean="0"/>
              <a:t>Indent the first line of text</a:t>
            </a:r>
            <a:r>
              <a:rPr lang="hu-HU" smtClean="0"/>
              <a:t>– </a:t>
            </a:r>
            <a:r>
              <a:rPr lang="hu-HU" dirty="0" smtClean="0"/>
              <a:t>p { </a:t>
            </a:r>
            <a:r>
              <a:rPr lang="hu-HU" dirty="0" err="1" smtClean="0"/>
              <a:t>text-indent</a:t>
            </a:r>
            <a:r>
              <a:rPr lang="hu-HU" dirty="0" smtClean="0"/>
              <a:t>: 40px; }</a:t>
            </a:r>
          </a:p>
          <a:p>
            <a:endParaRPr lang="hu-HU" dirty="0"/>
          </a:p>
        </p:txBody>
      </p:sp>
    </p:spTree>
    <p:extLst>
      <p:ext uri="{BB962C8B-B14F-4D97-AF65-F5344CB8AC3E}">
        <p14:creationId xmlns:p14="http://schemas.microsoft.com/office/powerpoint/2010/main" xmlns="" val="937521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pPr algn="just"/>
            <a:r>
              <a:rPr lang="hu-HU" b="1" smtClean="0"/>
              <a:t>Text transformation</a:t>
            </a:r>
            <a:r>
              <a:rPr lang="hu-HU" smtClean="0"/>
              <a:t>– </a:t>
            </a:r>
            <a:r>
              <a:rPr lang="hu-HU" dirty="0" smtClean="0"/>
              <a:t>h1 { </a:t>
            </a:r>
            <a:r>
              <a:rPr lang="hu-HU" dirty="0" err="1" smtClean="0"/>
              <a:t>text-transform</a:t>
            </a:r>
            <a:r>
              <a:rPr lang="hu-HU" dirty="0" smtClean="0"/>
              <a:t>: </a:t>
            </a:r>
            <a:r>
              <a:rPr lang="hu-HU" dirty="0" err="1" smtClean="0"/>
              <a:t>uppercase</a:t>
            </a:r>
            <a:r>
              <a:rPr lang="hu-HU" dirty="0" smtClean="0"/>
              <a:t>; }</a:t>
            </a:r>
          </a:p>
          <a:p>
            <a:pPr algn="just"/>
            <a:r>
              <a:rPr lang="hu-HU" smtClean="0"/>
              <a:t>none</a:t>
            </a:r>
            <a:r>
              <a:rPr lang="hu-HU" dirty="0" smtClean="0"/>
              <a:t>, </a:t>
            </a:r>
            <a:r>
              <a:rPr lang="hu-HU" dirty="0" err="1" smtClean="0"/>
              <a:t>capitalize</a:t>
            </a:r>
            <a:r>
              <a:rPr lang="hu-HU" dirty="0" smtClean="0"/>
              <a:t>, </a:t>
            </a:r>
            <a:r>
              <a:rPr lang="hu-HU" dirty="0" err="1" smtClean="0"/>
              <a:t>uppercase</a:t>
            </a:r>
            <a:r>
              <a:rPr lang="hu-HU" dirty="0" smtClean="0"/>
              <a:t>, </a:t>
            </a:r>
            <a:r>
              <a:rPr lang="hu-HU" dirty="0" err="1" smtClean="0"/>
              <a:t>lowercase</a:t>
            </a:r>
            <a:r>
              <a:rPr lang="hu-HU" dirty="0" smtClean="0"/>
              <a:t> </a:t>
            </a:r>
          </a:p>
          <a:p>
            <a:pPr algn="just"/>
            <a:r>
              <a:rPr lang="hu-HU" b="1" smtClean="0"/>
              <a:t> </a:t>
            </a:r>
            <a:r>
              <a:rPr lang="hu-HU" b="1" smtClean="0"/>
              <a:t>Shadow</a:t>
            </a:r>
            <a:r>
              <a:rPr lang="hu-HU" b="1" smtClean="0"/>
              <a:t> </a:t>
            </a:r>
            <a:r>
              <a:rPr lang="hu-HU" dirty="0" smtClean="0"/>
              <a:t>– h1 { </a:t>
            </a:r>
            <a:r>
              <a:rPr lang="hu-HU" dirty="0" err="1" smtClean="0"/>
              <a:t>text-shadow</a:t>
            </a:r>
            <a:r>
              <a:rPr lang="hu-HU" dirty="0" smtClean="0"/>
              <a:t>: 5px </a:t>
            </a:r>
            <a:r>
              <a:rPr lang="hu-HU" dirty="0" err="1" smtClean="0"/>
              <a:t>5px</a:t>
            </a:r>
            <a:r>
              <a:rPr lang="hu-HU" dirty="0" smtClean="0"/>
              <a:t> 3px #000000; }</a:t>
            </a:r>
          </a:p>
          <a:p>
            <a:pPr algn="just"/>
            <a:r>
              <a:rPr lang="en-US" smtClean="0"/>
              <a:t>distance down, distance right, blur radius</a:t>
            </a:r>
            <a:r>
              <a:rPr lang="en-US" smtClean="0"/>
              <a:t>, </a:t>
            </a:r>
            <a:r>
              <a:rPr lang="en-US" smtClean="0"/>
              <a:t>color</a:t>
            </a:r>
            <a:endParaRPr lang="hu-HU" smtClean="0"/>
          </a:p>
          <a:p>
            <a:pPr algn="just"/>
            <a:r>
              <a:rPr lang="hu-HU" b="1" smtClean="0"/>
              <a:t>Word spacing</a:t>
            </a:r>
            <a:r>
              <a:rPr lang="hu-HU" smtClean="0"/>
              <a:t>  </a:t>
            </a:r>
            <a:r>
              <a:rPr lang="hu-HU" smtClean="0"/>
              <a:t>– </a:t>
            </a:r>
            <a:r>
              <a:rPr lang="hu-HU" dirty="0" smtClean="0"/>
              <a:t>p { </a:t>
            </a:r>
            <a:r>
              <a:rPr lang="hu-HU" dirty="0" err="1" smtClean="0"/>
              <a:t>word-spacing</a:t>
            </a:r>
            <a:r>
              <a:rPr lang="hu-HU" dirty="0" smtClean="0"/>
              <a:t>: 10px; } (lehet negatív is) </a:t>
            </a:r>
          </a:p>
          <a:p>
            <a:pPr algn="just"/>
            <a:r>
              <a:rPr lang="hu-HU" b="1" smtClean="0"/>
              <a:t> </a:t>
            </a:r>
            <a:r>
              <a:rPr lang="hu-HU" b="1" smtClean="0"/>
              <a:t>Line height</a:t>
            </a:r>
            <a:r>
              <a:rPr lang="hu-HU" b="1" smtClean="0"/>
              <a:t> </a:t>
            </a:r>
            <a:r>
              <a:rPr lang="hu-HU" dirty="0" smtClean="0"/>
              <a:t>– p { </a:t>
            </a:r>
            <a:r>
              <a:rPr lang="hu-HU" dirty="0" err="1" smtClean="0"/>
              <a:t>line-height</a:t>
            </a:r>
            <a:r>
              <a:rPr lang="hu-HU" dirty="0" smtClean="0"/>
              <a:t>: 20px; }</a:t>
            </a:r>
            <a:endParaRPr lang="hu-HU" dirty="0"/>
          </a:p>
        </p:txBody>
      </p:sp>
    </p:spTree>
    <p:extLst>
      <p:ext uri="{BB962C8B-B14F-4D97-AF65-F5344CB8AC3E}">
        <p14:creationId xmlns:p14="http://schemas.microsoft.com/office/powerpoint/2010/main" xmlns="" val="281035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Properties</a:t>
            </a:r>
            <a:endParaRPr lang="hu-HU" dirty="0"/>
          </a:p>
        </p:txBody>
      </p:sp>
      <p:sp>
        <p:nvSpPr>
          <p:cNvPr id="3" name="Tartalom helye 2"/>
          <p:cNvSpPr>
            <a:spLocks noGrp="1"/>
          </p:cNvSpPr>
          <p:nvPr>
            <p:ph idx="1"/>
          </p:nvPr>
        </p:nvSpPr>
        <p:spPr/>
        <p:txBody>
          <a:bodyPr/>
          <a:lstStyle/>
          <a:p>
            <a:r>
              <a:rPr lang="hu-HU" b="1" smtClean="0"/>
              <a:t>Lists: </a:t>
            </a:r>
            <a:endParaRPr lang="hu-HU" b="1" dirty="0" smtClean="0"/>
          </a:p>
          <a:p>
            <a:r>
              <a:rPr lang="hu-HU" dirty="0" err="1" smtClean="0"/>
              <a:t>ul</a:t>
            </a:r>
            <a:r>
              <a:rPr lang="hu-HU" dirty="0" smtClean="0"/>
              <a:t>, </a:t>
            </a:r>
            <a:r>
              <a:rPr lang="hu-HU" dirty="0" err="1" smtClean="0"/>
              <a:t>ol</a:t>
            </a:r>
            <a:r>
              <a:rPr lang="hu-HU" dirty="0" smtClean="0"/>
              <a:t>  </a:t>
            </a:r>
            <a:r>
              <a:rPr lang="hu-HU" dirty="0" err="1" smtClean="0"/>
              <a:t>ul</a:t>
            </a:r>
            <a:r>
              <a:rPr lang="hu-HU" dirty="0" smtClean="0"/>
              <a:t> { </a:t>
            </a:r>
            <a:r>
              <a:rPr lang="hu-HU" dirty="0" err="1" smtClean="0"/>
              <a:t>list-style-type</a:t>
            </a:r>
            <a:r>
              <a:rPr lang="hu-HU" dirty="0" smtClean="0"/>
              <a:t>: </a:t>
            </a:r>
            <a:r>
              <a:rPr lang="hu-HU" dirty="0" err="1" smtClean="0"/>
              <a:t>disc</a:t>
            </a:r>
            <a:r>
              <a:rPr lang="hu-HU" dirty="0" smtClean="0"/>
              <a:t> } </a:t>
            </a:r>
          </a:p>
          <a:p>
            <a:r>
              <a:rPr lang="hu-HU" dirty="0" err="1" smtClean="0"/>
              <a:t>ul</a:t>
            </a:r>
            <a:r>
              <a:rPr lang="hu-HU" dirty="0" smtClean="0"/>
              <a:t> { </a:t>
            </a:r>
            <a:r>
              <a:rPr lang="hu-HU" dirty="0" err="1" smtClean="0"/>
              <a:t>list-style-position</a:t>
            </a:r>
            <a:r>
              <a:rPr lang="hu-HU" dirty="0" smtClean="0"/>
              <a:t>: </a:t>
            </a:r>
            <a:r>
              <a:rPr lang="hu-HU" dirty="0" err="1" smtClean="0"/>
              <a:t>inside</a:t>
            </a:r>
            <a:r>
              <a:rPr lang="hu-HU" dirty="0" smtClean="0"/>
              <a:t> }</a:t>
            </a:r>
          </a:p>
          <a:p>
            <a:r>
              <a:rPr lang="hu-HU" dirty="0" smtClean="0"/>
              <a:t> </a:t>
            </a:r>
            <a:r>
              <a:rPr lang="hu-HU" dirty="0" err="1" smtClean="0"/>
              <a:t>ul</a:t>
            </a:r>
            <a:r>
              <a:rPr lang="hu-HU" dirty="0" smtClean="0"/>
              <a:t> { </a:t>
            </a:r>
            <a:r>
              <a:rPr lang="hu-HU" dirty="0" err="1" smtClean="0"/>
              <a:t>list-style-image</a:t>
            </a:r>
            <a:r>
              <a:rPr lang="hu-HU" dirty="0" smtClean="0"/>
              <a:t>: </a:t>
            </a:r>
            <a:r>
              <a:rPr lang="hu-HU" dirty="0" err="1" smtClean="0"/>
              <a:t>url</a:t>
            </a:r>
            <a:r>
              <a:rPr lang="hu-HU" dirty="0" smtClean="0"/>
              <a:t>(</a:t>
            </a:r>
            <a:r>
              <a:rPr lang="hu-HU" dirty="0" err="1" smtClean="0"/>
              <a:t>pont.gif</a:t>
            </a:r>
            <a:r>
              <a:rPr lang="hu-HU" dirty="0" smtClean="0"/>
              <a:t>) } </a:t>
            </a:r>
          </a:p>
          <a:p>
            <a:r>
              <a:rPr lang="hu-HU" dirty="0" err="1" smtClean="0"/>
              <a:t>ul</a:t>
            </a:r>
            <a:r>
              <a:rPr lang="hu-HU" dirty="0" smtClean="0"/>
              <a:t> { </a:t>
            </a:r>
            <a:r>
              <a:rPr lang="hu-HU" dirty="0" err="1" smtClean="0"/>
              <a:t>list-style</a:t>
            </a:r>
            <a:r>
              <a:rPr lang="hu-HU" dirty="0" smtClean="0"/>
              <a:t>: </a:t>
            </a:r>
            <a:r>
              <a:rPr lang="hu-HU" dirty="0" err="1" smtClean="0"/>
              <a:t>square</a:t>
            </a:r>
            <a:r>
              <a:rPr lang="hu-HU" dirty="0" smtClean="0"/>
              <a:t> </a:t>
            </a:r>
            <a:r>
              <a:rPr lang="hu-HU" dirty="0" err="1" smtClean="0"/>
              <a:t>inside</a:t>
            </a:r>
            <a:r>
              <a:rPr lang="hu-HU" dirty="0" smtClean="0"/>
              <a:t> </a:t>
            </a:r>
            <a:r>
              <a:rPr lang="hu-HU" dirty="0" err="1" smtClean="0"/>
              <a:t>url</a:t>
            </a:r>
            <a:r>
              <a:rPr lang="hu-HU" dirty="0" smtClean="0"/>
              <a:t>(</a:t>
            </a:r>
            <a:r>
              <a:rPr lang="hu-HU" dirty="0" err="1" smtClean="0"/>
              <a:t>pont.gif</a:t>
            </a:r>
            <a:r>
              <a:rPr lang="hu-HU" dirty="0" smtClean="0"/>
              <a:t>) }</a:t>
            </a:r>
            <a:endParaRPr lang="hu-HU" dirty="0"/>
          </a:p>
        </p:txBody>
      </p:sp>
    </p:spTree>
    <p:extLst>
      <p:ext uri="{BB962C8B-B14F-4D97-AF65-F5344CB8AC3E}">
        <p14:creationId xmlns:p14="http://schemas.microsoft.com/office/powerpoint/2010/main" xmlns="" val="2380680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Borders</a:t>
            </a:r>
            <a:r>
              <a:rPr lang="hu-HU" dirty="0" smtClean="0"/>
              <a:t>, </a:t>
            </a:r>
            <a:r>
              <a:rPr lang="hu-HU" dirty="0" err="1" smtClean="0"/>
              <a:t>margins</a:t>
            </a:r>
            <a:r>
              <a:rPr lang="hu-HU" dirty="0" smtClean="0"/>
              <a:t>, </a:t>
            </a:r>
            <a:r>
              <a:rPr lang="hu-HU" dirty="0" err="1" smtClean="0"/>
              <a:t>padding</a:t>
            </a:r>
            <a:r>
              <a:rPr lang="hu-HU" dirty="0" smtClean="0"/>
              <a:t> (</a:t>
            </a:r>
            <a:r>
              <a:rPr lang="hu-HU" smtClean="0"/>
              <a:t>BOX </a:t>
            </a:r>
            <a:r>
              <a:rPr lang="hu-HU" smtClean="0"/>
              <a:t>model)</a:t>
            </a:r>
            <a:endParaRPr lang="hu-HU" dirty="0"/>
          </a:p>
        </p:txBody>
      </p:sp>
      <p:sp>
        <p:nvSpPr>
          <p:cNvPr id="3" name="Tartalom helye 2"/>
          <p:cNvSpPr>
            <a:spLocks noGrp="1"/>
          </p:cNvSpPr>
          <p:nvPr>
            <p:ph idx="1"/>
          </p:nvPr>
        </p:nvSpPr>
        <p:spPr/>
        <p:txBody>
          <a:bodyPr/>
          <a:lstStyle/>
          <a:p>
            <a:pPr algn="just"/>
            <a:r>
              <a:rPr lang="en-US" smtClean="0"/>
              <a:t>CSS allows you to define a border, margin, and padding around an element. </a:t>
            </a:r>
            <a:r>
              <a:rPr lang="en-US" smtClean="0"/>
              <a:t>The </a:t>
            </a:r>
            <a:r>
              <a:rPr lang="hu-HU" smtClean="0"/>
              <a:t>border</a:t>
            </a:r>
            <a:r>
              <a:rPr lang="en-US" smtClean="0"/>
              <a:t> </a:t>
            </a:r>
            <a:r>
              <a:rPr lang="en-US" smtClean="0"/>
              <a:t>is rectangular (or in the case of CSS3 it can be a rectangle with rounded corners)</a:t>
            </a:r>
          </a:p>
          <a:p>
            <a:pPr algn="just"/>
            <a:r>
              <a:rPr lang="en-US" smtClean="0"/>
              <a:t>The thickness, color and style of </a:t>
            </a:r>
            <a:r>
              <a:rPr lang="en-US" smtClean="0"/>
              <a:t>the </a:t>
            </a:r>
            <a:r>
              <a:rPr lang="hu-HU" smtClean="0"/>
              <a:t>border</a:t>
            </a:r>
            <a:r>
              <a:rPr lang="en-US" smtClean="0"/>
              <a:t> </a:t>
            </a:r>
            <a:r>
              <a:rPr lang="en-US" smtClean="0"/>
              <a:t>can be adjusted with CSS settings</a:t>
            </a:r>
          </a:p>
          <a:p>
            <a:pPr algn="just"/>
            <a:r>
              <a:rPr lang="en-US" smtClean="0"/>
              <a:t>margin, padding: define the empty space around the element. An important difference between the two: margin defines the space outside the frame, and between the frame and neighboring elements</a:t>
            </a:r>
          </a:p>
          <a:p>
            <a:pPr algn="just"/>
            <a:r>
              <a:rPr lang="en-US" smtClean="0"/>
              <a:t>padding: defines the empty space within a frame, namely between the frame and the content elements.</a:t>
            </a:r>
            <a:endParaRPr lang="hu-HU" dirty="0"/>
          </a:p>
        </p:txBody>
      </p:sp>
    </p:spTree>
    <p:extLst>
      <p:ext uri="{BB962C8B-B14F-4D97-AF65-F5344CB8AC3E}">
        <p14:creationId xmlns:p14="http://schemas.microsoft.com/office/powerpoint/2010/main" xmlns="" val="43361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External</a:t>
            </a:r>
            <a:r>
              <a:rPr lang="hu-HU" dirty="0" smtClean="0"/>
              <a:t> CSS</a:t>
            </a:r>
            <a:endParaRPr lang="hu-HU" dirty="0"/>
          </a:p>
        </p:txBody>
      </p:sp>
      <p:sp>
        <p:nvSpPr>
          <p:cNvPr id="3" name="Tartalom helye 2"/>
          <p:cNvSpPr>
            <a:spLocks noGrp="1"/>
          </p:cNvSpPr>
          <p:nvPr>
            <p:ph idx="1"/>
          </p:nvPr>
        </p:nvSpPr>
        <p:spPr/>
        <p:txBody>
          <a:bodyPr>
            <a:normAutofit fontScale="92500" lnSpcReduction="20000"/>
          </a:bodyPr>
          <a:lstStyle/>
          <a:p>
            <a:pPr algn="just"/>
            <a:r>
              <a:rPr lang="en-US" smtClean="0"/>
              <a:t>If you need to apply the same style to several HTML pages, for example, it might be a good solution to create a separate style sheet instead of displaying the same styles in every HTML file. Then, if there is one where we want to use it, we import it there (Can be used multiple times).</a:t>
            </a:r>
          </a:p>
          <a:p>
            <a:pPr algn="just"/>
            <a:r>
              <a:rPr lang="en-US" smtClean="0"/>
              <a:t>It is a separate file with a .css file extension</a:t>
            </a:r>
          </a:p>
          <a:p>
            <a:pPr algn="just"/>
            <a:r>
              <a:rPr lang="en-US" smtClean="0"/>
              <a:t>style element (&lt;style&gt; &lt;/style&gt;) does not need to be defined in this file, only selectors and declarations need to be listed directly.</a:t>
            </a:r>
          </a:p>
          <a:p>
            <a:pPr algn="just"/>
            <a:r>
              <a:rPr lang="en-US" smtClean="0"/>
              <a:t>Once we have the separate file, we can use the link element in our HTML document to bring the style into the document and apply it to the document.</a:t>
            </a:r>
          </a:p>
          <a:p>
            <a:pPr algn="just"/>
            <a:r>
              <a:rPr lang="en-US" smtClean="0"/>
              <a:t>&lt;link rel="stylesheet" type="text/css" href="styles.css"/&gt;</a:t>
            </a:r>
          </a:p>
          <a:p>
            <a:pPr algn="just"/>
            <a:r>
              <a:rPr lang="en-US" smtClean="0"/>
              <a:t>The link element is entered in the head element.</a:t>
            </a:r>
            <a:endParaRPr lang="hu-HU" dirty="0"/>
          </a:p>
        </p:txBody>
      </p:sp>
    </p:spTree>
    <p:extLst>
      <p:ext uri="{BB962C8B-B14F-4D97-AF65-F5344CB8AC3E}">
        <p14:creationId xmlns:p14="http://schemas.microsoft.com/office/powerpoint/2010/main" xmlns="" val="4193018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Borders</a:t>
            </a:r>
            <a:r>
              <a:rPr lang="hu-HU" dirty="0" smtClean="0"/>
              <a:t>, </a:t>
            </a:r>
            <a:r>
              <a:rPr lang="hu-HU" dirty="0" err="1" smtClean="0"/>
              <a:t>margins</a:t>
            </a:r>
            <a:r>
              <a:rPr lang="hu-HU" dirty="0" smtClean="0"/>
              <a:t>, </a:t>
            </a:r>
            <a:r>
              <a:rPr lang="hu-HU" dirty="0" err="1" smtClean="0"/>
              <a:t>padding</a:t>
            </a:r>
            <a:r>
              <a:rPr lang="hu-HU" dirty="0" smtClean="0"/>
              <a:t> (</a:t>
            </a:r>
            <a:r>
              <a:rPr lang="hu-HU" smtClean="0"/>
              <a:t>BOX </a:t>
            </a:r>
            <a:r>
              <a:rPr lang="hu-HU" smtClean="0"/>
              <a:t>model)</a:t>
            </a:r>
            <a:endParaRPr lang="hu-HU" dirty="0"/>
          </a:p>
        </p:txBody>
      </p:sp>
      <p:sp>
        <p:nvSpPr>
          <p:cNvPr id="3" name="Tartalom helye 2"/>
          <p:cNvSpPr>
            <a:spLocks noGrp="1"/>
          </p:cNvSpPr>
          <p:nvPr>
            <p:ph idx="1"/>
          </p:nvPr>
        </p:nvSpPr>
        <p:spPr/>
        <p:txBody>
          <a:bodyPr>
            <a:normAutofit/>
          </a:bodyPr>
          <a:lstStyle/>
          <a:p>
            <a:pPr algn="just"/>
            <a:r>
              <a:rPr lang="en-US" smtClean="0"/>
              <a:t>Both the margin and the padding can </a:t>
            </a:r>
            <a:r>
              <a:rPr lang="en-US" smtClean="0"/>
              <a:t>be </a:t>
            </a:r>
            <a:r>
              <a:rPr lang="en-US" smtClean="0"/>
              <a:t>different</a:t>
            </a:r>
            <a:endParaRPr lang="hu-HU" smtClean="0"/>
          </a:p>
          <a:p>
            <a:pPr algn="just"/>
            <a:r>
              <a:rPr lang="hu-HU" smtClean="0"/>
              <a:t>padding-top</a:t>
            </a:r>
            <a:r>
              <a:rPr lang="hu-HU" dirty="0"/>
              <a:t>, </a:t>
            </a:r>
            <a:r>
              <a:rPr lang="hu-HU" dirty="0" err="1"/>
              <a:t>padding-right</a:t>
            </a:r>
            <a:r>
              <a:rPr lang="hu-HU" dirty="0"/>
              <a:t>, </a:t>
            </a:r>
            <a:r>
              <a:rPr lang="hu-HU" dirty="0" err="1"/>
              <a:t>padding-bottom</a:t>
            </a:r>
            <a:r>
              <a:rPr lang="hu-HU" dirty="0"/>
              <a:t>, </a:t>
            </a:r>
            <a:r>
              <a:rPr lang="hu-HU" dirty="0" err="1"/>
              <a:t>padding-left</a:t>
            </a:r>
            <a:endParaRPr lang="hu-HU" dirty="0"/>
          </a:p>
          <a:p>
            <a:r>
              <a:rPr lang="hu-HU" dirty="0"/>
              <a:t>p {</a:t>
            </a:r>
            <a:br>
              <a:rPr lang="hu-HU" dirty="0"/>
            </a:br>
            <a:r>
              <a:rPr lang="hu-HU" dirty="0"/>
              <a:t>    </a:t>
            </a:r>
            <a:r>
              <a:rPr lang="hu-HU" dirty="0" err="1"/>
              <a:t>padding-top</a:t>
            </a:r>
            <a:r>
              <a:rPr lang="hu-HU" dirty="0"/>
              <a:t>: 25px;</a:t>
            </a:r>
            <a:br>
              <a:rPr lang="hu-HU" dirty="0"/>
            </a:br>
            <a:r>
              <a:rPr lang="hu-HU" dirty="0"/>
              <a:t>    </a:t>
            </a:r>
            <a:r>
              <a:rPr lang="hu-HU" dirty="0" err="1"/>
              <a:t>padding-right</a:t>
            </a:r>
            <a:r>
              <a:rPr lang="hu-HU" dirty="0"/>
              <a:t>: 50px;</a:t>
            </a:r>
            <a:br>
              <a:rPr lang="hu-HU" dirty="0"/>
            </a:br>
            <a:r>
              <a:rPr lang="hu-HU" dirty="0"/>
              <a:t>    </a:t>
            </a:r>
            <a:r>
              <a:rPr lang="hu-HU" dirty="0" err="1"/>
              <a:t>padding-bottom</a:t>
            </a:r>
            <a:r>
              <a:rPr lang="hu-HU" dirty="0"/>
              <a:t>: 25px;</a:t>
            </a:r>
            <a:br>
              <a:rPr lang="hu-HU" dirty="0"/>
            </a:br>
            <a:r>
              <a:rPr lang="hu-HU" dirty="0"/>
              <a:t>    </a:t>
            </a:r>
            <a:r>
              <a:rPr lang="hu-HU" dirty="0" err="1"/>
              <a:t>padding-left</a:t>
            </a:r>
            <a:r>
              <a:rPr lang="hu-HU" dirty="0"/>
              <a:t>: 50px;</a:t>
            </a:r>
            <a:br>
              <a:rPr lang="hu-HU" dirty="0"/>
            </a:br>
            <a:r>
              <a:rPr lang="hu-HU" dirty="0"/>
              <a:t>}</a:t>
            </a:r>
          </a:p>
          <a:p>
            <a:r>
              <a:rPr lang="hu-HU" dirty="0"/>
              <a:t> </a:t>
            </a:r>
          </a:p>
          <a:p>
            <a:endParaRPr lang="hu-HU" dirty="0"/>
          </a:p>
        </p:txBody>
      </p:sp>
    </p:spTree>
    <p:extLst>
      <p:ext uri="{BB962C8B-B14F-4D97-AF65-F5344CB8AC3E}">
        <p14:creationId xmlns:p14="http://schemas.microsoft.com/office/powerpoint/2010/main" xmlns="" val="4261678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Borders</a:t>
            </a:r>
            <a:r>
              <a:rPr lang="hu-HU" dirty="0" smtClean="0"/>
              <a:t>, </a:t>
            </a:r>
            <a:r>
              <a:rPr lang="hu-HU" dirty="0" err="1" smtClean="0"/>
              <a:t>margins</a:t>
            </a:r>
            <a:r>
              <a:rPr lang="hu-HU" dirty="0" smtClean="0"/>
              <a:t>, </a:t>
            </a:r>
            <a:r>
              <a:rPr lang="hu-HU" dirty="0" err="1" smtClean="0"/>
              <a:t>padding</a:t>
            </a:r>
            <a:r>
              <a:rPr lang="hu-HU" dirty="0" smtClean="0"/>
              <a:t> (</a:t>
            </a:r>
            <a:r>
              <a:rPr lang="hu-HU" smtClean="0"/>
              <a:t>BOX </a:t>
            </a:r>
            <a:r>
              <a:rPr lang="hu-HU" smtClean="0"/>
              <a:t>model)</a:t>
            </a:r>
            <a:endParaRPr lang="hu-HU" dirty="0"/>
          </a:p>
        </p:txBody>
      </p:sp>
      <p:sp>
        <p:nvSpPr>
          <p:cNvPr id="3" name="Tartalom helye 2"/>
          <p:cNvSpPr>
            <a:spLocks noGrp="1"/>
          </p:cNvSpPr>
          <p:nvPr>
            <p:ph idx="1"/>
          </p:nvPr>
        </p:nvSpPr>
        <p:spPr/>
        <p:txBody>
          <a:bodyPr>
            <a:normAutofit lnSpcReduction="10000"/>
          </a:bodyPr>
          <a:lstStyle/>
          <a:p>
            <a:r>
              <a:rPr lang="en-US" smtClean="0"/>
              <a:t>A value of at least 1 and a maximum of 4 can be assigned to these properties.</a:t>
            </a:r>
          </a:p>
          <a:p>
            <a:r>
              <a:rPr lang="en-US" smtClean="0"/>
              <a:t>For 4 </a:t>
            </a:r>
            <a:r>
              <a:rPr lang="en-US" smtClean="0"/>
              <a:t>values</a:t>
            </a:r>
            <a:r>
              <a:rPr lang="en-US" smtClean="0"/>
              <a:t>:</a:t>
            </a:r>
            <a:endParaRPr lang="hu-HU" smtClean="0"/>
          </a:p>
          <a:p>
            <a:r>
              <a:rPr lang="hu-HU" smtClean="0"/>
              <a:t>margin</a:t>
            </a:r>
            <a:r>
              <a:rPr lang="hu-HU" dirty="0"/>
              <a:t>: top, right, </a:t>
            </a:r>
            <a:r>
              <a:rPr lang="hu-HU" dirty="0" err="1"/>
              <a:t>bottom</a:t>
            </a:r>
            <a:r>
              <a:rPr lang="hu-HU"/>
              <a:t>, </a:t>
            </a:r>
            <a:r>
              <a:rPr lang="hu-HU" smtClean="0"/>
              <a:t>left</a:t>
            </a:r>
            <a:endParaRPr lang="hu-HU" dirty="0"/>
          </a:p>
          <a:p>
            <a:r>
              <a:rPr lang="hu-HU" dirty="0" err="1"/>
              <a:t>margin</a:t>
            </a:r>
            <a:r>
              <a:rPr lang="hu-HU" dirty="0"/>
              <a:t>: 25px 50px 75px 100px;</a:t>
            </a:r>
          </a:p>
          <a:p>
            <a:r>
              <a:rPr lang="hu-HU" smtClean="0"/>
              <a:t>For 3 </a:t>
            </a:r>
            <a:r>
              <a:rPr lang="hu-HU" smtClean="0"/>
              <a:t>values</a:t>
            </a:r>
            <a:r>
              <a:rPr lang="hu-HU" smtClean="0"/>
              <a:t>:</a:t>
            </a:r>
          </a:p>
          <a:p>
            <a:r>
              <a:rPr lang="hu-HU" smtClean="0"/>
              <a:t>margin</a:t>
            </a:r>
            <a:r>
              <a:rPr lang="hu-HU" dirty="0"/>
              <a:t>: top right és </a:t>
            </a:r>
            <a:r>
              <a:rPr lang="hu-HU" err="1"/>
              <a:t>left</a:t>
            </a:r>
            <a:r>
              <a:rPr lang="hu-HU"/>
              <a:t> </a:t>
            </a:r>
            <a:r>
              <a:rPr lang="hu-HU" smtClean="0"/>
              <a:t>bottom</a:t>
            </a:r>
            <a:endParaRPr lang="hu-HU" dirty="0"/>
          </a:p>
          <a:p>
            <a:r>
              <a:rPr lang="hu-HU" dirty="0" err="1"/>
              <a:t>margin</a:t>
            </a:r>
            <a:r>
              <a:rPr lang="hu-HU" dirty="0"/>
              <a:t>: 25px 50px 75px;</a:t>
            </a:r>
          </a:p>
          <a:p>
            <a:r>
              <a:rPr lang="en-US" smtClean="0"/>
              <a:t>the </a:t>
            </a:r>
            <a:r>
              <a:rPr lang="en-US" smtClean="0"/>
              <a:t>top margin is 25px, the left and right 50px; the bottom is 75px</a:t>
            </a:r>
            <a:endParaRPr lang="hu-HU" dirty="0"/>
          </a:p>
        </p:txBody>
      </p:sp>
    </p:spTree>
    <p:extLst>
      <p:ext uri="{BB962C8B-B14F-4D97-AF65-F5344CB8AC3E}">
        <p14:creationId xmlns:p14="http://schemas.microsoft.com/office/powerpoint/2010/main" xmlns="" val="2843717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Borders</a:t>
            </a:r>
            <a:r>
              <a:rPr lang="hu-HU" dirty="0" smtClean="0"/>
              <a:t>, </a:t>
            </a:r>
            <a:r>
              <a:rPr lang="hu-HU" dirty="0" err="1" smtClean="0"/>
              <a:t>margins</a:t>
            </a:r>
            <a:r>
              <a:rPr lang="hu-HU" dirty="0" smtClean="0"/>
              <a:t>, </a:t>
            </a:r>
            <a:r>
              <a:rPr lang="hu-HU" dirty="0" err="1" smtClean="0"/>
              <a:t>padding</a:t>
            </a:r>
            <a:r>
              <a:rPr lang="hu-HU" dirty="0" smtClean="0"/>
              <a:t> (</a:t>
            </a:r>
            <a:r>
              <a:rPr lang="hu-HU" smtClean="0"/>
              <a:t>BOX </a:t>
            </a:r>
            <a:r>
              <a:rPr lang="hu-HU" smtClean="0"/>
              <a:t>model)</a:t>
            </a:r>
            <a:endParaRPr lang="hu-HU" dirty="0"/>
          </a:p>
        </p:txBody>
      </p:sp>
      <p:sp>
        <p:nvSpPr>
          <p:cNvPr id="3" name="Tartalom helye 2"/>
          <p:cNvSpPr>
            <a:spLocks noGrp="1"/>
          </p:cNvSpPr>
          <p:nvPr>
            <p:ph idx="1"/>
          </p:nvPr>
        </p:nvSpPr>
        <p:spPr/>
        <p:txBody>
          <a:bodyPr>
            <a:normAutofit/>
          </a:bodyPr>
          <a:lstStyle/>
          <a:p>
            <a:r>
              <a:rPr lang="en-US" smtClean="0"/>
              <a:t>For 2 values:</a:t>
            </a:r>
          </a:p>
          <a:p>
            <a:r>
              <a:rPr lang="en-US" smtClean="0"/>
              <a:t>margin: top and bottom right and left</a:t>
            </a:r>
          </a:p>
          <a:p>
            <a:r>
              <a:rPr lang="en-US" smtClean="0"/>
              <a:t>E</a:t>
            </a:r>
            <a:r>
              <a:rPr lang="hu-HU" smtClean="0"/>
              <a:t>.</a:t>
            </a:r>
            <a:r>
              <a:rPr lang="en-US" smtClean="0"/>
              <a:t>g</a:t>
            </a:r>
            <a:r>
              <a:rPr lang="hu-HU" smtClean="0"/>
              <a:t>.</a:t>
            </a:r>
            <a:r>
              <a:rPr lang="en-US" smtClean="0"/>
              <a:t>: </a:t>
            </a:r>
            <a:r>
              <a:rPr lang="en-US" smtClean="0"/>
              <a:t>margin: 25px 50px; for top and bottom 25px; right and left 50px;</a:t>
            </a:r>
          </a:p>
          <a:p>
            <a:r>
              <a:rPr lang="en-US" smtClean="0"/>
              <a:t>For a value of 1:</a:t>
            </a:r>
          </a:p>
          <a:p>
            <a:r>
              <a:rPr lang="en-US" smtClean="0"/>
              <a:t>margin: right-left-top-bottom</a:t>
            </a:r>
          </a:p>
          <a:p>
            <a:r>
              <a:rPr lang="en-US" smtClean="0"/>
              <a:t>all margins are the same size</a:t>
            </a:r>
          </a:p>
          <a:p>
            <a:r>
              <a:rPr lang="en-US" smtClean="0"/>
              <a:t>eg: margin: 25px; each margin is 25px;</a:t>
            </a:r>
            <a:endParaRPr lang="hu-HU" dirty="0"/>
          </a:p>
        </p:txBody>
      </p:sp>
    </p:spTree>
    <p:extLst>
      <p:ext uri="{BB962C8B-B14F-4D97-AF65-F5344CB8AC3E}">
        <p14:creationId xmlns:p14="http://schemas.microsoft.com/office/powerpoint/2010/main" xmlns="" val="1359410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BOX </a:t>
            </a:r>
            <a:r>
              <a:rPr lang="hu-HU" smtClean="0"/>
              <a:t>model</a:t>
            </a:r>
            <a:endParaRPr lang="hu-HU" dirty="0"/>
          </a:p>
        </p:txBody>
      </p:sp>
      <p:pic>
        <p:nvPicPr>
          <p:cNvPr id="4" name="Tartalom helye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07580" y="1565265"/>
            <a:ext cx="7902054" cy="4490112"/>
          </a:xfrm>
          <a:prstGeom prst="rect">
            <a:avLst/>
          </a:prstGeom>
          <a:noFill/>
          <a:ln>
            <a:noFill/>
          </a:ln>
        </p:spPr>
      </p:pic>
    </p:spTree>
    <p:extLst>
      <p:ext uri="{BB962C8B-B14F-4D97-AF65-F5344CB8AC3E}">
        <p14:creationId xmlns:p14="http://schemas.microsoft.com/office/powerpoint/2010/main" xmlns="" val="3595561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smtClean="0"/>
              <a:t>Box</a:t>
            </a:r>
            <a:r>
              <a:rPr lang="hu-HU" smtClean="0"/>
              <a:t> </a:t>
            </a:r>
            <a:r>
              <a:rPr lang="hu-HU" smtClean="0"/>
              <a:t>model</a:t>
            </a:r>
            <a:endParaRPr lang="hu-HU" dirty="0"/>
          </a:p>
        </p:txBody>
      </p:sp>
      <p:pic>
        <p:nvPicPr>
          <p:cNvPr id="4" name="Tartalom helye 3" descr="CSS box-model"/>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6012" y="1690688"/>
            <a:ext cx="8679976" cy="4339988"/>
          </a:xfrm>
          <a:prstGeom prst="rect">
            <a:avLst/>
          </a:prstGeom>
          <a:noFill/>
          <a:ln>
            <a:noFill/>
          </a:ln>
        </p:spPr>
      </p:pic>
    </p:spTree>
    <p:extLst>
      <p:ext uri="{BB962C8B-B14F-4D97-AF65-F5344CB8AC3E}">
        <p14:creationId xmlns:p14="http://schemas.microsoft.com/office/powerpoint/2010/main" xmlns="" val="3781002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smtClean="0"/>
              <a:t>Box</a:t>
            </a:r>
            <a:r>
              <a:rPr lang="hu-HU" smtClean="0"/>
              <a:t> </a:t>
            </a:r>
            <a:r>
              <a:rPr lang="hu-HU" smtClean="0"/>
              <a:t>model</a:t>
            </a:r>
            <a:endParaRPr lang="hu-HU" dirty="0"/>
          </a:p>
        </p:txBody>
      </p:sp>
      <p:sp>
        <p:nvSpPr>
          <p:cNvPr id="3" name="Tartalom helye 2"/>
          <p:cNvSpPr>
            <a:spLocks noGrp="1"/>
          </p:cNvSpPr>
          <p:nvPr>
            <p:ph idx="1"/>
          </p:nvPr>
        </p:nvSpPr>
        <p:spPr/>
        <p:txBody>
          <a:bodyPr>
            <a:normAutofit/>
          </a:bodyPr>
          <a:lstStyle/>
          <a:p>
            <a:r>
              <a:rPr lang="en-US" smtClean="0"/>
              <a:t>CSS box model parts: margins</a:t>
            </a:r>
            <a:r>
              <a:rPr lang="en-US" smtClean="0"/>
              <a:t>, </a:t>
            </a:r>
            <a:r>
              <a:rPr lang="hu-HU" smtClean="0"/>
              <a:t>border</a:t>
            </a:r>
            <a:r>
              <a:rPr lang="en-US" smtClean="0"/>
              <a:t>, </a:t>
            </a:r>
            <a:r>
              <a:rPr lang="en-US" smtClean="0"/>
              <a:t>padding, and the current content</a:t>
            </a:r>
          </a:p>
          <a:p>
            <a:r>
              <a:rPr lang="en-US" smtClean="0"/>
              <a:t>Box model allows you to add </a:t>
            </a:r>
            <a:r>
              <a:rPr lang="en-US" smtClean="0"/>
              <a:t>a </a:t>
            </a:r>
            <a:r>
              <a:rPr lang="hu-HU" smtClean="0"/>
              <a:t>border</a:t>
            </a:r>
            <a:r>
              <a:rPr lang="en-US" smtClean="0"/>
              <a:t> </a:t>
            </a:r>
            <a:r>
              <a:rPr lang="en-US" smtClean="0"/>
              <a:t>around the elements and define space between the elements.</a:t>
            </a:r>
          </a:p>
          <a:p>
            <a:r>
              <a:rPr lang="en-US" smtClean="0"/>
              <a:t>Margin: the part outside </a:t>
            </a:r>
            <a:r>
              <a:rPr lang="en-US" smtClean="0"/>
              <a:t>the </a:t>
            </a:r>
            <a:r>
              <a:rPr lang="hu-HU" smtClean="0"/>
              <a:t>border</a:t>
            </a:r>
            <a:r>
              <a:rPr lang="en-US" smtClean="0"/>
              <a:t>.</a:t>
            </a:r>
            <a:endParaRPr lang="en-US" smtClean="0"/>
          </a:p>
          <a:p>
            <a:r>
              <a:rPr lang="en-US" smtClean="0"/>
              <a:t>Padding: this is the area from </a:t>
            </a:r>
            <a:r>
              <a:rPr lang="en-US" smtClean="0"/>
              <a:t>the </a:t>
            </a:r>
            <a:r>
              <a:rPr lang="hu-HU" smtClean="0"/>
              <a:t>border</a:t>
            </a:r>
            <a:r>
              <a:rPr lang="en-US" smtClean="0"/>
              <a:t> </a:t>
            </a:r>
            <a:r>
              <a:rPr lang="en-US" smtClean="0"/>
              <a:t>to the inside</a:t>
            </a:r>
          </a:p>
          <a:p>
            <a:r>
              <a:rPr lang="en-US" smtClean="0"/>
              <a:t>Border</a:t>
            </a:r>
            <a:endParaRPr lang="hu-HU" b="1" dirty="0" smtClean="0"/>
          </a:p>
        </p:txBody>
      </p:sp>
    </p:spTree>
    <p:extLst>
      <p:ext uri="{BB962C8B-B14F-4D97-AF65-F5344CB8AC3E}">
        <p14:creationId xmlns:p14="http://schemas.microsoft.com/office/powerpoint/2010/main" xmlns="" val="1130413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smtClean="0"/>
              <a:t>Box</a:t>
            </a:r>
            <a:r>
              <a:rPr lang="hu-HU" smtClean="0"/>
              <a:t> </a:t>
            </a:r>
            <a:r>
              <a:rPr lang="hu-HU" smtClean="0"/>
              <a:t>model</a:t>
            </a:r>
            <a:endParaRPr lang="hu-HU" dirty="0"/>
          </a:p>
        </p:txBody>
      </p:sp>
      <p:sp>
        <p:nvSpPr>
          <p:cNvPr id="3" name="Tartalom helye 2"/>
          <p:cNvSpPr>
            <a:spLocks noGrp="1"/>
          </p:cNvSpPr>
          <p:nvPr>
            <p:ph idx="1"/>
          </p:nvPr>
        </p:nvSpPr>
        <p:spPr/>
        <p:txBody>
          <a:bodyPr>
            <a:normAutofit fontScale="85000" lnSpcReduction="20000"/>
          </a:bodyPr>
          <a:lstStyle/>
          <a:p>
            <a:r>
              <a:rPr lang="en-US" smtClean="0"/>
              <a:t>the width and height properties are the size of the content area of the elements only, they do not include the area required for the padding</a:t>
            </a:r>
            <a:r>
              <a:rPr lang="en-US" smtClean="0"/>
              <a:t>, </a:t>
            </a:r>
            <a:r>
              <a:rPr lang="hu-HU" smtClean="0"/>
              <a:t>border</a:t>
            </a:r>
            <a:r>
              <a:rPr lang="en-US" smtClean="0"/>
              <a:t> </a:t>
            </a:r>
            <a:r>
              <a:rPr lang="en-US" smtClean="0"/>
              <a:t>and margins of the elements.</a:t>
            </a:r>
          </a:p>
          <a:p>
            <a:r>
              <a:rPr lang="en-US" smtClean="0"/>
              <a:t>So, for example, in order to decide the total size of an element on the screen including </a:t>
            </a:r>
            <a:r>
              <a:rPr lang="en-US" smtClean="0"/>
              <a:t>the </a:t>
            </a:r>
            <a:r>
              <a:rPr lang="hu-HU" smtClean="0"/>
              <a:t>border</a:t>
            </a:r>
            <a:r>
              <a:rPr lang="en-US" smtClean="0"/>
              <a:t>, </a:t>
            </a:r>
            <a:r>
              <a:rPr lang="en-US" smtClean="0"/>
              <a:t>we need to add the width of the left and right padding and the width of the left and right frame to the width of the element.</a:t>
            </a:r>
          </a:p>
          <a:p>
            <a:r>
              <a:rPr lang="en-US" smtClean="0"/>
              <a:t>The total height occupied by the element on the screen such that the upper and lower padding size and the upper and lower frame width must be added to the length of the element.</a:t>
            </a:r>
          </a:p>
          <a:p>
            <a:r>
              <a:rPr lang="en-US" smtClean="0"/>
              <a:t>If there are also margins, then a</a:t>
            </a:r>
          </a:p>
          <a:p>
            <a:r>
              <a:rPr lang="en-US" smtClean="0"/>
              <a:t>total element width: right padding + left padding + </a:t>
            </a:r>
            <a:r>
              <a:rPr lang="en-US" smtClean="0"/>
              <a:t>left </a:t>
            </a:r>
            <a:r>
              <a:rPr lang="hu-HU" smtClean="0"/>
              <a:t>border</a:t>
            </a:r>
            <a:r>
              <a:rPr lang="en-US" smtClean="0"/>
              <a:t> </a:t>
            </a:r>
            <a:r>
              <a:rPr lang="en-US" smtClean="0"/>
              <a:t>+ </a:t>
            </a:r>
            <a:r>
              <a:rPr lang="en-US" smtClean="0"/>
              <a:t>right </a:t>
            </a:r>
            <a:r>
              <a:rPr lang="hu-HU" smtClean="0"/>
              <a:t>border</a:t>
            </a:r>
            <a:r>
              <a:rPr lang="en-US" smtClean="0"/>
              <a:t> </a:t>
            </a:r>
            <a:r>
              <a:rPr lang="en-US" smtClean="0"/>
              <a:t>+ left margin + right margin + element width</a:t>
            </a:r>
          </a:p>
          <a:p>
            <a:r>
              <a:rPr lang="en-US" smtClean="0"/>
              <a:t>total element height: bottom padding + top padding + </a:t>
            </a:r>
            <a:r>
              <a:rPr lang="en-US" smtClean="0"/>
              <a:t>bottom </a:t>
            </a:r>
            <a:r>
              <a:rPr lang="hu-HU" smtClean="0"/>
              <a:t>border</a:t>
            </a:r>
            <a:r>
              <a:rPr lang="en-US" smtClean="0"/>
              <a:t> </a:t>
            </a:r>
            <a:r>
              <a:rPr lang="en-US" smtClean="0"/>
              <a:t>+ </a:t>
            </a:r>
            <a:r>
              <a:rPr lang="en-US" smtClean="0"/>
              <a:t>top </a:t>
            </a:r>
            <a:r>
              <a:rPr lang="hu-HU" smtClean="0"/>
              <a:t>border</a:t>
            </a:r>
            <a:r>
              <a:rPr lang="en-US" smtClean="0"/>
              <a:t> </a:t>
            </a:r>
            <a:r>
              <a:rPr lang="en-US" smtClean="0"/>
              <a:t>+ bottom margin + top margin + element height</a:t>
            </a:r>
            <a:endParaRPr lang="hu-HU" dirty="0"/>
          </a:p>
        </p:txBody>
      </p:sp>
    </p:spTree>
    <p:extLst>
      <p:ext uri="{BB962C8B-B14F-4D97-AF65-F5344CB8AC3E}">
        <p14:creationId xmlns:p14="http://schemas.microsoft.com/office/powerpoint/2010/main" xmlns="" val="3721360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smtClean="0"/>
              <a:t>Box</a:t>
            </a:r>
            <a:r>
              <a:rPr lang="hu-HU" smtClean="0"/>
              <a:t> </a:t>
            </a:r>
            <a:r>
              <a:rPr lang="hu-HU" smtClean="0"/>
              <a:t>model</a:t>
            </a:r>
            <a:endParaRPr lang="hu-HU" dirty="0"/>
          </a:p>
        </p:txBody>
      </p:sp>
      <p:sp>
        <p:nvSpPr>
          <p:cNvPr id="3" name="Tartalom helye 2"/>
          <p:cNvSpPr>
            <a:spLocks noGrp="1"/>
          </p:cNvSpPr>
          <p:nvPr>
            <p:ph idx="1"/>
          </p:nvPr>
        </p:nvSpPr>
        <p:spPr/>
        <p:txBody>
          <a:bodyPr/>
          <a:lstStyle/>
          <a:p>
            <a:r>
              <a:rPr lang="hu-HU" dirty="0" err="1"/>
              <a:t>div</a:t>
            </a:r>
            <a:r>
              <a:rPr lang="hu-HU" dirty="0"/>
              <a:t> {</a:t>
            </a:r>
            <a:br>
              <a:rPr lang="hu-HU" dirty="0"/>
            </a:br>
            <a:r>
              <a:rPr lang="hu-HU" dirty="0"/>
              <a:t>    </a:t>
            </a:r>
            <a:r>
              <a:rPr lang="hu-HU" dirty="0" err="1"/>
              <a:t>width</a:t>
            </a:r>
            <a:r>
              <a:rPr lang="hu-HU" dirty="0"/>
              <a:t>: 320px;</a:t>
            </a:r>
            <a:br>
              <a:rPr lang="hu-HU" dirty="0"/>
            </a:br>
            <a:r>
              <a:rPr lang="hu-HU" dirty="0"/>
              <a:t>    </a:t>
            </a:r>
            <a:r>
              <a:rPr lang="hu-HU" dirty="0" err="1"/>
              <a:t>padding</a:t>
            </a:r>
            <a:r>
              <a:rPr lang="hu-HU" dirty="0"/>
              <a:t>: 10px;</a:t>
            </a:r>
            <a:br>
              <a:rPr lang="hu-HU" dirty="0"/>
            </a:br>
            <a:r>
              <a:rPr lang="hu-HU" dirty="0"/>
              <a:t>    </a:t>
            </a:r>
            <a:r>
              <a:rPr lang="hu-HU" dirty="0" err="1"/>
              <a:t>border</a:t>
            </a:r>
            <a:r>
              <a:rPr lang="hu-HU" dirty="0"/>
              <a:t>: 5px </a:t>
            </a:r>
            <a:r>
              <a:rPr lang="hu-HU" dirty="0" err="1"/>
              <a:t>solid</a:t>
            </a:r>
            <a:r>
              <a:rPr lang="hu-HU" dirty="0"/>
              <a:t> </a:t>
            </a:r>
            <a:r>
              <a:rPr lang="hu-HU" dirty="0" err="1"/>
              <a:t>gray</a:t>
            </a:r>
            <a:r>
              <a:rPr lang="hu-HU" dirty="0"/>
              <a:t>;</a:t>
            </a:r>
            <a:br>
              <a:rPr lang="hu-HU" dirty="0"/>
            </a:br>
            <a:r>
              <a:rPr lang="hu-HU" dirty="0"/>
              <a:t>    </a:t>
            </a:r>
            <a:r>
              <a:rPr lang="hu-HU" dirty="0" err="1"/>
              <a:t>margin</a:t>
            </a:r>
            <a:r>
              <a:rPr lang="hu-HU" dirty="0"/>
              <a:t>: 0; </a:t>
            </a:r>
            <a:br>
              <a:rPr lang="hu-HU" dirty="0"/>
            </a:br>
            <a:r>
              <a:rPr lang="hu-HU" dirty="0"/>
              <a:t>}</a:t>
            </a:r>
          </a:p>
          <a:p>
            <a:pPr algn="just"/>
            <a:r>
              <a:rPr lang="en-US" smtClean="0"/>
              <a:t>Then the total width of the div is: 320px + 2*10px (left and right padding) + 2*5px (left and right frame) + 2*0 = 350px</a:t>
            </a:r>
            <a:endParaRPr lang="hu-HU" dirty="0"/>
          </a:p>
        </p:txBody>
      </p:sp>
    </p:spTree>
    <p:extLst>
      <p:ext uri="{BB962C8B-B14F-4D97-AF65-F5344CB8AC3E}">
        <p14:creationId xmlns:p14="http://schemas.microsoft.com/office/powerpoint/2010/main" xmlns="" val="843321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a:t>
            </a:r>
            <a:endParaRPr lang="hu-HU" dirty="0"/>
          </a:p>
        </p:txBody>
      </p:sp>
      <p:sp>
        <p:nvSpPr>
          <p:cNvPr id="3" name="Tartalom helye 2"/>
          <p:cNvSpPr>
            <a:spLocks noGrp="1"/>
          </p:cNvSpPr>
          <p:nvPr>
            <p:ph idx="1"/>
          </p:nvPr>
        </p:nvSpPr>
        <p:spPr/>
        <p:txBody>
          <a:bodyPr/>
          <a:lstStyle/>
          <a:p>
            <a:r>
              <a:rPr lang="en-US" smtClean="0"/>
              <a:t>CSS position property defines the type of positioning that is applied to the element.</a:t>
            </a:r>
          </a:p>
          <a:p>
            <a:r>
              <a:rPr lang="en-US" smtClean="0"/>
              <a:t>This property can have 4 possible values: static, absolute, fixed, relative</a:t>
            </a:r>
            <a:endParaRPr lang="hu-HU" dirty="0"/>
          </a:p>
        </p:txBody>
      </p:sp>
    </p:spTree>
    <p:extLst>
      <p:ext uri="{BB962C8B-B14F-4D97-AF65-F5344CB8AC3E}">
        <p14:creationId xmlns:p14="http://schemas.microsoft.com/office/powerpoint/2010/main" xmlns="" val="4211323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 </a:t>
            </a:r>
            <a:r>
              <a:rPr lang="hu-HU" dirty="0" smtClean="0"/>
              <a:t>(</a:t>
            </a:r>
            <a:r>
              <a:rPr lang="hu-HU" dirty="0" err="1" smtClean="0"/>
              <a:t>static</a:t>
            </a:r>
            <a:r>
              <a:rPr lang="hu-HU" dirty="0" smtClean="0"/>
              <a:t>)</a:t>
            </a:r>
            <a:endParaRPr lang="hu-HU" dirty="0"/>
          </a:p>
        </p:txBody>
      </p:sp>
      <p:sp>
        <p:nvSpPr>
          <p:cNvPr id="3" name="Tartalom helye 2"/>
          <p:cNvSpPr>
            <a:spLocks noGrp="1"/>
          </p:cNvSpPr>
          <p:nvPr>
            <p:ph idx="1"/>
          </p:nvPr>
        </p:nvSpPr>
        <p:spPr/>
        <p:txBody>
          <a:bodyPr>
            <a:normAutofit/>
          </a:bodyPr>
          <a:lstStyle/>
          <a:p>
            <a:pPr algn="just"/>
            <a:r>
              <a:rPr lang="en-US" smtClean="0"/>
              <a:t>the document displays the content in the order in which they were defined in the HTML code. For example: the content at the top of the document will be displayed first, and then what is immediately after it, etc.</a:t>
            </a:r>
            <a:endParaRPr lang="hu-HU" dirty="0"/>
          </a:p>
          <a:p>
            <a:endParaRPr lang="hu-HU" dirty="0"/>
          </a:p>
        </p:txBody>
      </p:sp>
    </p:spTree>
    <p:extLst>
      <p:ext uri="{BB962C8B-B14F-4D97-AF65-F5344CB8AC3E}">
        <p14:creationId xmlns:p14="http://schemas.microsoft.com/office/powerpoint/2010/main" xmlns="" val="247527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External</a:t>
            </a:r>
            <a:r>
              <a:rPr lang="hu-HU" dirty="0" smtClean="0"/>
              <a:t> CSS</a:t>
            </a:r>
            <a:endParaRPr lang="hu-HU" dirty="0"/>
          </a:p>
        </p:txBody>
      </p:sp>
      <p:sp>
        <p:nvSpPr>
          <p:cNvPr id="3" name="Tartalom helye 2"/>
          <p:cNvSpPr>
            <a:spLocks noGrp="1"/>
          </p:cNvSpPr>
          <p:nvPr>
            <p:ph idx="1"/>
          </p:nvPr>
        </p:nvSpPr>
        <p:spPr/>
        <p:txBody>
          <a:bodyPr/>
          <a:lstStyle/>
          <a:p>
            <a:pPr algn="just"/>
            <a:r>
              <a:rPr lang="en-US" smtClean="0"/>
              <a:t>We can link as many style sheets to our document as we want, each style sheet needs a separate link element. (One Page - Multiple External CSS)</a:t>
            </a:r>
          </a:p>
          <a:p>
            <a:pPr algn="just"/>
            <a:r>
              <a:rPr lang="en-US" smtClean="0"/>
              <a:t>The order of importing the style sheets (ie the order of the links) is important if several styles have been defined with the same selector. The one loaded last will be applied. (Cascading Order)</a:t>
            </a:r>
            <a:endParaRPr lang="hu-HU" dirty="0"/>
          </a:p>
        </p:txBody>
      </p:sp>
    </p:spTree>
    <p:extLst>
      <p:ext uri="{BB962C8B-B14F-4D97-AF65-F5344CB8AC3E}">
        <p14:creationId xmlns:p14="http://schemas.microsoft.com/office/powerpoint/2010/main" xmlns="" val="1208113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 </a:t>
            </a:r>
            <a:r>
              <a:rPr lang="hu-HU" dirty="0" smtClean="0"/>
              <a:t>(fixed)</a:t>
            </a:r>
            <a:endParaRPr lang="hu-HU" dirty="0"/>
          </a:p>
        </p:txBody>
      </p:sp>
      <p:sp>
        <p:nvSpPr>
          <p:cNvPr id="3" name="Tartalom helye 2"/>
          <p:cNvSpPr>
            <a:spLocks noGrp="1"/>
          </p:cNvSpPr>
          <p:nvPr>
            <p:ph idx="1"/>
          </p:nvPr>
        </p:nvSpPr>
        <p:spPr/>
        <p:txBody>
          <a:bodyPr/>
          <a:lstStyle/>
          <a:p>
            <a:pPr algn="just"/>
            <a:r>
              <a:rPr lang="en-US" smtClean="0"/>
              <a:t>The position of an element can be set relative to the browser window (position relative to the browser window). Elements with a fixed position are always visible. If we scroll down, we can still see the fixed-positioned elements in their entirety. They are independent of all other elements and are not part of the document flow (i.e. their display does not depend on where they are defined in the HTML file</a:t>
            </a:r>
            <a:r>
              <a:rPr lang="en-US" smtClean="0"/>
              <a:t>). </a:t>
            </a:r>
            <a:endParaRPr lang="hu-HU" dirty="0"/>
          </a:p>
        </p:txBody>
      </p:sp>
    </p:spTree>
    <p:extLst>
      <p:ext uri="{BB962C8B-B14F-4D97-AF65-F5344CB8AC3E}">
        <p14:creationId xmlns:p14="http://schemas.microsoft.com/office/powerpoint/2010/main" xmlns="" val="335899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 </a:t>
            </a:r>
            <a:r>
              <a:rPr lang="hu-HU" dirty="0" smtClean="0"/>
              <a:t>(</a:t>
            </a:r>
            <a:r>
              <a:rPr lang="hu-HU" dirty="0" err="1" smtClean="0"/>
              <a:t>relative</a:t>
            </a:r>
            <a:r>
              <a:rPr lang="hu-HU" dirty="0" smtClean="0"/>
              <a:t>)</a:t>
            </a:r>
            <a:endParaRPr lang="hu-HU" dirty="0"/>
          </a:p>
        </p:txBody>
      </p:sp>
      <p:sp>
        <p:nvSpPr>
          <p:cNvPr id="3" name="Tartalom helye 2"/>
          <p:cNvSpPr>
            <a:spLocks noGrp="1"/>
          </p:cNvSpPr>
          <p:nvPr>
            <p:ph idx="1"/>
          </p:nvPr>
        </p:nvSpPr>
        <p:spPr/>
        <p:txBody>
          <a:bodyPr/>
          <a:lstStyle/>
          <a:p>
            <a:pPr algn="just"/>
            <a:r>
              <a:rPr lang="en-US" smtClean="0"/>
              <a:t>If the positon property is set to relative, the elements will be positioned according to the normal arrangement of the document (so it will be positioned around the part where it was defined in the HTML file) and will be shifted relative to its position. So, the element is compared to the basic dimensioned location.</a:t>
            </a:r>
            <a:endParaRPr lang="hu-HU" dirty="0"/>
          </a:p>
        </p:txBody>
      </p:sp>
    </p:spTree>
    <p:extLst>
      <p:ext uri="{BB962C8B-B14F-4D97-AF65-F5344CB8AC3E}">
        <p14:creationId xmlns:p14="http://schemas.microsoft.com/office/powerpoint/2010/main" xmlns="" val="2155744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 </a:t>
            </a:r>
            <a:r>
              <a:rPr lang="hu-HU" dirty="0" smtClean="0"/>
              <a:t>(</a:t>
            </a:r>
            <a:r>
              <a:rPr lang="hu-HU" dirty="0" err="1" smtClean="0"/>
              <a:t>absolute</a:t>
            </a:r>
            <a:r>
              <a:rPr lang="hu-HU" dirty="0" smtClean="0"/>
              <a:t>)</a:t>
            </a:r>
            <a:endParaRPr lang="hu-HU" dirty="0"/>
          </a:p>
        </p:txBody>
      </p:sp>
      <p:sp>
        <p:nvSpPr>
          <p:cNvPr id="3" name="Tartalom helye 2"/>
          <p:cNvSpPr>
            <a:spLocks noGrp="1"/>
          </p:cNvSpPr>
          <p:nvPr>
            <p:ph idx="1"/>
          </p:nvPr>
        </p:nvSpPr>
        <p:spPr/>
        <p:txBody>
          <a:bodyPr/>
          <a:lstStyle/>
          <a:p>
            <a:pPr algn="just"/>
            <a:r>
              <a:rPr lang="en-US" smtClean="0"/>
              <a:t>Positions relative to the nearest ancestor (if there is none, then relative to </a:t>
            </a:r>
            <a:r>
              <a:rPr lang="en-US" smtClean="0"/>
              <a:t>the </a:t>
            </a:r>
            <a:r>
              <a:rPr lang="en-US" smtClean="0"/>
              <a:t>page)</a:t>
            </a:r>
            <a:endParaRPr lang="hu-HU" dirty="0"/>
          </a:p>
        </p:txBody>
      </p:sp>
    </p:spTree>
    <p:extLst>
      <p:ext uri="{BB962C8B-B14F-4D97-AF65-F5344CB8AC3E}">
        <p14:creationId xmlns:p14="http://schemas.microsoft.com/office/powerpoint/2010/main" xmlns="" val="2306854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Positioning</a:t>
            </a:r>
            <a:endParaRPr lang="hu-HU" dirty="0"/>
          </a:p>
        </p:txBody>
      </p:sp>
      <p:sp>
        <p:nvSpPr>
          <p:cNvPr id="3" name="Tartalom helye 2"/>
          <p:cNvSpPr>
            <a:spLocks noGrp="1"/>
          </p:cNvSpPr>
          <p:nvPr>
            <p:ph idx="1"/>
          </p:nvPr>
        </p:nvSpPr>
        <p:spPr>
          <a:xfrm>
            <a:off x="586853" y="1392072"/>
            <a:ext cx="11477767" cy="5250775"/>
          </a:xfrm>
        </p:spPr>
        <p:txBody>
          <a:bodyPr>
            <a:normAutofit fontScale="47500" lnSpcReduction="20000"/>
          </a:bodyPr>
          <a:lstStyle/>
          <a:p>
            <a:r>
              <a:rPr lang="en-US" sz="3600" smtClean="0"/>
              <a:t>Positioning tools in CSS:</a:t>
            </a:r>
          </a:p>
          <a:p>
            <a:r>
              <a:rPr lang="en-US" sz="3600" smtClean="0"/>
              <a:t>If we choose NOT STATIC as the position value, positioning can be done with the left, right, top, bottom properties</a:t>
            </a:r>
          </a:p>
          <a:p>
            <a:r>
              <a:rPr lang="en-US" sz="3600" smtClean="0"/>
              <a:t>left</a:t>
            </a:r>
          </a:p>
          <a:p>
            <a:r>
              <a:rPr lang="en-US" sz="3600" smtClean="0"/>
              <a:t>in the case of absolute position: the distance to the left side of </a:t>
            </a:r>
            <a:r>
              <a:rPr lang="en-US" sz="3600" smtClean="0"/>
              <a:t>the </a:t>
            </a:r>
            <a:r>
              <a:rPr lang="hu-HU" sz="3600" smtClean="0"/>
              <a:t>anchestor </a:t>
            </a:r>
            <a:r>
              <a:rPr lang="en-US" sz="3600" smtClean="0"/>
              <a:t>element</a:t>
            </a:r>
            <a:endParaRPr lang="en-US" sz="3600" smtClean="0"/>
          </a:p>
          <a:p>
            <a:r>
              <a:rPr lang="en-US" sz="3600" smtClean="0"/>
              <a:t>in the case of relative position: the amount of offset by which the element has been moved to the left compared to its original position</a:t>
            </a:r>
          </a:p>
          <a:p>
            <a:r>
              <a:rPr lang="en-US" sz="3600" smtClean="0"/>
              <a:t>right</a:t>
            </a:r>
          </a:p>
          <a:p>
            <a:r>
              <a:rPr lang="en-US" sz="3600" smtClean="0"/>
              <a:t>in the case of absolute position: the distance to the right side of </a:t>
            </a:r>
            <a:r>
              <a:rPr lang="en-US" sz="3600" smtClean="0"/>
              <a:t>the </a:t>
            </a:r>
            <a:r>
              <a:rPr lang="hu-HU" sz="3600" smtClean="0"/>
              <a:t>anchestor</a:t>
            </a:r>
            <a:r>
              <a:rPr lang="en-US" sz="3600" smtClean="0"/>
              <a:t> </a:t>
            </a:r>
            <a:r>
              <a:rPr lang="en-US" sz="3600" smtClean="0"/>
              <a:t>element</a:t>
            </a:r>
          </a:p>
          <a:p>
            <a:r>
              <a:rPr lang="en-US" sz="3600" smtClean="0"/>
              <a:t>in the case of relative position: the amount of offset by which the element has been moved to the right compared to its original position.</a:t>
            </a:r>
          </a:p>
          <a:p>
            <a:r>
              <a:rPr lang="en-US" sz="3600" smtClean="0"/>
              <a:t>top:</a:t>
            </a:r>
          </a:p>
          <a:p>
            <a:r>
              <a:rPr lang="en-US" sz="3600" smtClean="0"/>
              <a:t>in the case of absolute position: the distance to the upper side </a:t>
            </a:r>
            <a:r>
              <a:rPr lang="en-US" sz="3600" smtClean="0"/>
              <a:t>of </a:t>
            </a:r>
            <a:r>
              <a:rPr lang="en-US" sz="3600" smtClean="0"/>
              <a:t>the</a:t>
            </a:r>
            <a:r>
              <a:rPr lang="hu-HU" sz="3600" smtClean="0"/>
              <a:t> anchestor </a:t>
            </a:r>
            <a:r>
              <a:rPr lang="en-US" sz="3600" smtClean="0"/>
              <a:t>element</a:t>
            </a:r>
            <a:endParaRPr lang="en-US" sz="3600" smtClean="0"/>
          </a:p>
          <a:p>
            <a:r>
              <a:rPr lang="en-US" sz="3600" smtClean="0"/>
              <a:t>in the case of relative position: the amount of displacement by which the element has been moved above its original position</a:t>
            </a:r>
          </a:p>
          <a:p>
            <a:r>
              <a:rPr lang="en-US" sz="3600" smtClean="0"/>
              <a:t>bottom:</a:t>
            </a:r>
          </a:p>
          <a:p>
            <a:r>
              <a:rPr lang="en-US" sz="3600" smtClean="0"/>
              <a:t>in the case of absolute position: the distance to the lower side of </a:t>
            </a:r>
            <a:r>
              <a:rPr lang="en-US" sz="3600" smtClean="0"/>
              <a:t>the </a:t>
            </a:r>
            <a:r>
              <a:rPr lang="hu-HU" sz="3600" smtClean="0"/>
              <a:t>anchestor</a:t>
            </a:r>
            <a:r>
              <a:rPr lang="en-US" sz="3600" smtClean="0"/>
              <a:t> </a:t>
            </a:r>
            <a:r>
              <a:rPr lang="en-US" sz="3600" smtClean="0"/>
              <a:t>element</a:t>
            </a:r>
          </a:p>
          <a:p>
            <a:r>
              <a:rPr lang="en-US" sz="3600" smtClean="0"/>
              <a:t>in the case of relative position: the amount of offset, by which the element has been shifted lower compared to its original position</a:t>
            </a:r>
          </a:p>
          <a:p>
            <a:r>
              <a:rPr lang="en-US" sz="3600" smtClean="0"/>
              <a:t>in a fixed case, they express the distance from the left, right, bottom, and top of the browser.</a:t>
            </a:r>
            <a:endParaRPr lang="hu-HU" dirty="0"/>
          </a:p>
        </p:txBody>
      </p:sp>
    </p:spTree>
    <p:extLst>
      <p:ext uri="{BB962C8B-B14F-4D97-AF65-F5344CB8AC3E}">
        <p14:creationId xmlns:p14="http://schemas.microsoft.com/office/powerpoint/2010/main" xmlns="" val="3914107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Overlapping</a:t>
            </a:r>
            <a:endParaRPr lang="hu-HU" dirty="0"/>
          </a:p>
        </p:txBody>
      </p:sp>
      <p:sp>
        <p:nvSpPr>
          <p:cNvPr id="3" name="Tartalom helye 2"/>
          <p:cNvSpPr>
            <a:spLocks noGrp="1"/>
          </p:cNvSpPr>
          <p:nvPr>
            <p:ph idx="1"/>
          </p:nvPr>
        </p:nvSpPr>
        <p:spPr/>
        <p:txBody>
          <a:bodyPr/>
          <a:lstStyle/>
          <a:p>
            <a:pPr algn="just"/>
            <a:r>
              <a:rPr lang="en-US" smtClean="0"/>
              <a:t>The left, top, right, bottom properties express the X and Y coordinates of the elements in two-dimensional space within the containing element (or browser).</a:t>
            </a:r>
          </a:p>
          <a:p>
            <a:pPr algn="just"/>
            <a:r>
              <a:rPr lang="en-US" smtClean="0"/>
              <a:t>The z-index property defines a 3-dimensional case: the elements can be used to define a stack order, which determines which of two or more overlapping (covering) elements must be drawn on top of the others (that is, in the parts where they would cover each other, whoever can see their part in this area compared to the others). By default, this value is 0, but we can define positive and negative numbers as well.</a:t>
            </a:r>
            <a:endParaRPr lang="hu-HU" dirty="0"/>
          </a:p>
        </p:txBody>
      </p:sp>
    </p:spTree>
    <p:extLst>
      <p:ext uri="{BB962C8B-B14F-4D97-AF65-F5344CB8AC3E}">
        <p14:creationId xmlns:p14="http://schemas.microsoft.com/office/powerpoint/2010/main" xmlns="" val="565447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Overlapping</a:t>
            </a:r>
            <a:endParaRPr lang="hu-HU" dirty="0"/>
          </a:p>
        </p:txBody>
      </p:sp>
      <p:sp>
        <p:nvSpPr>
          <p:cNvPr id="3" name="Tartalom helye 2"/>
          <p:cNvSpPr>
            <a:spLocks noGrp="1"/>
          </p:cNvSpPr>
          <p:nvPr>
            <p:ph idx="1"/>
          </p:nvPr>
        </p:nvSpPr>
        <p:spPr/>
        <p:txBody>
          <a:bodyPr/>
          <a:lstStyle/>
          <a:p>
            <a:pPr algn="just"/>
            <a:r>
              <a:rPr lang="en-US" smtClean="0"/>
              <a:t>If two or more elements overlap, they will be drawn in ascending order according to their z-index. The element with the largest z-index will appear on top of the others (it will be visible in the masking, overlapping parts)</a:t>
            </a:r>
          </a:p>
          <a:p>
            <a:pPr algn="just"/>
            <a:r>
              <a:rPr lang="en-US" smtClean="0"/>
              <a:t>If overlapping elements have the same z-index, they will be drawn in the order defined in the HTML document, so the last overlapping element will be visible on the hidden part.</a:t>
            </a:r>
            <a:endParaRPr lang="hu-HU" dirty="0"/>
          </a:p>
        </p:txBody>
      </p:sp>
    </p:spTree>
    <p:extLst>
      <p:ext uri="{BB962C8B-B14F-4D97-AF65-F5344CB8AC3E}">
        <p14:creationId xmlns:p14="http://schemas.microsoft.com/office/powerpoint/2010/main" xmlns="" val="730802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Float</a:t>
            </a:r>
            <a:endParaRPr lang="hu-HU" dirty="0"/>
          </a:p>
        </p:txBody>
      </p:sp>
      <p:sp>
        <p:nvSpPr>
          <p:cNvPr id="3" name="Tartalom helye 2"/>
          <p:cNvSpPr>
            <a:spLocks noGrp="1"/>
          </p:cNvSpPr>
          <p:nvPr>
            <p:ph idx="1"/>
          </p:nvPr>
        </p:nvSpPr>
        <p:spPr/>
        <p:txBody>
          <a:bodyPr>
            <a:normAutofit lnSpcReduction="10000"/>
          </a:bodyPr>
          <a:lstStyle/>
          <a:p>
            <a:pPr algn="just"/>
            <a:r>
              <a:rPr lang="en-US" smtClean="0"/>
              <a:t>"floating objects"</a:t>
            </a:r>
          </a:p>
          <a:p>
            <a:pPr algn="just"/>
            <a:r>
              <a:rPr lang="en-US" smtClean="0"/>
              <a:t>enables horizontal orientation (can be oriented to the left or to the right. Top and down CANNOT be used)</a:t>
            </a:r>
          </a:p>
          <a:p>
            <a:pPr algn="just"/>
            <a:r>
              <a:rPr lang="en-US" smtClean="0"/>
              <a:t>Floated elements will always be moved as far left or right as possible.</a:t>
            </a:r>
          </a:p>
          <a:p>
            <a:pPr algn="just"/>
            <a:r>
              <a:rPr lang="en-US" smtClean="0"/>
              <a:t>Elements after floating elements will float around the floating element. If a floating element comes after a floating element, it will float next to it, it will not run around it.</a:t>
            </a:r>
          </a:p>
          <a:p>
            <a:pPr algn="just"/>
            <a:r>
              <a:rPr lang="en-US" smtClean="0"/>
              <a:t>So if you place floating elements one after another they will float next to each other if there is enough space.</a:t>
            </a:r>
          </a:p>
          <a:p>
            <a:pPr algn="just"/>
            <a:r>
              <a:rPr lang="en-US" smtClean="0"/>
              <a:t>Elements before floating elements are not affected.</a:t>
            </a:r>
            <a:endParaRPr lang="hu-HU" dirty="0"/>
          </a:p>
        </p:txBody>
      </p:sp>
    </p:spTree>
    <p:extLst>
      <p:ext uri="{BB962C8B-B14F-4D97-AF65-F5344CB8AC3E}">
        <p14:creationId xmlns:p14="http://schemas.microsoft.com/office/powerpoint/2010/main" xmlns="" val="418810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Float</a:t>
            </a:r>
            <a:endParaRPr lang="hu-HU" dirty="0"/>
          </a:p>
        </p:txBody>
      </p:sp>
      <p:pic>
        <p:nvPicPr>
          <p:cNvPr id="4" name="Tartalom helye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61743" y="2073883"/>
            <a:ext cx="7830586" cy="3060851"/>
          </a:xfrm>
          <a:prstGeom prst="rect">
            <a:avLst/>
          </a:prstGeom>
          <a:noFill/>
          <a:ln>
            <a:noFill/>
          </a:ln>
        </p:spPr>
      </p:pic>
    </p:spTree>
    <p:extLst>
      <p:ext uri="{BB962C8B-B14F-4D97-AF65-F5344CB8AC3E}">
        <p14:creationId xmlns:p14="http://schemas.microsoft.com/office/powerpoint/2010/main" xmlns="" val="894895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Float</a:t>
            </a:r>
            <a:endParaRPr lang="hu-HU" dirty="0"/>
          </a:p>
        </p:txBody>
      </p:sp>
      <p:sp>
        <p:nvSpPr>
          <p:cNvPr id="3" name="Tartalom helye 2"/>
          <p:cNvSpPr>
            <a:spLocks noGrp="1"/>
          </p:cNvSpPr>
          <p:nvPr>
            <p:ph idx="1"/>
          </p:nvPr>
        </p:nvSpPr>
        <p:spPr/>
        <p:txBody>
          <a:bodyPr>
            <a:normAutofit fontScale="85000" lnSpcReduction="20000"/>
          </a:bodyPr>
          <a:lstStyle/>
          <a:p>
            <a:pPr marL="0" indent="0">
              <a:buNone/>
            </a:pPr>
            <a:r>
              <a:rPr lang="hu-HU" dirty="0"/>
              <a:t>&lt;</a:t>
            </a:r>
            <a:r>
              <a:rPr lang="hu-HU" dirty="0" err="1"/>
              <a:t>style</a:t>
            </a:r>
            <a:r>
              <a:rPr lang="hu-HU" dirty="0"/>
              <a:t>&gt;</a:t>
            </a:r>
          </a:p>
          <a:p>
            <a:pPr marL="0" indent="0">
              <a:buNone/>
            </a:pPr>
            <a:r>
              <a:rPr lang="hu-HU" dirty="0" err="1"/>
              <a:t>img</a:t>
            </a:r>
            <a:r>
              <a:rPr lang="hu-HU" dirty="0"/>
              <a:t> {</a:t>
            </a:r>
          </a:p>
          <a:p>
            <a:pPr marL="0" indent="0">
              <a:buNone/>
            </a:pPr>
            <a:r>
              <a:rPr lang="hu-HU" dirty="0"/>
              <a:t>    </a:t>
            </a:r>
            <a:r>
              <a:rPr lang="hu-HU" dirty="0" err="1"/>
              <a:t>float</a:t>
            </a:r>
            <a:r>
              <a:rPr lang="hu-HU" dirty="0"/>
              <a:t>: right;</a:t>
            </a:r>
          </a:p>
          <a:p>
            <a:pPr marL="0" indent="0">
              <a:buNone/>
            </a:pPr>
            <a:r>
              <a:rPr lang="hu-HU" dirty="0"/>
              <a:t>}</a:t>
            </a:r>
          </a:p>
          <a:p>
            <a:pPr marL="0" indent="0">
              <a:buNone/>
            </a:pPr>
            <a:r>
              <a:rPr lang="hu-HU" dirty="0" smtClean="0"/>
              <a:t>&lt;/</a:t>
            </a:r>
            <a:r>
              <a:rPr lang="hu-HU" dirty="0" err="1" smtClean="0"/>
              <a:t>sytle</a:t>
            </a:r>
            <a:r>
              <a:rPr lang="hu-HU" dirty="0" smtClean="0"/>
              <a:t>&gt;</a:t>
            </a:r>
          </a:p>
          <a:p>
            <a:pPr marL="0" indent="0">
              <a:buNone/>
            </a:pPr>
            <a:r>
              <a:rPr lang="hu-HU" dirty="0"/>
              <a:t>&lt;body&gt;</a:t>
            </a:r>
          </a:p>
          <a:p>
            <a:pPr marL="0" indent="0">
              <a:buNone/>
            </a:pPr>
            <a:r>
              <a:rPr lang="hu-HU" dirty="0"/>
              <a:t>&lt;</a:t>
            </a:r>
            <a:r>
              <a:rPr lang="hu-HU" dirty="0" err="1"/>
              <a:t>img</a:t>
            </a:r>
            <a:r>
              <a:rPr lang="hu-HU" dirty="0"/>
              <a:t> </a:t>
            </a:r>
            <a:r>
              <a:rPr lang="hu-HU" dirty="0" err="1"/>
              <a:t>src</a:t>
            </a:r>
            <a:r>
              <a:rPr lang="hu-HU" dirty="0"/>
              <a:t>="w3css.gif" </a:t>
            </a:r>
            <a:r>
              <a:rPr lang="hu-HU" dirty="0" err="1"/>
              <a:t>width</a:t>
            </a:r>
            <a:r>
              <a:rPr lang="hu-HU" dirty="0"/>
              <a:t>="100" </a:t>
            </a:r>
            <a:r>
              <a:rPr lang="hu-HU" dirty="0" err="1"/>
              <a:t>height</a:t>
            </a:r>
            <a:r>
              <a:rPr lang="hu-HU" dirty="0"/>
              <a:t>="140"&gt;</a:t>
            </a:r>
          </a:p>
          <a:p>
            <a:pPr marL="0" indent="0">
              <a:buNone/>
            </a:pPr>
            <a:r>
              <a:rPr lang="hu-HU" dirty="0"/>
              <a:t>&lt;p&gt;</a:t>
            </a:r>
          </a:p>
          <a:p>
            <a:pPr marL="0" indent="0">
              <a:buNone/>
            </a:pPr>
            <a:r>
              <a:rPr lang="hu-HU" dirty="0" err="1"/>
              <a:t>This</a:t>
            </a:r>
            <a:r>
              <a:rPr lang="hu-HU" dirty="0"/>
              <a:t> is </a:t>
            </a:r>
            <a:r>
              <a:rPr lang="hu-HU" dirty="0" err="1"/>
              <a:t>some</a:t>
            </a:r>
            <a:r>
              <a:rPr lang="hu-HU" dirty="0"/>
              <a:t> text. </a:t>
            </a:r>
            <a:r>
              <a:rPr lang="hu-HU" dirty="0" err="1"/>
              <a:t>This</a:t>
            </a:r>
            <a:r>
              <a:rPr lang="hu-HU" dirty="0"/>
              <a:t> is </a:t>
            </a:r>
            <a:r>
              <a:rPr lang="hu-HU" dirty="0" err="1"/>
              <a:t>some</a:t>
            </a:r>
            <a:r>
              <a:rPr lang="hu-HU" dirty="0"/>
              <a:t> text. </a:t>
            </a:r>
            <a:r>
              <a:rPr lang="hu-HU" dirty="0" err="1"/>
              <a:t>This</a:t>
            </a:r>
            <a:r>
              <a:rPr lang="hu-HU" dirty="0"/>
              <a:t> is </a:t>
            </a:r>
            <a:r>
              <a:rPr lang="hu-HU" dirty="0" err="1"/>
              <a:t>some</a:t>
            </a:r>
            <a:r>
              <a:rPr lang="hu-HU" dirty="0"/>
              <a:t> text.</a:t>
            </a:r>
          </a:p>
          <a:p>
            <a:pPr marL="0" indent="0">
              <a:buNone/>
            </a:pPr>
            <a:r>
              <a:rPr lang="hu-HU" dirty="0" err="1"/>
              <a:t>This</a:t>
            </a:r>
            <a:r>
              <a:rPr lang="hu-HU" dirty="0"/>
              <a:t> is </a:t>
            </a:r>
            <a:r>
              <a:rPr lang="hu-HU" dirty="0" err="1"/>
              <a:t>some</a:t>
            </a:r>
            <a:r>
              <a:rPr lang="hu-HU" dirty="0"/>
              <a:t> text. </a:t>
            </a:r>
            <a:r>
              <a:rPr lang="hu-HU" dirty="0" err="1"/>
              <a:t>This</a:t>
            </a:r>
            <a:r>
              <a:rPr lang="hu-HU" dirty="0"/>
              <a:t> is </a:t>
            </a:r>
            <a:r>
              <a:rPr lang="hu-HU" dirty="0" err="1"/>
              <a:t>some</a:t>
            </a:r>
            <a:r>
              <a:rPr lang="hu-HU" dirty="0"/>
              <a:t> text. </a:t>
            </a:r>
            <a:r>
              <a:rPr lang="hu-HU" dirty="0" err="1"/>
              <a:t>This</a:t>
            </a:r>
            <a:r>
              <a:rPr lang="hu-HU" dirty="0"/>
              <a:t> is </a:t>
            </a:r>
            <a:r>
              <a:rPr lang="hu-HU" dirty="0" err="1"/>
              <a:t>some</a:t>
            </a:r>
            <a:r>
              <a:rPr lang="hu-HU" dirty="0"/>
              <a:t> text.</a:t>
            </a:r>
          </a:p>
          <a:p>
            <a:pPr marL="0" indent="0">
              <a:buNone/>
            </a:pPr>
            <a:r>
              <a:rPr lang="hu-HU" dirty="0" smtClean="0"/>
              <a:t>…….</a:t>
            </a:r>
            <a:endParaRPr lang="hu-HU" dirty="0"/>
          </a:p>
        </p:txBody>
      </p:sp>
    </p:spTree>
    <p:extLst>
      <p:ext uri="{BB962C8B-B14F-4D97-AF65-F5344CB8AC3E}">
        <p14:creationId xmlns:p14="http://schemas.microsoft.com/office/powerpoint/2010/main" xmlns="" val="427142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Float</a:t>
            </a:r>
            <a:endParaRPr lang="hu-HU" dirty="0"/>
          </a:p>
        </p:txBody>
      </p:sp>
      <p:sp>
        <p:nvSpPr>
          <p:cNvPr id="3" name="Tartalom helye 2"/>
          <p:cNvSpPr>
            <a:spLocks noGrp="1"/>
          </p:cNvSpPr>
          <p:nvPr>
            <p:ph idx="1"/>
          </p:nvPr>
        </p:nvSpPr>
        <p:spPr/>
        <p:txBody>
          <a:bodyPr>
            <a:normAutofit fontScale="85000" lnSpcReduction="20000"/>
          </a:bodyPr>
          <a:lstStyle/>
          <a:p>
            <a:r>
              <a:rPr lang="en-US" smtClean="0"/>
              <a:t>If you don't want the next element to wrap around after floating, use the clear:both CSS decoration. In this case, the thread will continue under a </a:t>
            </a:r>
            <a:r>
              <a:rPr lang="en-US" smtClean="0"/>
              <a:t>floated </a:t>
            </a:r>
            <a:r>
              <a:rPr lang="en-US" smtClean="0"/>
              <a:t>element</a:t>
            </a:r>
            <a:endParaRPr lang="hu-HU" smtClean="0"/>
          </a:p>
          <a:p>
            <a:pPr>
              <a:buNone/>
            </a:pPr>
            <a:r>
              <a:rPr lang="hu-HU" smtClean="0"/>
              <a:t>&lt;style</a:t>
            </a:r>
            <a:r>
              <a:rPr lang="hu-HU" dirty="0"/>
              <a:t>&gt;</a:t>
            </a:r>
          </a:p>
          <a:p>
            <a:pPr marL="0" indent="0">
              <a:buNone/>
            </a:pPr>
            <a:r>
              <a:rPr lang="hu-HU" dirty="0" err="1"/>
              <a:t>img</a:t>
            </a:r>
            <a:r>
              <a:rPr lang="hu-HU" dirty="0"/>
              <a:t> {</a:t>
            </a:r>
          </a:p>
          <a:p>
            <a:pPr marL="0" indent="0">
              <a:buNone/>
            </a:pPr>
            <a:r>
              <a:rPr lang="hu-HU" dirty="0"/>
              <a:t>    </a:t>
            </a:r>
            <a:r>
              <a:rPr lang="hu-HU" dirty="0" err="1"/>
              <a:t>float</a:t>
            </a:r>
            <a:r>
              <a:rPr lang="hu-HU" dirty="0"/>
              <a:t>: right;</a:t>
            </a:r>
          </a:p>
          <a:p>
            <a:pPr marL="0" indent="0">
              <a:buNone/>
            </a:pPr>
            <a:r>
              <a:rPr lang="hu-HU" dirty="0"/>
              <a:t>}</a:t>
            </a:r>
          </a:p>
          <a:p>
            <a:pPr marL="0" indent="0">
              <a:buNone/>
            </a:pPr>
            <a:r>
              <a:rPr lang="hu-HU" dirty="0"/>
              <a:t>p {</a:t>
            </a:r>
          </a:p>
          <a:p>
            <a:pPr marL="0" indent="0">
              <a:buNone/>
            </a:pPr>
            <a:r>
              <a:rPr lang="hu-HU" dirty="0"/>
              <a:t>  </a:t>
            </a:r>
            <a:r>
              <a:rPr lang="hu-HU" dirty="0" err="1"/>
              <a:t>clear</a:t>
            </a:r>
            <a:r>
              <a:rPr lang="hu-HU" dirty="0"/>
              <a:t>:</a:t>
            </a:r>
            <a:r>
              <a:rPr lang="hu-HU" dirty="0" err="1"/>
              <a:t>both</a:t>
            </a:r>
            <a:r>
              <a:rPr lang="hu-HU" dirty="0"/>
              <a:t>;</a:t>
            </a:r>
          </a:p>
          <a:p>
            <a:pPr marL="0" indent="0">
              <a:buNone/>
            </a:pPr>
            <a:r>
              <a:rPr lang="hu-HU" dirty="0"/>
              <a:t>}</a:t>
            </a:r>
          </a:p>
          <a:p>
            <a:pPr marL="0" indent="0">
              <a:buNone/>
            </a:pPr>
            <a:r>
              <a:rPr lang="hu-HU" dirty="0"/>
              <a:t>&lt;/</a:t>
            </a:r>
            <a:r>
              <a:rPr lang="hu-HU" dirty="0" err="1"/>
              <a:t>style</a:t>
            </a:r>
            <a:r>
              <a:rPr lang="hu-HU" dirty="0"/>
              <a:t>&gt;</a:t>
            </a:r>
          </a:p>
          <a:p>
            <a:r>
              <a:rPr lang="en-US" smtClean="0"/>
              <a:t>(HTML code is the same as the previous one</a:t>
            </a:r>
            <a:r>
              <a:rPr lang="hu-HU" smtClean="0"/>
              <a:t>)</a:t>
            </a:r>
            <a:endParaRPr lang="hu-HU" dirty="0"/>
          </a:p>
        </p:txBody>
      </p:sp>
    </p:spTree>
    <p:extLst>
      <p:ext uri="{BB962C8B-B14F-4D97-AF65-F5344CB8AC3E}">
        <p14:creationId xmlns:p14="http://schemas.microsoft.com/office/powerpoint/2010/main" xmlns="" val="279801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Inline</a:t>
            </a:r>
            <a:r>
              <a:rPr lang="hu-HU" dirty="0" smtClean="0"/>
              <a:t> CSS</a:t>
            </a:r>
            <a:endParaRPr lang="hu-HU" dirty="0"/>
          </a:p>
        </p:txBody>
      </p:sp>
      <p:sp>
        <p:nvSpPr>
          <p:cNvPr id="3" name="Tartalom helye 2"/>
          <p:cNvSpPr>
            <a:spLocks noGrp="1"/>
          </p:cNvSpPr>
          <p:nvPr>
            <p:ph idx="1"/>
          </p:nvPr>
        </p:nvSpPr>
        <p:spPr/>
        <p:txBody>
          <a:bodyPr>
            <a:normAutofit/>
          </a:bodyPr>
          <a:lstStyle/>
          <a:p>
            <a:pPr algn="just"/>
            <a:r>
              <a:rPr lang="hu-HU" smtClean="0"/>
              <a:t> </a:t>
            </a:r>
            <a:r>
              <a:rPr lang="en-US" smtClean="0"/>
              <a:t>This only applies to a single item. If we want to apply it to all elements, it must be indicated for all of them.</a:t>
            </a:r>
          </a:p>
          <a:p>
            <a:pPr algn="just"/>
            <a:r>
              <a:rPr lang="en-US" smtClean="0"/>
              <a:t>&lt;p style="color:red;"&gt;Red&lt;/p&gt;</a:t>
            </a:r>
          </a:p>
          <a:p>
            <a:pPr algn="just"/>
            <a:r>
              <a:rPr lang="en-US" smtClean="0"/>
              <a:t>&lt;p&gt;This is too? Well!&lt;/p&gt;</a:t>
            </a:r>
          </a:p>
          <a:p>
            <a:pPr algn="just"/>
            <a:r>
              <a:rPr lang="en-US" smtClean="0"/>
              <a:t>Linked </a:t>
            </a:r>
            <a:r>
              <a:rPr lang="en-US" smtClean="0"/>
              <a:t>to </a:t>
            </a:r>
            <a:r>
              <a:rPr lang="hu-HU" smtClean="0"/>
              <a:t>HTML tags </a:t>
            </a:r>
            <a:r>
              <a:rPr lang="en-US" smtClean="0"/>
              <a:t>(must </a:t>
            </a:r>
            <a:r>
              <a:rPr lang="en-US" smtClean="0"/>
              <a:t>be valid for this member)</a:t>
            </a:r>
          </a:p>
          <a:p>
            <a:pPr algn="just"/>
            <a:r>
              <a:rPr lang="en-US" smtClean="0"/>
              <a:t>this </a:t>
            </a:r>
            <a:r>
              <a:rPr lang="en-US" smtClean="0"/>
              <a:t>only applies to a single element. If we want to apply it to all elements, it must be indicated for all </a:t>
            </a:r>
            <a:r>
              <a:rPr lang="en-US" smtClean="0"/>
              <a:t>of </a:t>
            </a:r>
            <a:r>
              <a:rPr lang="en-US" smtClean="0"/>
              <a:t>them</a:t>
            </a:r>
            <a:endParaRPr lang="en-US" smtClean="0"/>
          </a:p>
          <a:p>
            <a:pPr algn="just"/>
            <a:r>
              <a:rPr lang="en-US" smtClean="0"/>
              <a:t>In the cascading order, this has the </a:t>
            </a:r>
            <a:r>
              <a:rPr lang="en-US" smtClean="0"/>
              <a:t>highest </a:t>
            </a:r>
            <a:r>
              <a:rPr lang="en-US" smtClean="0"/>
              <a:t>priority</a:t>
            </a:r>
            <a:endParaRPr lang="hu-HU" dirty="0"/>
          </a:p>
        </p:txBody>
      </p:sp>
    </p:spTree>
    <p:extLst>
      <p:ext uri="{BB962C8B-B14F-4D97-AF65-F5344CB8AC3E}">
        <p14:creationId xmlns:p14="http://schemas.microsoft.com/office/powerpoint/2010/main" xmlns="" val="750369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Float</a:t>
            </a:r>
            <a:endParaRPr lang="hu-HU" dirty="0"/>
          </a:p>
        </p:txBody>
      </p:sp>
      <p:pic>
        <p:nvPicPr>
          <p:cNvPr id="4" name="Tartalom helye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5719" y="1880788"/>
            <a:ext cx="6152381" cy="3648584"/>
          </a:xfrm>
          <a:prstGeom prst="rect">
            <a:avLst/>
          </a:prstGeom>
          <a:noFill/>
          <a:ln>
            <a:noFill/>
          </a:ln>
        </p:spPr>
      </p:pic>
    </p:spTree>
    <p:extLst>
      <p:ext uri="{BB962C8B-B14F-4D97-AF65-F5344CB8AC3E}">
        <p14:creationId xmlns:p14="http://schemas.microsoft.com/office/powerpoint/2010/main" xmlns="" val="4093638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CSS3</a:t>
            </a:r>
            <a:endParaRPr lang="hu-HU" dirty="0"/>
          </a:p>
        </p:txBody>
      </p:sp>
      <p:sp>
        <p:nvSpPr>
          <p:cNvPr id="3" name="Tartalom helye 2"/>
          <p:cNvSpPr>
            <a:spLocks noGrp="1"/>
          </p:cNvSpPr>
          <p:nvPr>
            <p:ph idx="1"/>
          </p:nvPr>
        </p:nvSpPr>
        <p:spPr/>
        <p:txBody>
          <a:bodyPr>
            <a:normAutofit fontScale="92500" lnSpcReduction="20000"/>
          </a:bodyPr>
          <a:lstStyle/>
          <a:p>
            <a:r>
              <a:rPr lang="hu-HU" smtClean="0"/>
              <a:t>It is compatible with the previous version</a:t>
            </a:r>
          </a:p>
          <a:p>
            <a:r>
              <a:rPr lang="hu-HU" smtClean="0"/>
              <a:t>Animation</a:t>
            </a:r>
          </a:p>
          <a:p>
            <a:r>
              <a:rPr lang="hu-HU" smtClean="0"/>
              <a:t>border-radius: rounded border</a:t>
            </a:r>
          </a:p>
          <a:p>
            <a:r>
              <a:rPr lang="hu-HU" smtClean="0"/>
              <a:t>  linear-gradient: linear gradient</a:t>
            </a:r>
          </a:p>
          <a:p>
            <a:r>
              <a:rPr lang="hu-HU" smtClean="0"/>
              <a:t>  text-shadow : text shadow</a:t>
            </a:r>
          </a:p>
          <a:p>
            <a:r>
              <a:rPr lang="hu-HU" smtClean="0"/>
              <a:t>text-justify:</a:t>
            </a:r>
          </a:p>
          <a:p>
            <a:r>
              <a:rPr lang="hu-HU" smtClean="0"/>
              <a:t>Multi-column layout: multicol</a:t>
            </a:r>
          </a:p>
          <a:p>
            <a:r>
              <a:rPr lang="hu-HU" smtClean="0"/>
              <a:t>column-count: number of columns</a:t>
            </a:r>
          </a:p>
          <a:p>
            <a:r>
              <a:rPr lang="hu-HU" smtClean="0"/>
              <a:t>Column-width: width of columns</a:t>
            </a:r>
          </a:p>
          <a:p>
            <a:r>
              <a:rPr lang="hu-HU" smtClean="0"/>
              <a:t>Other new UI elements</a:t>
            </a:r>
            <a:endParaRPr lang="hu-HU" dirty="0"/>
          </a:p>
        </p:txBody>
      </p:sp>
    </p:spTree>
    <p:extLst>
      <p:ext uri="{BB962C8B-B14F-4D97-AF65-F5344CB8AC3E}">
        <p14:creationId xmlns:p14="http://schemas.microsoft.com/office/powerpoint/2010/main" xmlns="" val="4442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Inline</a:t>
            </a:r>
            <a:r>
              <a:rPr lang="hu-HU" dirty="0" smtClean="0"/>
              <a:t> CSS</a:t>
            </a:r>
            <a:endParaRPr lang="hu-HU" dirty="0"/>
          </a:p>
        </p:txBody>
      </p:sp>
      <p:sp>
        <p:nvSpPr>
          <p:cNvPr id="3" name="Tartalom helye 2"/>
          <p:cNvSpPr>
            <a:spLocks noGrp="1"/>
          </p:cNvSpPr>
          <p:nvPr>
            <p:ph idx="1"/>
          </p:nvPr>
        </p:nvSpPr>
        <p:spPr/>
        <p:txBody>
          <a:bodyPr/>
          <a:lstStyle/>
          <a:p>
            <a:r>
              <a:rPr lang="en-US" b="1" smtClean="0"/>
              <a:t>We only use it in special cases!</a:t>
            </a:r>
          </a:p>
          <a:p>
            <a:r>
              <a:rPr lang="en-US" b="1" smtClean="0"/>
              <a:t>CSS loses its essence when we use this.</a:t>
            </a:r>
            <a:endParaRPr lang="hu-HU" dirty="0"/>
          </a:p>
        </p:txBody>
      </p:sp>
    </p:spTree>
    <p:extLst>
      <p:ext uri="{BB962C8B-B14F-4D97-AF65-F5344CB8AC3E}">
        <p14:creationId xmlns:p14="http://schemas.microsoft.com/office/powerpoint/2010/main" xmlns="" val="23538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Embedded</a:t>
            </a:r>
            <a:r>
              <a:rPr lang="hu-HU" dirty="0" smtClean="0"/>
              <a:t> CSS</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en-US" smtClean="0"/>
              <a:t>In the html file between &lt;style&gt; &lt;/style&gt;</a:t>
            </a:r>
          </a:p>
          <a:p>
            <a:pPr marL="0" indent="0">
              <a:buNone/>
            </a:pPr>
            <a:r>
              <a:rPr lang="en-US" smtClean="0"/>
              <a:t>In order to make both paragraphs red in the example seen above, with the embedded </a:t>
            </a:r>
            <a:r>
              <a:rPr lang="en-US" smtClean="0"/>
              <a:t>CSS</a:t>
            </a:r>
            <a:r>
              <a:rPr lang="en-US" smtClean="0"/>
              <a:t>:</a:t>
            </a:r>
            <a:endParaRPr lang="hu-HU" smtClean="0"/>
          </a:p>
          <a:p>
            <a:pPr marL="0" indent="0">
              <a:buNone/>
            </a:pPr>
            <a:r>
              <a:rPr lang="hu-HU" smtClean="0"/>
              <a:t>&lt;</a:t>
            </a:r>
            <a:r>
              <a:rPr lang="hu-HU" dirty="0" err="1"/>
              <a:t>style</a:t>
            </a:r>
            <a:r>
              <a:rPr lang="hu-HU" dirty="0"/>
              <a:t>&gt;</a:t>
            </a:r>
          </a:p>
          <a:p>
            <a:r>
              <a:rPr lang="hu-HU" dirty="0"/>
              <a:t>p { </a:t>
            </a:r>
            <a:r>
              <a:rPr lang="hu-HU" dirty="0" err="1"/>
              <a:t>color</a:t>
            </a:r>
            <a:r>
              <a:rPr lang="hu-HU" dirty="0"/>
              <a:t>:</a:t>
            </a:r>
            <a:r>
              <a:rPr lang="hu-HU" dirty="0" err="1"/>
              <a:t>red</a:t>
            </a:r>
            <a:r>
              <a:rPr lang="hu-HU" dirty="0"/>
              <a:t>; }</a:t>
            </a:r>
          </a:p>
          <a:p>
            <a:r>
              <a:rPr lang="hu-HU" dirty="0"/>
              <a:t>&lt;/</a:t>
            </a:r>
            <a:r>
              <a:rPr lang="hu-HU" dirty="0" err="1"/>
              <a:t>style</a:t>
            </a:r>
            <a:r>
              <a:rPr lang="hu-HU" dirty="0"/>
              <a:t>&gt;</a:t>
            </a:r>
          </a:p>
          <a:p>
            <a:r>
              <a:rPr lang="hu-HU" dirty="0"/>
              <a:t>//..</a:t>
            </a:r>
          </a:p>
          <a:p>
            <a:r>
              <a:rPr lang="hu-HU" dirty="0"/>
              <a:t>&lt;</a:t>
            </a:r>
            <a:r>
              <a:rPr lang="hu-HU" dirty="0" smtClean="0"/>
              <a:t>p&gt;Red&lt;/</a:t>
            </a:r>
            <a:r>
              <a:rPr lang="hu-HU" dirty="0"/>
              <a:t>p&gt;</a:t>
            </a:r>
          </a:p>
          <a:p>
            <a:r>
              <a:rPr lang="hu-HU" dirty="0"/>
              <a:t>&lt;</a:t>
            </a:r>
            <a:r>
              <a:rPr lang="hu-HU" dirty="0" smtClean="0"/>
              <a:t>p&gt;</a:t>
            </a:r>
            <a:r>
              <a:rPr lang="hu-HU" dirty="0" err="1" smtClean="0"/>
              <a:t>This</a:t>
            </a:r>
            <a:r>
              <a:rPr lang="hu-HU" dirty="0" smtClean="0"/>
              <a:t> is </a:t>
            </a:r>
            <a:r>
              <a:rPr lang="hu-HU" dirty="0" err="1" smtClean="0"/>
              <a:t>too</a:t>
            </a:r>
            <a:r>
              <a:rPr lang="hu-HU" dirty="0" smtClean="0"/>
              <a:t>? </a:t>
            </a:r>
            <a:r>
              <a:rPr lang="hu-HU" dirty="0" err="1" smtClean="0"/>
              <a:t>Yes</a:t>
            </a:r>
            <a:r>
              <a:rPr lang="hu-HU" dirty="0" smtClean="0"/>
              <a:t>!&lt;/</a:t>
            </a:r>
            <a:r>
              <a:rPr lang="hu-HU" dirty="0"/>
              <a:t>p&gt;</a:t>
            </a:r>
          </a:p>
          <a:p>
            <a:pPr marL="0" indent="0">
              <a:buNone/>
            </a:pPr>
            <a:r>
              <a:rPr lang="en-US" smtClean="0"/>
              <a:t>Then all &lt;p&gt; will be red</a:t>
            </a:r>
            <a:endParaRPr lang="hu-HU" dirty="0"/>
          </a:p>
        </p:txBody>
      </p:sp>
    </p:spTree>
    <p:extLst>
      <p:ext uri="{BB962C8B-B14F-4D97-AF65-F5344CB8AC3E}">
        <p14:creationId xmlns:p14="http://schemas.microsoft.com/office/powerpoint/2010/main" xmlns="" val="116157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Embedded</a:t>
            </a:r>
            <a:r>
              <a:rPr lang="hu-HU" dirty="0" smtClean="0"/>
              <a:t> CSS</a:t>
            </a:r>
            <a:endParaRPr lang="hu-HU" dirty="0"/>
          </a:p>
        </p:txBody>
      </p:sp>
      <p:sp>
        <p:nvSpPr>
          <p:cNvPr id="3" name="Tartalom helye 2"/>
          <p:cNvSpPr>
            <a:spLocks noGrp="1"/>
          </p:cNvSpPr>
          <p:nvPr>
            <p:ph idx="1"/>
          </p:nvPr>
        </p:nvSpPr>
        <p:spPr/>
        <p:txBody>
          <a:bodyPr/>
          <a:lstStyle/>
          <a:p>
            <a:pPr algn="just"/>
            <a:r>
              <a:rPr lang="en-US" smtClean="0"/>
              <a:t>&lt;style&gt; is usually defined in the head.</a:t>
            </a:r>
          </a:p>
          <a:p>
            <a:pPr algn="just"/>
            <a:r>
              <a:rPr lang="en-US" smtClean="0"/>
              <a:t>From the point of view of reusability, this solution is not advantageous, since if we have to use the same style in several documents, the easiest way to solve this is by copying.</a:t>
            </a:r>
          </a:p>
          <a:p>
            <a:pPr algn="just"/>
            <a:r>
              <a:rPr lang="en-US" smtClean="0"/>
              <a:t>So if you need to use the same style for several HTML pages, this is not the best solution.</a:t>
            </a:r>
            <a:endParaRPr lang="hu-HU" dirty="0"/>
          </a:p>
        </p:txBody>
      </p:sp>
    </p:spTree>
    <p:extLst>
      <p:ext uri="{BB962C8B-B14F-4D97-AF65-F5344CB8AC3E}">
        <p14:creationId xmlns:p14="http://schemas.microsoft.com/office/powerpoint/2010/main" xmlns="" val="3408369495"/>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3283</Words>
  <Application>Microsoft Office PowerPoint</Application>
  <PresentationFormat>Egyéni</PresentationFormat>
  <Paragraphs>389</Paragraphs>
  <Slides>61</Slides>
  <Notes>0</Notes>
  <HiddenSlides>0</HiddenSlides>
  <MMClips>0</MMClips>
  <ScaleCrop>false</ScaleCrop>
  <HeadingPairs>
    <vt:vector size="4" baseType="variant">
      <vt:variant>
        <vt:lpstr>Téma</vt:lpstr>
      </vt:variant>
      <vt:variant>
        <vt:i4>1</vt:i4>
      </vt:variant>
      <vt:variant>
        <vt:lpstr>Diacímek</vt:lpstr>
      </vt:variant>
      <vt:variant>
        <vt:i4>61</vt:i4>
      </vt:variant>
    </vt:vector>
  </HeadingPairs>
  <TitlesOfParts>
    <vt:vector size="62" baseType="lpstr">
      <vt:lpstr>Office-téma</vt:lpstr>
      <vt:lpstr>CSS- Cascading Style Sheets</vt:lpstr>
      <vt:lpstr>CSS</vt:lpstr>
      <vt:lpstr>Cascading</vt:lpstr>
      <vt:lpstr>External CSS</vt:lpstr>
      <vt:lpstr>External CSS</vt:lpstr>
      <vt:lpstr>Inline CSS</vt:lpstr>
      <vt:lpstr>Inline CSS</vt:lpstr>
      <vt:lpstr>Embedded CSS</vt:lpstr>
      <vt:lpstr>Embedded CSS</vt:lpstr>
      <vt:lpstr>CSS syntax</vt:lpstr>
      <vt:lpstr>CSS syntax</vt:lpstr>
      <vt:lpstr>CSS syntax</vt:lpstr>
      <vt:lpstr>CSS syntax</vt:lpstr>
      <vt:lpstr>CSS selector</vt:lpstr>
      <vt:lpstr>CSS selector</vt:lpstr>
      <vt:lpstr>CSS selector</vt:lpstr>
      <vt:lpstr>CSS selector</vt:lpstr>
      <vt:lpstr>CSS selector</vt:lpstr>
      <vt:lpstr>CSS selector</vt:lpstr>
      <vt:lpstr>CSS selector</vt:lpstr>
      <vt:lpstr>Property elements</vt:lpstr>
      <vt:lpstr>Colors</vt:lpstr>
      <vt:lpstr>Distances</vt:lpstr>
      <vt:lpstr>Distances</vt:lpstr>
      <vt:lpstr>Distances</vt:lpstr>
      <vt:lpstr>Distances</vt:lpstr>
      <vt:lpstr>Properties</vt:lpstr>
      <vt:lpstr>Properties</vt:lpstr>
      <vt:lpstr>Properties</vt:lpstr>
      <vt:lpstr>Properties</vt:lpstr>
      <vt:lpstr>Properties</vt:lpstr>
      <vt:lpstr>Properties</vt:lpstr>
      <vt:lpstr>Properties</vt:lpstr>
      <vt:lpstr>Properties</vt:lpstr>
      <vt:lpstr>Properties</vt:lpstr>
      <vt:lpstr>Properties</vt:lpstr>
      <vt:lpstr>Properties</vt:lpstr>
      <vt:lpstr>Properties</vt:lpstr>
      <vt:lpstr>Borders, margins, padding (BOX model)</vt:lpstr>
      <vt:lpstr>Borders, margins, padding (BOX model)</vt:lpstr>
      <vt:lpstr>Borders, margins, padding (BOX model)</vt:lpstr>
      <vt:lpstr>Borders, margins, padding (BOX model)</vt:lpstr>
      <vt:lpstr>BOX model</vt:lpstr>
      <vt:lpstr>Box model</vt:lpstr>
      <vt:lpstr>Box model</vt:lpstr>
      <vt:lpstr>Box model</vt:lpstr>
      <vt:lpstr>Box model</vt:lpstr>
      <vt:lpstr>Positioning</vt:lpstr>
      <vt:lpstr>Positioning (static)</vt:lpstr>
      <vt:lpstr>Positioning (fixed)</vt:lpstr>
      <vt:lpstr>Positioning (relative)</vt:lpstr>
      <vt:lpstr>Positioning (absolute)</vt:lpstr>
      <vt:lpstr>Positioning</vt:lpstr>
      <vt:lpstr>Overlapping</vt:lpstr>
      <vt:lpstr>Overlapping</vt:lpstr>
      <vt:lpstr>Float</vt:lpstr>
      <vt:lpstr>Float</vt:lpstr>
      <vt:lpstr>Float</vt:lpstr>
      <vt:lpstr>Float</vt:lpstr>
      <vt:lpstr>Float</vt:lpstr>
      <vt:lpstr>CSS3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Cascading Style Sheets</dc:title>
  <dc:creator>User</dc:creator>
  <cp:lastModifiedBy>User</cp:lastModifiedBy>
  <cp:revision>225</cp:revision>
  <dcterms:created xsi:type="dcterms:W3CDTF">2018-03-16T15:56:11Z</dcterms:created>
  <dcterms:modified xsi:type="dcterms:W3CDTF">2023-09-23T13:28:35Z</dcterms:modified>
</cp:coreProperties>
</file>