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58" r:id="rId6"/>
    <p:sldId id="259" r:id="rId7"/>
    <p:sldId id="260" r:id="rId8"/>
    <p:sldId id="261" r:id="rId9"/>
    <p:sldId id="262" r:id="rId10"/>
    <p:sldId id="275" r:id="rId11"/>
    <p:sldId id="274" r:id="rId12"/>
    <p:sldId id="277" r:id="rId13"/>
    <p:sldId id="276" r:id="rId14"/>
    <p:sldId id="265" r:id="rId15"/>
    <p:sldId id="264" r:id="rId16"/>
    <p:sldId id="271" r:id="rId17"/>
    <p:sldId id="266" r:id="rId18"/>
    <p:sldId id="267" r:id="rId19"/>
    <p:sldId id="278" r:id="rId20"/>
    <p:sldId id="279" r:id="rId21"/>
    <p:sldId id="272" r:id="rId22"/>
    <p:sldId id="273" r:id="rId23"/>
    <p:sldId id="285" r:id="rId24"/>
    <p:sldId id="283" r:id="rId25"/>
    <p:sldId id="268" r:id="rId26"/>
    <p:sldId id="269" r:id="rId27"/>
    <p:sldId id="270" r:id="rId28"/>
    <p:sldId id="286" r:id="rId29"/>
    <p:sldId id="287" r:id="rId30"/>
    <p:sldId id="288" r:id="rId31"/>
    <p:sldId id="289" r:id="rId32"/>
    <p:sldId id="290" r:id="rId3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7"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64728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389769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276443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18710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30772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08573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312653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289827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47921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27999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F3E50CA-70B9-4EF2-87E6-0D254328020F}"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123837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E50CA-70B9-4EF2-87E6-0D254328020F}" type="datetimeFigureOut">
              <a:rPr lang="hu-HU" smtClean="0"/>
              <a:pPr/>
              <a:t>2023. 09. 23.</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F8007-D1BA-4F59-9E6A-768D20AF3E90}" type="slidenum">
              <a:rPr lang="hu-HU" smtClean="0"/>
              <a:pPr/>
              <a:t>‹#›</a:t>
            </a:fld>
            <a:endParaRPr lang="hu-HU"/>
          </a:p>
        </p:txBody>
      </p:sp>
    </p:spTree>
    <p:extLst>
      <p:ext uri="{BB962C8B-B14F-4D97-AF65-F5344CB8AC3E}">
        <p14:creationId xmlns="" xmlns:p14="http://schemas.microsoft.com/office/powerpoint/2010/main" val="294122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HTML</a:t>
            </a:r>
            <a:endParaRPr lang="hu-HU"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 xmlns:p14="http://schemas.microsoft.com/office/powerpoint/2010/main" val="279787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idx="1"/>
          </p:nvPr>
        </p:nvPicPr>
        <p:blipFill>
          <a:blip r:embed="rId2" cstate="print"/>
          <a:stretch>
            <a:fillRect/>
          </a:stretch>
        </p:blipFill>
        <p:spPr>
          <a:xfrm>
            <a:off x="971763" y="2275135"/>
            <a:ext cx="2533422" cy="1641771"/>
          </a:xfrm>
          <a:prstGeom prst="rect">
            <a:avLst/>
          </a:prstGeom>
        </p:spPr>
      </p:pic>
      <p:pic>
        <p:nvPicPr>
          <p:cNvPr id="5" name="Kép 4"/>
          <p:cNvPicPr>
            <a:picLocks noChangeAspect="1"/>
          </p:cNvPicPr>
          <p:nvPr/>
        </p:nvPicPr>
        <p:blipFill>
          <a:blip r:embed="rId3" cstate="print"/>
          <a:stretch>
            <a:fillRect/>
          </a:stretch>
        </p:blipFill>
        <p:spPr>
          <a:xfrm>
            <a:off x="5319996" y="2275135"/>
            <a:ext cx="1743075" cy="2466975"/>
          </a:xfrm>
          <a:prstGeom prst="rect">
            <a:avLst/>
          </a:prstGeom>
        </p:spPr>
      </p:pic>
    </p:spTree>
    <p:extLst>
      <p:ext uri="{BB962C8B-B14F-4D97-AF65-F5344CB8AC3E}">
        <p14:creationId xmlns="" xmlns:p14="http://schemas.microsoft.com/office/powerpoint/2010/main" val="112428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5" name="Tartalom helye 4"/>
          <p:cNvPicPr>
            <a:picLocks noGrp="1" noChangeAspect="1"/>
          </p:cNvPicPr>
          <p:nvPr>
            <p:ph idx="1"/>
          </p:nvPr>
        </p:nvPicPr>
        <p:blipFill>
          <a:blip r:embed="rId2" cstate="print"/>
          <a:stretch>
            <a:fillRect/>
          </a:stretch>
        </p:blipFill>
        <p:spPr>
          <a:xfrm>
            <a:off x="838200" y="2245424"/>
            <a:ext cx="5095875" cy="400050"/>
          </a:xfrm>
          <a:prstGeom prst="rect">
            <a:avLst/>
          </a:prstGeom>
        </p:spPr>
      </p:pic>
      <p:pic>
        <p:nvPicPr>
          <p:cNvPr id="6" name="Kép 5"/>
          <p:cNvPicPr>
            <a:picLocks noChangeAspect="1"/>
          </p:cNvPicPr>
          <p:nvPr/>
        </p:nvPicPr>
        <p:blipFill>
          <a:blip r:embed="rId3" cstate="print"/>
          <a:stretch>
            <a:fillRect/>
          </a:stretch>
        </p:blipFill>
        <p:spPr>
          <a:xfrm>
            <a:off x="6948843" y="2245424"/>
            <a:ext cx="3562350" cy="619125"/>
          </a:xfrm>
          <a:prstGeom prst="rect">
            <a:avLst/>
          </a:prstGeom>
        </p:spPr>
      </p:pic>
      <p:pic>
        <p:nvPicPr>
          <p:cNvPr id="7" name="Kép 6"/>
          <p:cNvPicPr>
            <a:picLocks noChangeAspect="1"/>
          </p:cNvPicPr>
          <p:nvPr/>
        </p:nvPicPr>
        <p:blipFill>
          <a:blip r:embed="rId4" cstate="print"/>
          <a:stretch>
            <a:fillRect/>
          </a:stretch>
        </p:blipFill>
        <p:spPr>
          <a:xfrm>
            <a:off x="625736" y="3234850"/>
            <a:ext cx="5781675" cy="400050"/>
          </a:xfrm>
          <a:prstGeom prst="rect">
            <a:avLst/>
          </a:prstGeom>
        </p:spPr>
      </p:pic>
      <p:pic>
        <p:nvPicPr>
          <p:cNvPr id="8" name="Kép 7"/>
          <p:cNvPicPr>
            <a:picLocks noChangeAspect="1"/>
          </p:cNvPicPr>
          <p:nvPr/>
        </p:nvPicPr>
        <p:blipFill>
          <a:blip r:embed="rId5" cstate="print"/>
          <a:stretch>
            <a:fillRect/>
          </a:stretch>
        </p:blipFill>
        <p:spPr>
          <a:xfrm>
            <a:off x="6162675" y="3271647"/>
            <a:ext cx="6029325" cy="295275"/>
          </a:xfrm>
          <a:prstGeom prst="rect">
            <a:avLst/>
          </a:prstGeom>
        </p:spPr>
      </p:pic>
      <p:pic>
        <p:nvPicPr>
          <p:cNvPr id="9" name="Kép 8"/>
          <p:cNvPicPr>
            <a:picLocks noChangeAspect="1"/>
          </p:cNvPicPr>
          <p:nvPr/>
        </p:nvPicPr>
        <p:blipFill>
          <a:blip r:embed="rId6" cstate="print"/>
          <a:stretch>
            <a:fillRect/>
          </a:stretch>
        </p:blipFill>
        <p:spPr>
          <a:xfrm>
            <a:off x="625736" y="3976626"/>
            <a:ext cx="5457825" cy="495300"/>
          </a:xfrm>
          <a:prstGeom prst="rect">
            <a:avLst/>
          </a:prstGeom>
        </p:spPr>
      </p:pic>
      <p:pic>
        <p:nvPicPr>
          <p:cNvPr id="10" name="Kép 9"/>
          <p:cNvPicPr>
            <a:picLocks noChangeAspect="1"/>
          </p:cNvPicPr>
          <p:nvPr/>
        </p:nvPicPr>
        <p:blipFill>
          <a:blip r:embed="rId7" cstate="print"/>
          <a:stretch>
            <a:fillRect/>
          </a:stretch>
        </p:blipFill>
        <p:spPr>
          <a:xfrm>
            <a:off x="6991919" y="3795651"/>
            <a:ext cx="3562350" cy="428625"/>
          </a:xfrm>
          <a:prstGeom prst="rect">
            <a:avLst/>
          </a:prstGeom>
        </p:spPr>
      </p:pic>
      <p:pic>
        <p:nvPicPr>
          <p:cNvPr id="11" name="Kép 10"/>
          <p:cNvPicPr>
            <a:picLocks noChangeAspect="1"/>
          </p:cNvPicPr>
          <p:nvPr/>
        </p:nvPicPr>
        <p:blipFill>
          <a:blip r:embed="rId8" cstate="print"/>
          <a:stretch>
            <a:fillRect/>
          </a:stretch>
        </p:blipFill>
        <p:spPr>
          <a:xfrm>
            <a:off x="797185" y="5513553"/>
            <a:ext cx="5114925" cy="361950"/>
          </a:xfrm>
          <a:prstGeom prst="rect">
            <a:avLst/>
          </a:prstGeom>
        </p:spPr>
      </p:pic>
      <p:pic>
        <p:nvPicPr>
          <p:cNvPr id="12" name="Kép 11"/>
          <p:cNvPicPr>
            <a:picLocks noChangeAspect="1"/>
          </p:cNvPicPr>
          <p:nvPr/>
        </p:nvPicPr>
        <p:blipFill>
          <a:blip r:embed="rId9" cstate="print"/>
          <a:stretch>
            <a:fillRect/>
          </a:stretch>
        </p:blipFill>
        <p:spPr>
          <a:xfrm>
            <a:off x="7097049" y="5513553"/>
            <a:ext cx="3648075" cy="361950"/>
          </a:xfrm>
          <a:prstGeom prst="rect">
            <a:avLst/>
          </a:prstGeom>
        </p:spPr>
      </p:pic>
    </p:spTree>
    <p:extLst>
      <p:ext uri="{BB962C8B-B14F-4D97-AF65-F5344CB8AC3E}">
        <p14:creationId xmlns="" xmlns:p14="http://schemas.microsoft.com/office/powerpoint/2010/main" val="10492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pPr algn="just"/>
            <a:r>
              <a:rPr lang="hu-HU" dirty="0" smtClean="0"/>
              <a:t>&lt;p</a:t>
            </a:r>
            <a:r>
              <a:rPr lang="hu-HU" smtClean="0"/>
              <a:t>&gt; </a:t>
            </a:r>
            <a:r>
              <a:rPr lang="en-US" smtClean="0"/>
              <a:t>paragraph. Writes the content on a new line + line spacing</a:t>
            </a:r>
            <a:endParaRPr lang="hu-HU" dirty="0" smtClean="0"/>
          </a:p>
          <a:p>
            <a:pPr algn="just"/>
            <a:r>
              <a:rPr lang="hu-HU" dirty="0" smtClean="0"/>
              <a:t>&lt;</a:t>
            </a:r>
            <a:r>
              <a:rPr lang="hu-HU" dirty="0" err="1" smtClean="0"/>
              <a:t>span</a:t>
            </a:r>
            <a:r>
              <a:rPr lang="hu-HU" smtClean="0"/>
              <a:t>&gt; </a:t>
            </a:r>
            <a:r>
              <a:rPr lang="en-US" smtClean="0"/>
              <a:t>does not write the content on a new line</a:t>
            </a:r>
            <a:endParaRPr lang="hu-HU" dirty="0" smtClean="0"/>
          </a:p>
          <a:p>
            <a:pPr algn="just"/>
            <a:r>
              <a:rPr lang="hu-HU" dirty="0" smtClean="0"/>
              <a:t>&lt;</a:t>
            </a:r>
            <a:r>
              <a:rPr lang="hu-HU" dirty="0" err="1" smtClean="0"/>
              <a:t>div</a:t>
            </a:r>
            <a:r>
              <a:rPr lang="hu-HU" smtClean="0"/>
              <a:t>&gt; </a:t>
            </a:r>
            <a:r>
              <a:rPr lang="en-US" smtClean="0"/>
              <a:t>it writes the content on a new line, but there is no line spacing</a:t>
            </a:r>
            <a:endParaRPr lang="hu-HU" dirty="0" smtClean="0"/>
          </a:p>
          <a:p>
            <a:pPr algn="just"/>
            <a:r>
              <a:rPr lang="hu-HU" dirty="0" smtClean="0"/>
              <a:t>&lt;</a:t>
            </a:r>
            <a:r>
              <a:rPr lang="hu-HU" dirty="0" err="1" smtClean="0"/>
              <a:t>br</a:t>
            </a:r>
            <a:r>
              <a:rPr lang="hu-HU" smtClean="0"/>
              <a:t>/&gt; line break</a:t>
            </a:r>
            <a:endParaRPr lang="hu-HU" dirty="0" smtClean="0"/>
          </a:p>
          <a:p>
            <a:pPr algn="just"/>
            <a:r>
              <a:rPr lang="hu-HU" dirty="0" smtClean="0"/>
              <a:t>&lt;p&gt; &lt;</a:t>
            </a:r>
            <a:r>
              <a:rPr lang="hu-HU" dirty="0" err="1" smtClean="0"/>
              <a:t>span</a:t>
            </a:r>
            <a:r>
              <a:rPr lang="hu-HU" dirty="0" smtClean="0"/>
              <a:t>&gt; &lt;</a:t>
            </a:r>
            <a:r>
              <a:rPr lang="hu-HU" dirty="0" err="1" smtClean="0"/>
              <a:t>div</a:t>
            </a:r>
            <a:r>
              <a:rPr lang="hu-HU" smtClean="0"/>
              <a:t>&gt; </a:t>
            </a:r>
            <a:r>
              <a:rPr lang="en-US" smtClean="0"/>
              <a:t>can also have attributes (e.g. id, class) so css and javascript can be used</a:t>
            </a:r>
            <a:endParaRPr lang="hu-HU" dirty="0"/>
          </a:p>
        </p:txBody>
      </p:sp>
    </p:spTree>
    <p:extLst>
      <p:ext uri="{BB962C8B-B14F-4D97-AF65-F5344CB8AC3E}">
        <p14:creationId xmlns="" xmlns:p14="http://schemas.microsoft.com/office/powerpoint/2010/main" val="83354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hu-HU" smtClean="0"/>
              <a:t>Image:</a:t>
            </a:r>
            <a:endParaRPr lang="hu-HU" dirty="0" smtClean="0"/>
          </a:p>
          <a:p>
            <a:r>
              <a:rPr lang="en-US" dirty="0" smtClean="0"/>
              <a:t>&lt;</a:t>
            </a:r>
            <a:r>
              <a:rPr lang="en-US" dirty="0" err="1" smtClean="0"/>
              <a:t>img</a:t>
            </a:r>
            <a:r>
              <a:rPr lang="en-US" dirty="0" smtClean="0"/>
              <a:t> </a:t>
            </a:r>
            <a:r>
              <a:rPr lang="en-US" dirty="0" err="1" smtClean="0"/>
              <a:t>src</a:t>
            </a:r>
            <a:r>
              <a:rPr lang="en-US" dirty="0" smtClean="0"/>
              <a:t>="img_girl.jpg" alt="Girl in a jacket" width="500</a:t>
            </a:r>
            <a:r>
              <a:rPr lang="hu-HU" dirty="0" smtClean="0"/>
              <a:t>” </a:t>
            </a:r>
            <a:r>
              <a:rPr lang="en-US" dirty="0" smtClean="0"/>
              <a:t>height="600"&gt;</a:t>
            </a:r>
            <a:endParaRPr lang="hu-HU" dirty="0" smtClean="0"/>
          </a:p>
          <a:p>
            <a:r>
              <a:rPr lang="hu-HU" dirty="0" smtClean="0"/>
              <a:t>Link</a:t>
            </a:r>
          </a:p>
          <a:p>
            <a:r>
              <a:rPr lang="en-US" dirty="0"/>
              <a:t>&lt;a </a:t>
            </a:r>
            <a:r>
              <a:rPr lang="en-US" dirty="0" err="1"/>
              <a:t>href</a:t>
            </a:r>
            <a:r>
              <a:rPr lang="en-US" dirty="0" smtClean="0"/>
              <a:t>="https</a:t>
            </a:r>
            <a:r>
              <a:rPr lang="en-US" dirty="0"/>
              <a:t>://www.w3schools.com/html</a:t>
            </a:r>
            <a:r>
              <a:rPr lang="en-US" dirty="0" smtClean="0"/>
              <a:t>/"&gt;</a:t>
            </a:r>
            <a:r>
              <a:rPr lang="en-US" dirty="0"/>
              <a:t>Visit our HTML tutorial&lt;/a</a:t>
            </a:r>
            <a:r>
              <a:rPr lang="en-US" dirty="0" smtClean="0"/>
              <a:t>&gt;</a:t>
            </a:r>
            <a:endParaRPr lang="hu-HU" dirty="0" smtClean="0"/>
          </a:p>
          <a:p>
            <a:r>
              <a:rPr lang="hu-HU" dirty="0" smtClean="0"/>
              <a:t>C</a:t>
            </a:r>
            <a:r>
              <a:rPr lang="hu-HU" smtClean="0"/>
              <a:t>omment</a:t>
            </a:r>
            <a:endParaRPr lang="hu-HU" dirty="0" smtClean="0"/>
          </a:p>
          <a:p>
            <a:r>
              <a:rPr lang="hu-HU" dirty="0"/>
              <a:t>&lt;!-- </a:t>
            </a:r>
            <a:r>
              <a:rPr lang="hu-HU" dirty="0" err="1" smtClean="0"/>
              <a:t>comment--</a:t>
            </a:r>
            <a:r>
              <a:rPr lang="hu-HU" dirty="0" smtClean="0"/>
              <a:t>&gt;</a:t>
            </a:r>
            <a:endParaRPr lang="hu-HU" dirty="0"/>
          </a:p>
        </p:txBody>
      </p:sp>
    </p:spTree>
    <p:extLst>
      <p:ext uri="{BB962C8B-B14F-4D97-AF65-F5344CB8AC3E}">
        <p14:creationId xmlns="" xmlns:p14="http://schemas.microsoft.com/office/powerpoint/2010/main" val="221850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Form elements</a:t>
            </a:r>
            <a:endParaRPr lang="hu-HU" dirty="0"/>
          </a:p>
        </p:txBody>
      </p:sp>
      <p:sp>
        <p:nvSpPr>
          <p:cNvPr id="3" name="Tartalom helye 2"/>
          <p:cNvSpPr>
            <a:spLocks noGrp="1"/>
          </p:cNvSpPr>
          <p:nvPr>
            <p:ph idx="1"/>
          </p:nvPr>
        </p:nvSpPr>
        <p:spPr/>
        <p:txBody>
          <a:bodyPr>
            <a:normAutofit fontScale="77500" lnSpcReduction="20000"/>
          </a:bodyPr>
          <a:lstStyle/>
          <a:p>
            <a:pPr algn="just" fontAlgn="t"/>
            <a:r>
              <a:rPr lang="hu-HU" b="1" smtClean="0"/>
              <a:t>Button </a:t>
            </a:r>
            <a:r>
              <a:rPr lang="hu-HU" b="1" dirty="0" smtClean="0"/>
              <a:t>&lt;input </a:t>
            </a:r>
            <a:r>
              <a:rPr lang="hu-HU" b="1" dirty="0" err="1"/>
              <a:t>type</a:t>
            </a:r>
            <a:r>
              <a:rPr lang="hu-HU" b="1" dirty="0" smtClean="0"/>
              <a:t>="</a:t>
            </a:r>
            <a:r>
              <a:rPr lang="hu-HU" b="1" dirty="0" err="1" smtClean="0"/>
              <a:t>button</a:t>
            </a:r>
            <a:r>
              <a:rPr lang="hu-HU" b="1" dirty="0" smtClean="0"/>
              <a:t>"&gt;</a:t>
            </a:r>
            <a:endParaRPr lang="hu-HU" dirty="0"/>
          </a:p>
          <a:p>
            <a:pPr algn="just" fontAlgn="t"/>
            <a:r>
              <a:rPr lang="hu-HU" b="1" dirty="0" err="1" smtClean="0"/>
              <a:t>Checkbox</a:t>
            </a:r>
            <a:r>
              <a:rPr lang="hu-HU" b="1" dirty="0" smtClean="0"/>
              <a:t> &lt;input </a:t>
            </a:r>
            <a:r>
              <a:rPr lang="hu-HU" b="1" dirty="0" err="1"/>
              <a:t>type</a:t>
            </a:r>
            <a:r>
              <a:rPr lang="hu-HU" b="1" dirty="0" smtClean="0"/>
              <a:t>="</a:t>
            </a:r>
            <a:r>
              <a:rPr lang="hu-HU" b="1" dirty="0" err="1" smtClean="0"/>
              <a:t>checkbox</a:t>
            </a:r>
            <a:r>
              <a:rPr lang="hu-HU" b="1" dirty="0" smtClean="0"/>
              <a:t>"&gt;</a:t>
            </a:r>
            <a:endParaRPr lang="hu-HU" dirty="0"/>
          </a:p>
          <a:p>
            <a:pPr algn="just" fontAlgn="t"/>
            <a:r>
              <a:rPr lang="hu-HU" b="1" dirty="0" smtClean="0"/>
              <a:t>File &lt;input </a:t>
            </a:r>
            <a:r>
              <a:rPr lang="hu-HU" b="1" dirty="0" err="1"/>
              <a:t>type</a:t>
            </a:r>
            <a:r>
              <a:rPr lang="hu-HU" b="1" dirty="0" smtClean="0"/>
              <a:t>="file"&gt;</a:t>
            </a:r>
            <a:endParaRPr lang="hu-HU" dirty="0"/>
          </a:p>
          <a:p>
            <a:pPr algn="just" fontAlgn="t"/>
            <a:r>
              <a:rPr lang="en-US" smtClean="0"/>
              <a:t>input field to enter the name of the file that we want to upload to the server. The value of value is read-only! (so we cannot write in the value field with javascript code)</a:t>
            </a:r>
            <a:endParaRPr lang="hu-HU" smtClean="0"/>
          </a:p>
          <a:p>
            <a:pPr algn="just" fontAlgn="t"/>
            <a:r>
              <a:rPr lang="hu-HU" b="1" smtClean="0"/>
              <a:t>&lt;</a:t>
            </a:r>
            <a:r>
              <a:rPr lang="hu-HU" b="1" dirty="0"/>
              <a:t>input </a:t>
            </a:r>
            <a:r>
              <a:rPr lang="hu-HU" b="1" dirty="0" err="1"/>
              <a:t>type</a:t>
            </a:r>
            <a:r>
              <a:rPr lang="hu-HU" b="1" dirty="0" smtClean="0"/>
              <a:t>="</a:t>
            </a:r>
            <a:r>
              <a:rPr lang="hu-HU" b="1" dirty="0" err="1" smtClean="0"/>
              <a:t>hidden</a:t>
            </a:r>
            <a:r>
              <a:rPr lang="hu-HU" b="1" dirty="0" smtClean="0"/>
              <a:t>"&gt;</a:t>
            </a:r>
            <a:endParaRPr lang="hu-HU" dirty="0"/>
          </a:p>
          <a:p>
            <a:pPr algn="just" fontAlgn="t"/>
            <a:r>
              <a:rPr lang="en-US" smtClean="0"/>
              <a:t>The content of such an element is not visible to the user, but when the form is sent to the server, its value is also sent.</a:t>
            </a:r>
            <a:endParaRPr lang="hu-HU" smtClean="0"/>
          </a:p>
          <a:p>
            <a:pPr algn="just" fontAlgn="t"/>
            <a:r>
              <a:rPr lang="hu-HU" b="1" smtClean="0"/>
              <a:t>&lt;</a:t>
            </a:r>
            <a:r>
              <a:rPr lang="hu-HU" b="1" dirty="0" err="1"/>
              <a:t>option</a:t>
            </a:r>
            <a:r>
              <a:rPr lang="hu-HU" b="1" dirty="0"/>
              <a:t>&gt;</a:t>
            </a:r>
            <a:endParaRPr lang="hu-HU" dirty="0"/>
          </a:p>
          <a:p>
            <a:pPr algn="just" fontAlgn="t"/>
            <a:r>
              <a:rPr lang="hu-HU" dirty="0" smtClean="0"/>
              <a:t>&lt;</a:t>
            </a:r>
            <a:r>
              <a:rPr lang="hu-HU" dirty="0" err="1" smtClean="0"/>
              <a:t>select</a:t>
            </a:r>
            <a:r>
              <a:rPr lang="hu-HU" smtClean="0"/>
              <a:t>&gt; </a:t>
            </a:r>
            <a:r>
              <a:rPr lang="en-US" smtClean="0"/>
              <a:t>an element in object (drop-down list)</a:t>
            </a:r>
            <a:endParaRPr lang="hu-HU" dirty="0"/>
          </a:p>
          <a:p>
            <a:pPr algn="just" fontAlgn="t"/>
            <a:r>
              <a:rPr lang="hu-HU" b="1" dirty="0"/>
              <a:t>&lt;input </a:t>
            </a:r>
            <a:r>
              <a:rPr lang="hu-HU" b="1" dirty="0" err="1"/>
              <a:t>type</a:t>
            </a:r>
            <a:r>
              <a:rPr lang="hu-HU" b="1" dirty="0" smtClean="0"/>
              <a:t>="</a:t>
            </a:r>
            <a:r>
              <a:rPr lang="hu-HU" b="1" dirty="0" err="1" smtClean="0"/>
              <a:t>password</a:t>
            </a:r>
            <a:r>
              <a:rPr lang="hu-HU" b="1" smtClean="0"/>
              <a:t>"&gt;</a:t>
            </a:r>
            <a:r>
              <a:rPr lang="hu-HU"/>
              <a:t> </a:t>
            </a:r>
            <a:r>
              <a:rPr lang="en-US" smtClean="0"/>
              <a:t>input field for password entries. typed characters are not visible</a:t>
            </a:r>
            <a:endParaRPr lang="hu-HU" dirty="0"/>
          </a:p>
          <a:p>
            <a:endParaRPr lang="hu-HU" dirty="0"/>
          </a:p>
        </p:txBody>
      </p:sp>
    </p:spTree>
    <p:extLst>
      <p:ext uri="{BB962C8B-B14F-4D97-AF65-F5344CB8AC3E}">
        <p14:creationId xmlns="" xmlns:p14="http://schemas.microsoft.com/office/powerpoint/2010/main" val="335680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Form elements</a:t>
            </a:r>
            <a:endParaRPr lang="hu-HU" dirty="0"/>
          </a:p>
        </p:txBody>
      </p:sp>
      <p:sp>
        <p:nvSpPr>
          <p:cNvPr id="3" name="Tartalom helye 2"/>
          <p:cNvSpPr>
            <a:spLocks noGrp="1"/>
          </p:cNvSpPr>
          <p:nvPr>
            <p:ph idx="1"/>
          </p:nvPr>
        </p:nvSpPr>
        <p:spPr/>
        <p:txBody>
          <a:bodyPr>
            <a:normAutofit fontScale="55000" lnSpcReduction="20000"/>
          </a:bodyPr>
          <a:lstStyle/>
          <a:p>
            <a:pPr fontAlgn="t"/>
            <a:r>
              <a:rPr lang="hu-HU" b="1" dirty="0"/>
              <a:t>&lt;</a:t>
            </a:r>
            <a:r>
              <a:rPr lang="hu-HU" b="1" dirty="0" err="1"/>
              <a:t>select</a:t>
            </a:r>
            <a:r>
              <a:rPr lang="hu-HU" b="1" dirty="0"/>
              <a:t>&gt;</a:t>
            </a:r>
            <a:endParaRPr lang="hu-HU" dirty="0"/>
          </a:p>
          <a:p>
            <a:pPr fontAlgn="t"/>
            <a:r>
              <a:rPr lang="en-US" smtClean="0"/>
              <a:t>means an item in a drop-down list from which only one can be selected</a:t>
            </a:r>
            <a:endParaRPr lang="hu-HU" smtClean="0"/>
          </a:p>
          <a:p>
            <a:pPr fontAlgn="t"/>
            <a:r>
              <a:rPr lang="hu-HU" b="1" smtClean="0"/>
              <a:t>&lt;select </a:t>
            </a:r>
            <a:r>
              <a:rPr lang="hu-HU" b="1" dirty="0" err="1"/>
              <a:t>multiple</a:t>
            </a:r>
            <a:r>
              <a:rPr lang="hu-HU" b="1" dirty="0"/>
              <a:t>&gt;</a:t>
            </a:r>
            <a:endParaRPr lang="hu-HU" dirty="0"/>
          </a:p>
          <a:p>
            <a:pPr fontAlgn="t"/>
            <a:r>
              <a:rPr lang="en-US" smtClean="0"/>
              <a:t>represents an element of a drop-down list from which several elements can </a:t>
            </a:r>
            <a:r>
              <a:rPr lang="en-US" smtClean="0"/>
              <a:t>be </a:t>
            </a:r>
            <a:r>
              <a:rPr lang="en-US" smtClean="0"/>
              <a:t>selected</a:t>
            </a:r>
            <a:endParaRPr lang="hu-HU" smtClean="0"/>
          </a:p>
          <a:p>
            <a:pPr fontAlgn="t"/>
            <a:r>
              <a:rPr lang="hu-HU" b="1" smtClean="0"/>
              <a:t>&lt;input </a:t>
            </a:r>
            <a:r>
              <a:rPr lang="hu-HU" b="1" dirty="0" err="1"/>
              <a:t>type</a:t>
            </a:r>
            <a:r>
              <a:rPr lang="hu-HU" b="1" dirty="0" smtClean="0"/>
              <a:t>="</a:t>
            </a:r>
            <a:r>
              <a:rPr lang="hu-HU" b="1" dirty="0" err="1" smtClean="0"/>
              <a:t>submit</a:t>
            </a:r>
            <a:r>
              <a:rPr lang="hu-HU" b="1" dirty="0" smtClean="0"/>
              <a:t>"&gt;</a:t>
            </a:r>
            <a:endParaRPr lang="hu-HU" dirty="0"/>
          </a:p>
          <a:p>
            <a:pPr fontAlgn="t"/>
            <a:r>
              <a:rPr lang="en-US" smtClean="0"/>
              <a:t>button that sends the form data to </a:t>
            </a:r>
            <a:r>
              <a:rPr lang="en-US" smtClean="0"/>
              <a:t>the </a:t>
            </a:r>
            <a:r>
              <a:rPr lang="en-US" smtClean="0"/>
              <a:t>specified </a:t>
            </a:r>
            <a:r>
              <a:rPr lang="hu-HU" smtClean="0"/>
              <a:t>URL </a:t>
            </a:r>
            <a:r>
              <a:rPr lang="en-US" smtClean="0"/>
              <a:t>in </a:t>
            </a:r>
            <a:r>
              <a:rPr lang="en-US" smtClean="0"/>
              <a:t>the action attribute of the form </a:t>
            </a:r>
            <a:r>
              <a:rPr lang="en-US" smtClean="0"/>
              <a:t>field </a:t>
            </a:r>
            <a:endParaRPr lang="hu-HU" smtClean="0"/>
          </a:p>
          <a:p>
            <a:pPr fontAlgn="t"/>
            <a:r>
              <a:rPr lang="hu-HU" b="1" smtClean="0"/>
              <a:t>&lt;</a:t>
            </a:r>
            <a:r>
              <a:rPr lang="hu-HU" b="1" dirty="0"/>
              <a:t>input </a:t>
            </a:r>
            <a:r>
              <a:rPr lang="hu-HU" b="1" dirty="0" err="1"/>
              <a:t>type</a:t>
            </a:r>
            <a:r>
              <a:rPr lang="hu-HU" b="1" dirty="0" smtClean="0"/>
              <a:t>="text"&gt;</a:t>
            </a:r>
            <a:endParaRPr lang="hu-HU" dirty="0"/>
          </a:p>
          <a:p>
            <a:pPr fontAlgn="t"/>
            <a:r>
              <a:rPr lang="en-US" smtClean="0"/>
              <a:t>text </a:t>
            </a:r>
            <a:r>
              <a:rPr lang="en-US" smtClean="0"/>
              <a:t>input </a:t>
            </a:r>
            <a:r>
              <a:rPr lang="en-US" smtClean="0"/>
              <a:t>field</a:t>
            </a:r>
            <a:r>
              <a:rPr lang="hu-HU" smtClean="0"/>
              <a:t> with one line</a:t>
            </a:r>
          </a:p>
          <a:p>
            <a:pPr fontAlgn="t"/>
            <a:r>
              <a:rPr lang="hu-HU" b="1" smtClean="0"/>
              <a:t>&lt;textarea</a:t>
            </a:r>
            <a:r>
              <a:rPr lang="hu-HU" b="1" dirty="0"/>
              <a:t>&gt;</a:t>
            </a:r>
            <a:endParaRPr lang="hu-HU" dirty="0"/>
          </a:p>
          <a:p>
            <a:pPr fontAlgn="t"/>
            <a:r>
              <a:rPr lang="en-US" smtClean="0"/>
              <a:t>text input field</a:t>
            </a:r>
            <a:r>
              <a:rPr lang="hu-HU" smtClean="0"/>
              <a:t> </a:t>
            </a:r>
            <a:r>
              <a:rPr lang="hu-HU" smtClean="0"/>
              <a:t>with </a:t>
            </a:r>
            <a:r>
              <a:rPr lang="hu-HU" smtClean="0"/>
              <a:t>multiple lines</a:t>
            </a:r>
            <a:endParaRPr lang="hu-HU" smtClean="0"/>
          </a:p>
          <a:p>
            <a:pPr fontAlgn="t"/>
            <a:r>
              <a:rPr lang="hu-HU" b="1" smtClean="0"/>
              <a:t>&lt;</a:t>
            </a:r>
            <a:r>
              <a:rPr lang="hu-HU" b="1" dirty="0" smtClean="0"/>
              <a:t>input </a:t>
            </a:r>
            <a:r>
              <a:rPr lang="hu-HU" b="1" dirty="0" err="1" smtClean="0"/>
              <a:t>type</a:t>
            </a:r>
            <a:r>
              <a:rPr lang="hu-HU" b="1" dirty="0" smtClean="0"/>
              <a:t>="</a:t>
            </a:r>
            <a:r>
              <a:rPr lang="hu-HU" b="1" dirty="0" err="1" smtClean="0"/>
              <a:t>radio</a:t>
            </a:r>
            <a:r>
              <a:rPr lang="hu-HU" b="1" dirty="0" smtClean="0"/>
              <a:t>"&gt;</a:t>
            </a:r>
            <a:endParaRPr lang="hu-HU" dirty="0" smtClean="0"/>
          </a:p>
          <a:p>
            <a:pPr fontAlgn="t"/>
            <a:r>
              <a:rPr lang="hu-HU" smtClean="0"/>
              <a:t>Radio button</a:t>
            </a:r>
            <a:endParaRPr lang="hu-HU" dirty="0" smtClean="0"/>
          </a:p>
          <a:p>
            <a:pPr fontAlgn="t"/>
            <a:r>
              <a:rPr lang="hu-HU" b="1" dirty="0" smtClean="0"/>
              <a:t>&lt;input </a:t>
            </a:r>
            <a:r>
              <a:rPr lang="hu-HU" b="1" dirty="0" err="1" smtClean="0"/>
              <a:t>type</a:t>
            </a:r>
            <a:r>
              <a:rPr lang="hu-HU" b="1" dirty="0" smtClean="0"/>
              <a:t>="</a:t>
            </a:r>
            <a:r>
              <a:rPr lang="hu-HU" b="1" dirty="0" err="1" smtClean="0"/>
              <a:t>reset</a:t>
            </a:r>
            <a:r>
              <a:rPr lang="hu-HU" b="1" dirty="0" smtClean="0"/>
              <a:t>"&gt;</a:t>
            </a:r>
            <a:endParaRPr lang="hu-HU" dirty="0" smtClean="0"/>
          </a:p>
          <a:p>
            <a:pPr fontAlgn="t"/>
            <a:r>
              <a:rPr lang="en-US" smtClean="0"/>
              <a:t>button </a:t>
            </a:r>
            <a:r>
              <a:rPr lang="en-US" smtClean="0"/>
              <a:t>to </a:t>
            </a:r>
            <a:r>
              <a:rPr lang="hu-HU" smtClean="0"/>
              <a:t>reset </a:t>
            </a:r>
            <a:r>
              <a:rPr lang="en-US" smtClean="0"/>
              <a:t>the </a:t>
            </a:r>
            <a:r>
              <a:rPr lang="en-US" smtClean="0"/>
              <a:t>form to its initial state</a:t>
            </a:r>
            <a:endParaRPr lang="hu-HU" dirty="0"/>
          </a:p>
          <a:p>
            <a:endParaRPr lang="hu-HU" dirty="0"/>
          </a:p>
        </p:txBody>
      </p:sp>
    </p:spTree>
    <p:extLst>
      <p:ext uri="{BB962C8B-B14F-4D97-AF65-F5344CB8AC3E}">
        <p14:creationId xmlns="" xmlns:p14="http://schemas.microsoft.com/office/powerpoint/2010/main" val="188445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smtClean="0"/>
              <a:t>Form</a:t>
            </a:r>
            <a:r>
              <a:rPr lang="hu-HU" smtClean="0"/>
              <a:t> </a:t>
            </a:r>
            <a:r>
              <a:rPr lang="hu-HU" smtClean="0"/>
              <a:t>elements</a:t>
            </a:r>
            <a:endParaRPr lang="hu-HU" dirty="0"/>
          </a:p>
        </p:txBody>
      </p:sp>
      <p:sp>
        <p:nvSpPr>
          <p:cNvPr id="3" name="Tartalom helye 2"/>
          <p:cNvSpPr>
            <a:spLocks noGrp="1"/>
          </p:cNvSpPr>
          <p:nvPr>
            <p:ph idx="1"/>
          </p:nvPr>
        </p:nvSpPr>
        <p:spPr/>
        <p:txBody>
          <a:bodyPr/>
          <a:lstStyle/>
          <a:p>
            <a:r>
              <a:rPr lang="en-US" smtClean="0"/>
              <a:t>If only one of several options must be selected (name attribute is the same)</a:t>
            </a:r>
            <a:endParaRPr lang="hu-HU" dirty="0"/>
          </a:p>
          <a:p>
            <a:endParaRPr lang="hu-HU" dirty="0" smtClean="0"/>
          </a:p>
          <a:p>
            <a:endParaRPr lang="hu-HU" dirty="0"/>
          </a:p>
          <a:p>
            <a:endParaRPr lang="hu-HU" smtClean="0"/>
          </a:p>
          <a:p>
            <a:r>
              <a:rPr lang="hu-HU" smtClean="0"/>
              <a:t>Select:</a:t>
            </a:r>
            <a:endParaRPr lang="hu-HU" dirty="0"/>
          </a:p>
          <a:p>
            <a:endParaRPr lang="hu-HU" dirty="0" smtClean="0"/>
          </a:p>
          <a:p>
            <a:endParaRPr lang="hu-HU" dirty="0" smtClean="0"/>
          </a:p>
          <a:p>
            <a:endParaRPr lang="hu-HU" dirty="0"/>
          </a:p>
        </p:txBody>
      </p:sp>
      <p:pic>
        <p:nvPicPr>
          <p:cNvPr id="5" name="Kép 4"/>
          <p:cNvPicPr>
            <a:picLocks noChangeAspect="1"/>
          </p:cNvPicPr>
          <p:nvPr/>
        </p:nvPicPr>
        <p:blipFill>
          <a:blip r:embed="rId2" cstate="print"/>
          <a:stretch>
            <a:fillRect/>
          </a:stretch>
        </p:blipFill>
        <p:spPr>
          <a:xfrm>
            <a:off x="1115633" y="2797222"/>
            <a:ext cx="4077170" cy="1139019"/>
          </a:xfrm>
          <a:prstGeom prst="rect">
            <a:avLst/>
          </a:prstGeom>
        </p:spPr>
      </p:pic>
      <p:pic>
        <p:nvPicPr>
          <p:cNvPr id="6" name="Kép 5"/>
          <p:cNvPicPr>
            <a:picLocks noChangeAspect="1"/>
          </p:cNvPicPr>
          <p:nvPr/>
        </p:nvPicPr>
        <p:blipFill>
          <a:blip r:embed="rId3" cstate="print"/>
          <a:stretch>
            <a:fillRect/>
          </a:stretch>
        </p:blipFill>
        <p:spPr>
          <a:xfrm>
            <a:off x="1225405" y="4881562"/>
            <a:ext cx="5255759" cy="1764897"/>
          </a:xfrm>
          <a:prstGeom prst="rect">
            <a:avLst/>
          </a:prstGeom>
        </p:spPr>
      </p:pic>
    </p:spTree>
    <p:extLst>
      <p:ext uri="{BB962C8B-B14F-4D97-AF65-F5344CB8AC3E}">
        <p14:creationId xmlns="" xmlns:p14="http://schemas.microsoft.com/office/powerpoint/2010/main" val="300080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Table</a:t>
            </a:r>
            <a:endParaRPr lang="hu-HU" dirty="0"/>
          </a:p>
        </p:txBody>
      </p:sp>
      <p:sp>
        <p:nvSpPr>
          <p:cNvPr id="3" name="Tartalom helye 2"/>
          <p:cNvSpPr>
            <a:spLocks noGrp="1"/>
          </p:cNvSpPr>
          <p:nvPr>
            <p:ph idx="1"/>
          </p:nvPr>
        </p:nvSpPr>
        <p:spPr/>
        <p:txBody>
          <a:bodyPr>
            <a:normAutofit/>
          </a:bodyPr>
          <a:lstStyle/>
          <a:p>
            <a:r>
              <a:rPr lang="hu-HU" dirty="0"/>
              <a:t>&lt;</a:t>
            </a:r>
            <a:r>
              <a:rPr lang="hu-HU" dirty="0" err="1"/>
              <a:t>table</a:t>
            </a:r>
            <a:r>
              <a:rPr lang="hu-HU"/>
              <a:t>&gt; </a:t>
            </a:r>
            <a:r>
              <a:rPr lang="hu-HU" smtClean="0"/>
              <a:t>element</a:t>
            </a:r>
            <a:endParaRPr lang="hu-HU" dirty="0"/>
          </a:p>
          <a:p>
            <a:r>
              <a:rPr lang="en-US" smtClean="0"/>
              <a:t>Contains elements </a:t>
            </a:r>
            <a:r>
              <a:rPr lang="en-US" smtClean="0"/>
              <a:t>for </a:t>
            </a:r>
            <a:r>
              <a:rPr lang="hu-HU" smtClean="0"/>
              <a:t>the table</a:t>
            </a:r>
          </a:p>
          <a:p>
            <a:r>
              <a:rPr lang="hu-HU" smtClean="0"/>
              <a:t>Attributes</a:t>
            </a:r>
            <a:endParaRPr lang="hu-HU" dirty="0"/>
          </a:p>
          <a:p>
            <a:r>
              <a:rPr lang="hu-HU" smtClean="0"/>
              <a:t>WIDTH</a:t>
            </a:r>
            <a:endParaRPr lang="hu-HU" dirty="0"/>
          </a:p>
          <a:p>
            <a:r>
              <a:rPr lang="hu-HU"/>
              <a:t> </a:t>
            </a:r>
            <a:r>
              <a:rPr lang="hu-HU" smtClean="0"/>
              <a:t>–The width of the table. </a:t>
            </a:r>
            <a:endParaRPr lang="hu-HU" dirty="0"/>
          </a:p>
          <a:p>
            <a:endParaRPr lang="hu-HU" dirty="0"/>
          </a:p>
        </p:txBody>
      </p:sp>
    </p:spTree>
    <p:extLst>
      <p:ext uri="{BB962C8B-B14F-4D97-AF65-F5344CB8AC3E}">
        <p14:creationId xmlns="" xmlns:p14="http://schemas.microsoft.com/office/powerpoint/2010/main" val="639356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Table</a:t>
            </a:r>
            <a:endParaRPr lang="hu-HU" dirty="0"/>
          </a:p>
        </p:txBody>
      </p:sp>
      <p:sp>
        <p:nvSpPr>
          <p:cNvPr id="3" name="Tartalom helye 2"/>
          <p:cNvSpPr>
            <a:spLocks noGrp="1"/>
          </p:cNvSpPr>
          <p:nvPr>
            <p:ph idx="1"/>
          </p:nvPr>
        </p:nvSpPr>
        <p:spPr/>
        <p:txBody>
          <a:bodyPr/>
          <a:lstStyle/>
          <a:p>
            <a:pPr algn="just"/>
            <a:r>
              <a:rPr lang="hu-HU" dirty="0"/>
              <a:t>&lt;</a:t>
            </a:r>
            <a:r>
              <a:rPr lang="hu-HU" dirty="0" err="1"/>
              <a:t>tr</a:t>
            </a:r>
            <a:r>
              <a:rPr lang="hu-HU"/>
              <a:t>&gt; </a:t>
            </a:r>
            <a:r>
              <a:rPr lang="hu-HU" smtClean="0"/>
              <a:t>element: </a:t>
            </a:r>
            <a:r>
              <a:rPr lang="en-US" smtClean="0"/>
              <a:t>describes a row in the table</a:t>
            </a:r>
            <a:endParaRPr lang="hu-HU" dirty="0"/>
          </a:p>
          <a:p>
            <a:pPr algn="just"/>
            <a:r>
              <a:rPr lang="hu-HU" dirty="0"/>
              <a:t>&lt;th</a:t>
            </a:r>
            <a:r>
              <a:rPr lang="hu-HU"/>
              <a:t>&gt; </a:t>
            </a:r>
            <a:r>
              <a:rPr lang="hu-HU" smtClean="0"/>
              <a:t>element: </a:t>
            </a:r>
            <a:r>
              <a:rPr lang="en-US" smtClean="0"/>
              <a:t>Defining a cell containing header information</a:t>
            </a:r>
            <a:endParaRPr lang="hu-HU" dirty="0"/>
          </a:p>
          <a:p>
            <a:pPr algn="just"/>
            <a:r>
              <a:rPr lang="hu-HU" dirty="0"/>
              <a:t>&lt;</a:t>
            </a:r>
            <a:r>
              <a:rPr lang="hu-HU" dirty="0" err="1"/>
              <a:t>td</a:t>
            </a:r>
            <a:r>
              <a:rPr lang="hu-HU"/>
              <a:t>&gt; </a:t>
            </a:r>
            <a:r>
              <a:rPr lang="hu-HU" smtClean="0"/>
              <a:t>element: </a:t>
            </a:r>
            <a:r>
              <a:rPr lang="en-US" smtClean="0"/>
              <a:t>A cell that contains data</a:t>
            </a:r>
            <a:endParaRPr lang="hu-HU" dirty="0"/>
          </a:p>
          <a:p>
            <a:pPr algn="just"/>
            <a:r>
              <a:rPr lang="hu-HU" smtClean="0"/>
              <a:t>Cell </a:t>
            </a:r>
            <a:r>
              <a:rPr lang="hu-HU" smtClean="0"/>
              <a:t>merging</a:t>
            </a:r>
            <a:r>
              <a:rPr lang="hu-HU" smtClean="0"/>
              <a:t>:</a:t>
            </a:r>
          </a:p>
          <a:p>
            <a:pPr algn="just"/>
            <a:r>
              <a:rPr lang="en-US" smtClean="0"/>
              <a:t>It can be accessed with the th or td attributes, the colspan and rowspan attributes.</a:t>
            </a:r>
            <a:endParaRPr lang="hu-HU" dirty="0"/>
          </a:p>
        </p:txBody>
      </p:sp>
    </p:spTree>
    <p:extLst>
      <p:ext uri="{BB962C8B-B14F-4D97-AF65-F5344CB8AC3E}">
        <p14:creationId xmlns="" xmlns:p14="http://schemas.microsoft.com/office/powerpoint/2010/main" val="164304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Table</a:t>
            </a:r>
            <a:endParaRPr lang="hu-HU" dirty="0"/>
          </a:p>
        </p:txBody>
      </p:sp>
      <p:pic>
        <p:nvPicPr>
          <p:cNvPr id="4" name="Tartalom helye 3"/>
          <p:cNvPicPr>
            <a:picLocks noGrp="1" noChangeAspect="1"/>
          </p:cNvPicPr>
          <p:nvPr>
            <p:ph idx="1"/>
          </p:nvPr>
        </p:nvPicPr>
        <p:blipFill>
          <a:blip r:embed="rId2" cstate="print"/>
          <a:stretch>
            <a:fillRect/>
          </a:stretch>
        </p:blipFill>
        <p:spPr>
          <a:xfrm>
            <a:off x="1093384" y="2112927"/>
            <a:ext cx="3956287" cy="3814145"/>
          </a:xfrm>
          <a:prstGeom prst="rect">
            <a:avLst/>
          </a:prstGeom>
        </p:spPr>
      </p:pic>
      <p:pic>
        <p:nvPicPr>
          <p:cNvPr id="5" name="Kép 4"/>
          <p:cNvPicPr>
            <a:picLocks noChangeAspect="1"/>
          </p:cNvPicPr>
          <p:nvPr/>
        </p:nvPicPr>
        <p:blipFill>
          <a:blip r:embed="rId3" cstate="print"/>
          <a:stretch>
            <a:fillRect/>
          </a:stretch>
        </p:blipFill>
        <p:spPr>
          <a:xfrm>
            <a:off x="6625135" y="2690883"/>
            <a:ext cx="2194934" cy="1498979"/>
          </a:xfrm>
          <a:prstGeom prst="rect">
            <a:avLst/>
          </a:prstGeom>
        </p:spPr>
      </p:pic>
    </p:spTree>
    <p:extLst>
      <p:ext uri="{BB962C8B-B14F-4D97-AF65-F5344CB8AC3E}">
        <p14:creationId xmlns="" xmlns:p14="http://schemas.microsoft.com/office/powerpoint/2010/main" val="342087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33484" y="277789"/>
            <a:ext cx="10515600" cy="1325563"/>
          </a:xfrm>
        </p:spPr>
        <p:txBody>
          <a:bodyPr/>
          <a:lstStyle/>
          <a:p>
            <a:endParaRPr lang="hu-HU" dirty="0"/>
          </a:p>
        </p:txBody>
      </p:sp>
      <p:sp>
        <p:nvSpPr>
          <p:cNvPr id="4" name="Tartalom helye 2"/>
          <p:cNvSpPr txBox="1">
            <a:spLocks/>
          </p:cNvSpPr>
          <p:nvPr/>
        </p:nvSpPr>
        <p:spPr>
          <a:xfrm>
            <a:off x="409434" y="2059911"/>
            <a:ext cx="513155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There is a basic structure and hierarchy that all HTML documents follow.</a:t>
            </a:r>
            <a:endParaRPr lang="hu-HU" dirty="0"/>
          </a:p>
        </p:txBody>
      </p:sp>
      <p:pic>
        <p:nvPicPr>
          <p:cNvPr id="7" name="Tartalom helye 6"/>
          <p:cNvPicPr>
            <a:picLocks noGrp="1" noChangeAspect="1"/>
          </p:cNvPicPr>
          <p:nvPr>
            <p:ph idx="1"/>
          </p:nvPr>
        </p:nvPicPr>
        <p:blipFill>
          <a:blip r:embed="rId2" cstate="print"/>
          <a:stretch>
            <a:fillRect/>
          </a:stretch>
        </p:blipFill>
        <p:spPr>
          <a:xfrm>
            <a:off x="7149650" y="2517882"/>
            <a:ext cx="3832744" cy="2381664"/>
          </a:xfrm>
          <a:prstGeom prst="rect">
            <a:avLst/>
          </a:prstGeom>
        </p:spPr>
      </p:pic>
    </p:spTree>
    <p:extLst>
      <p:ext uri="{BB962C8B-B14F-4D97-AF65-F5344CB8AC3E}">
        <p14:creationId xmlns="" xmlns:p14="http://schemas.microsoft.com/office/powerpoint/2010/main" val="271576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Table</a:t>
            </a:r>
            <a:endParaRPr lang="hu-HU" dirty="0"/>
          </a:p>
        </p:txBody>
      </p:sp>
      <p:pic>
        <p:nvPicPr>
          <p:cNvPr id="4" name="Tartalom helye 3"/>
          <p:cNvPicPr>
            <a:picLocks noGrp="1" noChangeAspect="1"/>
          </p:cNvPicPr>
          <p:nvPr>
            <p:ph idx="1"/>
          </p:nvPr>
        </p:nvPicPr>
        <p:blipFill>
          <a:blip r:embed="rId2" cstate="print"/>
          <a:stretch>
            <a:fillRect/>
          </a:stretch>
        </p:blipFill>
        <p:spPr>
          <a:xfrm>
            <a:off x="1106392" y="1929819"/>
            <a:ext cx="4247557" cy="3856832"/>
          </a:xfrm>
          <a:prstGeom prst="rect">
            <a:avLst/>
          </a:prstGeom>
        </p:spPr>
      </p:pic>
      <p:pic>
        <p:nvPicPr>
          <p:cNvPr id="5" name="Kép 4"/>
          <p:cNvPicPr>
            <a:picLocks noChangeAspect="1"/>
          </p:cNvPicPr>
          <p:nvPr/>
        </p:nvPicPr>
        <p:blipFill>
          <a:blip r:embed="rId3" cstate="print"/>
          <a:stretch>
            <a:fillRect/>
          </a:stretch>
        </p:blipFill>
        <p:spPr>
          <a:xfrm>
            <a:off x="6769645" y="2413521"/>
            <a:ext cx="3970349" cy="1203136"/>
          </a:xfrm>
          <a:prstGeom prst="rect">
            <a:avLst/>
          </a:prstGeom>
        </p:spPr>
      </p:pic>
    </p:spTree>
    <p:extLst>
      <p:ext uri="{BB962C8B-B14F-4D97-AF65-F5344CB8AC3E}">
        <p14:creationId xmlns="" xmlns:p14="http://schemas.microsoft.com/office/powerpoint/2010/main" val="137780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List</a:t>
            </a:r>
            <a:endParaRPr lang="hu-HU" dirty="0"/>
          </a:p>
        </p:txBody>
      </p:sp>
      <p:sp>
        <p:nvSpPr>
          <p:cNvPr id="3" name="Tartalom helye 2"/>
          <p:cNvSpPr>
            <a:spLocks noGrp="1"/>
          </p:cNvSpPr>
          <p:nvPr>
            <p:ph idx="1"/>
          </p:nvPr>
        </p:nvSpPr>
        <p:spPr/>
        <p:txBody>
          <a:bodyPr>
            <a:normAutofit lnSpcReduction="10000"/>
          </a:bodyPr>
          <a:lstStyle/>
          <a:p>
            <a:r>
              <a:rPr lang="hu-HU" dirty="0" smtClean="0"/>
              <a:t>&lt;</a:t>
            </a:r>
            <a:r>
              <a:rPr lang="hu-HU" dirty="0" err="1" smtClean="0"/>
              <a:t>ol</a:t>
            </a:r>
            <a:r>
              <a:rPr lang="hu-HU" dirty="0" smtClean="0"/>
              <a:t>&gt; </a:t>
            </a:r>
            <a:r>
              <a:rPr lang="hu-HU" dirty="0" err="1" smtClean="0"/>
              <a:t>ordered</a:t>
            </a:r>
            <a:r>
              <a:rPr lang="hu-HU" dirty="0" smtClean="0"/>
              <a:t> </a:t>
            </a:r>
            <a:r>
              <a:rPr lang="hu-HU" dirty="0" err="1" smtClean="0"/>
              <a:t>list</a:t>
            </a:r>
            <a:endParaRPr lang="hu-HU" dirty="0" smtClean="0"/>
          </a:p>
          <a:p>
            <a:r>
              <a:rPr lang="hu-HU" dirty="0" smtClean="0"/>
              <a:t>&lt;</a:t>
            </a:r>
            <a:r>
              <a:rPr lang="hu-HU" dirty="0" err="1" smtClean="0"/>
              <a:t>ul</a:t>
            </a:r>
            <a:r>
              <a:rPr lang="hu-HU" dirty="0" smtClean="0"/>
              <a:t>&gt; </a:t>
            </a:r>
            <a:r>
              <a:rPr lang="hu-HU" dirty="0" err="1" smtClean="0"/>
              <a:t>unordered</a:t>
            </a:r>
            <a:r>
              <a:rPr lang="hu-HU" dirty="0" smtClean="0"/>
              <a:t> </a:t>
            </a:r>
            <a:r>
              <a:rPr lang="hu-HU" dirty="0" err="1" smtClean="0"/>
              <a:t>list</a:t>
            </a:r>
            <a:endParaRPr lang="hu-HU" dirty="0" smtClean="0"/>
          </a:p>
          <a:p>
            <a:r>
              <a:rPr lang="hu-HU" dirty="0" smtClean="0"/>
              <a:t>&lt;</a:t>
            </a:r>
            <a:r>
              <a:rPr lang="hu-HU" dirty="0" err="1" smtClean="0"/>
              <a:t>li</a:t>
            </a:r>
            <a:r>
              <a:rPr lang="hu-HU" dirty="0" smtClean="0"/>
              <a:t>&gt; </a:t>
            </a:r>
            <a:r>
              <a:rPr lang="hu-HU" dirty="0" err="1" smtClean="0"/>
              <a:t>list</a:t>
            </a:r>
            <a:r>
              <a:rPr lang="hu-HU" dirty="0" smtClean="0"/>
              <a:t> </a:t>
            </a:r>
            <a:r>
              <a:rPr lang="hu-HU" dirty="0" err="1" smtClean="0"/>
              <a:t>item</a:t>
            </a:r>
            <a:endParaRPr lang="hu-HU" dirty="0" smtClean="0"/>
          </a:p>
          <a:p>
            <a:r>
              <a:rPr lang="hu-HU" dirty="0" err="1" smtClean="0"/>
              <a:t>Pl</a:t>
            </a:r>
            <a:r>
              <a:rPr lang="hu-HU" dirty="0" smtClean="0"/>
              <a:t>:</a:t>
            </a:r>
          </a:p>
          <a:p>
            <a:pPr marL="0" indent="0">
              <a:buNone/>
            </a:pPr>
            <a:r>
              <a:rPr lang="it-IT" dirty="0" smtClean="0"/>
              <a:t>&lt;ul&gt;</a:t>
            </a:r>
          </a:p>
          <a:p>
            <a:pPr marL="0" indent="0">
              <a:buNone/>
            </a:pPr>
            <a:r>
              <a:rPr lang="it-IT" dirty="0" smtClean="0"/>
              <a:t>  &lt;li&gt;Coffee&lt;/li&gt;</a:t>
            </a:r>
          </a:p>
          <a:p>
            <a:pPr marL="0" indent="0">
              <a:buNone/>
            </a:pPr>
            <a:r>
              <a:rPr lang="it-IT" dirty="0" smtClean="0"/>
              <a:t>  &lt;li&gt;Tea&lt;/li&gt;</a:t>
            </a:r>
          </a:p>
          <a:p>
            <a:pPr marL="0" indent="0">
              <a:buNone/>
            </a:pPr>
            <a:r>
              <a:rPr lang="it-IT" dirty="0" smtClean="0"/>
              <a:t>  &lt;li&gt;Milk&lt;/li&gt;</a:t>
            </a:r>
          </a:p>
          <a:p>
            <a:pPr marL="0" indent="0">
              <a:buNone/>
            </a:pPr>
            <a:r>
              <a:rPr lang="it-IT" dirty="0" smtClean="0"/>
              <a:t>&lt;/ul&gt; </a:t>
            </a:r>
            <a:endParaRPr lang="hu-HU" dirty="0"/>
          </a:p>
        </p:txBody>
      </p:sp>
      <p:pic>
        <p:nvPicPr>
          <p:cNvPr id="4" name="Kép 3"/>
          <p:cNvPicPr>
            <a:picLocks noChangeAspect="1"/>
          </p:cNvPicPr>
          <p:nvPr/>
        </p:nvPicPr>
        <p:blipFill>
          <a:blip r:embed="rId2" cstate="print"/>
          <a:stretch>
            <a:fillRect/>
          </a:stretch>
        </p:blipFill>
        <p:spPr>
          <a:xfrm>
            <a:off x="6151088" y="3996376"/>
            <a:ext cx="2174046" cy="1833533"/>
          </a:xfrm>
          <a:prstGeom prst="rect">
            <a:avLst/>
          </a:prstGeom>
        </p:spPr>
      </p:pic>
    </p:spTree>
    <p:extLst>
      <p:ext uri="{BB962C8B-B14F-4D97-AF65-F5344CB8AC3E}">
        <p14:creationId xmlns="" xmlns:p14="http://schemas.microsoft.com/office/powerpoint/2010/main" val="250605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List</a:t>
            </a:r>
            <a:endParaRPr lang="hu-HU" dirty="0"/>
          </a:p>
        </p:txBody>
      </p:sp>
      <p:sp>
        <p:nvSpPr>
          <p:cNvPr id="3" name="Tartalom helye 2"/>
          <p:cNvSpPr>
            <a:spLocks noGrp="1"/>
          </p:cNvSpPr>
          <p:nvPr>
            <p:ph idx="1"/>
          </p:nvPr>
        </p:nvSpPr>
        <p:spPr/>
        <p:txBody>
          <a:bodyPr/>
          <a:lstStyle/>
          <a:p>
            <a:pPr marL="0" indent="0">
              <a:buNone/>
            </a:pPr>
            <a:r>
              <a:rPr lang="it-IT" dirty="0" smtClean="0"/>
              <a:t>&lt;ol&gt;</a:t>
            </a:r>
          </a:p>
          <a:p>
            <a:pPr marL="0" indent="0">
              <a:buNone/>
            </a:pPr>
            <a:r>
              <a:rPr lang="it-IT" dirty="0" smtClean="0"/>
              <a:t>  &lt;li&gt;Coffee&lt;/li&gt;</a:t>
            </a:r>
          </a:p>
          <a:p>
            <a:pPr marL="0" indent="0">
              <a:buNone/>
            </a:pPr>
            <a:r>
              <a:rPr lang="it-IT" dirty="0" smtClean="0"/>
              <a:t>  &lt;li&gt;Tea&lt;/li&gt;</a:t>
            </a:r>
          </a:p>
          <a:p>
            <a:pPr marL="0" indent="0">
              <a:buNone/>
            </a:pPr>
            <a:r>
              <a:rPr lang="it-IT" dirty="0" smtClean="0"/>
              <a:t>  &lt;li&gt;Milk&lt;/li&gt;</a:t>
            </a:r>
          </a:p>
          <a:p>
            <a:pPr marL="0" indent="0">
              <a:buNone/>
            </a:pPr>
            <a:r>
              <a:rPr lang="it-IT" dirty="0" smtClean="0"/>
              <a:t>&lt;/ol&gt; </a:t>
            </a:r>
            <a:endParaRPr lang="hu-HU" dirty="0"/>
          </a:p>
        </p:txBody>
      </p:sp>
      <p:pic>
        <p:nvPicPr>
          <p:cNvPr id="4" name="Kép 3"/>
          <p:cNvPicPr>
            <a:picLocks noChangeAspect="1"/>
          </p:cNvPicPr>
          <p:nvPr/>
        </p:nvPicPr>
        <p:blipFill>
          <a:blip r:embed="rId2" cstate="print"/>
          <a:stretch>
            <a:fillRect/>
          </a:stretch>
        </p:blipFill>
        <p:spPr>
          <a:xfrm>
            <a:off x="5804492" y="2074885"/>
            <a:ext cx="1947436" cy="1745977"/>
          </a:xfrm>
          <a:prstGeom prst="rect">
            <a:avLst/>
          </a:prstGeom>
        </p:spPr>
      </p:pic>
    </p:spTree>
    <p:extLst>
      <p:ext uri="{BB962C8B-B14F-4D97-AF65-F5344CB8AC3E}">
        <p14:creationId xmlns="" xmlns:p14="http://schemas.microsoft.com/office/powerpoint/2010/main" val="139486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fontScale="92500" lnSpcReduction="20000"/>
          </a:bodyPr>
          <a:lstStyle/>
          <a:p>
            <a:r>
              <a:rPr lang="hu-HU" b="1"/>
              <a:t>PRE </a:t>
            </a:r>
            <a:r>
              <a:rPr lang="hu-HU" b="1" smtClean="0"/>
              <a:t>element </a:t>
            </a:r>
            <a:r>
              <a:rPr lang="hu-HU" b="1" dirty="0" smtClean="0"/>
              <a:t>:</a:t>
            </a:r>
          </a:p>
          <a:p>
            <a:r>
              <a:rPr lang="en-US" smtClean="0"/>
              <a:t>preformatted text</a:t>
            </a:r>
          </a:p>
          <a:p>
            <a:r>
              <a:rPr lang="en-US" smtClean="0"/>
              <a:t>Its content appears exactly as it appears in the document</a:t>
            </a:r>
          </a:p>
          <a:p>
            <a:r>
              <a:rPr lang="en-US" smtClean="0"/>
              <a:t>So if e.g</a:t>
            </a:r>
            <a:r>
              <a:rPr lang="en-US" smtClean="0"/>
              <a:t>. </a:t>
            </a:r>
            <a:r>
              <a:rPr lang="en-US" smtClean="0"/>
              <a:t>the</a:t>
            </a:r>
            <a:endParaRPr lang="hu-HU" smtClean="0"/>
          </a:p>
          <a:p>
            <a:pPr>
              <a:buNone/>
            </a:pPr>
            <a:r>
              <a:rPr lang="hu-HU" smtClean="0"/>
              <a:t>&lt;pre</a:t>
            </a:r>
            <a:r>
              <a:rPr lang="hu-HU" dirty="0"/>
              <a:t>&gt;</a:t>
            </a:r>
          </a:p>
          <a:p>
            <a:pPr marL="0" indent="0">
              <a:buNone/>
            </a:pPr>
            <a:r>
              <a:rPr lang="en-US" smtClean="0"/>
              <a:t>This is a</a:t>
            </a:r>
          </a:p>
          <a:p>
            <a:pPr marL="0" indent="0">
              <a:buNone/>
            </a:pPr>
            <a:endParaRPr lang="en-US" smtClean="0"/>
          </a:p>
          <a:p>
            <a:pPr marL="0" indent="0">
              <a:buNone/>
            </a:pPr>
            <a:r>
              <a:rPr lang="en-US" smtClean="0"/>
              <a:t>two lines of text with a </a:t>
            </a:r>
            <a:r>
              <a:rPr lang="en-US" smtClean="0"/>
              <a:t>big </a:t>
            </a:r>
            <a:r>
              <a:rPr lang="en-US" smtClean="0"/>
              <a:t>enter</a:t>
            </a:r>
            <a:endParaRPr lang="hu-HU" smtClean="0"/>
          </a:p>
          <a:p>
            <a:pPr marL="0" indent="0">
              <a:buNone/>
            </a:pPr>
            <a:r>
              <a:rPr lang="hu-HU" smtClean="0"/>
              <a:t>&lt;/</a:t>
            </a:r>
            <a:r>
              <a:rPr lang="hu-HU" dirty="0" err="1"/>
              <a:t>pre</a:t>
            </a:r>
            <a:r>
              <a:rPr lang="hu-HU" dirty="0" smtClean="0"/>
              <a:t>&gt;</a:t>
            </a:r>
            <a:endParaRPr lang="hu-HU" dirty="0"/>
          </a:p>
          <a:p>
            <a:r>
              <a:rPr lang="en-US" smtClean="0"/>
              <a:t>then it will appear in the browser as well (there was no need to mark line breaks with &lt;br&gt;)</a:t>
            </a:r>
            <a:endParaRPr lang="hu-HU" dirty="0"/>
          </a:p>
        </p:txBody>
      </p:sp>
    </p:spTree>
    <p:extLst>
      <p:ext uri="{BB962C8B-B14F-4D97-AF65-F5344CB8AC3E}">
        <p14:creationId xmlns="" xmlns:p14="http://schemas.microsoft.com/office/powerpoint/2010/main" val="322050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a:bodyPr>
          <a:lstStyle/>
          <a:p>
            <a:pPr marL="0" indent="0">
              <a:buNone/>
            </a:pPr>
            <a:endParaRPr lang="hu-HU" dirty="0"/>
          </a:p>
          <a:p>
            <a:r>
              <a:rPr lang="en-US" smtClean="0"/>
              <a:t>Subscript and superscript:</a:t>
            </a:r>
          </a:p>
          <a:p>
            <a:r>
              <a:rPr lang="en-US" smtClean="0"/>
              <a:t>SUB : the content is displayed as a subscript</a:t>
            </a:r>
          </a:p>
          <a:p>
            <a:r>
              <a:rPr lang="en-US" smtClean="0"/>
              <a:t>SUP </a:t>
            </a:r>
            <a:r>
              <a:rPr lang="en-US" smtClean="0"/>
              <a:t>: the content is displayed as a superscript</a:t>
            </a:r>
            <a:endParaRPr lang="hu-HU" dirty="0"/>
          </a:p>
          <a:p>
            <a:endParaRPr lang="hu-HU" dirty="0"/>
          </a:p>
        </p:txBody>
      </p:sp>
    </p:spTree>
    <p:extLst>
      <p:ext uri="{BB962C8B-B14F-4D97-AF65-F5344CB8AC3E}">
        <p14:creationId xmlns="" xmlns:p14="http://schemas.microsoft.com/office/powerpoint/2010/main" val="145359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HTML5</a:t>
            </a:r>
            <a:endParaRPr lang="hu-HU" dirty="0"/>
          </a:p>
        </p:txBody>
      </p:sp>
      <p:sp>
        <p:nvSpPr>
          <p:cNvPr id="3" name="Tartalom helye 2"/>
          <p:cNvSpPr>
            <a:spLocks noGrp="1"/>
          </p:cNvSpPr>
          <p:nvPr>
            <p:ph idx="1"/>
          </p:nvPr>
        </p:nvSpPr>
        <p:spPr/>
        <p:txBody>
          <a:bodyPr>
            <a:normAutofit fontScale="85000" lnSpcReduction="20000"/>
          </a:bodyPr>
          <a:lstStyle/>
          <a:p>
            <a:r>
              <a:rPr lang="hu-HU" smtClean="0"/>
              <a:t>HTML5 new input </a:t>
            </a:r>
            <a:r>
              <a:rPr lang="hu-HU" smtClean="0"/>
              <a:t>elements</a:t>
            </a:r>
            <a:r>
              <a:rPr lang="hu-HU" smtClean="0"/>
              <a:t>:</a:t>
            </a:r>
          </a:p>
          <a:p>
            <a:r>
              <a:rPr lang="hu-HU" smtClean="0"/>
              <a:t>color</a:t>
            </a:r>
            <a:endParaRPr lang="hu-HU" dirty="0"/>
          </a:p>
          <a:p>
            <a:pPr lvl="0"/>
            <a:r>
              <a:rPr lang="hu-HU" dirty="0" err="1"/>
              <a:t>date</a:t>
            </a:r>
            <a:endParaRPr lang="hu-HU" dirty="0"/>
          </a:p>
          <a:p>
            <a:pPr lvl="0"/>
            <a:r>
              <a:rPr lang="hu-HU" dirty="0" smtClean="0"/>
              <a:t>email</a:t>
            </a:r>
            <a:endParaRPr lang="hu-HU" dirty="0"/>
          </a:p>
          <a:p>
            <a:pPr lvl="0"/>
            <a:r>
              <a:rPr lang="hu-HU" dirty="0" err="1" smtClean="0"/>
              <a:t>number</a:t>
            </a:r>
            <a:endParaRPr lang="hu-HU" dirty="0"/>
          </a:p>
          <a:p>
            <a:pPr lvl="0"/>
            <a:r>
              <a:rPr lang="hu-HU" dirty="0" err="1"/>
              <a:t>range</a:t>
            </a:r>
            <a:endParaRPr lang="hu-HU" dirty="0"/>
          </a:p>
          <a:p>
            <a:pPr lvl="0"/>
            <a:r>
              <a:rPr lang="hu-HU" dirty="0" err="1"/>
              <a:t>search</a:t>
            </a:r>
            <a:endParaRPr lang="hu-HU" dirty="0"/>
          </a:p>
          <a:p>
            <a:pPr lvl="0"/>
            <a:r>
              <a:rPr lang="hu-HU" dirty="0"/>
              <a:t>tel</a:t>
            </a:r>
          </a:p>
          <a:p>
            <a:pPr lvl="0"/>
            <a:r>
              <a:rPr lang="hu-HU" dirty="0" err="1"/>
              <a:t>time</a:t>
            </a:r>
            <a:endParaRPr lang="hu-HU" dirty="0"/>
          </a:p>
          <a:p>
            <a:pPr lvl="0"/>
            <a:r>
              <a:rPr lang="hu-HU" dirty="0" err="1"/>
              <a:t>url</a:t>
            </a:r>
            <a:endParaRPr lang="hu-HU" dirty="0"/>
          </a:p>
          <a:p>
            <a:pPr lvl="0"/>
            <a:r>
              <a:rPr lang="hu-HU" dirty="0" err="1" smtClean="0"/>
              <a:t>week</a:t>
            </a:r>
            <a:endParaRPr lang="hu-HU" dirty="0"/>
          </a:p>
        </p:txBody>
      </p:sp>
    </p:spTree>
    <p:extLst>
      <p:ext uri="{BB962C8B-B14F-4D97-AF65-F5344CB8AC3E}">
        <p14:creationId xmlns="" xmlns:p14="http://schemas.microsoft.com/office/powerpoint/2010/main" val="3345076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HTML5</a:t>
            </a:r>
            <a:endParaRPr lang="hu-HU" dirty="0"/>
          </a:p>
        </p:txBody>
      </p:sp>
      <p:sp>
        <p:nvSpPr>
          <p:cNvPr id="3" name="Tartalom helye 2"/>
          <p:cNvSpPr>
            <a:spLocks noGrp="1"/>
          </p:cNvSpPr>
          <p:nvPr>
            <p:ph idx="1"/>
          </p:nvPr>
        </p:nvSpPr>
        <p:spPr/>
        <p:txBody>
          <a:bodyPr/>
          <a:lstStyle/>
          <a:p>
            <a:r>
              <a:rPr lang="hu-HU" dirty="0" err="1" smtClean="0"/>
              <a:t>Placeholder</a:t>
            </a:r>
            <a:r>
              <a:rPr lang="hu-HU" dirty="0" smtClean="0"/>
              <a:t>:</a:t>
            </a:r>
          </a:p>
          <a:p>
            <a:r>
              <a:rPr lang="en-US" dirty="0" smtClean="0"/>
              <a:t>&lt;input type="text" name="search" placeholder="search the web"/&gt;</a:t>
            </a:r>
            <a:endParaRPr lang="hu-HU" dirty="0" smtClean="0"/>
          </a:p>
          <a:p>
            <a:r>
              <a:rPr lang="hu-HU" dirty="0" err="1" smtClean="0"/>
              <a:t>Audio</a:t>
            </a:r>
            <a:endParaRPr lang="hu-HU" dirty="0" smtClean="0"/>
          </a:p>
          <a:p>
            <a:endParaRPr lang="hu-HU" dirty="0"/>
          </a:p>
          <a:p>
            <a:endParaRPr lang="hu-HU" dirty="0" smtClean="0"/>
          </a:p>
          <a:p>
            <a:endParaRPr lang="hu-HU" dirty="0"/>
          </a:p>
          <a:p>
            <a:pPr marL="0" indent="0">
              <a:buNone/>
            </a:pPr>
            <a:endParaRPr lang="hu-HU" dirty="0" smtClean="0"/>
          </a:p>
          <a:p>
            <a:endParaRPr lang="hu-HU" dirty="0"/>
          </a:p>
        </p:txBody>
      </p:sp>
      <p:pic>
        <p:nvPicPr>
          <p:cNvPr id="5" name="Kép 4"/>
          <p:cNvPicPr>
            <a:picLocks noChangeAspect="1"/>
          </p:cNvPicPr>
          <p:nvPr/>
        </p:nvPicPr>
        <p:blipFill>
          <a:blip r:embed="rId2" cstate="print"/>
          <a:stretch>
            <a:fillRect/>
          </a:stretch>
        </p:blipFill>
        <p:spPr>
          <a:xfrm>
            <a:off x="838200" y="3343927"/>
            <a:ext cx="6436057" cy="1736960"/>
          </a:xfrm>
          <a:prstGeom prst="rect">
            <a:avLst/>
          </a:prstGeom>
        </p:spPr>
      </p:pic>
    </p:spTree>
    <p:extLst>
      <p:ext uri="{BB962C8B-B14F-4D97-AF65-F5344CB8AC3E}">
        <p14:creationId xmlns="" xmlns:p14="http://schemas.microsoft.com/office/powerpoint/2010/main" val="3650675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HTML5</a:t>
            </a:r>
            <a:endParaRPr lang="hu-HU" dirty="0"/>
          </a:p>
        </p:txBody>
      </p:sp>
      <p:sp>
        <p:nvSpPr>
          <p:cNvPr id="3" name="Tartalom helye 2"/>
          <p:cNvSpPr>
            <a:spLocks noGrp="1"/>
          </p:cNvSpPr>
          <p:nvPr>
            <p:ph idx="1"/>
          </p:nvPr>
        </p:nvSpPr>
        <p:spPr/>
        <p:txBody>
          <a:bodyPr/>
          <a:lstStyle/>
          <a:p>
            <a:r>
              <a:rPr lang="hu-HU" dirty="0" smtClean="0"/>
              <a:t>Video</a:t>
            </a:r>
          </a:p>
          <a:p>
            <a:endParaRPr lang="hu-HU" dirty="0"/>
          </a:p>
        </p:txBody>
      </p:sp>
      <p:pic>
        <p:nvPicPr>
          <p:cNvPr id="6" name="Kép 5"/>
          <p:cNvPicPr>
            <a:picLocks noChangeAspect="1"/>
          </p:cNvPicPr>
          <p:nvPr/>
        </p:nvPicPr>
        <p:blipFill>
          <a:blip r:embed="rId2" cstate="print"/>
          <a:stretch>
            <a:fillRect/>
          </a:stretch>
        </p:blipFill>
        <p:spPr>
          <a:xfrm>
            <a:off x="961883" y="2460151"/>
            <a:ext cx="5602690" cy="1499710"/>
          </a:xfrm>
          <a:prstGeom prst="rect">
            <a:avLst/>
          </a:prstGeom>
        </p:spPr>
      </p:pic>
    </p:spTree>
    <p:extLst>
      <p:ext uri="{BB962C8B-B14F-4D97-AF65-F5344CB8AC3E}">
        <p14:creationId xmlns="" xmlns:p14="http://schemas.microsoft.com/office/powerpoint/2010/main" val="1306199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a:bodyPr>
          <a:lstStyle/>
          <a:p>
            <a:r>
              <a:rPr lang="en-US" smtClean="0"/>
              <a:t>Website structure</a:t>
            </a:r>
          </a:p>
          <a:p>
            <a:r>
              <a:rPr lang="en-US" smtClean="0"/>
              <a:t>The page can be structured in several ways (structure can be the layout of the banner, menu, body, footer, etc.).</a:t>
            </a:r>
          </a:p>
          <a:p>
            <a:r>
              <a:rPr lang="en-US" smtClean="0"/>
              <a:t>It can be designed with frames</a:t>
            </a:r>
          </a:p>
          <a:p>
            <a:r>
              <a:rPr lang="en-US" smtClean="0"/>
              <a:t>Dividing a page into frames</a:t>
            </a:r>
          </a:p>
          <a:p>
            <a:r>
              <a:rPr lang="en-US" smtClean="0"/>
              <a:t>Browser dependent display</a:t>
            </a:r>
          </a:p>
          <a:p>
            <a:r>
              <a:rPr lang="en-US" smtClean="0"/>
              <a:t>HTML </a:t>
            </a:r>
            <a:r>
              <a:rPr lang="en-US" smtClean="0"/>
              <a:t>5 is no longer supported</a:t>
            </a:r>
            <a:endParaRPr lang="hu-HU" dirty="0"/>
          </a:p>
        </p:txBody>
      </p:sp>
    </p:spTree>
    <p:extLst>
      <p:ext uri="{BB962C8B-B14F-4D97-AF65-F5344CB8AC3E}">
        <p14:creationId xmlns="" xmlns:p14="http://schemas.microsoft.com/office/powerpoint/2010/main" val="143197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hu-HU" b="1" err="1" smtClean="0"/>
              <a:t>Frame</a:t>
            </a:r>
            <a:r>
              <a:rPr lang="hu-HU" b="1" smtClean="0"/>
              <a:t> </a:t>
            </a:r>
            <a:r>
              <a:rPr lang="hu-HU" b="1" smtClean="0"/>
              <a:t>example</a:t>
            </a:r>
            <a:r>
              <a:rPr lang="hu-HU" b="1" smtClean="0"/>
              <a:t>:</a:t>
            </a:r>
            <a:endParaRPr lang="hu-HU" b="1" dirty="0" smtClean="0"/>
          </a:p>
          <a:p>
            <a:pPr marL="0" indent="0">
              <a:buNone/>
            </a:pPr>
            <a:r>
              <a:rPr lang="hu-HU" dirty="0"/>
              <a:t>&lt;</a:t>
            </a:r>
            <a:r>
              <a:rPr lang="hu-HU" dirty="0" err="1"/>
              <a:t>frameset</a:t>
            </a:r>
            <a:r>
              <a:rPr lang="hu-HU" dirty="0"/>
              <a:t> </a:t>
            </a:r>
            <a:r>
              <a:rPr lang="hu-HU" dirty="0" err="1"/>
              <a:t>cols</a:t>
            </a:r>
            <a:r>
              <a:rPr lang="hu-HU" dirty="0"/>
              <a:t>="25%,*,</a:t>
            </a:r>
            <a:r>
              <a:rPr lang="hu-HU" dirty="0" err="1"/>
              <a:t>25%</a:t>
            </a:r>
            <a:r>
              <a:rPr lang="hu-HU" dirty="0"/>
              <a:t>"&gt;</a:t>
            </a:r>
          </a:p>
          <a:p>
            <a:pPr marL="0" indent="0">
              <a:buNone/>
            </a:pPr>
            <a:r>
              <a:rPr lang="hu-HU" dirty="0"/>
              <a:t>  &lt;</a:t>
            </a:r>
            <a:r>
              <a:rPr lang="hu-HU" dirty="0" err="1"/>
              <a:t>frame</a:t>
            </a:r>
            <a:r>
              <a:rPr lang="hu-HU" dirty="0"/>
              <a:t> </a:t>
            </a:r>
            <a:r>
              <a:rPr lang="hu-HU" dirty="0" err="1"/>
              <a:t>src</a:t>
            </a:r>
            <a:r>
              <a:rPr lang="hu-HU" dirty="0"/>
              <a:t>="</a:t>
            </a:r>
            <a:r>
              <a:rPr lang="hu-HU" dirty="0" err="1"/>
              <a:t>frame</a:t>
            </a:r>
            <a:r>
              <a:rPr lang="hu-HU" dirty="0"/>
              <a:t>_</a:t>
            </a:r>
            <a:r>
              <a:rPr lang="hu-HU" dirty="0" err="1"/>
              <a:t>a.htm</a:t>
            </a:r>
            <a:r>
              <a:rPr lang="hu-HU" dirty="0"/>
              <a:t>"&gt;</a:t>
            </a:r>
          </a:p>
          <a:p>
            <a:pPr marL="0" indent="0">
              <a:buNone/>
            </a:pPr>
            <a:r>
              <a:rPr lang="hu-HU" dirty="0"/>
              <a:t>  &lt;</a:t>
            </a:r>
            <a:r>
              <a:rPr lang="hu-HU" dirty="0" err="1"/>
              <a:t>frame</a:t>
            </a:r>
            <a:r>
              <a:rPr lang="hu-HU" dirty="0"/>
              <a:t> </a:t>
            </a:r>
            <a:r>
              <a:rPr lang="hu-HU" dirty="0" err="1"/>
              <a:t>src</a:t>
            </a:r>
            <a:r>
              <a:rPr lang="hu-HU" dirty="0"/>
              <a:t>="</a:t>
            </a:r>
            <a:r>
              <a:rPr lang="hu-HU" dirty="0" err="1"/>
              <a:t>frame</a:t>
            </a:r>
            <a:r>
              <a:rPr lang="hu-HU" dirty="0"/>
              <a:t>_</a:t>
            </a:r>
            <a:r>
              <a:rPr lang="hu-HU" dirty="0" err="1"/>
              <a:t>b.htm</a:t>
            </a:r>
            <a:r>
              <a:rPr lang="hu-HU" dirty="0"/>
              <a:t>"&gt;</a:t>
            </a:r>
          </a:p>
          <a:p>
            <a:pPr marL="0" indent="0">
              <a:buNone/>
            </a:pPr>
            <a:r>
              <a:rPr lang="hu-HU" dirty="0"/>
              <a:t>  &lt;</a:t>
            </a:r>
            <a:r>
              <a:rPr lang="hu-HU" dirty="0" err="1"/>
              <a:t>frame</a:t>
            </a:r>
            <a:r>
              <a:rPr lang="hu-HU" dirty="0"/>
              <a:t> </a:t>
            </a:r>
            <a:r>
              <a:rPr lang="hu-HU" dirty="0" err="1"/>
              <a:t>src</a:t>
            </a:r>
            <a:r>
              <a:rPr lang="hu-HU" dirty="0"/>
              <a:t>="</a:t>
            </a:r>
            <a:r>
              <a:rPr lang="hu-HU" dirty="0" err="1"/>
              <a:t>frame</a:t>
            </a:r>
            <a:r>
              <a:rPr lang="hu-HU" dirty="0"/>
              <a:t>_</a:t>
            </a:r>
            <a:r>
              <a:rPr lang="hu-HU" dirty="0" err="1"/>
              <a:t>c.htm</a:t>
            </a:r>
            <a:r>
              <a:rPr lang="hu-HU" dirty="0"/>
              <a:t>"&gt;</a:t>
            </a:r>
          </a:p>
          <a:p>
            <a:pPr marL="0" indent="0">
              <a:buNone/>
            </a:pPr>
            <a:r>
              <a:rPr lang="hu-HU" dirty="0"/>
              <a:t>&lt;/</a:t>
            </a:r>
            <a:r>
              <a:rPr lang="hu-HU" dirty="0" err="1"/>
              <a:t>frameset</a:t>
            </a:r>
            <a:r>
              <a:rPr lang="hu-HU" dirty="0"/>
              <a:t>&gt;</a:t>
            </a:r>
          </a:p>
        </p:txBody>
      </p:sp>
      <p:pic>
        <p:nvPicPr>
          <p:cNvPr id="4" name="Kép 3"/>
          <p:cNvPicPr>
            <a:picLocks noChangeAspect="1"/>
          </p:cNvPicPr>
          <p:nvPr/>
        </p:nvPicPr>
        <p:blipFill>
          <a:blip r:embed="rId2" cstate="print"/>
          <a:stretch>
            <a:fillRect/>
          </a:stretch>
        </p:blipFill>
        <p:spPr>
          <a:xfrm>
            <a:off x="5635316" y="2424753"/>
            <a:ext cx="6353175" cy="1981200"/>
          </a:xfrm>
          <a:prstGeom prst="rect">
            <a:avLst/>
          </a:prstGeom>
        </p:spPr>
      </p:pic>
    </p:spTree>
    <p:extLst>
      <p:ext uri="{BB962C8B-B14F-4D97-AF65-F5344CB8AC3E}">
        <p14:creationId xmlns="" xmlns:p14="http://schemas.microsoft.com/office/powerpoint/2010/main" val="21833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lnSpcReduction="10000"/>
          </a:bodyPr>
          <a:lstStyle/>
          <a:p>
            <a:r>
              <a:rPr lang="hu-HU" b="1" dirty="0" smtClean="0"/>
              <a:t>Head</a:t>
            </a:r>
          </a:p>
          <a:p>
            <a:r>
              <a:rPr lang="en-US" smtClean="0"/>
              <a:t>It is used to describe the document</a:t>
            </a:r>
            <a:endParaRPr lang="hu-HU" smtClean="0"/>
          </a:p>
          <a:p>
            <a:r>
              <a:rPr lang="hu-HU" smtClean="0"/>
              <a:t>&lt;title&gt; </a:t>
            </a:r>
            <a:endParaRPr lang="hu-HU" dirty="0"/>
          </a:p>
          <a:p>
            <a:r>
              <a:rPr lang="hu-HU" dirty="0" err="1" smtClean="0"/>
              <a:t>external</a:t>
            </a:r>
            <a:r>
              <a:rPr lang="hu-HU" dirty="0" smtClean="0"/>
              <a:t> CSS</a:t>
            </a:r>
            <a:r>
              <a:rPr lang="hu-HU" dirty="0"/>
              <a:t>, </a:t>
            </a:r>
            <a:r>
              <a:rPr lang="hu-HU" dirty="0" smtClean="0"/>
              <a:t>JS, </a:t>
            </a:r>
            <a:r>
              <a:rPr lang="hu-HU" smtClean="0"/>
              <a:t>inline </a:t>
            </a:r>
            <a:r>
              <a:rPr lang="hu-HU" dirty="0" smtClean="0"/>
              <a:t>CSS,JS</a:t>
            </a:r>
            <a:endParaRPr lang="hu-HU" dirty="0"/>
          </a:p>
          <a:p>
            <a:r>
              <a:rPr lang="hu-HU" smtClean="0"/>
              <a:t>Meta data </a:t>
            </a:r>
            <a:r>
              <a:rPr lang="hu-HU" dirty="0" smtClean="0"/>
              <a:t>: &lt;meta</a:t>
            </a:r>
            <a:r>
              <a:rPr lang="hu-HU" dirty="0"/>
              <a:t>/&gt;</a:t>
            </a:r>
          </a:p>
          <a:p>
            <a:pPr marL="0" indent="0">
              <a:buNone/>
            </a:pPr>
            <a:r>
              <a:rPr lang="hu-HU" dirty="0" smtClean="0"/>
              <a:t>&lt;</a:t>
            </a:r>
            <a:r>
              <a:rPr lang="hu-HU" dirty="0" err="1"/>
              <a:t>head</a:t>
            </a:r>
            <a:r>
              <a:rPr lang="hu-HU" dirty="0"/>
              <a:t>&gt;</a:t>
            </a:r>
          </a:p>
          <a:p>
            <a:pPr marL="0" indent="0">
              <a:buNone/>
            </a:pPr>
            <a:r>
              <a:rPr lang="hu-HU" dirty="0" smtClean="0"/>
              <a:t>	&lt;meta </a:t>
            </a:r>
            <a:r>
              <a:rPr lang="hu-HU" dirty="0" err="1"/>
              <a:t>name</a:t>
            </a:r>
            <a:r>
              <a:rPr lang="hu-HU" dirty="0"/>
              <a:t>="</a:t>
            </a:r>
            <a:r>
              <a:rPr lang="hu-HU" dirty="0" err="1"/>
              <a:t>keywords</a:t>
            </a:r>
            <a:r>
              <a:rPr lang="hu-HU" dirty="0"/>
              <a:t>" </a:t>
            </a:r>
            <a:r>
              <a:rPr lang="hu-HU" dirty="0" err="1"/>
              <a:t>content</a:t>
            </a:r>
            <a:r>
              <a:rPr lang="hu-HU" dirty="0"/>
              <a:t>="HTML, CSS, XHTML"/&gt;</a:t>
            </a:r>
          </a:p>
          <a:p>
            <a:pPr marL="0" indent="0">
              <a:buNone/>
            </a:pPr>
            <a:r>
              <a:rPr lang="hu-HU" dirty="0" smtClean="0"/>
              <a:t>	&lt;</a:t>
            </a:r>
            <a:r>
              <a:rPr lang="hu-HU" dirty="0"/>
              <a:t>meta </a:t>
            </a:r>
            <a:r>
              <a:rPr lang="hu-HU" dirty="0" err="1"/>
              <a:t>name</a:t>
            </a:r>
            <a:r>
              <a:rPr lang="hu-HU" dirty="0"/>
              <a:t>="</a:t>
            </a:r>
            <a:r>
              <a:rPr lang="hu-HU" dirty="0" err="1"/>
              <a:t>description</a:t>
            </a:r>
            <a:r>
              <a:rPr lang="hu-HU" dirty="0"/>
              <a:t>" </a:t>
            </a:r>
            <a:r>
              <a:rPr lang="hu-HU" dirty="0" err="1"/>
              <a:t>content</a:t>
            </a:r>
            <a:r>
              <a:rPr lang="hu-HU" dirty="0"/>
              <a:t>="</a:t>
            </a:r>
            <a:r>
              <a:rPr lang="hu-HU" dirty="0" err="1"/>
              <a:t>Tutorial</a:t>
            </a:r>
            <a:r>
              <a:rPr lang="hu-HU" dirty="0"/>
              <a:t>"/&gt;</a:t>
            </a:r>
          </a:p>
          <a:p>
            <a:pPr marL="0" indent="0">
              <a:buNone/>
            </a:pPr>
            <a:r>
              <a:rPr lang="hu-HU" dirty="0" smtClean="0"/>
              <a:t>&lt;/</a:t>
            </a:r>
            <a:r>
              <a:rPr lang="hu-HU" dirty="0" err="1"/>
              <a:t>head</a:t>
            </a:r>
            <a:r>
              <a:rPr lang="hu-HU" dirty="0"/>
              <a:t>&gt;</a:t>
            </a:r>
          </a:p>
        </p:txBody>
      </p:sp>
    </p:spTree>
    <p:extLst>
      <p:ext uri="{BB962C8B-B14F-4D97-AF65-F5344CB8AC3E}">
        <p14:creationId xmlns="" xmlns:p14="http://schemas.microsoft.com/office/powerpoint/2010/main" val="61207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en-US" smtClean="0"/>
              <a:t>It can be created with tables (We combine a couple of rows and there will be a banner, a large section in the middle and the content there, a row of menus, etc.). Its characteristics are:</a:t>
            </a:r>
          </a:p>
          <a:p>
            <a:r>
              <a:rPr lang="en-US" smtClean="0"/>
              <a:t>The whole page is a table</a:t>
            </a:r>
          </a:p>
          <a:p>
            <a:r>
              <a:rPr lang="en-US" smtClean="0"/>
              <a:t>Unified display</a:t>
            </a:r>
          </a:p>
          <a:p>
            <a:r>
              <a:rPr lang="en-US" smtClean="0"/>
              <a:t>Beautiful</a:t>
            </a:r>
          </a:p>
          <a:p>
            <a:r>
              <a:rPr lang="en-US" smtClean="0"/>
              <a:t>A document</a:t>
            </a:r>
          </a:p>
          <a:p>
            <a:r>
              <a:rPr lang="en-US" smtClean="0"/>
              <a:t>A lot of data</a:t>
            </a:r>
          </a:p>
          <a:p>
            <a:r>
              <a:rPr lang="en-US" smtClean="0"/>
              <a:t>Complex structure</a:t>
            </a:r>
            <a:endParaRPr lang="hu-HU" dirty="0"/>
          </a:p>
        </p:txBody>
      </p:sp>
    </p:spTree>
    <p:extLst>
      <p:ext uri="{BB962C8B-B14F-4D97-AF65-F5344CB8AC3E}">
        <p14:creationId xmlns="" xmlns:p14="http://schemas.microsoft.com/office/powerpoint/2010/main" val="1684733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a:bodyPr>
          <a:lstStyle/>
          <a:p>
            <a:r>
              <a:rPr lang="en-US" smtClean="0"/>
              <a:t>Div, span + CSS</a:t>
            </a:r>
          </a:p>
          <a:p>
            <a:r>
              <a:rPr lang="en-US" smtClean="0"/>
              <a:t>It can be designed with &lt;div&gt;s.</a:t>
            </a:r>
          </a:p>
          <a:p>
            <a:r>
              <a:rPr lang="en-US" smtClean="0"/>
              <a:t>Each page section (footer section, content section, menu section, etc.) is expressed with a div.</a:t>
            </a:r>
          </a:p>
          <a:p>
            <a:r>
              <a:rPr lang="en-US" smtClean="0"/>
              <a:t>These are relatively simple building blocks</a:t>
            </a:r>
          </a:p>
          <a:p>
            <a:r>
              <a:rPr lang="en-US" smtClean="0"/>
              <a:t>Each div defines a block. Two divs are located below each other.</a:t>
            </a:r>
          </a:p>
          <a:p>
            <a:r>
              <a:rPr lang="en-US" smtClean="0"/>
              <a:t>We usually give it an ID and create a CSS style for it and define the appearance and positioning of the divs (e.g. relative to each other) with CSS</a:t>
            </a:r>
            <a:endParaRPr lang="hu-HU" dirty="0"/>
          </a:p>
        </p:txBody>
      </p:sp>
    </p:spTree>
    <p:extLst>
      <p:ext uri="{BB962C8B-B14F-4D97-AF65-F5344CB8AC3E}">
        <p14:creationId xmlns="" xmlns:p14="http://schemas.microsoft.com/office/powerpoint/2010/main" val="1376019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en-US" smtClean="0"/>
              <a:t>Another important element is the &lt;span &gt; element. This is a line item. This is placed opposite to the div, as two consecutive &lt;span&gt; are not displayed below each other, but next to each other.</a:t>
            </a:r>
          </a:p>
          <a:p>
            <a:r>
              <a:rPr lang="en-US" smtClean="0"/>
              <a:t>(Note: CSS can be used to place two consecutive divs next to each other, for example, and the original behavior can also be reversed with span...)</a:t>
            </a:r>
            <a:endParaRPr lang="hu-HU" dirty="0"/>
          </a:p>
        </p:txBody>
      </p:sp>
    </p:spTree>
    <p:extLst>
      <p:ext uri="{BB962C8B-B14F-4D97-AF65-F5344CB8AC3E}">
        <p14:creationId xmlns="" xmlns:p14="http://schemas.microsoft.com/office/powerpoint/2010/main" val="236580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838200" y="259307"/>
            <a:ext cx="10515600" cy="5917656"/>
          </a:xfrm>
        </p:spPr>
        <p:txBody>
          <a:bodyPr>
            <a:noAutofit/>
          </a:bodyPr>
          <a:lstStyle/>
          <a:p>
            <a:r>
              <a:rPr lang="hu-HU" sz="2000" b="1" dirty="0" smtClean="0"/>
              <a:t>Body</a:t>
            </a:r>
          </a:p>
          <a:p>
            <a:r>
              <a:rPr lang="hu-HU" sz="2000" smtClean="0"/>
              <a:t>Visible elements</a:t>
            </a:r>
          </a:p>
          <a:p>
            <a:r>
              <a:rPr lang="hu-HU" sz="2000" smtClean="0"/>
              <a:t>Common items:</a:t>
            </a:r>
          </a:p>
          <a:p>
            <a:r>
              <a:rPr lang="en-US" sz="2000" smtClean="0"/>
              <a:t>text</a:t>
            </a:r>
            <a:endParaRPr lang="en-US" sz="2000" dirty="0"/>
          </a:p>
          <a:p>
            <a:r>
              <a:rPr lang="en-US" sz="2000" dirty="0"/>
              <a:t>links</a:t>
            </a:r>
          </a:p>
          <a:p>
            <a:r>
              <a:rPr lang="en-US" sz="2000" dirty="0"/>
              <a:t>lists</a:t>
            </a:r>
          </a:p>
          <a:p>
            <a:r>
              <a:rPr lang="en-US" sz="2000" dirty="0"/>
              <a:t>tables</a:t>
            </a:r>
          </a:p>
          <a:p>
            <a:r>
              <a:rPr lang="en-US" sz="2000" dirty="0"/>
              <a:t>images</a:t>
            </a:r>
          </a:p>
          <a:p>
            <a:r>
              <a:rPr lang="en-US" sz="2000" dirty="0"/>
              <a:t>forms</a:t>
            </a:r>
          </a:p>
          <a:p>
            <a:r>
              <a:rPr lang="en-US" sz="2000" err="1" smtClean="0"/>
              <a:t>Att</a:t>
            </a:r>
            <a:r>
              <a:rPr lang="hu-HU" sz="2000" smtClean="0"/>
              <a:t>ributes:</a:t>
            </a:r>
            <a:endParaRPr lang="en-US" sz="2000" dirty="0"/>
          </a:p>
          <a:p>
            <a:r>
              <a:rPr lang="en-US" sz="2000" dirty="0"/>
              <a:t>link</a:t>
            </a:r>
          </a:p>
          <a:p>
            <a:r>
              <a:rPr lang="en-US" sz="2000" dirty="0" err="1"/>
              <a:t>alink</a:t>
            </a:r>
            <a:endParaRPr lang="en-US" sz="2000" dirty="0"/>
          </a:p>
          <a:p>
            <a:r>
              <a:rPr lang="en-US" sz="2000" dirty="0" err="1"/>
              <a:t>vlink</a:t>
            </a:r>
            <a:endParaRPr lang="en-US" sz="2000" dirty="0"/>
          </a:p>
          <a:p>
            <a:r>
              <a:rPr lang="en-US" sz="2000" dirty="0"/>
              <a:t>background</a:t>
            </a:r>
          </a:p>
          <a:p>
            <a:r>
              <a:rPr lang="en-US" sz="2000" dirty="0" smtClean="0"/>
              <a:t>text</a:t>
            </a:r>
            <a:endParaRPr lang="en-US" sz="2000" dirty="0"/>
          </a:p>
        </p:txBody>
      </p:sp>
    </p:spTree>
    <p:extLst>
      <p:ext uri="{BB962C8B-B14F-4D97-AF65-F5344CB8AC3E}">
        <p14:creationId xmlns="" xmlns:p14="http://schemas.microsoft.com/office/powerpoint/2010/main" val="412314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lnSpcReduction="10000"/>
          </a:bodyPr>
          <a:lstStyle/>
          <a:p>
            <a:pPr algn="just"/>
            <a:r>
              <a:rPr lang="hu-HU" smtClean="0"/>
              <a:t>I</a:t>
            </a:r>
            <a:r>
              <a:rPr lang="en-US" smtClean="0"/>
              <a:t>n </a:t>
            </a:r>
            <a:r>
              <a:rPr lang="hu-HU" smtClean="0"/>
              <a:t>HTML</a:t>
            </a:r>
            <a:r>
              <a:rPr lang="en-US" smtClean="0"/>
              <a:t>, an essential part is the markup of an element. This tells the browser what kind of content it is</a:t>
            </a:r>
          </a:p>
          <a:p>
            <a:pPr algn="just"/>
            <a:r>
              <a:rPr lang="en-US" smtClean="0"/>
              <a:t>Example: &lt;h1&gt;This is a title &lt;/h1&gt;</a:t>
            </a:r>
          </a:p>
          <a:p>
            <a:pPr algn="just"/>
            <a:r>
              <a:rPr lang="en-US" smtClean="0"/>
              <a:t>This element has three parts: an opening tag, a closing tag, and the content</a:t>
            </a:r>
          </a:p>
          <a:p>
            <a:pPr algn="just"/>
            <a:r>
              <a:rPr lang="en-US" smtClean="0"/>
              <a:t>We put the opening </a:t>
            </a:r>
            <a:r>
              <a:rPr lang="hu-HU" smtClean="0"/>
              <a:t>tag</a:t>
            </a:r>
            <a:r>
              <a:rPr lang="en-US" smtClean="0"/>
              <a:t> between &lt; and &gt; signs, the closing member as well, only after the </a:t>
            </a:r>
            <a:r>
              <a:rPr lang="hu-HU" smtClean="0"/>
              <a:t>&lt;</a:t>
            </a:r>
            <a:r>
              <a:rPr lang="en-US" smtClean="0"/>
              <a:t> sign we also put a /</a:t>
            </a:r>
            <a:r>
              <a:rPr lang="hu-HU" smtClean="0"/>
              <a:t>&gt;</a:t>
            </a:r>
            <a:r>
              <a:rPr lang="en-US" smtClean="0"/>
              <a:t> sign.</a:t>
            </a:r>
          </a:p>
          <a:p>
            <a:pPr algn="just"/>
            <a:r>
              <a:rPr lang="en-US" smtClean="0"/>
              <a:t>We can provide additional information to the browser by a</a:t>
            </a:r>
            <a:r>
              <a:rPr lang="hu-HU" smtClean="0"/>
              <a:t>dd</a:t>
            </a:r>
            <a:r>
              <a:rPr lang="en-US" smtClean="0"/>
              <a:t>ing attributes to the elements.</a:t>
            </a:r>
          </a:p>
          <a:p>
            <a:pPr algn="just"/>
            <a:r>
              <a:rPr lang="en-US" smtClean="0"/>
              <a:t>E.g. &lt;textarea col="30"&gt;&lt;/textarea&gt;</a:t>
            </a:r>
            <a:endParaRPr lang="hu-HU" dirty="0"/>
          </a:p>
        </p:txBody>
      </p:sp>
    </p:spTree>
    <p:extLst>
      <p:ext uri="{BB962C8B-B14F-4D97-AF65-F5344CB8AC3E}">
        <p14:creationId xmlns="" xmlns:p14="http://schemas.microsoft.com/office/powerpoint/2010/main" val="19228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pPr algn="just"/>
            <a:r>
              <a:rPr lang="hu-HU"/>
              <a:t> </a:t>
            </a:r>
            <a:r>
              <a:rPr lang="en-US" smtClean="0"/>
              <a:t>Attributes are always defined as part of the opening member.</a:t>
            </a:r>
          </a:p>
          <a:p>
            <a:pPr algn="just"/>
            <a:r>
              <a:rPr lang="en-US" smtClean="0"/>
              <a:t>Attributes have names and values</a:t>
            </a:r>
          </a:p>
          <a:p>
            <a:pPr algn="just"/>
            <a:r>
              <a:rPr lang="hu-HU" smtClean="0"/>
              <a:t>I</a:t>
            </a:r>
            <a:r>
              <a:rPr lang="en-US" smtClean="0"/>
              <a:t>mportant attributes</a:t>
            </a:r>
            <a:endParaRPr lang="hu-HU" b="1" dirty="0"/>
          </a:p>
          <a:p>
            <a:pPr lvl="1" algn="just"/>
            <a:r>
              <a:rPr lang="en-US" smtClean="0"/>
              <a:t>the id and class attributes are often used. (it will be important in javascript, jquery, and CSS). id is unique in the document, class can be multiple.</a:t>
            </a:r>
            <a:endParaRPr lang="hu-HU" smtClean="0"/>
          </a:p>
          <a:p>
            <a:pPr lvl="1" algn="just"/>
            <a:r>
              <a:rPr lang="hu-HU" smtClean="0"/>
              <a:t>&lt;</a:t>
            </a:r>
            <a:r>
              <a:rPr lang="hu-HU" dirty="0"/>
              <a:t>h1 </a:t>
            </a:r>
            <a:r>
              <a:rPr lang="hu-HU" dirty="0" err="1"/>
              <a:t>id</a:t>
            </a:r>
            <a:r>
              <a:rPr lang="hu-HU" dirty="0" smtClean="0"/>
              <a:t>="</a:t>
            </a:r>
            <a:r>
              <a:rPr lang="hu-HU" dirty="0" err="1" smtClean="0"/>
              <a:t>title</a:t>
            </a:r>
            <a:r>
              <a:rPr lang="hu-HU" dirty="0" smtClean="0"/>
              <a:t>" </a:t>
            </a:r>
            <a:r>
              <a:rPr lang="hu-HU" dirty="0" err="1"/>
              <a:t>class</a:t>
            </a:r>
            <a:r>
              <a:rPr lang="hu-HU" dirty="0" smtClean="0"/>
              <a:t>="</a:t>
            </a:r>
            <a:r>
              <a:rPr lang="hu-HU" dirty="0" err="1" smtClean="0"/>
              <a:t>bordertitle</a:t>
            </a:r>
            <a:r>
              <a:rPr lang="hu-HU" dirty="0" smtClean="0"/>
              <a:t>"&gt;Main </a:t>
            </a:r>
            <a:r>
              <a:rPr lang="hu-HU" dirty="0" err="1" smtClean="0"/>
              <a:t>title</a:t>
            </a:r>
            <a:r>
              <a:rPr lang="hu-HU" dirty="0" smtClean="0"/>
              <a:t>&lt;/</a:t>
            </a:r>
            <a:r>
              <a:rPr lang="hu-HU" dirty="0"/>
              <a:t>h1&gt;</a:t>
            </a:r>
          </a:p>
          <a:p>
            <a:pPr lvl="1" algn="just"/>
            <a:r>
              <a:rPr lang="hu-HU" dirty="0"/>
              <a:t>&lt;h2 </a:t>
            </a:r>
            <a:r>
              <a:rPr lang="hu-HU" dirty="0" err="1"/>
              <a:t>id</a:t>
            </a:r>
            <a:r>
              <a:rPr lang="hu-HU" dirty="0" smtClean="0"/>
              <a:t>="</a:t>
            </a:r>
            <a:r>
              <a:rPr lang="hu-HU" dirty="0" err="1" smtClean="0"/>
              <a:t>anothertitle</a:t>
            </a:r>
            <a:r>
              <a:rPr lang="hu-HU" dirty="0" smtClean="0"/>
              <a:t>" </a:t>
            </a:r>
            <a:r>
              <a:rPr lang="hu-HU" dirty="0" err="1"/>
              <a:t>class</a:t>
            </a:r>
            <a:r>
              <a:rPr lang="hu-HU" dirty="0" smtClean="0"/>
              <a:t>="</a:t>
            </a:r>
            <a:r>
              <a:rPr lang="hu-HU" dirty="0" err="1" smtClean="0"/>
              <a:t>bordertitle</a:t>
            </a:r>
            <a:r>
              <a:rPr lang="hu-HU" dirty="0" smtClean="0"/>
              <a:t> </a:t>
            </a:r>
            <a:r>
              <a:rPr lang="hu-HU" dirty="0" err="1" smtClean="0"/>
              <a:t>underlinedtitle</a:t>
            </a:r>
            <a:r>
              <a:rPr lang="hu-HU" dirty="0" smtClean="0"/>
              <a:t>"&gt;</a:t>
            </a:r>
            <a:r>
              <a:rPr lang="hu-HU" dirty="0" err="1" smtClean="0"/>
              <a:t>Subtitle</a:t>
            </a:r>
            <a:r>
              <a:rPr lang="hu-HU" dirty="0" smtClean="0"/>
              <a:t>&lt;/</a:t>
            </a:r>
            <a:r>
              <a:rPr lang="hu-HU" dirty="0"/>
              <a:t>h2&gt;</a:t>
            </a:r>
          </a:p>
          <a:p>
            <a:pPr lvl="1"/>
            <a:endParaRPr lang="hu-HU" dirty="0" smtClean="0"/>
          </a:p>
          <a:p>
            <a:pPr lvl="1"/>
            <a:endParaRPr lang="hu-HU" dirty="0" smtClean="0"/>
          </a:p>
          <a:p>
            <a:pPr lvl="1"/>
            <a:endParaRPr lang="hu-HU" dirty="0"/>
          </a:p>
        </p:txBody>
      </p:sp>
    </p:spTree>
    <p:extLst>
      <p:ext uri="{BB962C8B-B14F-4D97-AF65-F5344CB8AC3E}">
        <p14:creationId xmlns="" xmlns:p14="http://schemas.microsoft.com/office/powerpoint/2010/main" val="62847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en-US" b="1" smtClean="0"/>
              <a:t>Void elements:</a:t>
            </a:r>
          </a:p>
          <a:p>
            <a:r>
              <a:rPr lang="en-US" smtClean="0"/>
              <a:t>Not all elements can contain content. Those that are not are called void elements and are defined without a separating end tag.</a:t>
            </a:r>
            <a:endParaRPr lang="hu-HU" smtClean="0"/>
          </a:p>
          <a:p>
            <a:r>
              <a:rPr lang="hu-HU" smtClean="0"/>
              <a:t>&lt;</a:t>
            </a:r>
            <a:r>
              <a:rPr lang="hu-HU" dirty="0" err="1"/>
              <a:t>img</a:t>
            </a:r>
            <a:r>
              <a:rPr lang="hu-HU" dirty="0"/>
              <a:t> </a:t>
            </a:r>
            <a:r>
              <a:rPr lang="hu-HU" dirty="0" err="1"/>
              <a:t>src</a:t>
            </a:r>
            <a:r>
              <a:rPr lang="hu-HU" dirty="0" smtClean="0"/>
              <a:t>="</a:t>
            </a:r>
            <a:r>
              <a:rPr lang="hu-HU" dirty="0" err="1" smtClean="0"/>
              <a:t>picture.jpg</a:t>
            </a:r>
            <a:r>
              <a:rPr lang="hu-HU" dirty="0" smtClean="0"/>
              <a:t>" </a:t>
            </a:r>
            <a:r>
              <a:rPr lang="hu-HU" dirty="0"/>
              <a:t>/&gt;</a:t>
            </a:r>
          </a:p>
          <a:p>
            <a:r>
              <a:rPr lang="hu-HU" dirty="0"/>
              <a:t>&lt;meta </a:t>
            </a:r>
            <a:r>
              <a:rPr lang="hu-HU" dirty="0" err="1"/>
              <a:t>charset</a:t>
            </a:r>
            <a:r>
              <a:rPr lang="hu-HU" dirty="0" smtClean="0"/>
              <a:t>="utf-8" </a:t>
            </a:r>
            <a:r>
              <a:rPr lang="hu-HU" dirty="0"/>
              <a:t>/&gt;</a:t>
            </a:r>
          </a:p>
          <a:p>
            <a:endParaRPr lang="hu-HU" dirty="0"/>
          </a:p>
        </p:txBody>
      </p:sp>
    </p:spTree>
    <p:extLst>
      <p:ext uri="{BB962C8B-B14F-4D97-AF65-F5344CB8AC3E}">
        <p14:creationId xmlns="" xmlns:p14="http://schemas.microsoft.com/office/powerpoint/2010/main" val="1106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fontScale="92500"/>
          </a:bodyPr>
          <a:lstStyle/>
          <a:p>
            <a:pPr algn="just"/>
            <a:r>
              <a:rPr lang="en-US" smtClean="0"/>
              <a:t>Main </a:t>
            </a:r>
            <a:r>
              <a:rPr lang="hu-HU" smtClean="0"/>
              <a:t>tags</a:t>
            </a:r>
            <a:r>
              <a:rPr lang="en-US" smtClean="0"/>
              <a:t>:</a:t>
            </a:r>
          </a:p>
          <a:p>
            <a:pPr algn="just"/>
            <a:r>
              <a:rPr lang="en-US" smtClean="0"/>
              <a:t>html element: indicates the area of the document that contains HTML content. This element always contains two other key structural elements, head and body.</a:t>
            </a:r>
          </a:p>
          <a:p>
            <a:pPr algn="just"/>
            <a:r>
              <a:rPr lang="en-US" smtClean="0"/>
              <a:t>body element: Indicates the part of the document that contains content elements. Content elements are the elements that the browser displays to users and on which metadata (e.g. script, style) operations are performed.</a:t>
            </a:r>
          </a:p>
          <a:p>
            <a:pPr algn="just"/>
            <a:r>
              <a:rPr lang="en-US" smtClean="0"/>
              <a:t>head element: contains metadata for the document part, i.e. one or more elements that describe an operation for the content of the document, but are not directly displayed in the browser. These are e.g. style, script, title</a:t>
            </a:r>
            <a:endParaRPr lang="hu-HU" dirty="0"/>
          </a:p>
          <a:p>
            <a:endParaRPr lang="hu-HU" dirty="0"/>
          </a:p>
        </p:txBody>
      </p:sp>
    </p:spTree>
    <p:extLst>
      <p:ext uri="{BB962C8B-B14F-4D97-AF65-F5344CB8AC3E}">
        <p14:creationId xmlns="" xmlns:p14="http://schemas.microsoft.com/office/powerpoint/2010/main" val="227751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a:bodyPr>
          <a:lstStyle/>
          <a:p>
            <a:pPr algn="just"/>
            <a:r>
              <a:rPr lang="en-US" b="1" smtClean="0"/>
              <a:t>script element: </a:t>
            </a:r>
            <a:r>
              <a:rPr lang="en-US" smtClean="0"/>
              <a:t>This can also be used to add JavaScript code to our document. Example: loading jquery</a:t>
            </a:r>
            <a:endParaRPr lang="hu-HU" smtClean="0"/>
          </a:p>
          <a:p>
            <a:pPr algn="just"/>
            <a:r>
              <a:rPr lang="hu-HU" smtClean="0"/>
              <a:t>&lt;script </a:t>
            </a:r>
            <a:r>
              <a:rPr lang="hu-HU" dirty="0" err="1"/>
              <a:t>src</a:t>
            </a:r>
            <a:r>
              <a:rPr lang="hu-HU" dirty="0" smtClean="0"/>
              <a:t>="jquery-1.7.js" </a:t>
            </a:r>
            <a:r>
              <a:rPr lang="hu-HU" dirty="0" err="1"/>
              <a:t>type</a:t>
            </a:r>
            <a:r>
              <a:rPr lang="hu-HU" dirty="0" smtClean="0"/>
              <a:t>="text/</a:t>
            </a:r>
            <a:r>
              <a:rPr lang="hu-HU" dirty="0" err="1" smtClean="0"/>
              <a:t>javascript</a:t>
            </a:r>
            <a:r>
              <a:rPr lang="hu-HU" dirty="0" smtClean="0"/>
              <a:t>"&gt;&lt;/</a:t>
            </a:r>
            <a:r>
              <a:rPr lang="hu-HU" dirty="0"/>
              <a:t>script</a:t>
            </a:r>
            <a:r>
              <a:rPr lang="hu-HU" dirty="0" smtClean="0"/>
              <a:t>&gt;</a:t>
            </a:r>
          </a:p>
          <a:p>
            <a:pPr algn="just"/>
            <a:r>
              <a:rPr lang="en-US" b="1" smtClean="0"/>
              <a:t>style element: </a:t>
            </a:r>
            <a:r>
              <a:rPr lang="en-US" smtClean="0"/>
              <a:t>this element is one of the ways to apply CSS settings to our document</a:t>
            </a:r>
            <a:endParaRPr lang="hu-HU" dirty="0"/>
          </a:p>
        </p:txBody>
      </p:sp>
    </p:spTree>
    <p:extLst>
      <p:ext uri="{BB962C8B-B14F-4D97-AF65-F5344CB8AC3E}">
        <p14:creationId xmlns="" xmlns:p14="http://schemas.microsoft.com/office/powerpoint/2010/main" val="341731760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1377</Words>
  <Application>Microsoft Office PowerPoint</Application>
  <PresentationFormat>Egyéni</PresentationFormat>
  <Paragraphs>185</Paragraphs>
  <Slides>32</Slides>
  <Notes>0</Notes>
  <HiddenSlides>0</HiddenSlides>
  <MMClips>0</MMClips>
  <ScaleCrop>false</ScaleCrop>
  <HeadingPairs>
    <vt:vector size="4" baseType="variant">
      <vt:variant>
        <vt:lpstr>Téma</vt:lpstr>
      </vt:variant>
      <vt:variant>
        <vt:i4>1</vt:i4>
      </vt:variant>
      <vt:variant>
        <vt:lpstr>Diacímek</vt:lpstr>
      </vt:variant>
      <vt:variant>
        <vt:i4>32</vt:i4>
      </vt:variant>
    </vt:vector>
  </HeadingPairs>
  <TitlesOfParts>
    <vt:vector size="33" baseType="lpstr">
      <vt:lpstr>Office-téma</vt:lpstr>
      <vt:lpstr>HTML</vt:lpstr>
      <vt:lpstr>2. dia</vt:lpstr>
      <vt:lpstr>3. dia</vt:lpstr>
      <vt:lpstr>4. dia</vt:lpstr>
      <vt:lpstr>5. dia</vt:lpstr>
      <vt:lpstr>6. dia</vt:lpstr>
      <vt:lpstr>7. dia</vt:lpstr>
      <vt:lpstr>8. dia</vt:lpstr>
      <vt:lpstr>9. dia</vt:lpstr>
      <vt:lpstr>10. dia</vt:lpstr>
      <vt:lpstr>11. dia</vt:lpstr>
      <vt:lpstr>12. dia</vt:lpstr>
      <vt:lpstr>13. dia</vt:lpstr>
      <vt:lpstr>Form elements</vt:lpstr>
      <vt:lpstr>Form elements</vt:lpstr>
      <vt:lpstr>Form elements</vt:lpstr>
      <vt:lpstr>Table</vt:lpstr>
      <vt:lpstr>Table</vt:lpstr>
      <vt:lpstr>Table</vt:lpstr>
      <vt:lpstr>Table</vt:lpstr>
      <vt:lpstr>List</vt:lpstr>
      <vt:lpstr>List</vt:lpstr>
      <vt:lpstr>23. dia</vt:lpstr>
      <vt:lpstr>24. dia</vt:lpstr>
      <vt:lpstr>HTML5</vt:lpstr>
      <vt:lpstr>HTML5</vt:lpstr>
      <vt:lpstr>HTML5</vt:lpstr>
      <vt:lpstr>28. dia</vt:lpstr>
      <vt:lpstr>29. dia</vt:lpstr>
      <vt:lpstr>30. dia</vt:lpstr>
      <vt:lpstr>31. dia</vt:lpstr>
      <vt:lpstr>32. 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User</dc:creator>
  <cp:lastModifiedBy>User</cp:lastModifiedBy>
  <cp:revision>91</cp:revision>
  <dcterms:created xsi:type="dcterms:W3CDTF">2018-03-15T20:47:19Z</dcterms:created>
  <dcterms:modified xsi:type="dcterms:W3CDTF">2023-09-23T11:56:55Z</dcterms:modified>
</cp:coreProperties>
</file>