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89" autoAdjust="0"/>
  </p:normalViewPr>
  <p:slideViewPr>
    <p:cSldViewPr snapToGrid="0">
      <p:cViewPr varScale="1">
        <p:scale>
          <a:sx n="79" d="100"/>
          <a:sy n="79" d="100"/>
        </p:scale>
        <p:origin x="-710"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10872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395452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308103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215150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296949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9296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13475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205507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149149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56961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6A75E0BF-E3FA-4790-A6AF-C7459DCB66D9}" type="datetimeFigureOut">
              <a:rPr lang="hu-HU" smtClean="0"/>
              <a:pPr/>
              <a:t>2023. 09. 23.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45710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5E0BF-E3FA-4790-A6AF-C7459DCB66D9}" type="datetimeFigureOut">
              <a:rPr lang="hu-HU" smtClean="0"/>
              <a:pPr/>
              <a:t>2023. 09. 23.</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08A18-D71B-4D92-910D-5432ED55AA92}" type="slidenum">
              <a:rPr lang="hu-HU" smtClean="0"/>
              <a:pPr/>
              <a:t>‹#›</a:t>
            </a:fld>
            <a:endParaRPr lang="hu-HU"/>
          </a:p>
        </p:txBody>
      </p:sp>
    </p:spTree>
    <p:extLst>
      <p:ext uri="{BB962C8B-B14F-4D97-AF65-F5344CB8AC3E}">
        <p14:creationId xmlns:p14="http://schemas.microsoft.com/office/powerpoint/2010/main" xmlns="" val="2698371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Javascript</a:t>
            </a:r>
            <a:endParaRPr lang="hu-HU" dirty="0"/>
          </a:p>
        </p:txBody>
      </p:sp>
      <p:sp>
        <p:nvSpPr>
          <p:cNvPr id="3" name="Alcím 2"/>
          <p:cNvSpPr>
            <a:spLocks noGrp="1"/>
          </p:cNvSpPr>
          <p:nvPr>
            <p:ph type="subTitle" idx="1"/>
          </p:nvPr>
        </p:nvSpPr>
        <p:spPr/>
        <p:txBody>
          <a:bodyPr/>
          <a:lstStyle/>
          <a:p>
            <a:endParaRPr lang="hu-HU"/>
          </a:p>
        </p:txBody>
      </p:sp>
    </p:spTree>
    <p:extLst>
      <p:ext uri="{BB962C8B-B14F-4D97-AF65-F5344CB8AC3E}">
        <p14:creationId xmlns:p14="http://schemas.microsoft.com/office/powerpoint/2010/main" xmlns="" val="273428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96035" y="122830"/>
            <a:ext cx="10371161" cy="1199369"/>
          </a:xfrm>
        </p:spPr>
        <p:txBody>
          <a:bodyPr/>
          <a:lstStyle/>
          <a:p>
            <a:r>
              <a:rPr lang="hu-HU" smtClean="0"/>
              <a:t>Variables</a:t>
            </a:r>
            <a:endParaRPr lang="hu-HU" dirty="0"/>
          </a:p>
        </p:txBody>
      </p:sp>
      <p:sp>
        <p:nvSpPr>
          <p:cNvPr id="3" name="Tartalom helye 2"/>
          <p:cNvSpPr>
            <a:spLocks noGrp="1"/>
          </p:cNvSpPr>
          <p:nvPr>
            <p:ph idx="1"/>
          </p:nvPr>
        </p:nvSpPr>
        <p:spPr>
          <a:xfrm>
            <a:off x="586854" y="1433014"/>
            <a:ext cx="11273050" cy="5308979"/>
          </a:xfrm>
        </p:spPr>
        <p:txBody>
          <a:bodyPr>
            <a:normAutofit fontScale="70000" lnSpcReduction="20000"/>
          </a:bodyPr>
          <a:lstStyle/>
          <a:p>
            <a:r>
              <a:rPr lang="en-US" sz="3800" b="1" smtClean="0"/>
              <a:t>Arrays</a:t>
            </a:r>
            <a:r>
              <a:rPr lang="en-US" sz="3800" b="1" smtClean="0"/>
              <a:t>:</a:t>
            </a:r>
            <a:endParaRPr lang="en-US" sz="3800" b="1" smtClean="0"/>
          </a:p>
          <a:p>
            <a:r>
              <a:rPr lang="en-US" sz="3800" b="1" smtClean="0"/>
              <a:t>var empty=[];</a:t>
            </a:r>
          </a:p>
          <a:p>
            <a:r>
              <a:rPr lang="en-US" sz="3800" b="1" smtClean="0"/>
              <a:t>var primes=[2,3,5,7,11];</a:t>
            </a:r>
          </a:p>
          <a:p>
            <a:r>
              <a:rPr lang="en-US" sz="3800" b="1" smtClean="0"/>
              <a:t>var mixed = [1.1, true, "a"];</a:t>
            </a:r>
          </a:p>
          <a:p>
            <a:r>
              <a:rPr lang="en-US" sz="3800" b="1" smtClean="0"/>
              <a:t>Array literals can't just be constants</a:t>
            </a:r>
          </a:p>
          <a:p>
            <a:r>
              <a:rPr lang="en-US" sz="3800" b="1" smtClean="0"/>
              <a:t>var i=1045;</a:t>
            </a:r>
          </a:p>
          <a:p>
            <a:r>
              <a:rPr lang="en-US" sz="3800" b="1" smtClean="0"/>
              <a:t>var numberarray [ i, i+1, i+2 ];</a:t>
            </a:r>
          </a:p>
          <a:p>
            <a:r>
              <a:rPr lang="en-US" sz="3800" b="1" smtClean="0"/>
              <a:t>We can create an array not only with literals, but also with the Array() constructor var a = new Array(); //u.a as []</a:t>
            </a:r>
          </a:p>
          <a:p>
            <a:endParaRPr lang="en-US" sz="3800" b="1" smtClean="0"/>
          </a:p>
          <a:p>
            <a:r>
              <a:rPr lang="en-US" sz="3800" b="1" smtClean="0"/>
              <a:t>Access</a:t>
            </a:r>
            <a:r>
              <a:rPr lang="hu-HU" sz="3800" b="1" smtClean="0"/>
              <a:t>ing</a:t>
            </a:r>
            <a:r>
              <a:rPr lang="en-US" sz="3800" b="1" smtClean="0"/>
              <a:t> </a:t>
            </a:r>
            <a:r>
              <a:rPr lang="en-US" sz="3800" b="1" smtClean="0"/>
              <a:t>array elements</a:t>
            </a:r>
          </a:p>
          <a:p>
            <a:r>
              <a:rPr lang="en-US" sz="3800" b="1" smtClean="0"/>
              <a:t>using the [] operator</a:t>
            </a:r>
          </a:p>
          <a:p>
            <a:r>
              <a:rPr lang="en-US" sz="3800" b="1" smtClean="0"/>
              <a:t>We index from 0</a:t>
            </a:r>
            <a:endParaRPr lang="hu-HU" dirty="0"/>
          </a:p>
        </p:txBody>
      </p:sp>
    </p:spTree>
    <p:extLst>
      <p:ext uri="{BB962C8B-B14F-4D97-AF65-F5344CB8AC3E}">
        <p14:creationId xmlns:p14="http://schemas.microsoft.com/office/powerpoint/2010/main" xmlns="" val="180047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normAutofit lnSpcReduction="10000"/>
          </a:bodyPr>
          <a:lstStyle/>
          <a:p>
            <a:r>
              <a:rPr lang="en-US" smtClean="0"/>
              <a:t>Array length</a:t>
            </a:r>
          </a:p>
          <a:p>
            <a:r>
              <a:rPr lang="en-US" smtClean="0"/>
              <a:t>Each array has a length property,</a:t>
            </a:r>
          </a:p>
          <a:p>
            <a:r>
              <a:rPr lang="en-US" smtClean="0"/>
              <a:t>Elements of arrays can be elements of simple types, arrays, objects, functions</a:t>
            </a:r>
          </a:p>
          <a:p>
            <a:endParaRPr lang="en-US" smtClean="0"/>
          </a:p>
          <a:p>
            <a:r>
              <a:rPr lang="en-US" smtClean="0"/>
              <a:t>Adding a new element to an array: add a value to a new index</a:t>
            </a:r>
          </a:p>
          <a:p>
            <a:r>
              <a:rPr lang="en-US" smtClean="0"/>
              <a:t>a=[]; //empty array</a:t>
            </a:r>
          </a:p>
          <a:p>
            <a:r>
              <a:rPr lang="en-US" smtClean="0"/>
              <a:t>a[0]="str1"; //add an element</a:t>
            </a:r>
          </a:p>
          <a:p>
            <a:r>
              <a:rPr lang="en-US" smtClean="0"/>
              <a:t>a[1]="str2"; //add another element</a:t>
            </a:r>
            <a:endParaRPr lang="hu-HU" dirty="0"/>
          </a:p>
        </p:txBody>
      </p:sp>
    </p:spTree>
    <p:extLst>
      <p:ext uri="{BB962C8B-B14F-4D97-AF65-F5344CB8AC3E}">
        <p14:creationId xmlns:p14="http://schemas.microsoft.com/office/powerpoint/2010/main" xmlns="" val="79871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normAutofit fontScale="70000" lnSpcReduction="20000"/>
          </a:bodyPr>
          <a:lstStyle/>
          <a:p>
            <a:r>
              <a:rPr lang="en-US" smtClean="0"/>
              <a:t>But we can also add one or more elements using the push() method.</a:t>
            </a:r>
          </a:p>
          <a:p>
            <a:r>
              <a:rPr lang="en-US" smtClean="0"/>
              <a:t>a=[];</a:t>
            </a:r>
          </a:p>
          <a:p>
            <a:r>
              <a:rPr lang="en-US" smtClean="0"/>
              <a:t>a.push("str1")</a:t>
            </a:r>
          </a:p>
          <a:p>
            <a:r>
              <a:rPr lang="en-US" smtClean="0"/>
              <a:t>a.push("str2","str3");</a:t>
            </a:r>
          </a:p>
          <a:p>
            <a:r>
              <a:rPr lang="en-US" smtClean="0"/>
              <a:t>Delete from array:</a:t>
            </a:r>
          </a:p>
          <a:p>
            <a:r>
              <a:rPr lang="en-US" smtClean="0"/>
              <a:t>we can delete it with the delete operator, but this does not reduce the size, but changes the value to undefined:</a:t>
            </a:r>
          </a:p>
          <a:p>
            <a:r>
              <a:rPr lang="en-US" smtClean="0"/>
              <a:t>a=[1,2,3];</a:t>
            </a:r>
          </a:p>
          <a:p>
            <a:r>
              <a:rPr lang="en-US" smtClean="0"/>
              <a:t>delete a[1];</a:t>
            </a:r>
          </a:p>
          <a:p>
            <a:r>
              <a:rPr lang="en-US" smtClean="0"/>
              <a:t>a.length //still 3</a:t>
            </a:r>
          </a:p>
          <a:p>
            <a:endParaRPr lang="en-US" smtClean="0"/>
          </a:p>
          <a:p>
            <a:r>
              <a:rPr lang="en-US" smtClean="0"/>
              <a:t>A solution may be to delete from the end and set the length property manually, or move the elements after deletion</a:t>
            </a:r>
            <a:endParaRPr lang="hu-HU" dirty="0" smtClean="0"/>
          </a:p>
          <a:p>
            <a:endParaRPr lang="hu-HU" dirty="0"/>
          </a:p>
        </p:txBody>
      </p:sp>
    </p:spTree>
    <p:extLst>
      <p:ext uri="{BB962C8B-B14F-4D97-AF65-F5344CB8AC3E}">
        <p14:creationId xmlns:p14="http://schemas.microsoft.com/office/powerpoint/2010/main" xmlns="" val="355643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normAutofit/>
          </a:bodyPr>
          <a:lstStyle/>
          <a:p>
            <a:r>
              <a:rPr lang="en-US" smtClean="0"/>
              <a:t>Traversing blocks:</a:t>
            </a:r>
          </a:p>
          <a:p>
            <a:r>
              <a:rPr lang="en-US" smtClean="0"/>
              <a:t>with a for loop:</a:t>
            </a:r>
          </a:p>
          <a:p>
            <a:pPr>
              <a:buNone/>
            </a:pPr>
            <a:r>
              <a:rPr lang="en-US" smtClean="0"/>
              <a:t>for(var </a:t>
            </a:r>
            <a:r>
              <a:rPr lang="en-US" smtClean="0"/>
              <a:t>i=0;i&lt;a.length; i++) {</a:t>
            </a:r>
          </a:p>
          <a:p>
            <a:pPr>
              <a:buNone/>
            </a:pPr>
            <a:r>
              <a:rPr lang="en-US" smtClean="0"/>
              <a:t>  console.log(a[i]);</a:t>
            </a:r>
          </a:p>
          <a:p>
            <a:pPr>
              <a:buNone/>
            </a:pPr>
            <a:r>
              <a:rPr lang="en-US" smtClean="0"/>
              <a:t>} </a:t>
            </a:r>
            <a:endParaRPr lang="hu-HU" smtClean="0"/>
          </a:p>
          <a:p>
            <a:pPr>
              <a:buNone/>
            </a:pPr>
            <a:r>
              <a:rPr lang="en-US" smtClean="0"/>
              <a:t>Another </a:t>
            </a:r>
            <a:r>
              <a:rPr lang="en-US" smtClean="0"/>
              <a:t>way</a:t>
            </a:r>
            <a:r>
              <a:rPr lang="en-US" smtClean="0"/>
              <a:t>: </a:t>
            </a:r>
            <a:endParaRPr lang="hu-HU" smtClean="0"/>
          </a:p>
          <a:p>
            <a:pPr>
              <a:buNone/>
            </a:pPr>
            <a:r>
              <a:rPr lang="en-US" smtClean="0"/>
              <a:t>for(var </a:t>
            </a:r>
            <a:r>
              <a:rPr lang="en-US" smtClean="0"/>
              <a:t>index in a) { console.log(a[index]); }</a:t>
            </a:r>
            <a:endParaRPr lang="hu-HU" dirty="0"/>
          </a:p>
        </p:txBody>
      </p:sp>
    </p:spTree>
    <p:extLst>
      <p:ext uri="{BB962C8B-B14F-4D97-AF65-F5344CB8AC3E}">
        <p14:creationId xmlns:p14="http://schemas.microsoft.com/office/powerpoint/2010/main" xmlns="" val="27572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Operators</a:t>
            </a:r>
            <a:endParaRPr lang="hu-HU" dirty="0"/>
          </a:p>
        </p:txBody>
      </p:sp>
      <p:sp>
        <p:nvSpPr>
          <p:cNvPr id="3" name="Tartalom helye 2"/>
          <p:cNvSpPr>
            <a:spLocks noGrp="1"/>
          </p:cNvSpPr>
          <p:nvPr>
            <p:ph idx="1"/>
          </p:nvPr>
        </p:nvSpPr>
        <p:spPr/>
        <p:txBody>
          <a:bodyPr/>
          <a:lstStyle/>
          <a:p>
            <a:r>
              <a:rPr lang="en-US" smtClean="0"/>
              <a:t>Arithmetic operators:</a:t>
            </a:r>
          </a:p>
          <a:p>
            <a:r>
              <a:rPr lang="en-US" smtClean="0"/>
              <a:t>  + addition</a:t>
            </a:r>
          </a:p>
          <a:p>
            <a:r>
              <a:rPr lang="en-US" smtClean="0"/>
              <a:t>  - subtraction</a:t>
            </a:r>
          </a:p>
          <a:p>
            <a:r>
              <a:rPr lang="en-US" smtClean="0"/>
              <a:t>  * multiplication</a:t>
            </a:r>
          </a:p>
          <a:p>
            <a:r>
              <a:rPr lang="en-US" smtClean="0"/>
              <a:t>  / division</a:t>
            </a:r>
          </a:p>
          <a:p>
            <a:r>
              <a:rPr lang="en-US" smtClean="0"/>
              <a:t>% modulo (remainder of whole division)</a:t>
            </a:r>
            <a:endParaRPr lang="hu-HU" dirty="0"/>
          </a:p>
        </p:txBody>
      </p:sp>
    </p:spTree>
    <p:extLst>
      <p:ext uri="{BB962C8B-B14F-4D97-AF65-F5344CB8AC3E}">
        <p14:creationId xmlns:p14="http://schemas.microsoft.com/office/powerpoint/2010/main" xmlns="" val="169010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Operators</a:t>
            </a:r>
            <a:endParaRPr lang="hu-HU" dirty="0"/>
          </a:p>
        </p:txBody>
      </p:sp>
      <p:sp>
        <p:nvSpPr>
          <p:cNvPr id="3" name="Tartalom helye 2"/>
          <p:cNvSpPr>
            <a:spLocks noGrp="1"/>
          </p:cNvSpPr>
          <p:nvPr>
            <p:ph idx="1"/>
          </p:nvPr>
        </p:nvSpPr>
        <p:spPr/>
        <p:txBody>
          <a:bodyPr>
            <a:normAutofit lnSpcReduction="10000"/>
          </a:bodyPr>
          <a:lstStyle/>
          <a:p>
            <a:r>
              <a:rPr lang="hu-HU" b="1" smtClean="0"/>
              <a:t> </a:t>
            </a:r>
            <a:r>
              <a:rPr lang="en-US" b="1" smtClean="0"/>
              <a:t>Relational operators:</a:t>
            </a:r>
          </a:p>
          <a:p>
            <a:r>
              <a:rPr lang="en-US" b="1" smtClean="0"/>
              <a:t>  &lt; smaller</a:t>
            </a:r>
          </a:p>
          <a:p>
            <a:r>
              <a:rPr lang="en-US" b="1" smtClean="0"/>
              <a:t>  &lt;= </a:t>
            </a:r>
            <a:r>
              <a:rPr lang="en-US" b="1" smtClean="0"/>
              <a:t>smaller </a:t>
            </a:r>
            <a:r>
              <a:rPr lang="hu-HU" b="1" smtClean="0"/>
              <a:t>or</a:t>
            </a:r>
            <a:r>
              <a:rPr lang="en-US" b="1" smtClean="0"/>
              <a:t> </a:t>
            </a:r>
            <a:r>
              <a:rPr lang="en-US" b="1" smtClean="0"/>
              <a:t>equal</a:t>
            </a:r>
          </a:p>
          <a:p>
            <a:r>
              <a:rPr lang="en-US" b="1" smtClean="0"/>
              <a:t>  &gt; bigger</a:t>
            </a:r>
          </a:p>
          <a:p>
            <a:r>
              <a:rPr lang="en-US" b="1" smtClean="0"/>
              <a:t>&gt;= </a:t>
            </a:r>
            <a:r>
              <a:rPr lang="en-US" b="1" smtClean="0"/>
              <a:t>greater </a:t>
            </a:r>
            <a:r>
              <a:rPr lang="hu-HU" b="1" smtClean="0"/>
              <a:t>or</a:t>
            </a:r>
            <a:r>
              <a:rPr lang="en-US" b="1" smtClean="0"/>
              <a:t> </a:t>
            </a:r>
            <a:r>
              <a:rPr lang="en-US" b="1" smtClean="0"/>
              <a:t>equal</a:t>
            </a:r>
          </a:p>
          <a:p>
            <a:r>
              <a:rPr lang="en-US" b="1" smtClean="0"/>
              <a:t>  != not equal</a:t>
            </a:r>
          </a:p>
          <a:p>
            <a:r>
              <a:rPr lang="en-US" b="1" smtClean="0"/>
              <a:t>== is equal to</a:t>
            </a:r>
          </a:p>
          <a:p>
            <a:r>
              <a:rPr lang="en-US" b="1" smtClean="0"/>
              <a:t>  === same type and value</a:t>
            </a:r>
          </a:p>
          <a:p>
            <a:r>
              <a:rPr lang="en-US" b="1" smtClean="0"/>
              <a:t>a=5, b="5" a == b is true, a === b is false</a:t>
            </a:r>
            <a:endParaRPr lang="hu-HU" dirty="0"/>
          </a:p>
        </p:txBody>
      </p:sp>
    </p:spTree>
    <p:extLst>
      <p:ext uri="{BB962C8B-B14F-4D97-AF65-F5344CB8AC3E}">
        <p14:creationId xmlns:p14="http://schemas.microsoft.com/office/powerpoint/2010/main" xmlns="" val="294113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Operators</a:t>
            </a:r>
            <a:endParaRPr lang="hu-HU" dirty="0"/>
          </a:p>
        </p:txBody>
      </p:sp>
      <p:sp>
        <p:nvSpPr>
          <p:cNvPr id="3" name="Tartalom helye 2"/>
          <p:cNvSpPr>
            <a:spLocks noGrp="1"/>
          </p:cNvSpPr>
          <p:nvPr>
            <p:ph idx="1"/>
          </p:nvPr>
        </p:nvSpPr>
        <p:spPr/>
        <p:txBody>
          <a:bodyPr/>
          <a:lstStyle/>
          <a:p>
            <a:r>
              <a:rPr lang="en-US" b="1" smtClean="0"/>
              <a:t>Logical operators</a:t>
            </a:r>
          </a:p>
          <a:p>
            <a:r>
              <a:rPr lang="en-US" b="1" smtClean="0"/>
              <a:t>  &amp;&amp; AND</a:t>
            </a:r>
          </a:p>
          <a:p>
            <a:r>
              <a:rPr lang="en-US" b="1" smtClean="0"/>
              <a:t>| </a:t>
            </a:r>
            <a:r>
              <a:rPr lang="en-US" b="1" smtClean="0"/>
              <a:t>| </a:t>
            </a:r>
            <a:r>
              <a:rPr lang="hu-HU" b="1" smtClean="0"/>
              <a:t>OR</a:t>
            </a:r>
            <a:endParaRPr lang="en-US" b="1" smtClean="0"/>
          </a:p>
          <a:p>
            <a:r>
              <a:rPr lang="en-US" b="1" smtClean="0"/>
              <a:t>  ! NOT</a:t>
            </a:r>
          </a:p>
          <a:p>
            <a:r>
              <a:rPr lang="en-US" b="1" smtClean="0"/>
              <a:t>Specialties</a:t>
            </a:r>
          </a:p>
          <a:p>
            <a:r>
              <a:rPr lang="en-US" b="1" smtClean="0"/>
              <a:t>  a++; b--; ↔ increase a by 1, decrease b by 1</a:t>
            </a:r>
          </a:p>
          <a:p>
            <a:r>
              <a:rPr lang="en-US" b="1" smtClean="0"/>
              <a:t>  b - = 4; ↔ b = b – 4;</a:t>
            </a:r>
            <a:endParaRPr lang="hu-HU" dirty="0"/>
          </a:p>
        </p:txBody>
      </p:sp>
    </p:spTree>
    <p:extLst>
      <p:ext uri="{BB962C8B-B14F-4D97-AF65-F5344CB8AC3E}">
        <p14:creationId xmlns:p14="http://schemas.microsoft.com/office/powerpoint/2010/main" xmlns="" val="116680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Instructions</a:t>
            </a:r>
            <a:endParaRPr lang="hu-HU" dirty="0"/>
          </a:p>
        </p:txBody>
      </p:sp>
      <p:sp>
        <p:nvSpPr>
          <p:cNvPr id="3" name="Tartalom helye 2"/>
          <p:cNvSpPr>
            <a:spLocks noGrp="1"/>
          </p:cNvSpPr>
          <p:nvPr>
            <p:ph idx="1"/>
          </p:nvPr>
        </p:nvSpPr>
        <p:spPr/>
        <p:txBody>
          <a:bodyPr>
            <a:normAutofit fontScale="92500"/>
          </a:bodyPr>
          <a:lstStyle/>
          <a:p>
            <a:r>
              <a:rPr lang="hu-HU" smtClean="0"/>
              <a:t>Conditional instruction</a:t>
            </a:r>
          </a:p>
          <a:p>
            <a:r>
              <a:rPr lang="hu-HU" smtClean="0"/>
              <a:t>if (condition) statement; [else if (condition) statement;] [else statement;]</a:t>
            </a:r>
          </a:p>
          <a:p>
            <a:r>
              <a:rPr lang="hu-HU" smtClean="0"/>
              <a:t>  if (a &lt; b) x = a; else x = b; if (a == 2) …</a:t>
            </a:r>
          </a:p>
          <a:p>
            <a:r>
              <a:rPr lang="hu-HU" smtClean="0"/>
              <a:t>For cycle</a:t>
            </a:r>
          </a:p>
          <a:p>
            <a:r>
              <a:rPr lang="hu-HU" smtClean="0"/>
              <a:t>for ([start expression]; [loop condition]; [step expression]) statement;</a:t>
            </a:r>
          </a:p>
          <a:p>
            <a:r>
              <a:rPr lang="hu-HU" smtClean="0"/>
              <a:t>  for (i=1; i&lt;11;i++) {}</a:t>
            </a:r>
          </a:p>
          <a:p>
            <a:r>
              <a:rPr lang="hu-HU" smtClean="0"/>
              <a:t>Do cycle</a:t>
            </a:r>
          </a:p>
          <a:p>
            <a:r>
              <a:rPr lang="hu-HU" smtClean="0"/>
              <a:t>  do{ statement;} while (condition);</a:t>
            </a:r>
          </a:p>
          <a:p>
            <a:r>
              <a:rPr lang="hu-HU" smtClean="0"/>
              <a:t>  do { document.writeln(a); a++;} while (a&lt;20);</a:t>
            </a:r>
            <a:endParaRPr lang="hu-HU" dirty="0"/>
          </a:p>
        </p:txBody>
      </p:sp>
    </p:spTree>
    <p:extLst>
      <p:ext uri="{BB962C8B-B14F-4D97-AF65-F5344CB8AC3E}">
        <p14:creationId xmlns:p14="http://schemas.microsoft.com/office/powerpoint/2010/main" xmlns="" val="125338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Instructions</a:t>
            </a:r>
            <a:endParaRPr lang="hu-HU" dirty="0"/>
          </a:p>
        </p:txBody>
      </p:sp>
      <p:sp>
        <p:nvSpPr>
          <p:cNvPr id="3" name="Tartalom helye 2"/>
          <p:cNvSpPr>
            <a:spLocks noGrp="1"/>
          </p:cNvSpPr>
          <p:nvPr>
            <p:ph idx="1"/>
          </p:nvPr>
        </p:nvSpPr>
        <p:spPr/>
        <p:txBody>
          <a:bodyPr/>
          <a:lstStyle/>
          <a:p>
            <a:r>
              <a:rPr lang="en-US" smtClean="0"/>
              <a:t>While loop</a:t>
            </a:r>
          </a:p>
          <a:p>
            <a:r>
              <a:rPr lang="en-US" smtClean="0"/>
              <a:t>  while (condition) {statement};</a:t>
            </a:r>
          </a:p>
          <a:p>
            <a:r>
              <a:rPr lang="en-US" smtClean="0"/>
              <a:t>while (a&lt;25){ document.writeln(a)};</a:t>
            </a:r>
            <a:endParaRPr lang="hu-HU" dirty="0"/>
          </a:p>
        </p:txBody>
      </p:sp>
    </p:spTree>
    <p:extLst>
      <p:ext uri="{BB962C8B-B14F-4D97-AF65-F5344CB8AC3E}">
        <p14:creationId xmlns:p14="http://schemas.microsoft.com/office/powerpoint/2010/main" xmlns="" val="87126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Functions</a:t>
            </a:r>
            <a:endParaRPr lang="hu-HU" dirty="0"/>
          </a:p>
        </p:txBody>
      </p:sp>
      <p:sp>
        <p:nvSpPr>
          <p:cNvPr id="3" name="Tartalom helye 2"/>
          <p:cNvSpPr>
            <a:spLocks noGrp="1"/>
          </p:cNvSpPr>
          <p:nvPr>
            <p:ph idx="1"/>
          </p:nvPr>
        </p:nvSpPr>
        <p:spPr>
          <a:xfrm>
            <a:off x="838200" y="1347954"/>
            <a:ext cx="10515600" cy="4351338"/>
          </a:xfrm>
        </p:spPr>
        <p:txBody>
          <a:bodyPr/>
          <a:lstStyle/>
          <a:p>
            <a:r>
              <a:rPr lang="hu-HU" smtClean="0"/>
              <a:t> </a:t>
            </a:r>
            <a:r>
              <a:rPr lang="en-US" sz="2500" smtClean="0"/>
              <a:t>function </a:t>
            </a:r>
            <a:r>
              <a:rPr lang="en-US" sz="2500" smtClean="0"/>
              <a:t>f</a:t>
            </a:r>
            <a:r>
              <a:rPr lang="hu-HU" sz="2500" smtClean="0"/>
              <a:t>unction_</a:t>
            </a:r>
            <a:r>
              <a:rPr lang="en-US" sz="2500" smtClean="0"/>
              <a:t>name(parameter1</a:t>
            </a:r>
            <a:r>
              <a:rPr lang="en-US" sz="2500" smtClean="0"/>
              <a:t>, parameter2, ....) { instructions [return value;] }</a:t>
            </a:r>
            <a:endParaRPr lang="hu-HU" sz="2500" dirty="0" smtClean="0"/>
          </a:p>
        </p:txBody>
      </p:sp>
      <p:pic>
        <p:nvPicPr>
          <p:cNvPr id="4" name="Kép 3"/>
          <p:cNvPicPr>
            <a:picLocks noChangeAspect="1"/>
          </p:cNvPicPr>
          <p:nvPr/>
        </p:nvPicPr>
        <p:blipFill>
          <a:blip r:embed="rId2" cstate="print"/>
          <a:stretch>
            <a:fillRect/>
          </a:stretch>
        </p:blipFill>
        <p:spPr>
          <a:xfrm>
            <a:off x="914400" y="2175778"/>
            <a:ext cx="5181600" cy="4191000"/>
          </a:xfrm>
          <a:prstGeom prst="rect">
            <a:avLst/>
          </a:prstGeom>
        </p:spPr>
      </p:pic>
      <p:pic>
        <p:nvPicPr>
          <p:cNvPr id="5" name="Kép 4"/>
          <p:cNvPicPr>
            <a:picLocks noChangeAspect="1"/>
          </p:cNvPicPr>
          <p:nvPr/>
        </p:nvPicPr>
        <p:blipFill>
          <a:blip r:embed="rId3" cstate="print"/>
          <a:stretch>
            <a:fillRect/>
          </a:stretch>
        </p:blipFill>
        <p:spPr>
          <a:xfrm>
            <a:off x="7493260" y="2666373"/>
            <a:ext cx="3019425" cy="1714500"/>
          </a:xfrm>
          <a:prstGeom prst="rect">
            <a:avLst/>
          </a:prstGeom>
        </p:spPr>
      </p:pic>
    </p:spTree>
    <p:extLst>
      <p:ext uri="{BB962C8B-B14F-4D97-AF65-F5344CB8AC3E}">
        <p14:creationId xmlns:p14="http://schemas.microsoft.com/office/powerpoint/2010/main" xmlns="" val="219902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normAutofit fontScale="92500" lnSpcReduction="10000"/>
          </a:bodyPr>
          <a:lstStyle/>
          <a:p>
            <a:pPr algn="just"/>
            <a:r>
              <a:rPr lang="en-US" smtClean="0"/>
              <a:t>Features:</a:t>
            </a:r>
          </a:p>
          <a:p>
            <a:pPr algn="just"/>
            <a:r>
              <a:rPr lang="en-US" smtClean="0"/>
              <a:t>weakly typed: we can assign a value of any type to a variable and later assign a value of another type to this variable.</a:t>
            </a:r>
          </a:p>
          <a:p>
            <a:pPr algn="just"/>
            <a:r>
              <a:rPr lang="en-US" smtClean="0"/>
              <a:t>object based</a:t>
            </a:r>
          </a:p>
          <a:p>
            <a:pPr algn="just"/>
            <a:r>
              <a:rPr lang="en-US" smtClean="0"/>
              <a:t>not object oriented</a:t>
            </a:r>
          </a:p>
          <a:p>
            <a:pPr algn="just"/>
            <a:r>
              <a:rPr lang="en-US" smtClean="0"/>
              <a:t>script language</a:t>
            </a:r>
          </a:p>
          <a:p>
            <a:pPr algn="just"/>
            <a:r>
              <a:rPr lang="en-US" smtClean="0"/>
              <a:t>client-side programming: one reason client-side JavaScript exists is to turn static HTML documents into interactive web applications.</a:t>
            </a:r>
          </a:p>
          <a:p>
            <a:pPr algn="just"/>
            <a:r>
              <a:rPr lang="en-US" smtClean="0"/>
              <a:t>run by the client</a:t>
            </a:r>
          </a:p>
          <a:p>
            <a:pPr algn="just"/>
            <a:r>
              <a:rPr lang="en-US" smtClean="0"/>
              <a:t>simple language, plus functionality, form control, moving elements, ajax</a:t>
            </a:r>
            <a:endParaRPr lang="hu-HU" dirty="0"/>
          </a:p>
          <a:p>
            <a:endParaRPr lang="hu-HU" dirty="0"/>
          </a:p>
        </p:txBody>
      </p:sp>
    </p:spTree>
    <p:extLst>
      <p:ext uri="{BB962C8B-B14F-4D97-AF65-F5344CB8AC3E}">
        <p14:creationId xmlns:p14="http://schemas.microsoft.com/office/powerpoint/2010/main" xmlns="" val="1370521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Instructions</a:t>
            </a:r>
            <a:endParaRPr lang="hu-HU" dirty="0"/>
          </a:p>
        </p:txBody>
      </p:sp>
      <p:pic>
        <p:nvPicPr>
          <p:cNvPr id="4" name="Tartalom helye 3"/>
          <p:cNvPicPr>
            <a:picLocks noGrp="1" noChangeAspect="1"/>
          </p:cNvPicPr>
          <p:nvPr>
            <p:ph idx="1"/>
          </p:nvPr>
        </p:nvPicPr>
        <p:blipFill>
          <a:blip r:embed="rId2" cstate="print"/>
          <a:stretch>
            <a:fillRect/>
          </a:stretch>
        </p:blipFill>
        <p:spPr>
          <a:xfrm>
            <a:off x="1163684" y="1788793"/>
            <a:ext cx="4800045" cy="4120688"/>
          </a:xfrm>
          <a:prstGeom prst="rect">
            <a:avLst/>
          </a:prstGeom>
        </p:spPr>
      </p:pic>
    </p:spTree>
    <p:extLst>
      <p:ext uri="{BB962C8B-B14F-4D97-AF65-F5344CB8AC3E}">
        <p14:creationId xmlns:p14="http://schemas.microsoft.com/office/powerpoint/2010/main" xmlns="" val="138588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Objects</a:t>
            </a:r>
            <a:endParaRPr lang="hu-HU" dirty="0"/>
          </a:p>
        </p:txBody>
      </p:sp>
      <p:sp>
        <p:nvSpPr>
          <p:cNvPr id="3" name="Tartalom helye 2"/>
          <p:cNvSpPr>
            <a:spLocks noGrp="1"/>
          </p:cNvSpPr>
          <p:nvPr>
            <p:ph idx="1"/>
          </p:nvPr>
        </p:nvSpPr>
        <p:spPr/>
        <p:txBody>
          <a:bodyPr/>
          <a:lstStyle/>
          <a:p>
            <a:r>
              <a:rPr lang="en-US" smtClean="0"/>
              <a:t>The fundamental data type of JavaScript is object. (object consists of several values; an unordered collection of properties, each of which has a name and value</a:t>
            </a:r>
          </a:p>
          <a:p>
            <a:r>
              <a:rPr lang="en-US" smtClean="0"/>
              <a:t>Data members (~property): they have a name and a value. A property name can be any string, even an empty string, but the same object cannot have two properties with the same name. Its value can be any JavaScript value. Creating objects: Method: with object literal, new keyword, Object.create() function</a:t>
            </a:r>
            <a:endParaRPr lang="hu-HU" dirty="0"/>
          </a:p>
        </p:txBody>
      </p:sp>
    </p:spTree>
    <p:extLst>
      <p:ext uri="{BB962C8B-B14F-4D97-AF65-F5344CB8AC3E}">
        <p14:creationId xmlns:p14="http://schemas.microsoft.com/office/powerpoint/2010/main" xmlns="" val="2365773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Objects</a:t>
            </a:r>
            <a:endParaRPr lang="hu-HU" dirty="0"/>
          </a:p>
        </p:txBody>
      </p:sp>
      <p:sp>
        <p:nvSpPr>
          <p:cNvPr id="3" name="Tartalom helye 2"/>
          <p:cNvSpPr>
            <a:spLocks noGrp="1"/>
          </p:cNvSpPr>
          <p:nvPr>
            <p:ph idx="1"/>
          </p:nvPr>
        </p:nvSpPr>
        <p:spPr/>
        <p:txBody>
          <a:bodyPr>
            <a:normAutofit fontScale="92500" lnSpcReduction="20000"/>
          </a:bodyPr>
          <a:lstStyle/>
          <a:p>
            <a:r>
              <a:rPr lang="en-US" smtClean="0"/>
              <a:t>object literal: contains comma-separated name:value pairs enclosed in braces. </a:t>
            </a:r>
            <a:r>
              <a:rPr lang="hu-HU"/>
              <a:t/>
            </a:r>
            <a:br>
              <a:rPr lang="hu-HU"/>
            </a:br>
            <a:endParaRPr lang="hu-HU" dirty="0"/>
          </a:p>
          <a:p>
            <a:r>
              <a:rPr lang="hu-HU" dirty="0"/>
              <a:t>var </a:t>
            </a:r>
            <a:r>
              <a:rPr lang="hu-HU" dirty="0" err="1"/>
              <a:t>empty</a:t>
            </a:r>
            <a:r>
              <a:rPr lang="hu-HU" dirty="0"/>
              <a:t>={};</a:t>
            </a:r>
            <a:br>
              <a:rPr lang="hu-HU" dirty="0"/>
            </a:br>
            <a:r>
              <a:rPr lang="hu-HU" dirty="0" err="1"/>
              <a:t>var</a:t>
            </a:r>
            <a:r>
              <a:rPr lang="hu-HU" dirty="0"/>
              <a:t> </a:t>
            </a:r>
            <a:r>
              <a:rPr lang="hu-HU" dirty="0" err="1"/>
              <a:t>point</a:t>
            </a:r>
            <a:r>
              <a:rPr lang="hu-HU" dirty="0"/>
              <a:t>={x:0, y:0};</a:t>
            </a:r>
            <a:br>
              <a:rPr lang="hu-HU" dirty="0"/>
            </a:br>
            <a:r>
              <a:rPr lang="hu-HU" dirty="0"/>
              <a:t>var point2 = {x:</a:t>
            </a:r>
            <a:r>
              <a:rPr lang="hu-HU" dirty="0" err="1"/>
              <a:t>point.x</a:t>
            </a:r>
            <a:r>
              <a:rPr lang="hu-HU" dirty="0"/>
              <a:t>, y:pont.y+1 };</a:t>
            </a:r>
            <a:br>
              <a:rPr lang="hu-HU" dirty="0"/>
            </a:br>
            <a:r>
              <a:rPr lang="hu-HU" dirty="0"/>
              <a:t>var </a:t>
            </a:r>
            <a:r>
              <a:rPr lang="hu-HU" dirty="0" err="1"/>
              <a:t>book</a:t>
            </a:r>
            <a:r>
              <a:rPr lang="hu-HU" dirty="0"/>
              <a:t>= {</a:t>
            </a:r>
            <a:br>
              <a:rPr lang="hu-HU" dirty="0"/>
            </a:br>
            <a:r>
              <a:rPr lang="hu-HU" dirty="0"/>
              <a:t>  </a:t>
            </a:r>
            <a:r>
              <a:rPr lang="hu-HU" dirty="0" smtClean="0"/>
              <a:t>"main </a:t>
            </a:r>
            <a:r>
              <a:rPr lang="hu-HU" dirty="0" err="1" smtClean="0"/>
              <a:t>title</a:t>
            </a:r>
            <a:r>
              <a:rPr lang="hu-HU" dirty="0" smtClean="0"/>
              <a:t>": "JavaScript",</a:t>
            </a:r>
            <a:r>
              <a:rPr lang="hu-HU" dirty="0"/>
              <a:t/>
            </a:r>
            <a:br>
              <a:rPr lang="hu-HU" dirty="0"/>
            </a:br>
            <a:r>
              <a:rPr lang="hu-HU" dirty="0"/>
              <a:t>  </a:t>
            </a:r>
            <a:r>
              <a:rPr lang="hu-HU" dirty="0" err="1"/>
              <a:t>author</a:t>
            </a:r>
            <a:r>
              <a:rPr lang="hu-HU" dirty="0"/>
              <a:t>: {</a:t>
            </a:r>
          </a:p>
          <a:p>
            <a:r>
              <a:rPr lang="hu-HU" dirty="0"/>
              <a:t>    </a:t>
            </a:r>
            <a:r>
              <a:rPr lang="hu-HU" dirty="0" err="1" smtClean="0"/>
              <a:t>name</a:t>
            </a:r>
            <a:r>
              <a:rPr lang="hu-HU" dirty="0" smtClean="0"/>
              <a:t>: "Endre",</a:t>
            </a:r>
            <a:endParaRPr lang="hu-HU" dirty="0"/>
          </a:p>
          <a:p>
            <a:r>
              <a:rPr lang="hu-HU" dirty="0"/>
              <a:t>   </a:t>
            </a:r>
            <a:r>
              <a:rPr lang="hu-HU" dirty="0" err="1" smtClean="0"/>
              <a:t>age</a:t>
            </a:r>
            <a:r>
              <a:rPr lang="hu-HU" dirty="0" smtClean="0"/>
              <a:t> </a:t>
            </a:r>
            <a:r>
              <a:rPr lang="hu-HU" dirty="0"/>
              <a:t>: 23</a:t>
            </a:r>
          </a:p>
          <a:p>
            <a:r>
              <a:rPr lang="hu-HU" dirty="0"/>
              <a:t> }};</a:t>
            </a:r>
          </a:p>
          <a:p>
            <a:endParaRPr lang="hu-HU" dirty="0"/>
          </a:p>
        </p:txBody>
      </p:sp>
    </p:spTree>
    <p:extLst>
      <p:ext uri="{BB962C8B-B14F-4D97-AF65-F5344CB8AC3E}">
        <p14:creationId xmlns:p14="http://schemas.microsoft.com/office/powerpoint/2010/main" xmlns="" val="7677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Objects</a:t>
            </a:r>
            <a:endParaRPr lang="hu-HU" dirty="0"/>
          </a:p>
        </p:txBody>
      </p:sp>
      <p:sp>
        <p:nvSpPr>
          <p:cNvPr id="3" name="Tartalom helye 2"/>
          <p:cNvSpPr>
            <a:spLocks noGrp="1"/>
          </p:cNvSpPr>
          <p:nvPr>
            <p:ph idx="1"/>
          </p:nvPr>
        </p:nvSpPr>
        <p:spPr/>
        <p:txBody>
          <a:bodyPr/>
          <a:lstStyle/>
          <a:p>
            <a:r>
              <a:rPr lang="en-US" smtClean="0"/>
              <a:t>with new keyword: creating and initializing an object.</a:t>
            </a:r>
          </a:p>
          <a:p>
            <a:r>
              <a:rPr lang="en-US" smtClean="0"/>
              <a:t>The </a:t>
            </a:r>
            <a:r>
              <a:rPr lang="en-US" smtClean="0"/>
              <a:t>new keyword must be followed by a function call.</a:t>
            </a:r>
          </a:p>
          <a:p>
            <a:r>
              <a:rPr lang="en-US" smtClean="0"/>
              <a:t>Function </a:t>
            </a:r>
            <a:r>
              <a:rPr lang="en-US" smtClean="0"/>
              <a:t>used in this way: constructor. </a:t>
            </a:r>
            <a:r>
              <a:rPr lang="hu-HU" dirty="0"/>
              <a:t/>
            </a:r>
            <a:br>
              <a:rPr lang="hu-HU" dirty="0"/>
            </a:br>
            <a:r>
              <a:rPr lang="hu-HU" dirty="0"/>
              <a:t>var o=</a:t>
            </a:r>
            <a:r>
              <a:rPr lang="hu-HU" dirty="0" err="1"/>
              <a:t>new</a:t>
            </a:r>
            <a:r>
              <a:rPr lang="hu-HU" dirty="0"/>
              <a:t> </a:t>
            </a:r>
            <a:r>
              <a:rPr lang="hu-HU" dirty="0" err="1"/>
              <a:t>Object</a:t>
            </a:r>
            <a:r>
              <a:rPr lang="hu-HU" dirty="0"/>
              <a:t>();</a:t>
            </a:r>
            <a:br>
              <a:rPr lang="hu-HU" dirty="0"/>
            </a:br>
            <a:r>
              <a:rPr lang="hu-HU" dirty="0"/>
              <a:t>var d=</a:t>
            </a:r>
            <a:r>
              <a:rPr lang="hu-HU" dirty="0" err="1"/>
              <a:t>new</a:t>
            </a:r>
            <a:r>
              <a:rPr lang="hu-HU" dirty="0"/>
              <a:t> </a:t>
            </a:r>
            <a:r>
              <a:rPr lang="hu-HU" dirty="0" err="1"/>
              <a:t>Date</a:t>
            </a:r>
            <a:r>
              <a:rPr lang="hu-HU" dirty="0"/>
              <a:t>();</a:t>
            </a:r>
            <a:br>
              <a:rPr lang="hu-HU" dirty="0"/>
            </a:br>
            <a:r>
              <a:rPr lang="hu-HU" dirty="0"/>
              <a:t>var r=</a:t>
            </a:r>
            <a:r>
              <a:rPr lang="hu-HU" dirty="0" err="1"/>
              <a:t>new</a:t>
            </a:r>
            <a:r>
              <a:rPr lang="hu-HU" dirty="0"/>
              <a:t> </a:t>
            </a:r>
            <a:r>
              <a:rPr lang="hu-HU" dirty="0" err="1"/>
              <a:t>RegExp</a:t>
            </a:r>
            <a:r>
              <a:rPr lang="hu-HU" dirty="0" smtClean="0"/>
              <a:t>("</a:t>
            </a:r>
            <a:r>
              <a:rPr lang="hu-HU" dirty="0" err="1" smtClean="0"/>
              <a:t>js</a:t>
            </a:r>
            <a:r>
              <a:rPr lang="hu-HU" dirty="0" smtClean="0"/>
              <a:t>");</a:t>
            </a:r>
            <a:r>
              <a:rPr lang="hu-HU" dirty="0"/>
              <a:t/>
            </a:r>
            <a:br>
              <a:rPr lang="hu-HU" dirty="0"/>
            </a:br>
            <a:r>
              <a:rPr lang="hu-HU" dirty="0"/>
              <a:t/>
            </a:r>
            <a:br>
              <a:rPr lang="hu-HU" dirty="0"/>
            </a:br>
            <a:endParaRPr lang="hu-HU" dirty="0"/>
          </a:p>
        </p:txBody>
      </p:sp>
    </p:spTree>
    <p:extLst>
      <p:ext uri="{BB962C8B-B14F-4D97-AF65-F5344CB8AC3E}">
        <p14:creationId xmlns:p14="http://schemas.microsoft.com/office/powerpoint/2010/main" xmlns="" val="275810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Objects</a:t>
            </a:r>
            <a:endParaRPr lang="hu-HU" dirty="0"/>
          </a:p>
        </p:txBody>
      </p:sp>
      <p:sp>
        <p:nvSpPr>
          <p:cNvPr id="3" name="Tartalom helye 2"/>
          <p:cNvSpPr>
            <a:spLocks noGrp="1"/>
          </p:cNvSpPr>
          <p:nvPr>
            <p:ph idx="1"/>
          </p:nvPr>
        </p:nvSpPr>
        <p:spPr/>
        <p:txBody>
          <a:bodyPr>
            <a:normAutofit/>
          </a:bodyPr>
          <a:lstStyle/>
          <a:p>
            <a:r>
              <a:rPr lang="en-US" smtClean="0"/>
              <a:t>Property query:</a:t>
            </a:r>
          </a:p>
          <a:p>
            <a:r>
              <a:rPr lang="en-US" smtClean="0"/>
              <a:t>var author=book.author; var name=author.name; var title=book["main title"]; //this is only possible because of the name of the propery, because it does not comply with the identification training rules (e.g. there is a space in it...)</a:t>
            </a:r>
          </a:p>
          <a:p>
            <a:r>
              <a:rPr lang="en-US" smtClean="0"/>
              <a:t>Property can be created or set using these two operators. book.author.name = "xyz"; book["main title"]="js book"; </a:t>
            </a:r>
            <a:r>
              <a:rPr lang="hu-HU" dirty="0"/>
              <a:t/>
            </a:r>
            <a:br>
              <a:rPr lang="hu-HU" dirty="0"/>
            </a:br>
            <a:endParaRPr lang="hu-HU" dirty="0"/>
          </a:p>
        </p:txBody>
      </p:sp>
    </p:spTree>
    <p:extLst>
      <p:ext uri="{BB962C8B-B14F-4D97-AF65-F5344CB8AC3E}">
        <p14:creationId xmlns:p14="http://schemas.microsoft.com/office/powerpoint/2010/main" xmlns="" val="147656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Objects</a:t>
            </a:r>
            <a:endParaRPr lang="hu-HU" dirty="0"/>
          </a:p>
        </p:txBody>
      </p:sp>
      <p:sp>
        <p:nvSpPr>
          <p:cNvPr id="3" name="Tartalom helye 2"/>
          <p:cNvSpPr>
            <a:spLocks noGrp="1"/>
          </p:cNvSpPr>
          <p:nvPr>
            <p:ph idx="1"/>
          </p:nvPr>
        </p:nvSpPr>
        <p:spPr/>
        <p:txBody>
          <a:bodyPr>
            <a:normAutofit lnSpcReduction="10000"/>
          </a:bodyPr>
          <a:lstStyle/>
          <a:p>
            <a:r>
              <a:rPr lang="hu-HU" smtClean="0"/>
              <a:t>Define</a:t>
            </a:r>
            <a:r>
              <a:rPr lang="en-US" smtClean="0"/>
              <a:t> </a:t>
            </a:r>
            <a:r>
              <a:rPr lang="en-US" smtClean="0"/>
              <a:t>and calling a method</a:t>
            </a:r>
          </a:p>
          <a:p>
            <a:r>
              <a:rPr lang="en-US" smtClean="0"/>
              <a:t>Method in JavaScript: JavaScript function stored in the data member of an object. </a:t>
            </a:r>
            <a:r>
              <a:rPr lang="hu-HU"/>
              <a:t/>
            </a:r>
            <a:br>
              <a:rPr lang="hu-HU"/>
            </a:br>
            <a:endParaRPr lang="hu-HU" dirty="0"/>
          </a:p>
          <a:p>
            <a:r>
              <a:rPr lang="hu-HU" dirty="0"/>
              <a:t>var </a:t>
            </a:r>
            <a:r>
              <a:rPr lang="hu-HU" dirty="0" err="1" smtClean="0"/>
              <a:t>car</a:t>
            </a:r>
            <a:r>
              <a:rPr lang="hu-HU" dirty="0" smtClean="0"/>
              <a:t>={};</a:t>
            </a:r>
            <a:r>
              <a:rPr lang="hu-HU" dirty="0"/>
              <a:t/>
            </a:r>
            <a:br>
              <a:rPr lang="hu-HU" dirty="0"/>
            </a:br>
            <a:r>
              <a:rPr lang="hu-HU" dirty="0" err="1" smtClean="0"/>
              <a:t>car.color</a:t>
            </a:r>
            <a:r>
              <a:rPr lang="hu-HU" dirty="0" smtClean="0"/>
              <a:t>="</a:t>
            </a:r>
            <a:r>
              <a:rPr lang="hu-HU" dirty="0" err="1" smtClean="0"/>
              <a:t>red</a:t>
            </a:r>
            <a:r>
              <a:rPr lang="hu-HU" dirty="0" smtClean="0"/>
              <a:t>";</a:t>
            </a:r>
            <a:r>
              <a:rPr lang="hu-HU" dirty="0"/>
              <a:t/>
            </a:r>
            <a:br>
              <a:rPr lang="hu-HU" dirty="0"/>
            </a:br>
            <a:r>
              <a:rPr lang="hu-HU" dirty="0" err="1" smtClean="0"/>
              <a:t>car.engine</a:t>
            </a:r>
            <a:r>
              <a:rPr lang="hu-HU" dirty="0" smtClean="0"/>
              <a:t>="</a:t>
            </a:r>
            <a:r>
              <a:rPr lang="hu-HU" dirty="0" err="1" smtClean="0"/>
              <a:t>disele</a:t>
            </a:r>
            <a:r>
              <a:rPr lang="hu-HU" dirty="0" smtClean="0"/>
              <a:t>";</a:t>
            </a:r>
            <a:r>
              <a:rPr lang="hu-HU" dirty="0"/>
              <a:t/>
            </a:r>
            <a:br>
              <a:rPr lang="hu-HU" dirty="0"/>
            </a:br>
            <a:r>
              <a:rPr lang="hu-HU" dirty="0" err="1" smtClean="0"/>
              <a:t>car.refueling</a:t>
            </a:r>
            <a:r>
              <a:rPr lang="hu-HU" dirty="0" smtClean="0"/>
              <a:t> </a:t>
            </a:r>
            <a:r>
              <a:rPr lang="hu-HU" dirty="0"/>
              <a:t>= </a:t>
            </a:r>
            <a:r>
              <a:rPr lang="hu-HU" dirty="0" err="1"/>
              <a:t>function</a:t>
            </a:r>
            <a:r>
              <a:rPr lang="hu-HU" dirty="0"/>
              <a:t> () {//…};</a:t>
            </a:r>
          </a:p>
          <a:p>
            <a:r>
              <a:rPr lang="hu-HU" smtClean="0"/>
              <a:t>Function calling:</a:t>
            </a:r>
            <a:r>
              <a:rPr lang="hu-HU" dirty="0"/>
              <a:t/>
            </a:r>
            <a:br>
              <a:rPr lang="hu-HU" dirty="0"/>
            </a:br>
            <a:r>
              <a:rPr lang="hu-HU" dirty="0" err="1" smtClean="0"/>
              <a:t>car.refueling</a:t>
            </a:r>
            <a:r>
              <a:rPr lang="hu-HU" dirty="0" smtClean="0"/>
              <a:t>() </a:t>
            </a:r>
            <a:r>
              <a:rPr lang="hu-HU" dirty="0"/>
              <a:t/>
            </a:r>
            <a:br>
              <a:rPr lang="hu-HU" dirty="0"/>
            </a:br>
            <a:endParaRPr lang="hu-HU" dirty="0"/>
          </a:p>
          <a:p>
            <a:endParaRPr lang="hu-HU" dirty="0"/>
          </a:p>
        </p:txBody>
      </p:sp>
    </p:spTree>
    <p:extLst>
      <p:ext uri="{BB962C8B-B14F-4D97-AF65-F5344CB8AC3E}">
        <p14:creationId xmlns:p14="http://schemas.microsoft.com/office/powerpoint/2010/main" xmlns="" val="4014459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Objects</a:t>
            </a:r>
            <a:endParaRPr lang="hu-HU" dirty="0"/>
          </a:p>
        </p:txBody>
      </p:sp>
      <p:sp>
        <p:nvSpPr>
          <p:cNvPr id="3" name="Tartalom helye 2"/>
          <p:cNvSpPr>
            <a:spLocks noGrp="1"/>
          </p:cNvSpPr>
          <p:nvPr>
            <p:ph idx="1"/>
          </p:nvPr>
        </p:nvSpPr>
        <p:spPr/>
        <p:txBody>
          <a:bodyPr/>
          <a:lstStyle/>
          <a:p>
            <a:r>
              <a:rPr lang="hu-HU" b="1" smtClean="0"/>
              <a:t>I</a:t>
            </a:r>
            <a:r>
              <a:rPr lang="hu-HU" b="1" smtClean="0"/>
              <a:t>mportant </a:t>
            </a:r>
            <a:r>
              <a:rPr lang="hu-HU" b="1" smtClean="0"/>
              <a:t>objects</a:t>
            </a:r>
            <a:r>
              <a:rPr lang="hu-HU" b="1" smtClean="0"/>
              <a:t>:</a:t>
            </a:r>
          </a:p>
          <a:p>
            <a:r>
              <a:rPr lang="hu-HU" b="1" smtClean="0"/>
              <a:t>String</a:t>
            </a:r>
            <a:r>
              <a:rPr lang="hu-HU" smtClean="0"/>
              <a:t> </a:t>
            </a:r>
            <a:r>
              <a:rPr lang="hu-HU" dirty="0" smtClean="0"/>
              <a:t>– </a:t>
            </a:r>
            <a:r>
              <a:rPr lang="hu-HU" dirty="0" err="1" smtClean="0"/>
              <a:t>length</a:t>
            </a:r>
            <a:r>
              <a:rPr lang="hu-HU" dirty="0" smtClean="0"/>
              <a:t>(), </a:t>
            </a:r>
            <a:r>
              <a:rPr lang="hu-HU" dirty="0" err="1" smtClean="0"/>
              <a:t>toUpperCase</a:t>
            </a:r>
            <a:r>
              <a:rPr lang="hu-HU" dirty="0" smtClean="0"/>
              <a:t>(), </a:t>
            </a:r>
            <a:r>
              <a:rPr lang="hu-HU" dirty="0" err="1" smtClean="0"/>
              <a:t>match</a:t>
            </a:r>
            <a:r>
              <a:rPr lang="hu-HU" dirty="0" smtClean="0"/>
              <a:t>(), </a:t>
            </a:r>
            <a:r>
              <a:rPr lang="hu-HU" dirty="0" err="1" smtClean="0"/>
              <a:t>indexOf</a:t>
            </a:r>
            <a:r>
              <a:rPr lang="hu-HU" dirty="0" smtClean="0"/>
              <a:t>(), </a:t>
            </a:r>
            <a:r>
              <a:rPr lang="hu-HU" dirty="0" err="1" smtClean="0"/>
              <a:t>replace</a:t>
            </a:r>
            <a:r>
              <a:rPr lang="hu-HU" dirty="0" smtClean="0"/>
              <a:t>() </a:t>
            </a:r>
          </a:p>
          <a:p>
            <a:r>
              <a:rPr lang="hu-HU" dirty="0" smtClean="0"/>
              <a:t> </a:t>
            </a:r>
            <a:r>
              <a:rPr lang="hu-HU" b="1" dirty="0" err="1" smtClean="0"/>
              <a:t>Date</a:t>
            </a:r>
            <a:r>
              <a:rPr lang="hu-HU" dirty="0" smtClean="0"/>
              <a:t> – </a:t>
            </a:r>
            <a:r>
              <a:rPr lang="hu-HU" dirty="0" err="1" smtClean="0"/>
              <a:t>getTime</a:t>
            </a:r>
            <a:r>
              <a:rPr lang="hu-HU" dirty="0" smtClean="0"/>
              <a:t>() – </a:t>
            </a:r>
            <a:r>
              <a:rPr lang="hu-HU" dirty="0" err="1" smtClean="0"/>
              <a:t>getFullYear</a:t>
            </a:r>
            <a:r>
              <a:rPr lang="hu-HU" dirty="0" smtClean="0"/>
              <a:t>(), </a:t>
            </a:r>
            <a:r>
              <a:rPr lang="hu-HU" dirty="0" err="1" smtClean="0"/>
              <a:t>getMonth</a:t>
            </a:r>
            <a:r>
              <a:rPr lang="hu-HU" dirty="0" smtClean="0"/>
              <a:t>(), </a:t>
            </a:r>
            <a:r>
              <a:rPr lang="hu-HU" dirty="0" err="1" smtClean="0"/>
              <a:t>getDate</a:t>
            </a:r>
            <a:r>
              <a:rPr lang="hu-HU" dirty="0" smtClean="0"/>
              <a:t>(), </a:t>
            </a:r>
            <a:r>
              <a:rPr lang="hu-HU" dirty="0" err="1" smtClean="0"/>
              <a:t>getDay</a:t>
            </a:r>
            <a:r>
              <a:rPr lang="hu-HU" dirty="0" smtClean="0"/>
              <a:t>()</a:t>
            </a:r>
          </a:p>
          <a:p>
            <a:r>
              <a:rPr lang="hu-HU" b="1" dirty="0" err="1" smtClean="0"/>
              <a:t>Array</a:t>
            </a:r>
            <a:r>
              <a:rPr lang="hu-HU" dirty="0" smtClean="0"/>
              <a:t> – </a:t>
            </a:r>
            <a:r>
              <a:rPr lang="hu-HU" dirty="0" err="1" smtClean="0"/>
              <a:t>concat</a:t>
            </a:r>
            <a:r>
              <a:rPr lang="hu-HU" dirty="0" smtClean="0"/>
              <a:t>(), sort(), </a:t>
            </a:r>
            <a:r>
              <a:rPr lang="hu-HU" dirty="0" err="1" smtClean="0"/>
              <a:t>push</a:t>
            </a:r>
            <a:r>
              <a:rPr lang="hu-HU" dirty="0" smtClean="0"/>
              <a:t>(), pop(), </a:t>
            </a:r>
          </a:p>
          <a:p>
            <a:r>
              <a:rPr lang="hu-HU" dirty="0" smtClean="0"/>
              <a:t> </a:t>
            </a:r>
            <a:r>
              <a:rPr lang="hu-HU" b="1" dirty="0" err="1" smtClean="0"/>
              <a:t>Math</a:t>
            </a:r>
            <a:r>
              <a:rPr lang="hu-HU" b="1" dirty="0" smtClean="0"/>
              <a:t> </a:t>
            </a:r>
            <a:r>
              <a:rPr lang="hu-HU" dirty="0" smtClean="0"/>
              <a:t>– random(), </a:t>
            </a:r>
            <a:r>
              <a:rPr lang="hu-HU" dirty="0" err="1" smtClean="0"/>
              <a:t>max</a:t>
            </a:r>
            <a:r>
              <a:rPr lang="hu-HU" dirty="0" smtClean="0"/>
              <a:t>(), min(), </a:t>
            </a:r>
            <a:r>
              <a:rPr lang="hu-HU" dirty="0" err="1" smtClean="0"/>
              <a:t>round</a:t>
            </a:r>
            <a:r>
              <a:rPr lang="hu-HU" dirty="0" smtClean="0"/>
              <a:t>()</a:t>
            </a:r>
            <a:endParaRPr lang="hu-HU" dirty="0"/>
          </a:p>
        </p:txBody>
      </p:sp>
    </p:spTree>
    <p:extLst>
      <p:ext uri="{BB962C8B-B14F-4D97-AF65-F5344CB8AC3E}">
        <p14:creationId xmlns:p14="http://schemas.microsoft.com/office/powerpoint/2010/main" xmlns="" val="4038921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I</a:t>
            </a:r>
            <a:r>
              <a:rPr lang="hu-HU" smtClean="0"/>
              <a:t>mportant </a:t>
            </a:r>
            <a:r>
              <a:rPr lang="hu-HU" smtClean="0"/>
              <a:t>events</a:t>
            </a:r>
            <a:endParaRPr lang="hu-HU" dirty="0"/>
          </a:p>
        </p:txBody>
      </p:sp>
      <p:sp>
        <p:nvSpPr>
          <p:cNvPr id="3" name="Tartalom helye 2"/>
          <p:cNvSpPr>
            <a:spLocks noGrp="1"/>
          </p:cNvSpPr>
          <p:nvPr>
            <p:ph idx="1"/>
          </p:nvPr>
        </p:nvSpPr>
        <p:spPr/>
        <p:txBody>
          <a:bodyPr>
            <a:normAutofit lnSpcReduction="10000"/>
          </a:bodyPr>
          <a:lstStyle/>
          <a:p>
            <a:r>
              <a:rPr lang="hu-HU" smtClean="0"/>
              <a:t>onLoad - When loading a web page</a:t>
            </a:r>
          </a:p>
          <a:p>
            <a:r>
              <a:rPr lang="hu-HU" smtClean="0"/>
              <a:t>onUnload- When leaving a website</a:t>
            </a:r>
          </a:p>
          <a:p>
            <a:r>
              <a:rPr lang="hu-HU" smtClean="0"/>
              <a:t>onFocus - entering a form element -</a:t>
            </a:r>
          </a:p>
          <a:p>
            <a:r>
              <a:rPr lang="hu-HU" smtClean="0"/>
              <a:t>onBlur - omit form element</a:t>
            </a:r>
          </a:p>
          <a:p>
            <a:r>
              <a:rPr lang="hu-HU" smtClean="0"/>
              <a:t>  onChange – the content of the form element changes</a:t>
            </a:r>
          </a:p>
          <a:p>
            <a:r>
              <a:rPr lang="hu-HU" smtClean="0"/>
              <a:t>  onSubmit - submit form</a:t>
            </a:r>
          </a:p>
          <a:p>
            <a:r>
              <a:rPr lang="hu-HU" smtClean="0"/>
              <a:t>onMouseOver - the mouse hovers over an element</a:t>
            </a:r>
          </a:p>
          <a:p>
            <a:r>
              <a:rPr lang="hu-HU" smtClean="0"/>
              <a:t>  onMouseOut - mouse leaves the element</a:t>
            </a:r>
          </a:p>
          <a:p>
            <a:r>
              <a:rPr lang="hu-HU" smtClean="0"/>
              <a:t>onClick – button click</a:t>
            </a:r>
            <a:endParaRPr lang="hu-HU" dirty="0" smtClean="0"/>
          </a:p>
        </p:txBody>
      </p:sp>
    </p:spTree>
    <p:extLst>
      <p:ext uri="{BB962C8B-B14F-4D97-AF65-F5344CB8AC3E}">
        <p14:creationId xmlns:p14="http://schemas.microsoft.com/office/powerpoint/2010/main" xmlns="" val="7631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lstStyle/>
          <a:p>
            <a:pPr algn="just"/>
            <a:r>
              <a:rPr lang="en-US" b="1" smtClean="0"/>
              <a:t>JavaScript variables</a:t>
            </a:r>
          </a:p>
          <a:p>
            <a:pPr algn="just"/>
            <a:r>
              <a:rPr lang="en-US" smtClean="0"/>
              <a:t>JavaScript types can be divided into two categories. Primitive types and object types. Primitive types: numbers, texts, logical values.</a:t>
            </a:r>
          </a:p>
          <a:p>
            <a:pPr algn="just"/>
            <a:r>
              <a:rPr lang="en-US" smtClean="0"/>
              <a:t>Special javascript values: null, undefined. These are also primitive, but not numbers, not logical values, not texts</a:t>
            </a:r>
            <a:endParaRPr lang="hu-HU" dirty="0"/>
          </a:p>
        </p:txBody>
      </p:sp>
    </p:spTree>
    <p:extLst>
      <p:ext uri="{BB962C8B-B14F-4D97-AF65-F5344CB8AC3E}">
        <p14:creationId xmlns:p14="http://schemas.microsoft.com/office/powerpoint/2010/main" xmlns="" val="358734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normAutofit lnSpcReduction="10000"/>
          </a:bodyPr>
          <a:lstStyle/>
          <a:p>
            <a:pPr algn="just"/>
            <a:r>
              <a:rPr lang="hu-HU" b="1" dirty="0" err="1"/>
              <a:t>Number</a:t>
            </a:r>
            <a:r>
              <a:rPr lang="hu-HU" dirty="0"/>
              <a:t>:</a:t>
            </a:r>
          </a:p>
          <a:p>
            <a:pPr algn="just"/>
            <a:r>
              <a:rPr lang="en-US" smtClean="0"/>
              <a:t>JavaScript does not distinguish between integers and floating-point numbers. Each number is represented as a floating point number in </a:t>
            </a:r>
            <a:r>
              <a:rPr lang="en-US" smtClean="0"/>
              <a:t>JavaScript</a:t>
            </a:r>
            <a:r>
              <a:rPr lang="en-US" smtClean="0"/>
              <a:t>.</a:t>
            </a:r>
            <a:endParaRPr lang="hu-HU" smtClean="0"/>
          </a:p>
          <a:p>
            <a:pPr algn="just"/>
            <a:r>
              <a:rPr lang="hu-HU" b="1" smtClean="0"/>
              <a:t>String:</a:t>
            </a:r>
            <a:endParaRPr lang="hu-HU" dirty="0"/>
          </a:p>
          <a:p>
            <a:pPr algn="just"/>
            <a:r>
              <a:rPr lang="en-US" smtClean="0"/>
              <a:t>Text characters are enclosed in quotation marks (can be between ' ' or " ").</a:t>
            </a:r>
          </a:p>
          <a:p>
            <a:pPr algn="just"/>
            <a:r>
              <a:rPr lang="en-US" smtClean="0"/>
              <a:t>Text delimited by single quotation marks can contain double quotation marks and text delimited by double quotation marks can contain single quotation marks.</a:t>
            </a:r>
            <a:endParaRPr lang="hu-HU" dirty="0"/>
          </a:p>
        </p:txBody>
      </p:sp>
    </p:spTree>
    <p:extLst>
      <p:ext uri="{BB962C8B-B14F-4D97-AF65-F5344CB8AC3E}">
        <p14:creationId xmlns:p14="http://schemas.microsoft.com/office/powerpoint/2010/main" xmlns="" val="378060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lstStyle/>
          <a:p>
            <a:pPr algn="just"/>
            <a:r>
              <a:rPr lang="en-US" smtClean="0"/>
              <a:t>Logical values:</a:t>
            </a:r>
          </a:p>
          <a:p>
            <a:pPr algn="just"/>
            <a:r>
              <a:rPr lang="en-US" smtClean="0"/>
              <a:t>two </a:t>
            </a:r>
            <a:r>
              <a:rPr lang="en-US" smtClean="0"/>
              <a:t>possible </a:t>
            </a:r>
            <a:r>
              <a:rPr lang="en-US" smtClean="0"/>
              <a:t>values</a:t>
            </a:r>
            <a:r>
              <a:rPr lang="hu-HU" smtClean="0"/>
              <a:t> </a:t>
            </a:r>
            <a:r>
              <a:rPr lang="en-US" smtClean="0"/>
              <a:t>in </a:t>
            </a:r>
            <a:r>
              <a:rPr lang="en-US" smtClean="0"/>
              <a:t>JavaScript: true, false.</a:t>
            </a:r>
          </a:p>
          <a:p>
            <a:pPr algn="just"/>
            <a:r>
              <a:rPr lang="en-US" smtClean="0"/>
              <a:t>Any JavaScript value can be converted to a Boolean value</a:t>
            </a:r>
            <a:r>
              <a:rPr lang="en-US" smtClean="0"/>
              <a:t>. </a:t>
            </a:r>
            <a:endParaRPr lang="hu-HU" smtClean="0"/>
          </a:p>
          <a:p>
            <a:pPr algn="just"/>
            <a:r>
              <a:rPr lang="en-US" smtClean="0"/>
              <a:t>undefined, null, 0, -0, NaN, "" (empty string) return false</a:t>
            </a:r>
            <a:endParaRPr lang="en-US" smtClean="0"/>
          </a:p>
          <a:p>
            <a:pPr algn="just"/>
            <a:r>
              <a:rPr lang="en-US" smtClean="0"/>
              <a:t>result in a true value: everything else that was not included in the previous list</a:t>
            </a:r>
            <a:endParaRPr lang="hu-HU" dirty="0"/>
          </a:p>
        </p:txBody>
      </p:sp>
    </p:spTree>
    <p:extLst>
      <p:ext uri="{BB962C8B-B14F-4D97-AF65-F5344CB8AC3E}">
        <p14:creationId xmlns:p14="http://schemas.microsoft.com/office/powerpoint/2010/main" xmlns="" val="120359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lstStyle/>
          <a:p>
            <a:pPr algn="just"/>
            <a:r>
              <a:rPr lang="hu-HU" b="1" dirty="0"/>
              <a:t>null</a:t>
            </a:r>
            <a:endParaRPr lang="hu-HU" dirty="0"/>
          </a:p>
          <a:p>
            <a:pPr algn="just"/>
            <a:r>
              <a:rPr lang="en-US" smtClean="0"/>
              <a:t>null is a language keyword that evaluates to a special value and is most often used to express the absence of a value. In JavaScript, the typeof operator returns "object" on null, i.e. null can be thought of as a special object value, indicating that there is no object</a:t>
            </a:r>
            <a:endParaRPr lang="hu-HU" dirty="0"/>
          </a:p>
        </p:txBody>
      </p:sp>
    </p:spTree>
    <p:extLst>
      <p:ext uri="{BB962C8B-B14F-4D97-AF65-F5344CB8AC3E}">
        <p14:creationId xmlns:p14="http://schemas.microsoft.com/office/powerpoint/2010/main" xmlns="" val="1454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normAutofit fontScale="70000" lnSpcReduction="20000"/>
          </a:bodyPr>
          <a:lstStyle/>
          <a:p>
            <a:pPr algn="just"/>
            <a:r>
              <a:rPr lang="hu-HU" b="1" dirty="0" err="1" smtClean="0"/>
              <a:t>undefined</a:t>
            </a:r>
            <a:endParaRPr lang="hu-HU" b="1" dirty="0" smtClean="0"/>
          </a:p>
          <a:p>
            <a:pPr algn="just"/>
            <a:r>
              <a:rPr lang="en-US" smtClean="0"/>
              <a:t>This has a slightly deeper meaning than null</a:t>
            </a:r>
            <a:r>
              <a:rPr lang="en-US" smtClean="0"/>
              <a:t>. </a:t>
            </a:r>
            <a:endParaRPr lang="en-US" smtClean="0"/>
          </a:p>
          <a:p>
            <a:pPr algn="just"/>
            <a:r>
              <a:rPr lang="en-US" smtClean="0"/>
              <a:t>the value of a variable that has not yet been initialized</a:t>
            </a:r>
          </a:p>
          <a:p>
            <a:pPr algn="just"/>
            <a:r>
              <a:rPr lang="en-US" smtClean="0"/>
              <a:t>we query the value of a property of an object that does not exist</a:t>
            </a:r>
          </a:p>
          <a:p>
            <a:pPr algn="just"/>
            <a:r>
              <a:rPr lang="en-US" smtClean="0"/>
              <a:t>or we get undefined when querying a non-existent array element.</a:t>
            </a:r>
          </a:p>
          <a:p>
            <a:pPr algn="just"/>
            <a:r>
              <a:rPr lang="en-US" smtClean="0"/>
              <a:t>Functions also return with this if they have no return value.</a:t>
            </a:r>
          </a:p>
          <a:p>
            <a:pPr algn="just"/>
            <a:r>
              <a:rPr lang="en-US" smtClean="0"/>
              <a:t>undefined is not a language keyword (like null), but a predefined global variable.</a:t>
            </a:r>
          </a:p>
          <a:p>
            <a:pPr algn="just"/>
            <a:r>
              <a:rPr lang="en-US" smtClean="0"/>
              <a:t>null and undefined both express the absence of a value and are often interchangeable.</a:t>
            </a:r>
          </a:p>
          <a:p>
            <a:pPr algn="just"/>
            <a:r>
              <a:rPr lang="en-US" smtClean="0"/>
              <a:t>== operator takes them as equal</a:t>
            </a:r>
          </a:p>
          <a:p>
            <a:pPr algn="just"/>
            <a:r>
              <a:rPr lang="en-US" smtClean="0"/>
              <a:t>=== operator no longer considers them equal.</a:t>
            </a:r>
          </a:p>
          <a:p>
            <a:pPr algn="just"/>
            <a:r>
              <a:rPr lang="en-US" smtClean="0"/>
              <a:t>undefined is used to represent the absence of an unexpected, error-like value at system level,</a:t>
            </a:r>
          </a:p>
          <a:p>
            <a:pPr algn="just"/>
            <a:r>
              <a:rPr lang="en-US" smtClean="0"/>
              <a:t>null program-level, normal, expected value missing.</a:t>
            </a:r>
            <a:endParaRPr lang="hu-HU" dirty="0"/>
          </a:p>
        </p:txBody>
      </p:sp>
    </p:spTree>
    <p:extLst>
      <p:ext uri="{BB962C8B-B14F-4D97-AF65-F5344CB8AC3E}">
        <p14:creationId xmlns:p14="http://schemas.microsoft.com/office/powerpoint/2010/main" xmlns="" val="123309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normAutofit fontScale="92500" lnSpcReduction="20000"/>
          </a:bodyPr>
          <a:lstStyle/>
          <a:p>
            <a:pPr algn="just"/>
            <a:r>
              <a:rPr lang="en-US" smtClean="0"/>
              <a:t>Declaring variables:</a:t>
            </a:r>
          </a:p>
          <a:p>
            <a:pPr algn="just"/>
            <a:r>
              <a:rPr lang="en-US" smtClean="0"/>
              <a:t>before we use a variable in the javascript program, we can declare it before it. Variables can be declared using the var keyword. If we declare a variable, it is valid within a function block. If we do not declare and give a value to a variable, it becomes a global variable.</a:t>
            </a:r>
          </a:p>
          <a:p>
            <a:pPr algn="just"/>
            <a:r>
              <a:rPr lang="en-US" smtClean="0"/>
              <a:t>there i;</a:t>
            </a:r>
          </a:p>
          <a:p>
            <a:pPr algn="just"/>
            <a:r>
              <a:rPr lang="en-US" smtClean="0"/>
              <a:t>var sum;</a:t>
            </a:r>
          </a:p>
          <a:p>
            <a:pPr algn="just"/>
            <a:r>
              <a:rPr lang="en-US" smtClean="0"/>
              <a:t>Multiple variables can be declared with the same var keyword.</a:t>
            </a:r>
          </a:p>
          <a:p>
            <a:pPr algn="just"/>
            <a:r>
              <a:rPr lang="en-US" smtClean="0"/>
              <a:t>var i, sum;</a:t>
            </a:r>
          </a:p>
          <a:p>
            <a:pPr algn="just"/>
            <a:r>
              <a:rPr lang="en-US" smtClean="0"/>
              <a:t>Declaration and initialization can be combined:</a:t>
            </a:r>
          </a:p>
          <a:p>
            <a:pPr algn="just"/>
            <a:r>
              <a:rPr lang="en-US" smtClean="0"/>
              <a:t>var i=4;</a:t>
            </a:r>
            <a:endParaRPr lang="hu-HU" dirty="0"/>
          </a:p>
        </p:txBody>
      </p:sp>
    </p:spTree>
    <p:extLst>
      <p:ext uri="{BB962C8B-B14F-4D97-AF65-F5344CB8AC3E}">
        <p14:creationId xmlns:p14="http://schemas.microsoft.com/office/powerpoint/2010/main" xmlns="" val="206298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Variables</a:t>
            </a:r>
            <a:endParaRPr lang="hu-HU" dirty="0"/>
          </a:p>
        </p:txBody>
      </p:sp>
      <p:sp>
        <p:nvSpPr>
          <p:cNvPr id="3" name="Tartalom helye 2"/>
          <p:cNvSpPr>
            <a:spLocks noGrp="1"/>
          </p:cNvSpPr>
          <p:nvPr>
            <p:ph idx="1"/>
          </p:nvPr>
        </p:nvSpPr>
        <p:spPr/>
        <p:txBody>
          <a:bodyPr>
            <a:normAutofit lnSpcReduction="10000"/>
          </a:bodyPr>
          <a:lstStyle/>
          <a:p>
            <a:pPr algn="just"/>
            <a:r>
              <a:rPr lang="en-US" smtClean="0"/>
              <a:t>If we don't specify an initial value for the variable when we use the var statement, the variable will be declared, but its value will be undefined until our code assigns it a value.</a:t>
            </a:r>
          </a:p>
          <a:p>
            <a:pPr algn="just"/>
            <a:r>
              <a:rPr lang="en-US" smtClean="0"/>
              <a:t>A var statement can also appear in a for or for/in as part of a loop variable declaration.</a:t>
            </a:r>
          </a:p>
          <a:p>
            <a:pPr algn="just"/>
            <a:r>
              <a:rPr lang="en-US" smtClean="0"/>
              <a:t>for(var i=0; i&lt;5; i++) {..}</a:t>
            </a:r>
          </a:p>
          <a:p>
            <a:pPr algn="just"/>
            <a:endParaRPr lang="en-US" smtClean="0"/>
          </a:p>
          <a:p>
            <a:pPr algn="just"/>
            <a:r>
              <a:rPr lang="en-US" smtClean="0"/>
              <a:t>Javascript is case-sensitive.</a:t>
            </a:r>
          </a:p>
          <a:p>
            <a:pPr algn="just"/>
            <a:r>
              <a:rPr lang="en-US" smtClean="0"/>
              <a:t>JavaScript identifiers must begin with a letter, underscore, or dollar sign</a:t>
            </a:r>
            <a:endParaRPr lang="hu-HU" dirty="0"/>
          </a:p>
          <a:p>
            <a:endParaRPr lang="hu-HU" dirty="0"/>
          </a:p>
        </p:txBody>
      </p:sp>
    </p:spTree>
    <p:extLst>
      <p:ext uri="{BB962C8B-B14F-4D97-AF65-F5344CB8AC3E}">
        <p14:creationId xmlns:p14="http://schemas.microsoft.com/office/powerpoint/2010/main" xmlns="" val="80215410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1456</Words>
  <Application>Microsoft Office PowerPoint</Application>
  <PresentationFormat>Egyéni</PresentationFormat>
  <Paragraphs>179</Paragraphs>
  <Slides>27</Slides>
  <Notes>0</Notes>
  <HiddenSlides>0</HiddenSlides>
  <MMClips>0</MMClips>
  <ScaleCrop>false</ScaleCrop>
  <HeadingPairs>
    <vt:vector size="4" baseType="variant">
      <vt:variant>
        <vt:lpstr>Téma</vt:lpstr>
      </vt:variant>
      <vt:variant>
        <vt:i4>1</vt:i4>
      </vt:variant>
      <vt:variant>
        <vt:lpstr>Diacímek</vt:lpstr>
      </vt:variant>
      <vt:variant>
        <vt:i4>27</vt:i4>
      </vt:variant>
    </vt:vector>
  </HeadingPairs>
  <TitlesOfParts>
    <vt:vector size="28" baseType="lpstr">
      <vt:lpstr>Office-téma</vt:lpstr>
      <vt:lpstr>Javascript</vt:lpstr>
      <vt:lpstr>2. dia</vt:lpstr>
      <vt:lpstr>Variables</vt:lpstr>
      <vt:lpstr>Variables</vt:lpstr>
      <vt:lpstr>Variables</vt:lpstr>
      <vt:lpstr>Variables</vt:lpstr>
      <vt:lpstr>Variables</vt:lpstr>
      <vt:lpstr>Variables</vt:lpstr>
      <vt:lpstr>Variables</vt:lpstr>
      <vt:lpstr>Variables</vt:lpstr>
      <vt:lpstr>Variables</vt:lpstr>
      <vt:lpstr>Variables</vt:lpstr>
      <vt:lpstr>Variables</vt:lpstr>
      <vt:lpstr>Operators</vt:lpstr>
      <vt:lpstr>Operators</vt:lpstr>
      <vt:lpstr>Operators</vt:lpstr>
      <vt:lpstr>Instructions</vt:lpstr>
      <vt:lpstr>Instructions</vt:lpstr>
      <vt:lpstr>Functions</vt:lpstr>
      <vt:lpstr>Instructions</vt:lpstr>
      <vt:lpstr>Objects</vt:lpstr>
      <vt:lpstr>Objects</vt:lpstr>
      <vt:lpstr>Objects</vt:lpstr>
      <vt:lpstr>Objects</vt:lpstr>
      <vt:lpstr>Objects</vt:lpstr>
      <vt:lpstr>Objects</vt:lpstr>
      <vt:lpstr>Important events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User</dc:creator>
  <cp:lastModifiedBy>User</cp:lastModifiedBy>
  <cp:revision>94</cp:revision>
  <dcterms:created xsi:type="dcterms:W3CDTF">2018-03-16T17:52:39Z</dcterms:created>
  <dcterms:modified xsi:type="dcterms:W3CDTF">2023-09-23T14:02:22Z</dcterms:modified>
</cp:coreProperties>
</file>