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7" r:id="rId11"/>
    <p:sldId id="265" r:id="rId12"/>
    <p:sldId id="266" r:id="rId13"/>
    <p:sldId id="268" r:id="rId14"/>
    <p:sldId id="269" r:id="rId15"/>
    <p:sldId id="270" r:id="rId16"/>
    <p:sldId id="271" r:id="rId17"/>
  </p:sldIdLst>
  <p:sldSz cx="12192000" cy="6858000"/>
  <p:notesSz cx="6858000" cy="9144000"/>
  <p:defaultText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677" y="-7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Címdia">
    <p:spTree>
      <p:nvGrpSpPr>
        <p:cNvPr id="1" name=""/>
        <p:cNvGrpSpPr/>
        <p:nvPr/>
      </p:nvGrpSpPr>
      <p:grpSpPr>
        <a:xfrm>
          <a:off x="0" y="0"/>
          <a:ext cx="0" cy="0"/>
          <a:chOff x="0" y="0"/>
          <a:chExt cx="0" cy="0"/>
        </a:xfrm>
      </p:grpSpPr>
      <p:sp>
        <p:nvSpPr>
          <p:cNvPr id="2" name="Cím 1"/>
          <p:cNvSpPr>
            <a:spLocks noGrp="1"/>
          </p:cNvSpPr>
          <p:nvPr>
            <p:ph type="ctrTitle"/>
          </p:nvPr>
        </p:nvSpPr>
        <p:spPr>
          <a:xfrm>
            <a:off x="1524000" y="1122363"/>
            <a:ext cx="9144000" cy="2387600"/>
          </a:xfrm>
        </p:spPr>
        <p:txBody>
          <a:bodyPr anchor="b"/>
          <a:lstStyle>
            <a:lvl1pPr algn="ctr">
              <a:defRPr sz="6000"/>
            </a:lvl1pPr>
          </a:lstStyle>
          <a:p>
            <a:r>
              <a:rPr lang="hu-HU" smtClean="0"/>
              <a:t>Mintacím szerkesztése</a:t>
            </a:r>
            <a:endParaRPr lang="hu-HU"/>
          </a:p>
        </p:txBody>
      </p:sp>
      <p:sp>
        <p:nvSpPr>
          <p:cNvPr id="3" name="Alcím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u-HU" smtClean="0"/>
              <a:t>Alcím mintájának szerkesztése</a:t>
            </a:r>
            <a:endParaRPr lang="hu-HU"/>
          </a:p>
        </p:txBody>
      </p:sp>
      <p:sp>
        <p:nvSpPr>
          <p:cNvPr id="4" name="Dátum helye 3"/>
          <p:cNvSpPr>
            <a:spLocks noGrp="1"/>
          </p:cNvSpPr>
          <p:nvPr>
            <p:ph type="dt" sz="half" idx="10"/>
          </p:nvPr>
        </p:nvSpPr>
        <p:spPr/>
        <p:txBody>
          <a:bodyPr/>
          <a:lstStyle/>
          <a:p>
            <a:fld id="{AAD74E35-AA1C-455F-A606-52AD570E5044}" type="datetimeFigureOut">
              <a:rPr lang="hu-HU" smtClean="0"/>
              <a:pPr/>
              <a:t>2023. 09. 23.</a:t>
            </a:fld>
            <a:endParaRPr lang="hu-HU"/>
          </a:p>
        </p:txBody>
      </p:sp>
      <p:sp>
        <p:nvSpPr>
          <p:cNvPr id="5" name="Élőláb helye 4"/>
          <p:cNvSpPr>
            <a:spLocks noGrp="1"/>
          </p:cNvSpPr>
          <p:nvPr>
            <p:ph type="ftr" sz="quarter" idx="11"/>
          </p:nvPr>
        </p:nvSpPr>
        <p:spPr/>
        <p:txBody>
          <a:bodyPr/>
          <a:lstStyle/>
          <a:p>
            <a:endParaRPr lang="hu-HU"/>
          </a:p>
        </p:txBody>
      </p:sp>
      <p:sp>
        <p:nvSpPr>
          <p:cNvPr id="6" name="Dia számának helye 5"/>
          <p:cNvSpPr>
            <a:spLocks noGrp="1"/>
          </p:cNvSpPr>
          <p:nvPr>
            <p:ph type="sldNum" sz="quarter" idx="12"/>
          </p:nvPr>
        </p:nvSpPr>
        <p:spPr/>
        <p:txBody>
          <a:bodyPr/>
          <a:lstStyle/>
          <a:p>
            <a:fld id="{FDB95C29-126D-4C49-9FD8-733450A7709E}" type="slidenum">
              <a:rPr lang="hu-HU" smtClean="0"/>
              <a:pPr/>
              <a:t>‹#›</a:t>
            </a:fld>
            <a:endParaRPr lang="hu-HU"/>
          </a:p>
        </p:txBody>
      </p:sp>
    </p:spTree>
    <p:extLst>
      <p:ext uri="{BB962C8B-B14F-4D97-AF65-F5344CB8AC3E}">
        <p14:creationId xmlns="" xmlns:p14="http://schemas.microsoft.com/office/powerpoint/2010/main" val="3521073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Cím és függőleges szöveg">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mtClean="0"/>
              <a:t>Mintacím szerkesztése</a:t>
            </a:r>
            <a:endParaRPr lang="hu-HU"/>
          </a:p>
        </p:txBody>
      </p:sp>
      <p:sp>
        <p:nvSpPr>
          <p:cNvPr id="3" name="Függőleges szöveg helye 2"/>
          <p:cNvSpPr>
            <a:spLocks noGrp="1"/>
          </p:cNvSpPr>
          <p:nvPr>
            <p:ph type="body" orient="vert" idx="1"/>
          </p:nvPr>
        </p:nvSpPr>
        <p:spPr/>
        <p:txBody>
          <a:bodyPr vert="eaVert"/>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4" name="Dátum helye 3"/>
          <p:cNvSpPr>
            <a:spLocks noGrp="1"/>
          </p:cNvSpPr>
          <p:nvPr>
            <p:ph type="dt" sz="half" idx="10"/>
          </p:nvPr>
        </p:nvSpPr>
        <p:spPr/>
        <p:txBody>
          <a:bodyPr/>
          <a:lstStyle/>
          <a:p>
            <a:fld id="{AAD74E35-AA1C-455F-A606-52AD570E5044}" type="datetimeFigureOut">
              <a:rPr lang="hu-HU" smtClean="0"/>
              <a:pPr/>
              <a:t>2023. 09. 23.</a:t>
            </a:fld>
            <a:endParaRPr lang="hu-HU"/>
          </a:p>
        </p:txBody>
      </p:sp>
      <p:sp>
        <p:nvSpPr>
          <p:cNvPr id="5" name="Élőláb helye 4"/>
          <p:cNvSpPr>
            <a:spLocks noGrp="1"/>
          </p:cNvSpPr>
          <p:nvPr>
            <p:ph type="ftr" sz="quarter" idx="11"/>
          </p:nvPr>
        </p:nvSpPr>
        <p:spPr/>
        <p:txBody>
          <a:bodyPr/>
          <a:lstStyle/>
          <a:p>
            <a:endParaRPr lang="hu-HU"/>
          </a:p>
        </p:txBody>
      </p:sp>
      <p:sp>
        <p:nvSpPr>
          <p:cNvPr id="6" name="Dia számának helye 5"/>
          <p:cNvSpPr>
            <a:spLocks noGrp="1"/>
          </p:cNvSpPr>
          <p:nvPr>
            <p:ph type="sldNum" sz="quarter" idx="12"/>
          </p:nvPr>
        </p:nvSpPr>
        <p:spPr/>
        <p:txBody>
          <a:bodyPr/>
          <a:lstStyle/>
          <a:p>
            <a:fld id="{FDB95C29-126D-4C49-9FD8-733450A7709E}" type="slidenum">
              <a:rPr lang="hu-HU" smtClean="0"/>
              <a:pPr/>
              <a:t>‹#›</a:t>
            </a:fld>
            <a:endParaRPr lang="hu-HU"/>
          </a:p>
        </p:txBody>
      </p:sp>
    </p:spTree>
    <p:extLst>
      <p:ext uri="{BB962C8B-B14F-4D97-AF65-F5344CB8AC3E}">
        <p14:creationId xmlns="" xmlns:p14="http://schemas.microsoft.com/office/powerpoint/2010/main" val="32743062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Függőleges cím és szöveg">
    <p:spTree>
      <p:nvGrpSpPr>
        <p:cNvPr id="1" name=""/>
        <p:cNvGrpSpPr/>
        <p:nvPr/>
      </p:nvGrpSpPr>
      <p:grpSpPr>
        <a:xfrm>
          <a:off x="0" y="0"/>
          <a:ext cx="0" cy="0"/>
          <a:chOff x="0" y="0"/>
          <a:chExt cx="0" cy="0"/>
        </a:xfrm>
      </p:grpSpPr>
      <p:sp>
        <p:nvSpPr>
          <p:cNvPr id="2" name="Függőleges cím 1"/>
          <p:cNvSpPr>
            <a:spLocks noGrp="1"/>
          </p:cNvSpPr>
          <p:nvPr>
            <p:ph type="title" orient="vert"/>
          </p:nvPr>
        </p:nvSpPr>
        <p:spPr>
          <a:xfrm>
            <a:off x="8724900" y="365125"/>
            <a:ext cx="2628900" cy="5811838"/>
          </a:xfrm>
        </p:spPr>
        <p:txBody>
          <a:bodyPr vert="eaVert"/>
          <a:lstStyle/>
          <a:p>
            <a:r>
              <a:rPr lang="hu-HU" smtClean="0"/>
              <a:t>Mintacím szerkesztése</a:t>
            </a:r>
            <a:endParaRPr lang="hu-HU"/>
          </a:p>
        </p:txBody>
      </p:sp>
      <p:sp>
        <p:nvSpPr>
          <p:cNvPr id="3" name="Függőleges szöveg helye 2"/>
          <p:cNvSpPr>
            <a:spLocks noGrp="1"/>
          </p:cNvSpPr>
          <p:nvPr>
            <p:ph type="body" orient="vert" idx="1"/>
          </p:nvPr>
        </p:nvSpPr>
        <p:spPr>
          <a:xfrm>
            <a:off x="838200" y="365125"/>
            <a:ext cx="7734300" cy="5811838"/>
          </a:xfrm>
        </p:spPr>
        <p:txBody>
          <a:bodyPr vert="eaVert"/>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4" name="Dátum helye 3"/>
          <p:cNvSpPr>
            <a:spLocks noGrp="1"/>
          </p:cNvSpPr>
          <p:nvPr>
            <p:ph type="dt" sz="half" idx="10"/>
          </p:nvPr>
        </p:nvSpPr>
        <p:spPr/>
        <p:txBody>
          <a:bodyPr/>
          <a:lstStyle/>
          <a:p>
            <a:fld id="{AAD74E35-AA1C-455F-A606-52AD570E5044}" type="datetimeFigureOut">
              <a:rPr lang="hu-HU" smtClean="0"/>
              <a:pPr/>
              <a:t>2023. 09. 23.</a:t>
            </a:fld>
            <a:endParaRPr lang="hu-HU"/>
          </a:p>
        </p:txBody>
      </p:sp>
      <p:sp>
        <p:nvSpPr>
          <p:cNvPr id="5" name="Élőláb helye 4"/>
          <p:cNvSpPr>
            <a:spLocks noGrp="1"/>
          </p:cNvSpPr>
          <p:nvPr>
            <p:ph type="ftr" sz="quarter" idx="11"/>
          </p:nvPr>
        </p:nvSpPr>
        <p:spPr/>
        <p:txBody>
          <a:bodyPr/>
          <a:lstStyle/>
          <a:p>
            <a:endParaRPr lang="hu-HU"/>
          </a:p>
        </p:txBody>
      </p:sp>
      <p:sp>
        <p:nvSpPr>
          <p:cNvPr id="6" name="Dia számának helye 5"/>
          <p:cNvSpPr>
            <a:spLocks noGrp="1"/>
          </p:cNvSpPr>
          <p:nvPr>
            <p:ph type="sldNum" sz="quarter" idx="12"/>
          </p:nvPr>
        </p:nvSpPr>
        <p:spPr/>
        <p:txBody>
          <a:bodyPr/>
          <a:lstStyle/>
          <a:p>
            <a:fld id="{FDB95C29-126D-4C49-9FD8-733450A7709E}" type="slidenum">
              <a:rPr lang="hu-HU" smtClean="0"/>
              <a:pPr/>
              <a:t>‹#›</a:t>
            </a:fld>
            <a:endParaRPr lang="hu-HU"/>
          </a:p>
        </p:txBody>
      </p:sp>
    </p:spTree>
    <p:extLst>
      <p:ext uri="{BB962C8B-B14F-4D97-AF65-F5344CB8AC3E}">
        <p14:creationId xmlns="" xmlns:p14="http://schemas.microsoft.com/office/powerpoint/2010/main" val="9087206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ím és tartalom">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mtClean="0"/>
              <a:t>Mintacím szerkesztése</a:t>
            </a:r>
            <a:endParaRPr lang="hu-HU"/>
          </a:p>
        </p:txBody>
      </p:sp>
      <p:sp>
        <p:nvSpPr>
          <p:cNvPr id="3" name="Tartalom helye 2"/>
          <p:cNvSpPr>
            <a:spLocks noGrp="1"/>
          </p:cNvSpPr>
          <p:nvPr>
            <p:ph idx="1"/>
          </p:nvPr>
        </p:nvSpPr>
        <p:spPr/>
        <p:txBody>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4" name="Dátum helye 3"/>
          <p:cNvSpPr>
            <a:spLocks noGrp="1"/>
          </p:cNvSpPr>
          <p:nvPr>
            <p:ph type="dt" sz="half" idx="10"/>
          </p:nvPr>
        </p:nvSpPr>
        <p:spPr/>
        <p:txBody>
          <a:bodyPr/>
          <a:lstStyle/>
          <a:p>
            <a:fld id="{AAD74E35-AA1C-455F-A606-52AD570E5044}" type="datetimeFigureOut">
              <a:rPr lang="hu-HU" smtClean="0"/>
              <a:pPr/>
              <a:t>2023. 09. 23.</a:t>
            </a:fld>
            <a:endParaRPr lang="hu-HU"/>
          </a:p>
        </p:txBody>
      </p:sp>
      <p:sp>
        <p:nvSpPr>
          <p:cNvPr id="5" name="Élőláb helye 4"/>
          <p:cNvSpPr>
            <a:spLocks noGrp="1"/>
          </p:cNvSpPr>
          <p:nvPr>
            <p:ph type="ftr" sz="quarter" idx="11"/>
          </p:nvPr>
        </p:nvSpPr>
        <p:spPr/>
        <p:txBody>
          <a:bodyPr/>
          <a:lstStyle/>
          <a:p>
            <a:endParaRPr lang="hu-HU"/>
          </a:p>
        </p:txBody>
      </p:sp>
      <p:sp>
        <p:nvSpPr>
          <p:cNvPr id="6" name="Dia számának helye 5"/>
          <p:cNvSpPr>
            <a:spLocks noGrp="1"/>
          </p:cNvSpPr>
          <p:nvPr>
            <p:ph type="sldNum" sz="quarter" idx="12"/>
          </p:nvPr>
        </p:nvSpPr>
        <p:spPr/>
        <p:txBody>
          <a:bodyPr/>
          <a:lstStyle/>
          <a:p>
            <a:fld id="{FDB95C29-126D-4C49-9FD8-733450A7709E}" type="slidenum">
              <a:rPr lang="hu-HU" smtClean="0"/>
              <a:pPr/>
              <a:t>‹#›</a:t>
            </a:fld>
            <a:endParaRPr lang="hu-HU"/>
          </a:p>
        </p:txBody>
      </p:sp>
    </p:spTree>
    <p:extLst>
      <p:ext uri="{BB962C8B-B14F-4D97-AF65-F5344CB8AC3E}">
        <p14:creationId xmlns="" xmlns:p14="http://schemas.microsoft.com/office/powerpoint/2010/main" val="36621461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zakaszfejléc">
    <p:spTree>
      <p:nvGrpSpPr>
        <p:cNvPr id="1" name=""/>
        <p:cNvGrpSpPr/>
        <p:nvPr/>
      </p:nvGrpSpPr>
      <p:grpSpPr>
        <a:xfrm>
          <a:off x="0" y="0"/>
          <a:ext cx="0" cy="0"/>
          <a:chOff x="0" y="0"/>
          <a:chExt cx="0" cy="0"/>
        </a:xfrm>
      </p:grpSpPr>
      <p:sp>
        <p:nvSpPr>
          <p:cNvPr id="2" name="Cím 1"/>
          <p:cNvSpPr>
            <a:spLocks noGrp="1"/>
          </p:cNvSpPr>
          <p:nvPr>
            <p:ph type="title"/>
          </p:nvPr>
        </p:nvSpPr>
        <p:spPr>
          <a:xfrm>
            <a:off x="831850" y="1709738"/>
            <a:ext cx="10515600" cy="2852737"/>
          </a:xfrm>
        </p:spPr>
        <p:txBody>
          <a:bodyPr anchor="b"/>
          <a:lstStyle>
            <a:lvl1pPr>
              <a:defRPr sz="6000"/>
            </a:lvl1pPr>
          </a:lstStyle>
          <a:p>
            <a:r>
              <a:rPr lang="hu-HU" smtClean="0"/>
              <a:t>Mintacím szerkesztése</a:t>
            </a:r>
            <a:endParaRPr lang="hu-HU"/>
          </a:p>
        </p:txBody>
      </p:sp>
      <p:sp>
        <p:nvSpPr>
          <p:cNvPr id="3" name="Szöveg hely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u-HU" smtClean="0"/>
              <a:t>Mintaszöveg szerkesztése</a:t>
            </a:r>
          </a:p>
        </p:txBody>
      </p:sp>
      <p:sp>
        <p:nvSpPr>
          <p:cNvPr id="4" name="Dátum helye 3"/>
          <p:cNvSpPr>
            <a:spLocks noGrp="1"/>
          </p:cNvSpPr>
          <p:nvPr>
            <p:ph type="dt" sz="half" idx="10"/>
          </p:nvPr>
        </p:nvSpPr>
        <p:spPr/>
        <p:txBody>
          <a:bodyPr/>
          <a:lstStyle/>
          <a:p>
            <a:fld id="{AAD74E35-AA1C-455F-A606-52AD570E5044}" type="datetimeFigureOut">
              <a:rPr lang="hu-HU" smtClean="0"/>
              <a:pPr/>
              <a:t>2023. 09. 23.</a:t>
            </a:fld>
            <a:endParaRPr lang="hu-HU"/>
          </a:p>
        </p:txBody>
      </p:sp>
      <p:sp>
        <p:nvSpPr>
          <p:cNvPr id="5" name="Élőláb helye 4"/>
          <p:cNvSpPr>
            <a:spLocks noGrp="1"/>
          </p:cNvSpPr>
          <p:nvPr>
            <p:ph type="ftr" sz="quarter" idx="11"/>
          </p:nvPr>
        </p:nvSpPr>
        <p:spPr/>
        <p:txBody>
          <a:bodyPr/>
          <a:lstStyle/>
          <a:p>
            <a:endParaRPr lang="hu-HU"/>
          </a:p>
        </p:txBody>
      </p:sp>
      <p:sp>
        <p:nvSpPr>
          <p:cNvPr id="6" name="Dia számának helye 5"/>
          <p:cNvSpPr>
            <a:spLocks noGrp="1"/>
          </p:cNvSpPr>
          <p:nvPr>
            <p:ph type="sldNum" sz="quarter" idx="12"/>
          </p:nvPr>
        </p:nvSpPr>
        <p:spPr/>
        <p:txBody>
          <a:bodyPr/>
          <a:lstStyle/>
          <a:p>
            <a:fld id="{FDB95C29-126D-4C49-9FD8-733450A7709E}" type="slidenum">
              <a:rPr lang="hu-HU" smtClean="0"/>
              <a:pPr/>
              <a:t>‹#›</a:t>
            </a:fld>
            <a:endParaRPr lang="hu-HU"/>
          </a:p>
        </p:txBody>
      </p:sp>
    </p:spTree>
    <p:extLst>
      <p:ext uri="{BB962C8B-B14F-4D97-AF65-F5344CB8AC3E}">
        <p14:creationId xmlns="" xmlns:p14="http://schemas.microsoft.com/office/powerpoint/2010/main" val="276158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tartalomrész">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mtClean="0"/>
              <a:t>Mintacím szerkesztése</a:t>
            </a:r>
            <a:endParaRPr lang="hu-HU"/>
          </a:p>
        </p:txBody>
      </p:sp>
      <p:sp>
        <p:nvSpPr>
          <p:cNvPr id="3" name="Tartalom helye 2"/>
          <p:cNvSpPr>
            <a:spLocks noGrp="1"/>
          </p:cNvSpPr>
          <p:nvPr>
            <p:ph sz="half" idx="1"/>
          </p:nvPr>
        </p:nvSpPr>
        <p:spPr>
          <a:xfrm>
            <a:off x="838200" y="1825625"/>
            <a:ext cx="5181600" cy="4351338"/>
          </a:xfrm>
        </p:spPr>
        <p:txBody>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4" name="Tartalom helye 3"/>
          <p:cNvSpPr>
            <a:spLocks noGrp="1"/>
          </p:cNvSpPr>
          <p:nvPr>
            <p:ph sz="half" idx="2"/>
          </p:nvPr>
        </p:nvSpPr>
        <p:spPr>
          <a:xfrm>
            <a:off x="6172200" y="1825625"/>
            <a:ext cx="5181600" cy="4351338"/>
          </a:xfrm>
        </p:spPr>
        <p:txBody>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5" name="Dátum helye 4"/>
          <p:cNvSpPr>
            <a:spLocks noGrp="1"/>
          </p:cNvSpPr>
          <p:nvPr>
            <p:ph type="dt" sz="half" idx="10"/>
          </p:nvPr>
        </p:nvSpPr>
        <p:spPr/>
        <p:txBody>
          <a:bodyPr/>
          <a:lstStyle/>
          <a:p>
            <a:fld id="{AAD74E35-AA1C-455F-A606-52AD570E5044}" type="datetimeFigureOut">
              <a:rPr lang="hu-HU" smtClean="0"/>
              <a:pPr/>
              <a:t>2023. 09. 23.</a:t>
            </a:fld>
            <a:endParaRPr lang="hu-HU"/>
          </a:p>
        </p:txBody>
      </p:sp>
      <p:sp>
        <p:nvSpPr>
          <p:cNvPr id="6" name="Élőláb helye 5"/>
          <p:cNvSpPr>
            <a:spLocks noGrp="1"/>
          </p:cNvSpPr>
          <p:nvPr>
            <p:ph type="ftr" sz="quarter" idx="11"/>
          </p:nvPr>
        </p:nvSpPr>
        <p:spPr/>
        <p:txBody>
          <a:bodyPr/>
          <a:lstStyle/>
          <a:p>
            <a:endParaRPr lang="hu-HU"/>
          </a:p>
        </p:txBody>
      </p:sp>
      <p:sp>
        <p:nvSpPr>
          <p:cNvPr id="7" name="Dia számának helye 6"/>
          <p:cNvSpPr>
            <a:spLocks noGrp="1"/>
          </p:cNvSpPr>
          <p:nvPr>
            <p:ph type="sldNum" sz="quarter" idx="12"/>
          </p:nvPr>
        </p:nvSpPr>
        <p:spPr/>
        <p:txBody>
          <a:bodyPr/>
          <a:lstStyle/>
          <a:p>
            <a:fld id="{FDB95C29-126D-4C49-9FD8-733450A7709E}" type="slidenum">
              <a:rPr lang="hu-HU" smtClean="0"/>
              <a:pPr/>
              <a:t>‹#›</a:t>
            </a:fld>
            <a:endParaRPr lang="hu-HU"/>
          </a:p>
        </p:txBody>
      </p:sp>
    </p:spTree>
    <p:extLst>
      <p:ext uri="{BB962C8B-B14F-4D97-AF65-F5344CB8AC3E}">
        <p14:creationId xmlns="" xmlns:p14="http://schemas.microsoft.com/office/powerpoint/2010/main" val="19899552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Összehasonlítás">
    <p:spTree>
      <p:nvGrpSpPr>
        <p:cNvPr id="1" name=""/>
        <p:cNvGrpSpPr/>
        <p:nvPr/>
      </p:nvGrpSpPr>
      <p:grpSpPr>
        <a:xfrm>
          <a:off x="0" y="0"/>
          <a:ext cx="0" cy="0"/>
          <a:chOff x="0" y="0"/>
          <a:chExt cx="0" cy="0"/>
        </a:xfrm>
      </p:grpSpPr>
      <p:sp>
        <p:nvSpPr>
          <p:cNvPr id="2" name="Cím 1"/>
          <p:cNvSpPr>
            <a:spLocks noGrp="1"/>
          </p:cNvSpPr>
          <p:nvPr>
            <p:ph type="title"/>
          </p:nvPr>
        </p:nvSpPr>
        <p:spPr>
          <a:xfrm>
            <a:off x="839788" y="365125"/>
            <a:ext cx="10515600" cy="1325563"/>
          </a:xfrm>
        </p:spPr>
        <p:txBody>
          <a:bodyPr/>
          <a:lstStyle/>
          <a:p>
            <a:r>
              <a:rPr lang="hu-HU" smtClean="0"/>
              <a:t>Mintacím szerkesztése</a:t>
            </a:r>
            <a:endParaRPr lang="hu-HU"/>
          </a:p>
        </p:txBody>
      </p:sp>
      <p:sp>
        <p:nvSpPr>
          <p:cNvPr id="3" name="Szöveg hely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smtClean="0"/>
              <a:t>Mintaszöveg szerkesztése</a:t>
            </a:r>
          </a:p>
        </p:txBody>
      </p:sp>
      <p:sp>
        <p:nvSpPr>
          <p:cNvPr id="4" name="Tartalom helye 3"/>
          <p:cNvSpPr>
            <a:spLocks noGrp="1"/>
          </p:cNvSpPr>
          <p:nvPr>
            <p:ph sz="half" idx="2"/>
          </p:nvPr>
        </p:nvSpPr>
        <p:spPr>
          <a:xfrm>
            <a:off x="839788" y="2505075"/>
            <a:ext cx="5157787" cy="3684588"/>
          </a:xfrm>
        </p:spPr>
        <p:txBody>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5" name="Szöveg hely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smtClean="0"/>
              <a:t>Mintaszöveg szerkesztése</a:t>
            </a:r>
          </a:p>
        </p:txBody>
      </p:sp>
      <p:sp>
        <p:nvSpPr>
          <p:cNvPr id="6" name="Tartalom helye 5"/>
          <p:cNvSpPr>
            <a:spLocks noGrp="1"/>
          </p:cNvSpPr>
          <p:nvPr>
            <p:ph sz="quarter" idx="4"/>
          </p:nvPr>
        </p:nvSpPr>
        <p:spPr>
          <a:xfrm>
            <a:off x="6172200" y="2505075"/>
            <a:ext cx="5183188" cy="3684588"/>
          </a:xfrm>
        </p:spPr>
        <p:txBody>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7" name="Dátum helye 6"/>
          <p:cNvSpPr>
            <a:spLocks noGrp="1"/>
          </p:cNvSpPr>
          <p:nvPr>
            <p:ph type="dt" sz="half" idx="10"/>
          </p:nvPr>
        </p:nvSpPr>
        <p:spPr/>
        <p:txBody>
          <a:bodyPr/>
          <a:lstStyle/>
          <a:p>
            <a:fld id="{AAD74E35-AA1C-455F-A606-52AD570E5044}" type="datetimeFigureOut">
              <a:rPr lang="hu-HU" smtClean="0"/>
              <a:pPr/>
              <a:t>2023. 09. 23.</a:t>
            </a:fld>
            <a:endParaRPr lang="hu-HU"/>
          </a:p>
        </p:txBody>
      </p:sp>
      <p:sp>
        <p:nvSpPr>
          <p:cNvPr id="8" name="Élőláb helye 7"/>
          <p:cNvSpPr>
            <a:spLocks noGrp="1"/>
          </p:cNvSpPr>
          <p:nvPr>
            <p:ph type="ftr" sz="quarter" idx="11"/>
          </p:nvPr>
        </p:nvSpPr>
        <p:spPr/>
        <p:txBody>
          <a:bodyPr/>
          <a:lstStyle/>
          <a:p>
            <a:endParaRPr lang="hu-HU"/>
          </a:p>
        </p:txBody>
      </p:sp>
      <p:sp>
        <p:nvSpPr>
          <p:cNvPr id="9" name="Dia számának helye 8"/>
          <p:cNvSpPr>
            <a:spLocks noGrp="1"/>
          </p:cNvSpPr>
          <p:nvPr>
            <p:ph type="sldNum" sz="quarter" idx="12"/>
          </p:nvPr>
        </p:nvSpPr>
        <p:spPr/>
        <p:txBody>
          <a:bodyPr/>
          <a:lstStyle/>
          <a:p>
            <a:fld id="{FDB95C29-126D-4C49-9FD8-733450A7709E}" type="slidenum">
              <a:rPr lang="hu-HU" smtClean="0"/>
              <a:pPr/>
              <a:t>‹#›</a:t>
            </a:fld>
            <a:endParaRPr lang="hu-HU"/>
          </a:p>
        </p:txBody>
      </p:sp>
    </p:spTree>
    <p:extLst>
      <p:ext uri="{BB962C8B-B14F-4D97-AF65-F5344CB8AC3E}">
        <p14:creationId xmlns="" xmlns:p14="http://schemas.microsoft.com/office/powerpoint/2010/main" val="25565293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sak cím">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mtClean="0"/>
              <a:t>Mintacím szerkesztése</a:t>
            </a:r>
            <a:endParaRPr lang="hu-HU"/>
          </a:p>
        </p:txBody>
      </p:sp>
      <p:sp>
        <p:nvSpPr>
          <p:cNvPr id="3" name="Dátum helye 2"/>
          <p:cNvSpPr>
            <a:spLocks noGrp="1"/>
          </p:cNvSpPr>
          <p:nvPr>
            <p:ph type="dt" sz="half" idx="10"/>
          </p:nvPr>
        </p:nvSpPr>
        <p:spPr/>
        <p:txBody>
          <a:bodyPr/>
          <a:lstStyle/>
          <a:p>
            <a:fld id="{AAD74E35-AA1C-455F-A606-52AD570E5044}" type="datetimeFigureOut">
              <a:rPr lang="hu-HU" smtClean="0"/>
              <a:pPr/>
              <a:t>2023. 09. 23.</a:t>
            </a:fld>
            <a:endParaRPr lang="hu-HU"/>
          </a:p>
        </p:txBody>
      </p:sp>
      <p:sp>
        <p:nvSpPr>
          <p:cNvPr id="4" name="Élőláb helye 3"/>
          <p:cNvSpPr>
            <a:spLocks noGrp="1"/>
          </p:cNvSpPr>
          <p:nvPr>
            <p:ph type="ftr" sz="quarter" idx="11"/>
          </p:nvPr>
        </p:nvSpPr>
        <p:spPr/>
        <p:txBody>
          <a:bodyPr/>
          <a:lstStyle/>
          <a:p>
            <a:endParaRPr lang="hu-HU"/>
          </a:p>
        </p:txBody>
      </p:sp>
      <p:sp>
        <p:nvSpPr>
          <p:cNvPr id="5" name="Dia számának helye 4"/>
          <p:cNvSpPr>
            <a:spLocks noGrp="1"/>
          </p:cNvSpPr>
          <p:nvPr>
            <p:ph type="sldNum" sz="quarter" idx="12"/>
          </p:nvPr>
        </p:nvSpPr>
        <p:spPr/>
        <p:txBody>
          <a:bodyPr/>
          <a:lstStyle/>
          <a:p>
            <a:fld id="{FDB95C29-126D-4C49-9FD8-733450A7709E}" type="slidenum">
              <a:rPr lang="hu-HU" smtClean="0"/>
              <a:pPr/>
              <a:t>‹#›</a:t>
            </a:fld>
            <a:endParaRPr lang="hu-HU"/>
          </a:p>
        </p:txBody>
      </p:sp>
    </p:spTree>
    <p:extLst>
      <p:ext uri="{BB962C8B-B14F-4D97-AF65-F5344CB8AC3E}">
        <p14:creationId xmlns="" xmlns:p14="http://schemas.microsoft.com/office/powerpoint/2010/main" val="1823707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Üres">
    <p:spTree>
      <p:nvGrpSpPr>
        <p:cNvPr id="1" name=""/>
        <p:cNvGrpSpPr/>
        <p:nvPr/>
      </p:nvGrpSpPr>
      <p:grpSpPr>
        <a:xfrm>
          <a:off x="0" y="0"/>
          <a:ext cx="0" cy="0"/>
          <a:chOff x="0" y="0"/>
          <a:chExt cx="0" cy="0"/>
        </a:xfrm>
      </p:grpSpPr>
      <p:sp>
        <p:nvSpPr>
          <p:cNvPr id="2" name="Dátum helye 1"/>
          <p:cNvSpPr>
            <a:spLocks noGrp="1"/>
          </p:cNvSpPr>
          <p:nvPr>
            <p:ph type="dt" sz="half" idx="10"/>
          </p:nvPr>
        </p:nvSpPr>
        <p:spPr/>
        <p:txBody>
          <a:bodyPr/>
          <a:lstStyle/>
          <a:p>
            <a:fld id="{AAD74E35-AA1C-455F-A606-52AD570E5044}" type="datetimeFigureOut">
              <a:rPr lang="hu-HU" smtClean="0"/>
              <a:pPr/>
              <a:t>2023. 09. 23.</a:t>
            </a:fld>
            <a:endParaRPr lang="hu-HU"/>
          </a:p>
        </p:txBody>
      </p:sp>
      <p:sp>
        <p:nvSpPr>
          <p:cNvPr id="3" name="Élőláb helye 2"/>
          <p:cNvSpPr>
            <a:spLocks noGrp="1"/>
          </p:cNvSpPr>
          <p:nvPr>
            <p:ph type="ftr" sz="quarter" idx="11"/>
          </p:nvPr>
        </p:nvSpPr>
        <p:spPr/>
        <p:txBody>
          <a:bodyPr/>
          <a:lstStyle/>
          <a:p>
            <a:endParaRPr lang="hu-HU"/>
          </a:p>
        </p:txBody>
      </p:sp>
      <p:sp>
        <p:nvSpPr>
          <p:cNvPr id="4" name="Dia számának helye 3"/>
          <p:cNvSpPr>
            <a:spLocks noGrp="1"/>
          </p:cNvSpPr>
          <p:nvPr>
            <p:ph type="sldNum" sz="quarter" idx="12"/>
          </p:nvPr>
        </p:nvSpPr>
        <p:spPr/>
        <p:txBody>
          <a:bodyPr/>
          <a:lstStyle/>
          <a:p>
            <a:fld id="{FDB95C29-126D-4C49-9FD8-733450A7709E}" type="slidenum">
              <a:rPr lang="hu-HU" smtClean="0"/>
              <a:pPr/>
              <a:t>‹#›</a:t>
            </a:fld>
            <a:endParaRPr lang="hu-HU"/>
          </a:p>
        </p:txBody>
      </p:sp>
    </p:spTree>
    <p:extLst>
      <p:ext uri="{BB962C8B-B14F-4D97-AF65-F5344CB8AC3E}">
        <p14:creationId xmlns="" xmlns:p14="http://schemas.microsoft.com/office/powerpoint/2010/main" val="1520228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Tartalomrész képaláírással">
    <p:spTree>
      <p:nvGrpSpPr>
        <p:cNvPr id="1" name=""/>
        <p:cNvGrpSpPr/>
        <p:nvPr/>
      </p:nvGrpSpPr>
      <p:grpSpPr>
        <a:xfrm>
          <a:off x="0" y="0"/>
          <a:ext cx="0" cy="0"/>
          <a:chOff x="0" y="0"/>
          <a:chExt cx="0" cy="0"/>
        </a:xfrm>
      </p:grpSpPr>
      <p:sp>
        <p:nvSpPr>
          <p:cNvPr id="2" name="Cím 1"/>
          <p:cNvSpPr>
            <a:spLocks noGrp="1"/>
          </p:cNvSpPr>
          <p:nvPr>
            <p:ph type="title"/>
          </p:nvPr>
        </p:nvSpPr>
        <p:spPr>
          <a:xfrm>
            <a:off x="839788" y="457200"/>
            <a:ext cx="3932237" cy="1600200"/>
          </a:xfrm>
        </p:spPr>
        <p:txBody>
          <a:bodyPr anchor="b"/>
          <a:lstStyle>
            <a:lvl1pPr>
              <a:defRPr sz="3200"/>
            </a:lvl1pPr>
          </a:lstStyle>
          <a:p>
            <a:r>
              <a:rPr lang="hu-HU" smtClean="0"/>
              <a:t>Mintacím szerkesztése</a:t>
            </a:r>
            <a:endParaRPr lang="hu-HU"/>
          </a:p>
        </p:txBody>
      </p:sp>
      <p:sp>
        <p:nvSpPr>
          <p:cNvPr id="3" name="Tartalom helye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4" name="Szöveg hely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u-HU" smtClean="0"/>
              <a:t>Mintaszöveg szerkesztése</a:t>
            </a:r>
          </a:p>
        </p:txBody>
      </p:sp>
      <p:sp>
        <p:nvSpPr>
          <p:cNvPr id="5" name="Dátum helye 4"/>
          <p:cNvSpPr>
            <a:spLocks noGrp="1"/>
          </p:cNvSpPr>
          <p:nvPr>
            <p:ph type="dt" sz="half" idx="10"/>
          </p:nvPr>
        </p:nvSpPr>
        <p:spPr/>
        <p:txBody>
          <a:bodyPr/>
          <a:lstStyle/>
          <a:p>
            <a:fld id="{AAD74E35-AA1C-455F-A606-52AD570E5044}" type="datetimeFigureOut">
              <a:rPr lang="hu-HU" smtClean="0"/>
              <a:pPr/>
              <a:t>2023. 09. 23.</a:t>
            </a:fld>
            <a:endParaRPr lang="hu-HU"/>
          </a:p>
        </p:txBody>
      </p:sp>
      <p:sp>
        <p:nvSpPr>
          <p:cNvPr id="6" name="Élőláb helye 5"/>
          <p:cNvSpPr>
            <a:spLocks noGrp="1"/>
          </p:cNvSpPr>
          <p:nvPr>
            <p:ph type="ftr" sz="quarter" idx="11"/>
          </p:nvPr>
        </p:nvSpPr>
        <p:spPr/>
        <p:txBody>
          <a:bodyPr/>
          <a:lstStyle/>
          <a:p>
            <a:endParaRPr lang="hu-HU"/>
          </a:p>
        </p:txBody>
      </p:sp>
      <p:sp>
        <p:nvSpPr>
          <p:cNvPr id="7" name="Dia számának helye 6"/>
          <p:cNvSpPr>
            <a:spLocks noGrp="1"/>
          </p:cNvSpPr>
          <p:nvPr>
            <p:ph type="sldNum" sz="quarter" idx="12"/>
          </p:nvPr>
        </p:nvSpPr>
        <p:spPr/>
        <p:txBody>
          <a:bodyPr/>
          <a:lstStyle/>
          <a:p>
            <a:fld id="{FDB95C29-126D-4C49-9FD8-733450A7709E}" type="slidenum">
              <a:rPr lang="hu-HU" smtClean="0"/>
              <a:pPr/>
              <a:t>‹#›</a:t>
            </a:fld>
            <a:endParaRPr lang="hu-HU"/>
          </a:p>
        </p:txBody>
      </p:sp>
    </p:spTree>
    <p:extLst>
      <p:ext uri="{BB962C8B-B14F-4D97-AF65-F5344CB8AC3E}">
        <p14:creationId xmlns="" xmlns:p14="http://schemas.microsoft.com/office/powerpoint/2010/main" val="5128198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Kép képaláírással">
    <p:spTree>
      <p:nvGrpSpPr>
        <p:cNvPr id="1" name=""/>
        <p:cNvGrpSpPr/>
        <p:nvPr/>
      </p:nvGrpSpPr>
      <p:grpSpPr>
        <a:xfrm>
          <a:off x="0" y="0"/>
          <a:ext cx="0" cy="0"/>
          <a:chOff x="0" y="0"/>
          <a:chExt cx="0" cy="0"/>
        </a:xfrm>
      </p:grpSpPr>
      <p:sp>
        <p:nvSpPr>
          <p:cNvPr id="2" name="Cím 1"/>
          <p:cNvSpPr>
            <a:spLocks noGrp="1"/>
          </p:cNvSpPr>
          <p:nvPr>
            <p:ph type="title"/>
          </p:nvPr>
        </p:nvSpPr>
        <p:spPr>
          <a:xfrm>
            <a:off x="839788" y="457200"/>
            <a:ext cx="3932237" cy="1600200"/>
          </a:xfrm>
        </p:spPr>
        <p:txBody>
          <a:bodyPr anchor="b"/>
          <a:lstStyle>
            <a:lvl1pPr>
              <a:defRPr sz="3200"/>
            </a:lvl1pPr>
          </a:lstStyle>
          <a:p>
            <a:r>
              <a:rPr lang="hu-HU" smtClean="0"/>
              <a:t>Mintacím szerkesztése</a:t>
            </a:r>
            <a:endParaRPr lang="hu-HU"/>
          </a:p>
        </p:txBody>
      </p:sp>
      <p:sp>
        <p:nvSpPr>
          <p:cNvPr id="3" name="Kép hely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u-HU"/>
          </a:p>
        </p:txBody>
      </p:sp>
      <p:sp>
        <p:nvSpPr>
          <p:cNvPr id="4" name="Szöveg hely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u-HU" smtClean="0"/>
              <a:t>Mintaszöveg szerkesztése</a:t>
            </a:r>
          </a:p>
        </p:txBody>
      </p:sp>
      <p:sp>
        <p:nvSpPr>
          <p:cNvPr id="5" name="Dátum helye 4"/>
          <p:cNvSpPr>
            <a:spLocks noGrp="1"/>
          </p:cNvSpPr>
          <p:nvPr>
            <p:ph type="dt" sz="half" idx="10"/>
          </p:nvPr>
        </p:nvSpPr>
        <p:spPr/>
        <p:txBody>
          <a:bodyPr/>
          <a:lstStyle/>
          <a:p>
            <a:fld id="{AAD74E35-AA1C-455F-A606-52AD570E5044}" type="datetimeFigureOut">
              <a:rPr lang="hu-HU" smtClean="0"/>
              <a:pPr/>
              <a:t>2023. 09. 23.</a:t>
            </a:fld>
            <a:endParaRPr lang="hu-HU"/>
          </a:p>
        </p:txBody>
      </p:sp>
      <p:sp>
        <p:nvSpPr>
          <p:cNvPr id="6" name="Élőláb helye 5"/>
          <p:cNvSpPr>
            <a:spLocks noGrp="1"/>
          </p:cNvSpPr>
          <p:nvPr>
            <p:ph type="ftr" sz="quarter" idx="11"/>
          </p:nvPr>
        </p:nvSpPr>
        <p:spPr/>
        <p:txBody>
          <a:bodyPr/>
          <a:lstStyle/>
          <a:p>
            <a:endParaRPr lang="hu-HU"/>
          </a:p>
        </p:txBody>
      </p:sp>
      <p:sp>
        <p:nvSpPr>
          <p:cNvPr id="7" name="Dia számának helye 6"/>
          <p:cNvSpPr>
            <a:spLocks noGrp="1"/>
          </p:cNvSpPr>
          <p:nvPr>
            <p:ph type="sldNum" sz="quarter" idx="12"/>
          </p:nvPr>
        </p:nvSpPr>
        <p:spPr/>
        <p:txBody>
          <a:bodyPr/>
          <a:lstStyle/>
          <a:p>
            <a:fld id="{FDB95C29-126D-4C49-9FD8-733450A7709E}" type="slidenum">
              <a:rPr lang="hu-HU" smtClean="0"/>
              <a:pPr/>
              <a:t>‹#›</a:t>
            </a:fld>
            <a:endParaRPr lang="hu-HU"/>
          </a:p>
        </p:txBody>
      </p:sp>
    </p:spTree>
    <p:extLst>
      <p:ext uri="{BB962C8B-B14F-4D97-AF65-F5344CB8AC3E}">
        <p14:creationId xmlns="" xmlns:p14="http://schemas.microsoft.com/office/powerpoint/2010/main" val="5886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ím hely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hu-HU" smtClean="0"/>
              <a:t>Mintacím szerkesztése</a:t>
            </a:r>
            <a:endParaRPr lang="hu-HU"/>
          </a:p>
        </p:txBody>
      </p:sp>
      <p:sp>
        <p:nvSpPr>
          <p:cNvPr id="3" name="Szöveg hely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4" name="Dátum hely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D74E35-AA1C-455F-A606-52AD570E5044}" type="datetimeFigureOut">
              <a:rPr lang="hu-HU" smtClean="0"/>
              <a:pPr/>
              <a:t>2023. 09. 23.</a:t>
            </a:fld>
            <a:endParaRPr lang="hu-HU"/>
          </a:p>
        </p:txBody>
      </p:sp>
      <p:sp>
        <p:nvSpPr>
          <p:cNvPr id="5" name="Élőláb hely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hu-HU"/>
          </a:p>
        </p:txBody>
      </p:sp>
      <p:sp>
        <p:nvSpPr>
          <p:cNvPr id="6" name="Dia számának hely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B95C29-126D-4C49-9FD8-733450A7709E}" type="slidenum">
              <a:rPr lang="hu-HU" smtClean="0"/>
              <a:pPr/>
              <a:t>‹#›</a:t>
            </a:fld>
            <a:endParaRPr lang="hu-HU"/>
          </a:p>
        </p:txBody>
      </p:sp>
    </p:spTree>
    <p:extLst>
      <p:ext uri="{BB962C8B-B14F-4D97-AF65-F5344CB8AC3E}">
        <p14:creationId xmlns="" xmlns:p14="http://schemas.microsoft.com/office/powerpoint/2010/main" val="15439813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ctrTitle"/>
          </p:nvPr>
        </p:nvSpPr>
        <p:spPr/>
        <p:txBody>
          <a:bodyPr/>
          <a:lstStyle/>
          <a:p>
            <a:r>
              <a:rPr lang="hu-HU" dirty="0" err="1" smtClean="0"/>
              <a:t>Javascript</a:t>
            </a:r>
            <a:r>
              <a:rPr lang="hu-HU" dirty="0" smtClean="0"/>
              <a:t>, DOM</a:t>
            </a:r>
            <a:endParaRPr lang="hu-HU" dirty="0"/>
          </a:p>
        </p:txBody>
      </p:sp>
      <p:sp>
        <p:nvSpPr>
          <p:cNvPr id="3" name="Alcím 2"/>
          <p:cNvSpPr>
            <a:spLocks noGrp="1"/>
          </p:cNvSpPr>
          <p:nvPr>
            <p:ph type="subTitle" idx="1"/>
          </p:nvPr>
        </p:nvSpPr>
        <p:spPr/>
        <p:txBody>
          <a:bodyPr/>
          <a:lstStyle/>
          <a:p>
            <a:endParaRPr lang="hu-HU"/>
          </a:p>
        </p:txBody>
      </p:sp>
    </p:spTree>
    <p:extLst>
      <p:ext uri="{BB962C8B-B14F-4D97-AF65-F5344CB8AC3E}">
        <p14:creationId xmlns="" xmlns:p14="http://schemas.microsoft.com/office/powerpoint/2010/main" val="14378741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DOM</a:t>
            </a:r>
            <a:endParaRPr lang="hu-HU" dirty="0"/>
          </a:p>
        </p:txBody>
      </p:sp>
      <p:sp>
        <p:nvSpPr>
          <p:cNvPr id="3" name="Tartalom helye 2"/>
          <p:cNvSpPr>
            <a:spLocks noGrp="1"/>
          </p:cNvSpPr>
          <p:nvPr>
            <p:ph idx="1"/>
          </p:nvPr>
        </p:nvSpPr>
        <p:spPr/>
        <p:txBody>
          <a:bodyPr>
            <a:normAutofit lnSpcReduction="10000"/>
          </a:bodyPr>
          <a:lstStyle/>
          <a:p>
            <a:r>
              <a:rPr lang="hu-HU" smtClean="0"/>
              <a:t>HTML attributes as HTMLElement data members:</a:t>
            </a:r>
          </a:p>
          <a:p>
            <a:r>
              <a:rPr lang="hu-HU" smtClean="0"/>
              <a:t>innerHTML: the enclosing HTML</a:t>
            </a:r>
          </a:p>
          <a:p>
            <a:r>
              <a:rPr lang="hu-HU" smtClean="0"/>
              <a:t>style: style attribute</a:t>
            </a:r>
          </a:p>
          <a:p>
            <a:r>
              <a:rPr lang="hu-HU" smtClean="0"/>
              <a:t>onclick: onClick attribute</a:t>
            </a:r>
          </a:p>
          <a:p>
            <a:r>
              <a:rPr lang="hu-HU" smtClean="0"/>
              <a:t>checked: e.g. for radio buttons</a:t>
            </a:r>
          </a:p>
          <a:p>
            <a:r>
              <a:rPr lang="hu-HU" smtClean="0"/>
              <a:t>Src: scr attribute</a:t>
            </a:r>
            <a:endParaRPr lang="hu-HU" dirty="0" smtClean="0"/>
          </a:p>
          <a:p>
            <a:r>
              <a:rPr lang="hu-HU" dirty="0"/>
              <a:t>&lt;</a:t>
            </a:r>
            <a:r>
              <a:rPr lang="hu-HU" dirty="0" err="1"/>
              <a:t>img</a:t>
            </a:r>
            <a:r>
              <a:rPr lang="hu-HU" dirty="0"/>
              <a:t> </a:t>
            </a:r>
            <a:r>
              <a:rPr lang="hu-HU" dirty="0" err="1"/>
              <a:t>id</a:t>
            </a:r>
            <a:r>
              <a:rPr lang="hu-HU" dirty="0" smtClean="0"/>
              <a:t>="</a:t>
            </a:r>
            <a:r>
              <a:rPr lang="hu-HU" dirty="0" err="1" smtClean="0"/>
              <a:t>picture</a:t>
            </a:r>
            <a:r>
              <a:rPr lang="hu-HU" dirty="0" smtClean="0"/>
              <a:t>" </a:t>
            </a:r>
            <a:r>
              <a:rPr lang="hu-HU" dirty="0" err="1"/>
              <a:t>src</a:t>
            </a:r>
            <a:r>
              <a:rPr lang="hu-HU" dirty="0" smtClean="0"/>
              <a:t>="</a:t>
            </a:r>
            <a:r>
              <a:rPr lang="hu-HU" dirty="0" err="1" smtClean="0"/>
              <a:t>picture.jpg</a:t>
            </a:r>
            <a:r>
              <a:rPr lang="hu-HU" dirty="0" smtClean="0"/>
              <a:t>"/&gt;</a:t>
            </a:r>
            <a:endParaRPr lang="hu-HU" dirty="0"/>
          </a:p>
          <a:p>
            <a:r>
              <a:rPr lang="hu-HU" dirty="0"/>
              <a:t>var </a:t>
            </a:r>
            <a:r>
              <a:rPr lang="hu-HU" dirty="0" err="1" smtClean="0"/>
              <a:t>landscape</a:t>
            </a:r>
            <a:r>
              <a:rPr lang="hu-HU" dirty="0" smtClean="0"/>
              <a:t>= </a:t>
            </a:r>
            <a:r>
              <a:rPr lang="hu-HU" dirty="0" err="1" smtClean="0"/>
              <a:t>document.getElementById</a:t>
            </a:r>
            <a:r>
              <a:rPr lang="hu-HU" dirty="0" smtClean="0"/>
              <a:t>("</a:t>
            </a:r>
            <a:r>
              <a:rPr lang="hu-HU" dirty="0" err="1" smtClean="0"/>
              <a:t>picture</a:t>
            </a:r>
            <a:r>
              <a:rPr lang="hu-HU" dirty="0" smtClean="0"/>
              <a:t>");</a:t>
            </a:r>
            <a:r>
              <a:rPr lang="hu-HU" dirty="0"/>
              <a:t/>
            </a:r>
            <a:br>
              <a:rPr lang="hu-HU" dirty="0"/>
            </a:br>
            <a:r>
              <a:rPr lang="hu-HU" dirty="0" err="1" smtClean="0"/>
              <a:t>landscape.src</a:t>
            </a:r>
            <a:r>
              <a:rPr lang="hu-HU" dirty="0" smtClean="0"/>
              <a:t>="picture2.jpg";</a:t>
            </a:r>
            <a:endParaRPr lang="hu-HU" dirty="0"/>
          </a:p>
          <a:p>
            <a:endParaRPr lang="hu-HU" dirty="0"/>
          </a:p>
        </p:txBody>
      </p:sp>
    </p:spTree>
    <p:extLst>
      <p:ext uri="{BB962C8B-B14F-4D97-AF65-F5344CB8AC3E}">
        <p14:creationId xmlns="" xmlns:p14="http://schemas.microsoft.com/office/powerpoint/2010/main" val="22645753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DOM</a:t>
            </a:r>
            <a:endParaRPr lang="hu-HU" dirty="0"/>
          </a:p>
        </p:txBody>
      </p:sp>
      <p:sp>
        <p:nvSpPr>
          <p:cNvPr id="3" name="Tartalom helye 2"/>
          <p:cNvSpPr>
            <a:spLocks noGrp="1"/>
          </p:cNvSpPr>
          <p:nvPr>
            <p:ph idx="1"/>
          </p:nvPr>
        </p:nvSpPr>
        <p:spPr/>
        <p:txBody>
          <a:bodyPr>
            <a:normAutofit fontScale="92500" lnSpcReduction="10000"/>
          </a:bodyPr>
          <a:lstStyle/>
          <a:p>
            <a:r>
              <a:rPr lang="en-US" smtClean="0"/>
              <a:t>Creating, inserting, deleting an element</a:t>
            </a:r>
          </a:p>
          <a:p>
            <a:r>
              <a:rPr lang="en-US" smtClean="0"/>
              <a:t>Making an item: e.g. making a paragraph and inserting it into a div </a:t>
            </a:r>
            <a:r>
              <a:rPr lang="hu-HU" dirty="0"/>
              <a:t/>
            </a:r>
            <a:br>
              <a:rPr lang="hu-HU" dirty="0"/>
            </a:br>
            <a:endParaRPr lang="hu-HU" dirty="0" smtClean="0"/>
          </a:p>
          <a:p>
            <a:r>
              <a:rPr lang="hu-HU" dirty="0" smtClean="0"/>
              <a:t>var </a:t>
            </a:r>
            <a:r>
              <a:rPr lang="hu-HU" dirty="0"/>
              <a:t>par = </a:t>
            </a:r>
            <a:r>
              <a:rPr lang="hu-HU" dirty="0" err="1"/>
              <a:t>document.createElement</a:t>
            </a:r>
            <a:r>
              <a:rPr lang="hu-HU" dirty="0" smtClean="0"/>
              <a:t>("p");</a:t>
            </a:r>
            <a:endParaRPr lang="hu-HU" dirty="0"/>
          </a:p>
          <a:p>
            <a:pPr marL="0" indent="0">
              <a:buNone/>
            </a:pPr>
            <a:r>
              <a:rPr lang="hu-HU" dirty="0" err="1"/>
              <a:t>par.innerHTML</a:t>
            </a:r>
            <a:r>
              <a:rPr lang="hu-HU" dirty="0" smtClean="0"/>
              <a:t>="Apple";</a:t>
            </a:r>
            <a:endParaRPr lang="hu-HU" dirty="0"/>
          </a:p>
          <a:p>
            <a:pPr marL="0" indent="0">
              <a:buNone/>
            </a:pPr>
            <a:r>
              <a:rPr lang="hu-HU" dirty="0" err="1"/>
              <a:t>document.getElementsByTagName</a:t>
            </a:r>
            <a:r>
              <a:rPr lang="hu-HU" dirty="0" smtClean="0"/>
              <a:t>("</a:t>
            </a:r>
            <a:r>
              <a:rPr lang="hu-HU" dirty="0" err="1" smtClean="0"/>
              <a:t>div</a:t>
            </a:r>
            <a:r>
              <a:rPr lang="hu-HU" dirty="0" smtClean="0"/>
              <a:t>")[</a:t>
            </a:r>
            <a:r>
              <a:rPr lang="hu-HU" dirty="0"/>
              <a:t>0].</a:t>
            </a:r>
            <a:r>
              <a:rPr lang="hu-HU" dirty="0" err="1"/>
              <a:t>appendChild</a:t>
            </a:r>
            <a:r>
              <a:rPr lang="hu-HU" dirty="0"/>
              <a:t>(par);</a:t>
            </a:r>
            <a:br>
              <a:rPr lang="hu-HU" dirty="0"/>
            </a:br>
            <a:r>
              <a:rPr lang="hu-HU"/>
              <a:t/>
            </a:r>
            <a:br>
              <a:rPr lang="hu-HU"/>
            </a:br>
            <a:r>
              <a:rPr lang="en-US" smtClean="0"/>
              <a:t> It can be created: with the Document createElement method</a:t>
            </a:r>
            <a:r>
              <a:rPr lang="en-US" smtClean="0"/>
              <a:t>. </a:t>
            </a:r>
            <a:endParaRPr lang="hu-HU" smtClean="0"/>
          </a:p>
          <a:p>
            <a:pPr marL="0" indent="0">
              <a:buNone/>
            </a:pPr>
            <a:r>
              <a:rPr lang="en-US" smtClean="0"/>
              <a:t>Insert</a:t>
            </a:r>
            <a:r>
              <a:rPr lang="hu-HU" smtClean="0"/>
              <a:t> </a:t>
            </a:r>
            <a:r>
              <a:rPr lang="en-US" smtClean="0"/>
              <a:t>with </a:t>
            </a:r>
            <a:r>
              <a:rPr lang="en-US" smtClean="0"/>
              <a:t>the Document element or HTMLElement's appendChild method</a:t>
            </a:r>
          </a:p>
          <a:p>
            <a:pPr marL="0" indent="0">
              <a:buNone/>
            </a:pPr>
            <a:r>
              <a:rPr lang="en-US" smtClean="0"/>
              <a:t>or insertBefore (what we want to insert before) </a:t>
            </a:r>
            <a:r>
              <a:rPr lang="hu-HU" dirty="0"/>
              <a:t/>
            </a:r>
            <a:br>
              <a:rPr lang="hu-HU" dirty="0"/>
            </a:br>
            <a:r>
              <a:rPr lang="hu-HU" dirty="0" err="1"/>
              <a:t>document.insertBefore</a:t>
            </a:r>
            <a:r>
              <a:rPr lang="hu-HU" dirty="0"/>
              <a:t>(par, </a:t>
            </a:r>
            <a:r>
              <a:rPr lang="hu-HU" dirty="0" err="1"/>
              <a:t>document.getElementsByTagName</a:t>
            </a:r>
            <a:r>
              <a:rPr lang="hu-HU" dirty="0" smtClean="0"/>
              <a:t>(„</a:t>
            </a:r>
            <a:r>
              <a:rPr lang="hu-HU" dirty="0" err="1" smtClean="0"/>
              <a:t>div</a:t>
            </a:r>
            <a:r>
              <a:rPr lang="hu-HU" dirty="0" smtClean="0"/>
              <a:t>")[</a:t>
            </a:r>
            <a:r>
              <a:rPr lang="hu-HU" dirty="0"/>
              <a:t>0]);</a:t>
            </a:r>
          </a:p>
          <a:p>
            <a:endParaRPr lang="hu-HU" dirty="0"/>
          </a:p>
        </p:txBody>
      </p:sp>
    </p:spTree>
    <p:extLst>
      <p:ext uri="{BB962C8B-B14F-4D97-AF65-F5344CB8AC3E}">
        <p14:creationId xmlns="" xmlns:p14="http://schemas.microsoft.com/office/powerpoint/2010/main" val="140102996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BOM</a:t>
            </a:r>
            <a:endParaRPr lang="hu-HU" dirty="0"/>
          </a:p>
        </p:txBody>
      </p:sp>
      <p:sp>
        <p:nvSpPr>
          <p:cNvPr id="3" name="Tartalom helye 2"/>
          <p:cNvSpPr>
            <a:spLocks noGrp="1"/>
          </p:cNvSpPr>
          <p:nvPr>
            <p:ph idx="1"/>
          </p:nvPr>
        </p:nvSpPr>
        <p:spPr/>
        <p:txBody>
          <a:bodyPr>
            <a:normAutofit fontScale="92500" lnSpcReduction="10000"/>
          </a:bodyPr>
          <a:lstStyle/>
          <a:p>
            <a:r>
              <a:rPr lang="hu-HU" dirty="0" err="1" smtClean="0"/>
              <a:t>BOM-Browser</a:t>
            </a:r>
            <a:r>
              <a:rPr lang="hu-HU" dirty="0" smtClean="0"/>
              <a:t> </a:t>
            </a:r>
            <a:r>
              <a:rPr lang="hu-HU" dirty="0" err="1" smtClean="0"/>
              <a:t>Object</a:t>
            </a:r>
            <a:r>
              <a:rPr lang="hu-HU" dirty="0"/>
              <a:t> </a:t>
            </a:r>
            <a:r>
              <a:rPr lang="hu-HU" dirty="0" err="1" smtClean="0"/>
              <a:t>Model</a:t>
            </a:r>
            <a:endParaRPr lang="hu-HU" dirty="0" smtClean="0"/>
          </a:p>
          <a:p>
            <a:r>
              <a:rPr lang="en-US" smtClean="0"/>
              <a:t>It is aimed at browser management</a:t>
            </a:r>
          </a:p>
          <a:p>
            <a:r>
              <a:rPr lang="en-US" smtClean="0"/>
              <a:t>The members of the window object are the </a:t>
            </a:r>
            <a:r>
              <a:rPr lang="en-US" smtClean="0"/>
              <a:t>following</a:t>
            </a:r>
            <a:r>
              <a:rPr lang="en-US" smtClean="0"/>
              <a:t>:</a:t>
            </a:r>
            <a:endParaRPr lang="hu-HU" smtClean="0"/>
          </a:p>
          <a:p>
            <a:r>
              <a:rPr lang="hu-HU" b="1" smtClean="0"/>
              <a:t>history object:</a:t>
            </a:r>
            <a:endParaRPr lang="hu-HU" b="1" dirty="0"/>
          </a:p>
          <a:p>
            <a:pPr lvl="2"/>
            <a:r>
              <a:rPr lang="en-US" smtClean="0"/>
              <a:t>contains URLs visited by the user (in a browser windows)</a:t>
            </a:r>
          </a:p>
          <a:p>
            <a:pPr lvl="2"/>
            <a:r>
              <a:rPr lang="en-US" smtClean="0"/>
              <a:t>The history object is part of the window object, its data elements can be accessed through the window.history </a:t>
            </a:r>
            <a:r>
              <a:rPr lang="en-US" smtClean="0"/>
              <a:t>data </a:t>
            </a:r>
            <a:r>
              <a:rPr lang="en-US" smtClean="0"/>
              <a:t>element</a:t>
            </a:r>
            <a:endParaRPr lang="hu-HU" smtClean="0"/>
          </a:p>
          <a:p>
            <a:pPr lvl="1"/>
            <a:r>
              <a:rPr lang="en-US" smtClean="0"/>
              <a:t>length: the number of URLs in the history list (</a:t>
            </a:r>
            <a:r>
              <a:rPr lang="en-US" smtClean="0"/>
              <a:t>window.history.length</a:t>
            </a:r>
            <a:r>
              <a:rPr lang="en-US" smtClean="0"/>
              <a:t>)</a:t>
            </a:r>
            <a:endParaRPr lang="hu-HU" smtClean="0"/>
          </a:p>
          <a:p>
            <a:pPr lvl="1"/>
            <a:r>
              <a:rPr lang="en-US" smtClean="0"/>
              <a:t>methods</a:t>
            </a:r>
            <a:r>
              <a:rPr lang="en-US" smtClean="0"/>
              <a:t>:</a:t>
            </a:r>
          </a:p>
          <a:p>
            <a:pPr lvl="1"/>
            <a:r>
              <a:rPr lang="en-US" smtClean="0"/>
              <a:t>back(): loads previous URL window.history.back()</a:t>
            </a:r>
          </a:p>
          <a:p>
            <a:pPr lvl="1"/>
            <a:r>
              <a:rPr lang="en-US" smtClean="0"/>
              <a:t>forward() loads the following URL window.history.forward()</a:t>
            </a:r>
          </a:p>
          <a:p>
            <a:pPr lvl="1"/>
            <a:r>
              <a:rPr lang="en-US" smtClean="0"/>
              <a:t>go() loads a specified URL from the history list window.history.go()</a:t>
            </a:r>
            <a:endParaRPr lang="hu-HU" dirty="0"/>
          </a:p>
          <a:p>
            <a:endParaRPr lang="hu-HU" dirty="0"/>
          </a:p>
          <a:p>
            <a:endParaRPr lang="hu-HU" dirty="0"/>
          </a:p>
        </p:txBody>
      </p:sp>
    </p:spTree>
    <p:extLst>
      <p:ext uri="{BB962C8B-B14F-4D97-AF65-F5344CB8AC3E}">
        <p14:creationId xmlns="" xmlns:p14="http://schemas.microsoft.com/office/powerpoint/2010/main" val="8265064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BOM</a:t>
            </a:r>
            <a:endParaRPr lang="hu-HU" dirty="0"/>
          </a:p>
        </p:txBody>
      </p:sp>
      <p:sp>
        <p:nvSpPr>
          <p:cNvPr id="3" name="Tartalom helye 2"/>
          <p:cNvSpPr>
            <a:spLocks noGrp="1"/>
          </p:cNvSpPr>
          <p:nvPr>
            <p:ph idx="1"/>
          </p:nvPr>
        </p:nvSpPr>
        <p:spPr/>
        <p:txBody>
          <a:bodyPr>
            <a:normAutofit/>
          </a:bodyPr>
          <a:lstStyle/>
          <a:p>
            <a:r>
              <a:rPr lang="en-US" b="1" smtClean="0"/>
              <a:t>navigator: </a:t>
            </a:r>
            <a:r>
              <a:rPr lang="en-US" smtClean="0"/>
              <a:t>this is an object, it stores information about </a:t>
            </a:r>
            <a:r>
              <a:rPr lang="en-US" smtClean="0"/>
              <a:t>the </a:t>
            </a:r>
            <a:r>
              <a:rPr lang="en-US" smtClean="0"/>
              <a:t>browser</a:t>
            </a:r>
            <a:endParaRPr lang="hu-HU" smtClean="0"/>
          </a:p>
          <a:p>
            <a:pPr lvl="1"/>
            <a:r>
              <a:rPr lang="en-US" smtClean="0"/>
              <a:t>navigator.appName: browser application name</a:t>
            </a:r>
          </a:p>
          <a:p>
            <a:pPr lvl="1"/>
            <a:r>
              <a:rPr lang="en-US" smtClean="0"/>
              <a:t>navigator.cookieEnabled: whether cookies are enabled in </a:t>
            </a:r>
            <a:r>
              <a:rPr lang="en-US" smtClean="0"/>
              <a:t>the </a:t>
            </a:r>
            <a:r>
              <a:rPr lang="en-US" smtClean="0"/>
              <a:t>browser</a:t>
            </a:r>
            <a:endParaRPr lang="hu-HU" smtClean="0"/>
          </a:p>
          <a:p>
            <a:r>
              <a:rPr lang="en-US" b="1" smtClean="0"/>
              <a:t>alert(): </a:t>
            </a:r>
            <a:r>
              <a:rPr lang="en-US" smtClean="0"/>
              <a:t>displays a message in a dialog window. alert("msg");</a:t>
            </a:r>
          </a:p>
          <a:p>
            <a:r>
              <a:rPr lang="en-US" b="1" smtClean="0"/>
              <a:t>document : </a:t>
            </a:r>
            <a:r>
              <a:rPr lang="en-US" smtClean="0"/>
              <a:t>One of the most important data elements of a Window object (see DOM)</a:t>
            </a:r>
          </a:p>
          <a:p>
            <a:r>
              <a:rPr lang="en-US" b="1" smtClean="0"/>
              <a:t>location - </a:t>
            </a:r>
            <a:r>
              <a:rPr lang="en-US" smtClean="0"/>
              <a:t>contains </a:t>
            </a:r>
            <a:r>
              <a:rPr lang="en-US" smtClean="0"/>
              <a:t>the </a:t>
            </a:r>
            <a:r>
              <a:rPr lang="hu-HU" smtClean="0"/>
              <a:t>URL</a:t>
            </a:r>
            <a:r>
              <a:rPr lang="en-US" smtClean="0"/>
              <a:t> </a:t>
            </a:r>
            <a:r>
              <a:rPr lang="en-US" smtClean="0"/>
              <a:t>of the current page - a new page can be loaded using the reload() or replace() functions location.reload(), location.replace()</a:t>
            </a:r>
            <a:endParaRPr lang="hu-HU" dirty="0"/>
          </a:p>
        </p:txBody>
      </p:sp>
    </p:spTree>
    <p:extLst>
      <p:ext uri="{BB962C8B-B14F-4D97-AF65-F5344CB8AC3E}">
        <p14:creationId xmlns="" xmlns:p14="http://schemas.microsoft.com/office/powerpoint/2010/main" val="311546659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mtClean="0"/>
              <a:t>Cookies</a:t>
            </a:r>
            <a:endParaRPr lang="hu-HU" dirty="0"/>
          </a:p>
        </p:txBody>
      </p:sp>
      <p:sp>
        <p:nvSpPr>
          <p:cNvPr id="3" name="Tartalom helye 2"/>
          <p:cNvSpPr>
            <a:spLocks noGrp="1"/>
          </p:cNvSpPr>
          <p:nvPr>
            <p:ph idx="1"/>
          </p:nvPr>
        </p:nvSpPr>
        <p:spPr/>
        <p:txBody>
          <a:bodyPr>
            <a:normAutofit fontScale="85000" lnSpcReduction="10000"/>
          </a:bodyPr>
          <a:lstStyle/>
          <a:p>
            <a:r>
              <a:rPr lang="en-US" smtClean="0"/>
              <a:t>data is stored locally on the user's computer.</a:t>
            </a:r>
          </a:p>
          <a:p>
            <a:r>
              <a:rPr lang="en-US" smtClean="0"/>
              <a:t>Client-side storage is </a:t>
            </a:r>
            <a:r>
              <a:rPr lang="en-US" smtClean="0"/>
              <a:t>actually </a:t>
            </a:r>
            <a:r>
              <a:rPr lang="en-US" smtClean="0"/>
              <a:t>mean </a:t>
            </a:r>
            <a:r>
              <a:rPr lang="en-US" smtClean="0"/>
              <a:t>to give the browser memory. In this way, web applications can remember what kind of background the user likes on the web page, or that you don't have to enter the lengthy username and password just once, and then the browser can remember it. Separated in the sense that pages from one website (server?) cannot read data stored in the user's browser by the pages of another website.</a:t>
            </a:r>
          </a:p>
          <a:p>
            <a:r>
              <a:rPr lang="en-US" smtClean="0"/>
              <a:t>But two sites from the same website (server) can share storage (~data) and even use it as a communication mechanism. For example: Form input on one page can be displayed on another page with a table</a:t>
            </a:r>
          </a:p>
          <a:p>
            <a:r>
              <a:rPr lang="en-US" smtClean="0"/>
              <a:t>Web applications can also choose the lifetime of the stored data: data can be stored temporarily, i.e. they are stored until the window is closed or the browser exists, but it can also be stored so that it is available for months or even years</a:t>
            </a:r>
            <a:endParaRPr lang="hu-HU" dirty="0"/>
          </a:p>
        </p:txBody>
      </p:sp>
    </p:spTree>
    <p:extLst>
      <p:ext uri="{BB962C8B-B14F-4D97-AF65-F5344CB8AC3E}">
        <p14:creationId xmlns="" xmlns:p14="http://schemas.microsoft.com/office/powerpoint/2010/main" val="419844182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mtClean="0"/>
              <a:t>Cookies</a:t>
            </a:r>
            <a:endParaRPr lang="hu-HU" dirty="0"/>
          </a:p>
        </p:txBody>
      </p:sp>
      <p:sp>
        <p:nvSpPr>
          <p:cNvPr id="3" name="Tartalom helye 2"/>
          <p:cNvSpPr>
            <a:spLocks noGrp="1"/>
          </p:cNvSpPr>
          <p:nvPr>
            <p:ph idx="1"/>
          </p:nvPr>
        </p:nvSpPr>
        <p:spPr/>
        <p:txBody>
          <a:bodyPr>
            <a:normAutofit fontScale="92500" lnSpcReduction="10000"/>
          </a:bodyPr>
          <a:lstStyle/>
          <a:p>
            <a:r>
              <a:rPr lang="en-US" smtClean="0"/>
              <a:t>The cookie itself is a small amount of named data stored by the browser and associated with a certain website or websites.</a:t>
            </a:r>
          </a:p>
          <a:p>
            <a:r>
              <a:rPr lang="en-US" smtClean="0"/>
              <a:t>The Document object (thus the document) also has a cookie data member.</a:t>
            </a:r>
          </a:p>
          <a:p>
            <a:r>
              <a:rPr lang="en-US" smtClean="0"/>
              <a:t>a cookie has a name and a value</a:t>
            </a:r>
          </a:p>
          <a:p>
            <a:r>
              <a:rPr lang="en-US" smtClean="0"/>
              <a:t>default lifetime: last entered values are stored and lost when the user exits the browser</a:t>
            </a:r>
          </a:p>
          <a:p>
            <a:r>
              <a:rPr lang="en-US" smtClean="0"/>
              <a:t>Storage of cookies: name=value</a:t>
            </a:r>
          </a:p>
          <a:p>
            <a:r>
              <a:rPr lang="en-US" smtClean="0"/>
              <a:t>document.cookie = "name=" +"John";</a:t>
            </a:r>
          </a:p>
          <a:p>
            <a:r>
              <a:rPr lang="en-US" smtClean="0"/>
              <a:t>max-age attribute: cookie lifetime in seconds</a:t>
            </a:r>
          </a:p>
          <a:p>
            <a:r>
              <a:rPr lang="en-US" smtClean="0"/>
              <a:t>name=value; max-age=seconds;</a:t>
            </a:r>
            <a:endParaRPr lang="hu-HU" dirty="0"/>
          </a:p>
          <a:p>
            <a:endParaRPr lang="hu-HU" dirty="0"/>
          </a:p>
        </p:txBody>
      </p:sp>
    </p:spTree>
    <p:extLst>
      <p:ext uri="{BB962C8B-B14F-4D97-AF65-F5344CB8AC3E}">
        <p14:creationId xmlns="" xmlns:p14="http://schemas.microsoft.com/office/powerpoint/2010/main" val="156223960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mtClean="0"/>
              <a:t>Cookies</a:t>
            </a:r>
            <a:endParaRPr lang="hu-HU" dirty="0"/>
          </a:p>
        </p:txBody>
      </p:sp>
      <p:sp>
        <p:nvSpPr>
          <p:cNvPr id="3" name="Tartalom helye 2"/>
          <p:cNvSpPr>
            <a:spLocks noGrp="1"/>
          </p:cNvSpPr>
          <p:nvPr>
            <p:ph idx="1"/>
          </p:nvPr>
        </p:nvSpPr>
        <p:spPr/>
        <p:txBody>
          <a:bodyPr/>
          <a:lstStyle/>
          <a:p>
            <a:r>
              <a:rPr lang="hu-HU" dirty="0" err="1"/>
              <a:t>document.cookie</a:t>
            </a:r>
            <a:r>
              <a:rPr lang="hu-HU" dirty="0"/>
              <a:t> = </a:t>
            </a:r>
            <a:r>
              <a:rPr lang="hu-HU" dirty="0" smtClean="0"/>
              <a:t>"</a:t>
            </a:r>
            <a:r>
              <a:rPr lang="hu-HU" dirty="0" err="1" smtClean="0"/>
              <a:t>username</a:t>
            </a:r>
            <a:r>
              <a:rPr lang="hu-HU" dirty="0" smtClean="0"/>
              <a:t>=John </a:t>
            </a:r>
            <a:r>
              <a:rPr lang="hu-HU" dirty="0" err="1" smtClean="0"/>
              <a:t>Doe</a:t>
            </a:r>
            <a:r>
              <a:rPr lang="hu-HU" dirty="0" smtClean="0"/>
              <a:t>";</a:t>
            </a:r>
          </a:p>
          <a:p>
            <a:r>
              <a:rPr lang="hu-HU" dirty="0" err="1"/>
              <a:t>document.cookie</a:t>
            </a:r>
            <a:r>
              <a:rPr lang="hu-HU" dirty="0"/>
              <a:t> = </a:t>
            </a:r>
            <a:r>
              <a:rPr lang="hu-HU" dirty="0" smtClean="0"/>
              <a:t>"</a:t>
            </a:r>
            <a:r>
              <a:rPr lang="hu-HU" dirty="0" err="1" smtClean="0"/>
              <a:t>username</a:t>
            </a:r>
            <a:r>
              <a:rPr lang="hu-HU" dirty="0" smtClean="0"/>
              <a:t>=John </a:t>
            </a:r>
            <a:r>
              <a:rPr lang="hu-HU" dirty="0" err="1"/>
              <a:t>Doe</a:t>
            </a:r>
            <a:r>
              <a:rPr lang="hu-HU" dirty="0"/>
              <a:t>; </a:t>
            </a:r>
            <a:r>
              <a:rPr lang="hu-HU" dirty="0" err="1"/>
              <a:t>expires</a:t>
            </a:r>
            <a:r>
              <a:rPr lang="hu-HU" dirty="0"/>
              <a:t>=</a:t>
            </a:r>
            <a:r>
              <a:rPr lang="hu-HU" dirty="0" err="1"/>
              <a:t>Thu</a:t>
            </a:r>
            <a:r>
              <a:rPr lang="hu-HU" dirty="0"/>
              <a:t>, 18 </a:t>
            </a:r>
            <a:r>
              <a:rPr lang="hu-HU" dirty="0" err="1"/>
              <a:t>Dec</a:t>
            </a:r>
            <a:r>
              <a:rPr lang="hu-HU" dirty="0"/>
              <a:t> 2013 12:00:</a:t>
            </a:r>
            <a:r>
              <a:rPr lang="hu-HU" dirty="0" err="1"/>
              <a:t>00</a:t>
            </a:r>
            <a:r>
              <a:rPr lang="hu-HU" dirty="0"/>
              <a:t> </a:t>
            </a:r>
            <a:r>
              <a:rPr lang="hu-HU" dirty="0" smtClean="0"/>
              <a:t>UTC";</a:t>
            </a:r>
            <a:endParaRPr lang="hu-HU" dirty="0"/>
          </a:p>
        </p:txBody>
      </p:sp>
    </p:spTree>
    <p:extLst>
      <p:ext uri="{BB962C8B-B14F-4D97-AF65-F5344CB8AC3E}">
        <p14:creationId xmlns="" xmlns:p14="http://schemas.microsoft.com/office/powerpoint/2010/main" val="30756227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DOM</a:t>
            </a:r>
            <a:endParaRPr lang="hu-HU" dirty="0"/>
          </a:p>
        </p:txBody>
      </p:sp>
      <p:sp>
        <p:nvSpPr>
          <p:cNvPr id="3" name="Tartalom helye 2"/>
          <p:cNvSpPr>
            <a:spLocks noGrp="1"/>
          </p:cNvSpPr>
          <p:nvPr>
            <p:ph idx="1"/>
          </p:nvPr>
        </p:nvSpPr>
        <p:spPr/>
        <p:txBody>
          <a:bodyPr/>
          <a:lstStyle/>
          <a:p>
            <a:r>
              <a:rPr lang="hu-HU" dirty="0"/>
              <a:t>DOM</a:t>
            </a:r>
          </a:p>
          <a:p>
            <a:r>
              <a:rPr lang="en-US" smtClean="0"/>
              <a:t>Document </a:t>
            </a:r>
            <a:r>
              <a:rPr lang="en-US" smtClean="0"/>
              <a:t>Object </a:t>
            </a:r>
            <a:r>
              <a:rPr lang="en-US" smtClean="0"/>
              <a:t>Model</a:t>
            </a:r>
            <a:endParaRPr lang="hu-HU" smtClean="0"/>
          </a:p>
          <a:p>
            <a:r>
              <a:rPr lang="en-US" smtClean="0"/>
              <a:t>Every </a:t>
            </a:r>
            <a:r>
              <a:rPr lang="en-US" smtClean="0"/>
              <a:t>web browser window is represented by a Window object. Every Window object has a document property that refers to the Document object. Document object represents the contents of the window</a:t>
            </a:r>
          </a:p>
          <a:p>
            <a:r>
              <a:rPr lang="en-US" smtClean="0"/>
              <a:t>The tree representation of an HTML document contains vertices that represent HTML members or elements, such as &lt;body&gt;, &lt;p&gt;, and the vertices also represent text. They can even display a comment.</a:t>
            </a:r>
            <a:endParaRPr lang="hu-HU" dirty="0"/>
          </a:p>
        </p:txBody>
      </p:sp>
    </p:spTree>
    <p:extLst>
      <p:ext uri="{BB962C8B-B14F-4D97-AF65-F5344CB8AC3E}">
        <p14:creationId xmlns="" xmlns:p14="http://schemas.microsoft.com/office/powerpoint/2010/main" val="20177444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DOM</a:t>
            </a:r>
            <a:endParaRPr lang="hu-HU" dirty="0"/>
          </a:p>
        </p:txBody>
      </p:sp>
      <p:sp>
        <p:nvSpPr>
          <p:cNvPr id="3" name="Tartalom helye 2"/>
          <p:cNvSpPr>
            <a:spLocks noGrp="1"/>
          </p:cNvSpPr>
          <p:nvPr>
            <p:ph idx="1"/>
          </p:nvPr>
        </p:nvSpPr>
        <p:spPr>
          <a:xfrm>
            <a:off x="833437" y="1875453"/>
            <a:ext cx="10515600" cy="4351338"/>
          </a:xfrm>
        </p:spPr>
        <p:txBody>
          <a:bodyPr>
            <a:normAutofit lnSpcReduction="10000"/>
          </a:bodyPr>
          <a:lstStyle/>
          <a:p>
            <a:r>
              <a:rPr lang="hu-HU" dirty="0"/>
              <a:t>&lt;</a:t>
            </a:r>
            <a:r>
              <a:rPr lang="hu-HU" dirty="0" err="1"/>
              <a:t>html</a:t>
            </a:r>
            <a:r>
              <a:rPr lang="hu-HU" dirty="0"/>
              <a:t>&gt;</a:t>
            </a:r>
          </a:p>
          <a:p>
            <a:r>
              <a:rPr lang="hu-HU" dirty="0"/>
              <a:t> &lt;</a:t>
            </a:r>
            <a:r>
              <a:rPr lang="hu-HU" dirty="0" err="1"/>
              <a:t>head</a:t>
            </a:r>
            <a:r>
              <a:rPr lang="hu-HU" dirty="0"/>
              <a:t>&gt;</a:t>
            </a:r>
          </a:p>
          <a:p>
            <a:r>
              <a:rPr lang="hu-HU" dirty="0"/>
              <a:t> &lt;</a:t>
            </a:r>
            <a:r>
              <a:rPr lang="hu-HU" dirty="0" err="1"/>
              <a:t>title</a:t>
            </a:r>
            <a:r>
              <a:rPr lang="hu-HU" dirty="0"/>
              <a:t>&gt;</a:t>
            </a:r>
            <a:r>
              <a:rPr lang="hu-HU" dirty="0" err="1"/>
              <a:t>Sample</a:t>
            </a:r>
            <a:r>
              <a:rPr lang="hu-HU" dirty="0"/>
              <a:t> </a:t>
            </a:r>
            <a:r>
              <a:rPr lang="hu-HU" dirty="0" err="1"/>
              <a:t>Document</a:t>
            </a:r>
            <a:r>
              <a:rPr lang="hu-HU" dirty="0"/>
              <a:t>&lt;/</a:t>
            </a:r>
            <a:r>
              <a:rPr lang="hu-HU" dirty="0" err="1"/>
              <a:t>title</a:t>
            </a:r>
            <a:r>
              <a:rPr lang="hu-HU" dirty="0"/>
              <a:t>&gt;</a:t>
            </a:r>
          </a:p>
          <a:p>
            <a:r>
              <a:rPr lang="hu-HU" dirty="0"/>
              <a:t> &lt;/</a:t>
            </a:r>
            <a:r>
              <a:rPr lang="hu-HU" dirty="0" err="1"/>
              <a:t>head</a:t>
            </a:r>
            <a:r>
              <a:rPr lang="hu-HU" dirty="0"/>
              <a:t>&gt;</a:t>
            </a:r>
          </a:p>
          <a:p>
            <a:r>
              <a:rPr lang="hu-HU" dirty="0"/>
              <a:t> &lt;body&gt;</a:t>
            </a:r>
          </a:p>
          <a:p>
            <a:r>
              <a:rPr lang="hu-HU" dirty="0"/>
              <a:t> &lt;h1&gt;An HTML </a:t>
            </a:r>
            <a:r>
              <a:rPr lang="hu-HU" dirty="0" err="1"/>
              <a:t>Document</a:t>
            </a:r>
            <a:r>
              <a:rPr lang="hu-HU" dirty="0"/>
              <a:t>&lt;/h1&gt;</a:t>
            </a:r>
          </a:p>
          <a:p>
            <a:r>
              <a:rPr lang="hu-HU" dirty="0"/>
              <a:t> &lt;p&gt;</a:t>
            </a:r>
            <a:r>
              <a:rPr lang="hu-HU" dirty="0" err="1"/>
              <a:t>This</a:t>
            </a:r>
            <a:r>
              <a:rPr lang="hu-HU" dirty="0"/>
              <a:t> is a &lt;i&gt;</a:t>
            </a:r>
            <a:r>
              <a:rPr lang="hu-HU" dirty="0" err="1"/>
              <a:t>simple</a:t>
            </a:r>
            <a:r>
              <a:rPr lang="hu-HU" dirty="0"/>
              <a:t>&lt;/</a:t>
            </a:r>
            <a:r>
              <a:rPr lang="hu-HU" dirty="0" err="1"/>
              <a:t>i</a:t>
            </a:r>
            <a:r>
              <a:rPr lang="hu-HU"/>
              <a:t>&gt; </a:t>
            </a:r>
            <a:r>
              <a:rPr lang="hu-HU" smtClean="0"/>
              <a:t>document. &lt;/p&gt;</a:t>
            </a:r>
          </a:p>
          <a:p>
            <a:r>
              <a:rPr lang="hu-HU" smtClean="0"/>
              <a:t>&lt;/body&gt;</a:t>
            </a:r>
            <a:endParaRPr lang="hu-HU" dirty="0"/>
          </a:p>
          <a:p>
            <a:r>
              <a:rPr lang="hu-HU" dirty="0"/>
              <a:t>&lt;/</a:t>
            </a:r>
            <a:r>
              <a:rPr lang="hu-HU" dirty="0" err="1"/>
              <a:t>html</a:t>
            </a:r>
            <a:r>
              <a:rPr lang="hu-HU" dirty="0"/>
              <a:t>&gt;</a:t>
            </a:r>
          </a:p>
          <a:p>
            <a:endParaRPr lang="hu-HU" dirty="0"/>
          </a:p>
        </p:txBody>
      </p:sp>
      <p:pic>
        <p:nvPicPr>
          <p:cNvPr id="1026"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6444124" y="1434863"/>
            <a:ext cx="5309726" cy="313898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22491932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DOM</a:t>
            </a:r>
            <a:endParaRPr lang="hu-HU" dirty="0"/>
          </a:p>
        </p:txBody>
      </p:sp>
      <p:sp>
        <p:nvSpPr>
          <p:cNvPr id="3" name="Tartalom helye 2"/>
          <p:cNvSpPr>
            <a:spLocks noGrp="1"/>
          </p:cNvSpPr>
          <p:nvPr>
            <p:ph idx="1"/>
          </p:nvPr>
        </p:nvSpPr>
        <p:spPr/>
        <p:txBody>
          <a:bodyPr>
            <a:normAutofit/>
          </a:bodyPr>
          <a:lstStyle/>
          <a:p>
            <a:r>
              <a:rPr lang="en-US" smtClean="0"/>
              <a:t>An immediate vertex above a vertex is the parent.</a:t>
            </a:r>
          </a:p>
          <a:p>
            <a:r>
              <a:rPr lang="en-US" smtClean="0"/>
              <a:t>Vertices that are one below a vertex are the children of this vertex.</a:t>
            </a:r>
          </a:p>
          <a:p>
            <a:r>
              <a:rPr lang="en-US" smtClean="0"/>
              <a:t>descendant: the vertices that are located any lower level than a vertex.</a:t>
            </a:r>
          </a:p>
          <a:p>
            <a:r>
              <a:rPr lang="en-US" smtClean="0"/>
              <a:t>ancestors: all vertices that are any higher than the given vertex</a:t>
            </a:r>
          </a:p>
          <a:p>
            <a:r>
              <a:rPr lang="en-US" smtClean="0"/>
              <a:t>Tree root: Document node, and this represents the entire document</a:t>
            </a:r>
          </a:p>
          <a:p>
            <a:r>
              <a:rPr lang="en-US" smtClean="0"/>
              <a:t>Element node: the nodes that contain an HTML element.</a:t>
            </a:r>
          </a:p>
          <a:p>
            <a:r>
              <a:rPr lang="en-US" smtClean="0"/>
              <a:t>Text node: those nodes that contain text.</a:t>
            </a:r>
            <a:endParaRPr lang="hu-HU" dirty="0"/>
          </a:p>
        </p:txBody>
      </p:sp>
    </p:spTree>
    <p:extLst>
      <p:ext uri="{BB962C8B-B14F-4D97-AF65-F5344CB8AC3E}">
        <p14:creationId xmlns="" xmlns:p14="http://schemas.microsoft.com/office/powerpoint/2010/main" val="925919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DOM</a:t>
            </a:r>
            <a:endParaRPr lang="hu-HU" dirty="0"/>
          </a:p>
        </p:txBody>
      </p:sp>
      <p:sp>
        <p:nvSpPr>
          <p:cNvPr id="3" name="Tartalom helye 2"/>
          <p:cNvSpPr>
            <a:spLocks noGrp="1"/>
          </p:cNvSpPr>
          <p:nvPr>
            <p:ph idx="1"/>
          </p:nvPr>
        </p:nvSpPr>
        <p:spPr/>
        <p:txBody>
          <a:bodyPr/>
          <a:lstStyle/>
          <a:p>
            <a:r>
              <a:rPr lang="hu-HU" dirty="0" err="1"/>
              <a:t>document</a:t>
            </a:r>
            <a:endParaRPr lang="hu-HU" dirty="0"/>
          </a:p>
          <a:p>
            <a:r>
              <a:rPr lang="en-US" smtClean="0"/>
              <a:t>most client-side javascript programs work by somehow manipulating a document element. When these programs start, they can use the global variable document to refer to the Document object.</a:t>
            </a:r>
          </a:p>
          <a:p>
            <a:r>
              <a:rPr lang="en-US" smtClean="0"/>
              <a:t>In order to be able to manipulate the elements of the document, it is necessary to somehow obtain or select the Element objects that refer to (or represent) those document elements. </a:t>
            </a:r>
            <a:r>
              <a:rPr lang="hu-HU" dirty="0"/>
              <a:t/>
            </a:r>
            <a:br>
              <a:rPr lang="hu-HU" dirty="0"/>
            </a:br>
            <a:endParaRPr lang="hu-HU" dirty="0"/>
          </a:p>
        </p:txBody>
      </p:sp>
    </p:spTree>
    <p:extLst>
      <p:ext uri="{BB962C8B-B14F-4D97-AF65-F5344CB8AC3E}">
        <p14:creationId xmlns="" xmlns:p14="http://schemas.microsoft.com/office/powerpoint/2010/main" val="40425200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DOM</a:t>
            </a:r>
            <a:endParaRPr lang="hu-HU" dirty="0"/>
          </a:p>
        </p:txBody>
      </p:sp>
      <p:sp>
        <p:nvSpPr>
          <p:cNvPr id="3" name="Tartalom helye 2"/>
          <p:cNvSpPr>
            <a:spLocks noGrp="1"/>
          </p:cNvSpPr>
          <p:nvPr>
            <p:ph idx="1"/>
          </p:nvPr>
        </p:nvSpPr>
        <p:spPr/>
        <p:txBody>
          <a:bodyPr/>
          <a:lstStyle/>
          <a:p>
            <a:r>
              <a:rPr lang="en-US" smtClean="0"/>
              <a:t>DOM </a:t>
            </a:r>
            <a:r>
              <a:rPr lang="hu-HU" smtClean="0"/>
              <a:t>allows</a:t>
            </a:r>
            <a:r>
              <a:rPr lang="en-US" smtClean="0"/>
              <a:t> </a:t>
            </a:r>
            <a:r>
              <a:rPr lang="en-US" smtClean="0"/>
              <a:t>you select an element as follows:</a:t>
            </a:r>
          </a:p>
          <a:p>
            <a:pPr lvl="1"/>
            <a:r>
              <a:rPr lang="en-US" smtClean="0"/>
              <a:t>an </a:t>
            </a:r>
            <a:r>
              <a:rPr lang="en-US" smtClean="0"/>
              <a:t>element with a specified id attribute</a:t>
            </a:r>
          </a:p>
          <a:p>
            <a:pPr lvl="1"/>
            <a:r>
              <a:rPr lang="en-US" smtClean="0"/>
              <a:t> </a:t>
            </a:r>
            <a:r>
              <a:rPr lang="en-US" smtClean="0"/>
              <a:t>an element with a specified name attribute - an element with a specified tagname - an element with a specified CSS class or classes</a:t>
            </a:r>
          </a:p>
          <a:p>
            <a:pPr lvl="1"/>
            <a:r>
              <a:rPr lang="en-US" smtClean="0"/>
              <a:t>Based </a:t>
            </a:r>
            <a:r>
              <a:rPr lang="en-US" smtClean="0"/>
              <a:t>on compatibility with CSS selector</a:t>
            </a:r>
            <a:endParaRPr lang="hu-HU" dirty="0"/>
          </a:p>
        </p:txBody>
      </p:sp>
    </p:spTree>
    <p:extLst>
      <p:ext uri="{BB962C8B-B14F-4D97-AF65-F5344CB8AC3E}">
        <p14:creationId xmlns="" xmlns:p14="http://schemas.microsoft.com/office/powerpoint/2010/main" val="10932903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DOM</a:t>
            </a:r>
            <a:endParaRPr lang="hu-HU" dirty="0"/>
          </a:p>
        </p:txBody>
      </p:sp>
      <p:sp>
        <p:nvSpPr>
          <p:cNvPr id="3" name="Tartalom helye 2"/>
          <p:cNvSpPr>
            <a:spLocks noGrp="1"/>
          </p:cNvSpPr>
          <p:nvPr>
            <p:ph idx="1"/>
          </p:nvPr>
        </p:nvSpPr>
        <p:spPr/>
        <p:txBody>
          <a:bodyPr>
            <a:normAutofit fontScale="92500" lnSpcReduction="10000"/>
          </a:bodyPr>
          <a:lstStyle/>
          <a:p>
            <a:r>
              <a:rPr lang="en-US" smtClean="0"/>
              <a:t>Select items by ID:</a:t>
            </a:r>
          </a:p>
          <a:p>
            <a:r>
              <a:rPr lang="en-US" smtClean="0"/>
              <a:t>document.getElementById("id")</a:t>
            </a:r>
          </a:p>
          <a:p>
            <a:r>
              <a:rPr lang="en-US" smtClean="0"/>
              <a:t>every HTML element can have an id attribute. The value of this attribute must be unique within the document (no two elements in the same document can have the same id.)</a:t>
            </a:r>
          </a:p>
          <a:p>
            <a:r>
              <a:rPr lang="en-US" smtClean="0"/>
              <a:t>Select items by Name:</a:t>
            </a:r>
          </a:p>
          <a:p>
            <a:r>
              <a:rPr lang="en-US" smtClean="0"/>
              <a:t>  document.getElementsByName("name")</a:t>
            </a:r>
          </a:p>
          <a:p>
            <a:r>
              <a:rPr lang="en-US" smtClean="0"/>
              <a:t>however, the name value does not have to be unique, several elements can have the same name value, and this is common for radio buttons and checkboxes in forms, for example</a:t>
            </a:r>
          </a:p>
          <a:p>
            <a:r>
              <a:rPr lang="en-US" smtClean="0"/>
              <a:t>It returns with an array</a:t>
            </a:r>
            <a:endParaRPr lang="hu-HU" dirty="0"/>
          </a:p>
          <a:p>
            <a:endParaRPr lang="hu-HU" dirty="0"/>
          </a:p>
        </p:txBody>
      </p:sp>
    </p:spTree>
    <p:extLst>
      <p:ext uri="{BB962C8B-B14F-4D97-AF65-F5344CB8AC3E}">
        <p14:creationId xmlns="" xmlns:p14="http://schemas.microsoft.com/office/powerpoint/2010/main" val="353332346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DOM</a:t>
            </a:r>
            <a:endParaRPr lang="hu-HU" dirty="0"/>
          </a:p>
        </p:txBody>
      </p:sp>
      <p:sp>
        <p:nvSpPr>
          <p:cNvPr id="3" name="Tartalom helye 2"/>
          <p:cNvSpPr>
            <a:spLocks noGrp="1"/>
          </p:cNvSpPr>
          <p:nvPr>
            <p:ph idx="1"/>
          </p:nvPr>
        </p:nvSpPr>
        <p:spPr/>
        <p:txBody>
          <a:bodyPr/>
          <a:lstStyle/>
          <a:p>
            <a:r>
              <a:rPr lang="en-US" smtClean="0"/>
              <a:t>Select items by member name:</a:t>
            </a:r>
          </a:p>
          <a:p>
            <a:r>
              <a:rPr lang="en-US" smtClean="0"/>
              <a:t>document.getElementsByTagName("p");</a:t>
            </a:r>
          </a:p>
          <a:p>
            <a:r>
              <a:rPr lang="en-US" smtClean="0"/>
              <a:t>  The elements are placed in it based on the order in the document. So, for example, the first paragraph of the document is var firstpara = document.getElementsByTagName("p")[0]; can be requested under </a:t>
            </a:r>
            <a:r>
              <a:rPr lang="hu-HU" dirty="0"/>
              <a:t/>
            </a:r>
            <a:br>
              <a:rPr lang="hu-HU" dirty="0"/>
            </a:br>
            <a:endParaRPr lang="hu-HU" dirty="0" smtClean="0"/>
          </a:p>
          <a:p>
            <a:endParaRPr lang="hu-HU" dirty="0"/>
          </a:p>
        </p:txBody>
      </p:sp>
    </p:spTree>
    <p:extLst>
      <p:ext uri="{BB962C8B-B14F-4D97-AF65-F5344CB8AC3E}">
        <p14:creationId xmlns="" xmlns:p14="http://schemas.microsoft.com/office/powerpoint/2010/main" val="3799863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DOM</a:t>
            </a:r>
            <a:endParaRPr lang="hu-HU" dirty="0"/>
          </a:p>
        </p:txBody>
      </p:sp>
      <p:sp>
        <p:nvSpPr>
          <p:cNvPr id="3" name="Tartalom helye 2"/>
          <p:cNvSpPr>
            <a:spLocks noGrp="1"/>
          </p:cNvSpPr>
          <p:nvPr>
            <p:ph idx="1"/>
          </p:nvPr>
        </p:nvSpPr>
        <p:spPr/>
        <p:txBody>
          <a:bodyPr>
            <a:normAutofit fontScale="92500" lnSpcReduction="10000"/>
          </a:bodyPr>
          <a:lstStyle/>
          <a:p>
            <a:r>
              <a:rPr lang="en-US" smtClean="0"/>
              <a:t>Selection by class</a:t>
            </a:r>
          </a:p>
          <a:p>
            <a:r>
              <a:rPr lang="en-US" smtClean="0"/>
              <a:t>Elements belonging to a given class can be queried with </a:t>
            </a:r>
            <a:r>
              <a:rPr lang="en-US" smtClean="0"/>
              <a:t>getElementsByClassName</a:t>
            </a:r>
            <a:r>
              <a:rPr lang="en-US" smtClean="0"/>
              <a:t>()</a:t>
            </a:r>
            <a:endParaRPr lang="en-US" smtClean="0"/>
          </a:p>
          <a:p>
            <a:r>
              <a:rPr lang="en-US" smtClean="0"/>
              <a:t>More important data members of Document, Element, Text object</a:t>
            </a:r>
          </a:p>
          <a:p>
            <a:r>
              <a:rPr lang="en-US" smtClean="0"/>
              <a:t>parentNode: returns the object representing the parent, if there is none (e.g. document), it returns null</a:t>
            </a:r>
          </a:p>
          <a:p>
            <a:r>
              <a:rPr lang="en-US" smtClean="0"/>
              <a:t>var row=document.getElementsByTagName("tr")[</a:t>
            </a:r>
            <a:r>
              <a:rPr lang="en-US" smtClean="0"/>
              <a:t>0</a:t>
            </a:r>
            <a:r>
              <a:rPr lang="en-US" smtClean="0"/>
              <a:t>];</a:t>
            </a:r>
            <a:endParaRPr lang="hu-HU" smtClean="0"/>
          </a:p>
          <a:p>
            <a:r>
              <a:rPr lang="en-US" smtClean="0"/>
              <a:t> </a:t>
            </a:r>
            <a:r>
              <a:rPr lang="en-US" smtClean="0"/>
              <a:t>row.parentNode; //this is actually a table childNodes: array that returns </a:t>
            </a:r>
            <a:r>
              <a:rPr lang="en-US" smtClean="0"/>
              <a:t>the </a:t>
            </a:r>
            <a:r>
              <a:rPr lang="en-US" smtClean="0"/>
              <a:t>children</a:t>
            </a:r>
            <a:endParaRPr lang="hu-HU" smtClean="0"/>
          </a:p>
          <a:p>
            <a:r>
              <a:rPr lang="en-US" smtClean="0"/>
              <a:t> </a:t>
            </a:r>
            <a:r>
              <a:rPr lang="en-US" smtClean="0"/>
              <a:t>firstChild, lastChild: first, last child nextSibling, previousSibling: neighbor that follows or precedes him.</a:t>
            </a:r>
            <a:endParaRPr lang="hu-HU" dirty="0"/>
          </a:p>
        </p:txBody>
      </p:sp>
    </p:spTree>
    <p:extLst>
      <p:ext uri="{BB962C8B-B14F-4D97-AF65-F5344CB8AC3E}">
        <p14:creationId xmlns="" xmlns:p14="http://schemas.microsoft.com/office/powerpoint/2010/main" val="4271621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té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833</TotalTime>
  <Words>1094</Words>
  <Application>Microsoft Office PowerPoint</Application>
  <PresentationFormat>Egyéni</PresentationFormat>
  <Paragraphs>106</Paragraphs>
  <Slides>16</Slides>
  <Notes>0</Notes>
  <HiddenSlides>0</HiddenSlides>
  <MMClips>0</MMClips>
  <ScaleCrop>false</ScaleCrop>
  <HeadingPairs>
    <vt:vector size="4" baseType="variant">
      <vt:variant>
        <vt:lpstr>Téma</vt:lpstr>
      </vt:variant>
      <vt:variant>
        <vt:i4>1</vt:i4>
      </vt:variant>
      <vt:variant>
        <vt:lpstr>Diacímek</vt:lpstr>
      </vt:variant>
      <vt:variant>
        <vt:i4>16</vt:i4>
      </vt:variant>
    </vt:vector>
  </HeadingPairs>
  <TitlesOfParts>
    <vt:vector size="17" baseType="lpstr">
      <vt:lpstr>Office-téma</vt:lpstr>
      <vt:lpstr>Javascript, DOM</vt:lpstr>
      <vt:lpstr>DOM</vt:lpstr>
      <vt:lpstr>DOM</vt:lpstr>
      <vt:lpstr>DOM</vt:lpstr>
      <vt:lpstr>DOM</vt:lpstr>
      <vt:lpstr>DOM</vt:lpstr>
      <vt:lpstr>DOM</vt:lpstr>
      <vt:lpstr>DOM</vt:lpstr>
      <vt:lpstr>DOM</vt:lpstr>
      <vt:lpstr>DOM</vt:lpstr>
      <vt:lpstr>DOM</vt:lpstr>
      <vt:lpstr>BOM</vt:lpstr>
      <vt:lpstr>BOM</vt:lpstr>
      <vt:lpstr>Cookies</vt:lpstr>
      <vt:lpstr>Cookies</vt:lpstr>
      <vt:lpstr>Cookies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Javascript, DOM</dc:title>
  <dc:creator>User</dc:creator>
  <cp:lastModifiedBy>User</cp:lastModifiedBy>
  <cp:revision>55</cp:revision>
  <dcterms:created xsi:type="dcterms:W3CDTF">2018-03-17T09:20:49Z</dcterms:created>
  <dcterms:modified xsi:type="dcterms:W3CDTF">2023-09-23T14:14:27Z</dcterms:modified>
</cp:coreProperties>
</file>