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49" r:id="rId2"/>
    <p:sldId id="303" r:id="rId3"/>
    <p:sldId id="312" r:id="rId4"/>
    <p:sldId id="305" r:id="rId5"/>
    <p:sldId id="336" r:id="rId6"/>
    <p:sldId id="307" r:id="rId7"/>
    <p:sldId id="306" r:id="rId8"/>
    <p:sldId id="343" r:id="rId9"/>
    <p:sldId id="344" r:id="rId10"/>
    <p:sldId id="338" r:id="rId11"/>
    <p:sldId id="339" r:id="rId12"/>
    <p:sldId id="351" r:id="rId13"/>
    <p:sldId id="350" r:id="rId14"/>
    <p:sldId id="337" r:id="rId15"/>
    <p:sldId id="298" r:id="rId16"/>
    <p:sldId id="290" r:id="rId17"/>
    <p:sldId id="299" r:id="rId18"/>
    <p:sldId id="313" r:id="rId19"/>
    <p:sldId id="289" r:id="rId20"/>
    <p:sldId id="300" r:id="rId21"/>
    <p:sldId id="301" r:id="rId22"/>
    <p:sldId id="348" r:id="rId23"/>
    <p:sldId id="302" r:id="rId24"/>
    <p:sldId id="291" r:id="rId25"/>
    <p:sldId id="345" r:id="rId26"/>
    <p:sldId id="346" r:id="rId27"/>
    <p:sldId id="347" r:id="rId28"/>
    <p:sldId id="327" r:id="rId29"/>
    <p:sldId id="319" r:id="rId30"/>
    <p:sldId id="318" r:id="rId31"/>
    <p:sldId id="321" r:id="rId32"/>
    <p:sldId id="325" r:id="rId33"/>
    <p:sldId id="323" r:id="rId34"/>
    <p:sldId id="328" r:id="rId35"/>
    <p:sldId id="329" r:id="rId36"/>
    <p:sldId id="330" r:id="rId37"/>
    <p:sldId id="322" r:id="rId38"/>
    <p:sldId id="331" r:id="rId39"/>
    <p:sldId id="334" r:id="rId40"/>
    <p:sldId id="35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0" d="100"/>
          <a:sy n="50" d="100"/>
        </p:scale>
        <p:origin x="73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CD2400-C6E8-4600-ADD8-C0A9A910ECA1}" type="datetimeFigureOut">
              <a:rPr lang="en-IN" smtClean="0"/>
              <a:t>03-06-2018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8C7A32-ED41-4548-B5A6-514728E067FD}" type="slidenum">
              <a:rPr lang="en-IN" smtClean="0"/>
              <a:t>‹#›</a:t>
            </a:fld>
            <a:endParaRPr lang="en-IN"/>
          </a:p>
        </p:txBody>
      </p:sp>
    </p:spTree>
    <p:extLst>
      <p:ext uri="{BB962C8B-B14F-4D97-AF65-F5344CB8AC3E}">
        <p14:creationId xmlns:p14="http://schemas.microsoft.com/office/powerpoint/2010/main" val="3623922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2AEDDFC-F1BC-4244-91F4-ED33DADFD415}" type="datetimeFigureOut">
              <a:rPr lang="en-IN" smtClean="0"/>
              <a:t>03-06-2018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28F74-1BD9-464F-833F-06F29D3B2720}" type="slidenum">
              <a:rPr lang="en-IN" smtClean="0"/>
              <a:t>‹#›</a:t>
            </a:fld>
            <a:endParaRPr lang="en-IN"/>
          </a:p>
        </p:txBody>
      </p:sp>
    </p:spTree>
    <p:extLst>
      <p:ext uri="{BB962C8B-B14F-4D97-AF65-F5344CB8AC3E}">
        <p14:creationId xmlns:p14="http://schemas.microsoft.com/office/powerpoint/2010/main" val="4095348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AEDDFC-F1BC-4244-91F4-ED33DADFD415}" type="datetimeFigureOut">
              <a:rPr lang="en-IN" smtClean="0"/>
              <a:t>03-06-2018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28F74-1BD9-464F-833F-06F29D3B2720}" type="slidenum">
              <a:rPr lang="en-IN" smtClean="0"/>
              <a:t>‹#›</a:t>
            </a:fld>
            <a:endParaRPr lang="en-IN"/>
          </a:p>
        </p:txBody>
      </p:sp>
    </p:spTree>
    <p:extLst>
      <p:ext uri="{BB962C8B-B14F-4D97-AF65-F5344CB8AC3E}">
        <p14:creationId xmlns:p14="http://schemas.microsoft.com/office/powerpoint/2010/main" val="307715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AEDDFC-F1BC-4244-91F4-ED33DADFD415}" type="datetimeFigureOut">
              <a:rPr lang="en-IN" smtClean="0"/>
              <a:t>03-06-2018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28F74-1BD9-464F-833F-06F29D3B2720}" type="slidenum">
              <a:rPr lang="en-IN" smtClean="0"/>
              <a:t>‹#›</a:t>
            </a:fld>
            <a:endParaRPr lang="en-IN"/>
          </a:p>
        </p:txBody>
      </p:sp>
    </p:spTree>
    <p:extLst>
      <p:ext uri="{BB962C8B-B14F-4D97-AF65-F5344CB8AC3E}">
        <p14:creationId xmlns:p14="http://schemas.microsoft.com/office/powerpoint/2010/main" val="3631210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AEDDFC-F1BC-4244-91F4-ED33DADFD415}" type="datetimeFigureOut">
              <a:rPr lang="en-IN" smtClean="0"/>
              <a:t>03-06-2018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28F74-1BD9-464F-833F-06F29D3B2720}" type="slidenum">
              <a:rPr lang="en-IN" smtClean="0"/>
              <a:t>‹#›</a:t>
            </a:fld>
            <a:endParaRPr lang="en-IN"/>
          </a:p>
        </p:txBody>
      </p:sp>
    </p:spTree>
    <p:extLst>
      <p:ext uri="{BB962C8B-B14F-4D97-AF65-F5344CB8AC3E}">
        <p14:creationId xmlns:p14="http://schemas.microsoft.com/office/powerpoint/2010/main" val="751212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AEDDFC-F1BC-4244-91F4-ED33DADFD415}" type="datetimeFigureOut">
              <a:rPr lang="en-IN" smtClean="0"/>
              <a:t>03-06-2018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28F74-1BD9-464F-833F-06F29D3B2720}" type="slidenum">
              <a:rPr lang="en-IN" smtClean="0"/>
              <a:t>‹#›</a:t>
            </a:fld>
            <a:endParaRPr lang="en-IN"/>
          </a:p>
        </p:txBody>
      </p:sp>
    </p:spTree>
    <p:extLst>
      <p:ext uri="{BB962C8B-B14F-4D97-AF65-F5344CB8AC3E}">
        <p14:creationId xmlns:p14="http://schemas.microsoft.com/office/powerpoint/2010/main" val="297108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2AEDDFC-F1BC-4244-91F4-ED33DADFD415}" type="datetimeFigureOut">
              <a:rPr lang="en-IN" smtClean="0"/>
              <a:t>03-06-2018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628F74-1BD9-464F-833F-06F29D3B2720}" type="slidenum">
              <a:rPr lang="en-IN" smtClean="0"/>
              <a:t>‹#›</a:t>
            </a:fld>
            <a:endParaRPr lang="en-IN"/>
          </a:p>
        </p:txBody>
      </p:sp>
    </p:spTree>
    <p:extLst>
      <p:ext uri="{BB962C8B-B14F-4D97-AF65-F5344CB8AC3E}">
        <p14:creationId xmlns:p14="http://schemas.microsoft.com/office/powerpoint/2010/main" val="3347104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2AEDDFC-F1BC-4244-91F4-ED33DADFD415}" type="datetimeFigureOut">
              <a:rPr lang="en-IN" smtClean="0"/>
              <a:t>03-06-2018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628F74-1BD9-464F-833F-06F29D3B2720}" type="slidenum">
              <a:rPr lang="en-IN" smtClean="0"/>
              <a:t>‹#›</a:t>
            </a:fld>
            <a:endParaRPr lang="en-IN"/>
          </a:p>
        </p:txBody>
      </p:sp>
    </p:spTree>
    <p:extLst>
      <p:ext uri="{BB962C8B-B14F-4D97-AF65-F5344CB8AC3E}">
        <p14:creationId xmlns:p14="http://schemas.microsoft.com/office/powerpoint/2010/main" val="1379541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2AEDDFC-F1BC-4244-91F4-ED33DADFD415}" type="datetimeFigureOut">
              <a:rPr lang="en-IN" smtClean="0"/>
              <a:t>03-06-2018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628F74-1BD9-464F-833F-06F29D3B2720}" type="slidenum">
              <a:rPr lang="en-IN" smtClean="0"/>
              <a:t>‹#›</a:t>
            </a:fld>
            <a:endParaRPr lang="en-IN"/>
          </a:p>
        </p:txBody>
      </p:sp>
    </p:spTree>
    <p:extLst>
      <p:ext uri="{BB962C8B-B14F-4D97-AF65-F5344CB8AC3E}">
        <p14:creationId xmlns:p14="http://schemas.microsoft.com/office/powerpoint/2010/main" val="205458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AEDDFC-F1BC-4244-91F4-ED33DADFD415}" type="datetimeFigureOut">
              <a:rPr lang="en-IN" smtClean="0"/>
              <a:t>03-06-2018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628F74-1BD9-464F-833F-06F29D3B2720}" type="slidenum">
              <a:rPr lang="en-IN" smtClean="0"/>
              <a:t>‹#›</a:t>
            </a:fld>
            <a:endParaRPr lang="en-IN"/>
          </a:p>
        </p:txBody>
      </p:sp>
    </p:spTree>
    <p:extLst>
      <p:ext uri="{BB962C8B-B14F-4D97-AF65-F5344CB8AC3E}">
        <p14:creationId xmlns:p14="http://schemas.microsoft.com/office/powerpoint/2010/main" val="2544912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AEDDFC-F1BC-4244-91F4-ED33DADFD415}" type="datetimeFigureOut">
              <a:rPr lang="en-IN" smtClean="0"/>
              <a:t>03-06-2018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628F74-1BD9-464F-833F-06F29D3B2720}" type="slidenum">
              <a:rPr lang="en-IN" smtClean="0"/>
              <a:t>‹#›</a:t>
            </a:fld>
            <a:endParaRPr lang="en-IN"/>
          </a:p>
        </p:txBody>
      </p:sp>
    </p:spTree>
    <p:extLst>
      <p:ext uri="{BB962C8B-B14F-4D97-AF65-F5344CB8AC3E}">
        <p14:creationId xmlns:p14="http://schemas.microsoft.com/office/powerpoint/2010/main" val="122153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AEDDFC-F1BC-4244-91F4-ED33DADFD415}" type="datetimeFigureOut">
              <a:rPr lang="en-IN" smtClean="0"/>
              <a:t>03-06-2018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628F74-1BD9-464F-833F-06F29D3B2720}" type="slidenum">
              <a:rPr lang="en-IN" smtClean="0"/>
              <a:t>‹#›</a:t>
            </a:fld>
            <a:endParaRPr lang="en-IN"/>
          </a:p>
        </p:txBody>
      </p:sp>
    </p:spTree>
    <p:extLst>
      <p:ext uri="{BB962C8B-B14F-4D97-AF65-F5344CB8AC3E}">
        <p14:creationId xmlns:p14="http://schemas.microsoft.com/office/powerpoint/2010/main" val="1117953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EDDFC-F1BC-4244-91F4-ED33DADFD415}" type="datetimeFigureOut">
              <a:rPr lang="en-IN" smtClean="0"/>
              <a:t>03-06-2018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28F74-1BD9-464F-833F-06F29D3B2720}" type="slidenum">
              <a:rPr lang="en-IN" smtClean="0"/>
              <a:t>‹#›</a:t>
            </a:fld>
            <a:endParaRPr lang="en-IN"/>
          </a:p>
        </p:txBody>
      </p:sp>
    </p:spTree>
    <p:extLst>
      <p:ext uri="{BB962C8B-B14F-4D97-AF65-F5344CB8AC3E}">
        <p14:creationId xmlns:p14="http://schemas.microsoft.com/office/powerpoint/2010/main" val="2080754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endParaRPr lang="en-US" i="1" dirty="0" smtClean="0"/>
          </a:p>
          <a:p>
            <a:pPr marL="0" indent="0">
              <a:buNone/>
            </a:pPr>
            <a:endParaRPr lang="en-US" i="1" dirty="0"/>
          </a:p>
          <a:p>
            <a:pPr marL="0" indent="0">
              <a:buNone/>
            </a:pPr>
            <a:endParaRPr lang="en-US" i="1" dirty="0" smtClean="0"/>
          </a:p>
          <a:p>
            <a:pPr marL="715963" indent="-715963">
              <a:buNone/>
            </a:pPr>
            <a:r>
              <a:rPr lang="en-US" i="1" dirty="0" smtClean="0">
                <a:latin typeface="Bahnschrift Light" panose="020B0502040204020203" pitchFamily="34" charset="0"/>
              </a:rPr>
              <a:t>	Python </a:t>
            </a:r>
            <a:r>
              <a:rPr lang="en-US" i="1" dirty="0">
                <a:latin typeface="Bahnschrift Light" panose="020B0502040204020203" pitchFamily="34" charset="0"/>
              </a:rPr>
              <a:t>has been an important part of Google since the beginning, and remains so as the system grows and evolves. Today dozens of Google engineers use Python, and we're looking for more people with skills in this language." said Peter </a:t>
            </a:r>
            <a:r>
              <a:rPr lang="en-US" i="1" dirty="0" err="1">
                <a:latin typeface="Bahnschrift Light" panose="020B0502040204020203" pitchFamily="34" charset="0"/>
              </a:rPr>
              <a:t>Norvig</a:t>
            </a:r>
            <a:r>
              <a:rPr lang="en-US" i="1" dirty="0">
                <a:latin typeface="Bahnschrift Light" panose="020B0502040204020203" pitchFamily="34" charset="0"/>
              </a:rPr>
              <a:t>, director of search quality at Google, Inc</a:t>
            </a:r>
            <a:r>
              <a:rPr lang="en-US" i="1" dirty="0" smtClean="0">
                <a:latin typeface="Bahnschrift Light" panose="020B0502040204020203" pitchFamily="34" charset="0"/>
              </a:rPr>
              <a:t>.</a:t>
            </a:r>
          </a:p>
          <a:p>
            <a:pPr marL="715963" indent="-715963"/>
            <a:endParaRPr lang="en-US" i="1" dirty="0"/>
          </a:p>
          <a:p>
            <a:endParaRPr lang="en-US" i="1" dirty="0" smtClean="0"/>
          </a:p>
          <a:p>
            <a:pPr algn="r"/>
            <a:endParaRPr lang="en-US" i="1" dirty="0"/>
          </a:p>
          <a:p>
            <a:pPr marL="0" indent="0" algn="r">
              <a:buNone/>
            </a:pPr>
            <a:r>
              <a:rPr lang="en-US" i="1" dirty="0" smtClean="0"/>
              <a:t>Anita </a:t>
            </a:r>
            <a:r>
              <a:rPr lang="en-US" i="1" dirty="0" err="1" smtClean="0"/>
              <a:t>Budhiraja</a:t>
            </a:r>
            <a:endParaRPr lang="en-US" i="1" dirty="0" smtClean="0"/>
          </a:p>
          <a:p>
            <a:pPr marL="0" indent="0" algn="r">
              <a:lnSpc>
                <a:spcPct val="120000"/>
              </a:lnSpc>
              <a:spcBef>
                <a:spcPts val="0"/>
              </a:spcBef>
              <a:buNone/>
            </a:pPr>
            <a:r>
              <a:rPr lang="en-US" i="1" dirty="0"/>
              <a:t>a</a:t>
            </a:r>
            <a:r>
              <a:rPr lang="en-US" i="1" dirty="0" smtClean="0"/>
              <a:t>.budhiraja@nielit.gov.in</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8081" y="167640"/>
            <a:ext cx="3582352" cy="1859280"/>
          </a:xfrm>
          <a:prstGeom prst="rect">
            <a:avLst/>
          </a:prstGeom>
        </p:spPr>
      </p:pic>
    </p:spTree>
    <p:extLst>
      <p:ext uri="{BB962C8B-B14F-4D97-AF65-F5344CB8AC3E}">
        <p14:creationId xmlns:p14="http://schemas.microsoft.com/office/powerpoint/2010/main" val="497150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8315"/>
          </a:xfrm>
        </p:spPr>
        <p:txBody>
          <a:bodyPr>
            <a:normAutofit fontScale="90000"/>
          </a:bodyPr>
          <a:lstStyle/>
          <a:p>
            <a:pPr algn="ctr"/>
            <a:r>
              <a:rPr lang="en-IN" dirty="0" smtClean="0"/>
              <a:t>Attributes of Python</a:t>
            </a:r>
            <a:endParaRPr lang="en-IN" dirty="0"/>
          </a:p>
        </p:txBody>
      </p:sp>
      <p:sp>
        <p:nvSpPr>
          <p:cNvPr id="3" name="Content Placeholder 2"/>
          <p:cNvSpPr>
            <a:spLocks noGrp="1"/>
          </p:cNvSpPr>
          <p:nvPr>
            <p:ph idx="1"/>
          </p:nvPr>
        </p:nvSpPr>
        <p:spPr>
          <a:xfrm>
            <a:off x="838200" y="1143000"/>
            <a:ext cx="10515600" cy="5033963"/>
          </a:xfrm>
        </p:spPr>
        <p:txBody>
          <a:bodyPr>
            <a:normAutofit fontScale="85000" lnSpcReduction="20000"/>
          </a:bodyPr>
          <a:lstStyle/>
          <a:p>
            <a:pPr marL="0" indent="0" algn="just">
              <a:buNone/>
            </a:pPr>
            <a:r>
              <a:rPr lang="en-US" sz="2700" b="1" dirty="0" smtClean="0"/>
              <a:t>Its interactive</a:t>
            </a:r>
            <a:r>
              <a:rPr lang="en-US" dirty="0"/>
              <a:t> − You can actually sit at a Python prompt and interact with the interpreter directly to write your programs</a:t>
            </a:r>
            <a:r>
              <a:rPr lang="en-US" dirty="0" smtClean="0"/>
              <a:t>.</a:t>
            </a:r>
          </a:p>
          <a:p>
            <a:pPr marL="0" indent="0" algn="just">
              <a:buNone/>
            </a:pPr>
            <a:endParaRPr lang="en-US" dirty="0"/>
          </a:p>
          <a:p>
            <a:pPr marL="0" indent="0" algn="just">
              <a:buNone/>
            </a:pPr>
            <a:r>
              <a:rPr lang="en-US" b="1" dirty="0" smtClean="0"/>
              <a:t>Its Object-Oriented</a:t>
            </a:r>
            <a:r>
              <a:rPr lang="en-US" dirty="0"/>
              <a:t> − </a:t>
            </a:r>
            <a:r>
              <a:rPr lang="en-US" dirty="0" smtClean="0"/>
              <a:t>Python supports Object-Oriented style or technique of programming that encapsulates code within objects.</a:t>
            </a:r>
            <a:r>
              <a:rPr lang="en-GB" altLang="en-US" dirty="0">
                <a:solidFill>
                  <a:srgbClr val="000000"/>
                </a:solidFill>
              </a:rPr>
              <a:t> Structure supports such concepts as polymorphism, operation overloading, and multiple inheritance</a:t>
            </a:r>
          </a:p>
          <a:p>
            <a:pPr marL="0" indent="0" algn="just">
              <a:buNone/>
            </a:pPr>
            <a:endParaRPr lang="en-US" dirty="0" smtClean="0"/>
          </a:p>
          <a:p>
            <a:pPr marL="0" indent="0">
              <a:buNone/>
            </a:pPr>
            <a:r>
              <a:rPr lang="en-US" b="1" dirty="0" smtClean="0"/>
              <a:t>Its is a Beginner's Language</a:t>
            </a:r>
            <a:r>
              <a:rPr lang="en-US" dirty="0" smtClean="0"/>
              <a:t> − Python is a great language for the beginner-level programmers and supports the development of a wide range of applications from simple text processing to WWW browsers to games.</a:t>
            </a:r>
            <a:r>
              <a:rPr lang="en-US" sz="2500" b="1" dirty="0" smtClean="0"/>
              <a:t> </a:t>
            </a:r>
            <a:r>
              <a:rPr lang="en-GB" altLang="en-US" b="1" dirty="0"/>
              <a:t>I</a:t>
            </a:r>
            <a:r>
              <a:rPr lang="en-GB" altLang="en-US" dirty="0"/>
              <a:t>t's easy to learn as Structure and syntax are pretty intuitive and easy to grasp</a:t>
            </a:r>
          </a:p>
          <a:p>
            <a:pPr marL="0" indent="0" algn="just">
              <a:buNone/>
            </a:pPr>
            <a:endParaRPr lang="en-US" dirty="0" smtClean="0"/>
          </a:p>
          <a:p>
            <a:pPr marL="0" indent="0" algn="just">
              <a:buNone/>
            </a:pPr>
            <a:r>
              <a:rPr lang="en-US" dirty="0" smtClean="0"/>
              <a:t>Python </a:t>
            </a:r>
            <a:r>
              <a:rPr lang="en-US" dirty="0"/>
              <a:t>is designed to be highly readable. It uses English keywords frequently where as other languages use punctuation, and it has fewer syntactical constructions than other languages</a:t>
            </a:r>
            <a:endParaRPr lang="en-IN" dirty="0"/>
          </a:p>
        </p:txBody>
      </p:sp>
    </p:spTree>
    <p:extLst>
      <p:ext uri="{BB962C8B-B14F-4D97-AF65-F5344CB8AC3E}">
        <p14:creationId xmlns:p14="http://schemas.microsoft.com/office/powerpoint/2010/main" val="2658604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p>
            <a:pPr algn="ctr"/>
            <a:r>
              <a:rPr lang="en-IN" dirty="0" smtClean="0"/>
              <a:t>Attributes of Python</a:t>
            </a:r>
            <a:endParaRPr lang="en-IN" dirty="0"/>
          </a:p>
        </p:txBody>
      </p:sp>
      <p:sp>
        <p:nvSpPr>
          <p:cNvPr id="3" name="Content Placeholder 2"/>
          <p:cNvSpPr>
            <a:spLocks noGrp="1"/>
          </p:cNvSpPr>
          <p:nvPr>
            <p:ph idx="1"/>
          </p:nvPr>
        </p:nvSpPr>
        <p:spPr>
          <a:xfrm>
            <a:off x="838200" y="1264920"/>
            <a:ext cx="10515600" cy="4912043"/>
          </a:xfrm>
        </p:spPr>
        <p:txBody>
          <a:bodyPr>
            <a:normAutofit fontScale="70000" lnSpcReduction="20000"/>
          </a:bodyPr>
          <a:lstStyle/>
          <a:p>
            <a:pPr marL="0" lvl="1" indent="0" algn="just">
              <a:buNone/>
            </a:pPr>
            <a:endParaRPr lang="en-US" sz="5100" dirty="0" smtClean="0"/>
          </a:p>
          <a:p>
            <a:pPr marL="0" indent="0" algn="just">
              <a:lnSpc>
                <a:spcPct val="110000"/>
              </a:lnSpc>
              <a:buNone/>
            </a:pPr>
            <a:r>
              <a:rPr lang="en-US" sz="3600" b="1" dirty="0"/>
              <a:t>Python is Interpreted </a:t>
            </a:r>
            <a:r>
              <a:rPr lang="en-US" sz="3600" dirty="0"/>
              <a:t>− Python is processed at runtime by the interpreter. You do not need to compile your program before executing it. This is similar to PERL and PHP.</a:t>
            </a:r>
          </a:p>
          <a:p>
            <a:pPr marL="0" indent="0" algn="just">
              <a:lnSpc>
                <a:spcPct val="110000"/>
              </a:lnSpc>
              <a:buNone/>
            </a:pPr>
            <a:r>
              <a:rPr lang="en-US" sz="3600" b="1" dirty="0" err="1"/>
              <a:t>IPython</a:t>
            </a:r>
            <a:r>
              <a:rPr lang="en-US" sz="3600" dirty="0"/>
              <a:t> is an interactive form of the Python language also invented by Fernando Pérez. These environments excel for rapid-prototype of code or quick and simple experimentation with new ideas.</a:t>
            </a:r>
          </a:p>
          <a:p>
            <a:pPr marL="0" indent="0" algn="just">
              <a:lnSpc>
                <a:spcPct val="110000"/>
              </a:lnSpc>
              <a:buNone/>
            </a:pPr>
            <a:r>
              <a:rPr lang="en-US" sz="3600" b="1" dirty="0"/>
              <a:t>Python has a standard library</a:t>
            </a:r>
            <a:r>
              <a:rPr lang="en-US" sz="3600" dirty="0"/>
              <a:t>, and numerous third-party libraries yielding a vast array of existing codebases and examples for solving problems.</a:t>
            </a:r>
          </a:p>
          <a:p>
            <a:pPr marL="0" indent="0" algn="just">
              <a:lnSpc>
                <a:spcPct val="110000"/>
              </a:lnSpc>
              <a:buNone/>
            </a:pPr>
            <a:r>
              <a:rPr lang="en-US" sz="3600" b="1" dirty="0"/>
              <a:t>Python has many, many users </a:t>
            </a:r>
            <a:r>
              <a:rPr lang="en-US" sz="3600" dirty="0"/>
              <a:t>which means that programmers can quickly find solutions and example code to problems with the help of </a:t>
            </a:r>
            <a:r>
              <a:rPr lang="en-US" sz="3600" dirty="0" smtClean="0"/>
              <a:t>Google.</a:t>
            </a:r>
            <a:endParaRPr lang="en-US" sz="3600" dirty="0"/>
          </a:p>
          <a:p>
            <a:endParaRPr lang="en-IN" dirty="0"/>
          </a:p>
        </p:txBody>
      </p:sp>
    </p:spTree>
    <p:extLst>
      <p:ext uri="{BB962C8B-B14F-4D97-AF65-F5344CB8AC3E}">
        <p14:creationId xmlns:p14="http://schemas.microsoft.com/office/powerpoint/2010/main" val="2798220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3"/>
          <p:cNvSpPr>
            <a:spLocks noGrp="1"/>
          </p:cNvSpPr>
          <p:nvPr>
            <p:ph type="sldNum" sz="quarter" idx="10"/>
          </p:nvPr>
        </p:nvSpPr>
        <p:spPr/>
        <p:txBody>
          <a:bodyPr/>
          <a:lstStyle/>
          <a:p>
            <a:fld id="{E7584354-46B4-4B5C-BAC4-48FBB16E97C5}" type="slidenum">
              <a:rPr lang="en-US" altLang="en-US"/>
              <a:pPr/>
              <a:t>12</a:t>
            </a:fld>
            <a:endParaRPr lang="en-US" altLang="en-US"/>
          </a:p>
        </p:txBody>
      </p:sp>
      <p:sp>
        <p:nvSpPr>
          <p:cNvPr id="1490946" name="Rectangle 2"/>
          <p:cNvSpPr>
            <a:spLocks noGrp="1" noChangeArrowheads="1"/>
          </p:cNvSpPr>
          <p:nvPr>
            <p:ph type="title"/>
          </p:nvPr>
        </p:nvSpPr>
        <p:spPr>
          <a:xfrm>
            <a:off x="838200" y="365125"/>
            <a:ext cx="10515600" cy="536575"/>
          </a:xfrm>
        </p:spPr>
        <p:txBody>
          <a:bodyPr>
            <a:normAutofit fontScale="90000"/>
          </a:bodyPr>
          <a:lstStyle/>
          <a:p>
            <a:pPr algn="ctr"/>
            <a:r>
              <a:rPr lang="en-US" altLang="en-US" dirty="0"/>
              <a:t>Compiling and interpreting</a:t>
            </a:r>
          </a:p>
        </p:txBody>
      </p:sp>
      <p:sp>
        <p:nvSpPr>
          <p:cNvPr id="1490947" name="Rectangle 3"/>
          <p:cNvSpPr>
            <a:spLocks noGrp="1" noChangeArrowheads="1"/>
          </p:cNvSpPr>
          <p:nvPr>
            <p:ph type="body" idx="1"/>
          </p:nvPr>
        </p:nvSpPr>
        <p:spPr>
          <a:xfrm>
            <a:off x="838200" y="1094106"/>
            <a:ext cx="10515600" cy="5627369"/>
          </a:xfrm>
        </p:spPr>
        <p:txBody>
          <a:bodyPr/>
          <a:lstStyle/>
          <a:p>
            <a:r>
              <a:rPr lang="en-US" altLang="en-US" dirty="0"/>
              <a:t>Many languages require you to </a:t>
            </a:r>
            <a:r>
              <a:rPr lang="en-US" altLang="en-US" i="1" dirty="0"/>
              <a:t>compile </a:t>
            </a:r>
            <a:r>
              <a:rPr lang="en-US" altLang="en-US" dirty="0"/>
              <a:t>(translate) your program into a form that the machine understands.</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r>
              <a:rPr lang="en-US" altLang="en-US" dirty="0" smtClean="0"/>
              <a:t>Python </a:t>
            </a:r>
            <a:r>
              <a:rPr lang="en-US" altLang="en-US" dirty="0"/>
              <a:t>is instead directly </a:t>
            </a:r>
            <a:r>
              <a:rPr lang="en-US" altLang="en-US" i="1" dirty="0"/>
              <a:t>interpreted </a:t>
            </a:r>
            <a:r>
              <a:rPr lang="en-US" altLang="en-US" dirty="0"/>
              <a:t>into machine instructions.</a:t>
            </a:r>
          </a:p>
        </p:txBody>
      </p:sp>
      <p:grpSp>
        <p:nvGrpSpPr>
          <p:cNvPr id="1490948" name="Group 4"/>
          <p:cNvGrpSpPr>
            <a:grpSpLocks/>
          </p:cNvGrpSpPr>
          <p:nvPr/>
        </p:nvGrpSpPr>
        <p:grpSpPr bwMode="auto">
          <a:xfrm>
            <a:off x="2819401" y="1892300"/>
            <a:ext cx="6397625" cy="1765300"/>
            <a:chOff x="48" y="2544"/>
            <a:chExt cx="5565" cy="1536"/>
          </a:xfrm>
        </p:grpSpPr>
        <p:sp>
          <p:nvSpPr>
            <p:cNvPr id="1490949" name="Line 5"/>
            <p:cNvSpPr>
              <a:spLocks noChangeShapeType="1"/>
            </p:cNvSpPr>
            <p:nvPr/>
          </p:nvSpPr>
          <p:spPr bwMode="auto">
            <a:xfrm>
              <a:off x="1824" y="3456"/>
              <a:ext cx="336"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490950" name="Text Box 6"/>
            <p:cNvSpPr txBox="1">
              <a:spLocks noChangeArrowheads="1"/>
            </p:cNvSpPr>
            <p:nvPr/>
          </p:nvSpPr>
          <p:spPr bwMode="auto">
            <a:xfrm>
              <a:off x="1584" y="2544"/>
              <a:ext cx="837"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1pPr>
              <a:lvl2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2pPr>
              <a:lvl3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3pPr>
              <a:lvl4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4pPr>
              <a:lvl5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5pPr>
              <a:lvl6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6pPr>
              <a:lvl7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7pPr>
              <a:lvl8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8pPr>
              <a:lvl9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9pPr>
            </a:lstStyle>
            <a:p>
              <a:pPr eaLnBrk="1" hangingPunct="1">
                <a:buClr>
                  <a:srgbClr val="000000"/>
                </a:buClr>
                <a:buSzPct val="100000"/>
                <a:buFont typeface="Tahoma" panose="020B0604030504040204" pitchFamily="34" charset="0"/>
                <a:buNone/>
              </a:pPr>
              <a:r>
                <a:rPr kumimoji="0" lang="en-GB" altLang="en-US" sz="1800" i="1">
                  <a:solidFill>
                    <a:srgbClr val="000000"/>
                  </a:solidFill>
                  <a:latin typeface="Tahoma" panose="020B0604030504040204" pitchFamily="34" charset="0"/>
                </a:rPr>
                <a:t>compile</a:t>
              </a:r>
            </a:p>
          </p:txBody>
        </p:sp>
        <p:sp>
          <p:nvSpPr>
            <p:cNvPr id="1490951" name="Text Box 7"/>
            <p:cNvSpPr txBox="1">
              <a:spLocks noChangeArrowheads="1"/>
            </p:cNvSpPr>
            <p:nvPr/>
          </p:nvSpPr>
          <p:spPr bwMode="auto">
            <a:xfrm>
              <a:off x="3792" y="2544"/>
              <a:ext cx="843"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1pPr>
              <a:lvl2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2pPr>
              <a:lvl3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3pPr>
              <a:lvl4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4pPr>
              <a:lvl5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5pPr>
              <a:lvl6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6pPr>
              <a:lvl7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7pPr>
              <a:lvl8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8pPr>
              <a:lvl9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9pPr>
            </a:lstStyle>
            <a:p>
              <a:pPr eaLnBrk="1" hangingPunct="1">
                <a:buClr>
                  <a:srgbClr val="000000"/>
                </a:buClr>
                <a:buSzPct val="100000"/>
                <a:buFont typeface="Tahoma" panose="020B0604030504040204" pitchFamily="34" charset="0"/>
                <a:buNone/>
              </a:pPr>
              <a:r>
                <a:rPr kumimoji="0" lang="en-GB" altLang="en-US" sz="1800" i="1">
                  <a:solidFill>
                    <a:srgbClr val="000000"/>
                  </a:solidFill>
                  <a:latin typeface="Tahoma" panose="020B0604030504040204" pitchFamily="34" charset="0"/>
                </a:rPr>
                <a:t>execute</a:t>
              </a:r>
            </a:p>
          </p:txBody>
        </p:sp>
        <p:sp>
          <p:nvSpPr>
            <p:cNvPr id="1490952" name="Text Box 8"/>
            <p:cNvSpPr txBox="1">
              <a:spLocks noChangeArrowheads="1"/>
            </p:cNvSpPr>
            <p:nvPr/>
          </p:nvSpPr>
          <p:spPr bwMode="auto">
            <a:xfrm>
              <a:off x="4374" y="2910"/>
              <a:ext cx="735"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1pPr>
              <a:lvl2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2pPr>
              <a:lvl3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3pPr>
              <a:lvl4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4pPr>
              <a:lvl5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5pPr>
              <a:lvl6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6pPr>
              <a:lvl7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7pPr>
              <a:lvl8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8pPr>
              <a:lvl9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9pPr>
            </a:lstStyle>
            <a:p>
              <a:pPr eaLnBrk="1" hangingPunct="1">
                <a:buClr>
                  <a:srgbClr val="000000"/>
                </a:buClr>
                <a:buSzPct val="100000"/>
                <a:buFont typeface="Tahoma" panose="020B0604030504040204" pitchFamily="34" charset="0"/>
                <a:buNone/>
              </a:pPr>
              <a:r>
                <a:rPr kumimoji="0" lang="en-GB" altLang="en-US" sz="1800">
                  <a:solidFill>
                    <a:srgbClr val="000000"/>
                  </a:solidFill>
                  <a:latin typeface="Tahoma" panose="020B0604030504040204" pitchFamily="34" charset="0"/>
                </a:rPr>
                <a:t>output</a:t>
              </a:r>
            </a:p>
          </p:txBody>
        </p:sp>
        <p:pic>
          <p:nvPicPr>
            <p:cNvPr id="1490953" name="Picture 9"/>
            <p:cNvPicPr>
              <a:picLocks noChangeAspect="1" noChangeArrowheads="1"/>
            </p:cNvPicPr>
            <p:nvPr/>
          </p:nvPicPr>
          <p:blipFill>
            <a:blip r:embed="rId2">
              <a:extLst>
                <a:ext uri="{28A0092B-C50C-407E-A947-70E740481C1C}">
                  <a14:useLocalDpi xmlns:a14="http://schemas.microsoft.com/office/drawing/2010/main" val="0"/>
                </a:ext>
              </a:extLst>
            </a:blip>
            <a:srcRect r="48225" b="39371"/>
            <a:stretch>
              <a:fillRect/>
            </a:stretch>
          </p:blipFill>
          <p:spPr bwMode="auto">
            <a:xfrm>
              <a:off x="4368" y="3216"/>
              <a:ext cx="1245" cy="604"/>
            </a:xfrm>
            <a:prstGeom prst="rect">
              <a:avLst/>
            </a:prstGeom>
            <a:noFill/>
            <a:ln>
              <a:noFill/>
            </a:ln>
            <a:effectLst/>
            <a:extLst>
              <a:ext uri="{909E8E84-426E-40DD-AFC4-6F175D3DCCD1}">
                <a14:hiddenFill xmlns:a14="http://schemas.microsoft.com/office/drawing/2010/main">
                  <a:blipFill dpi="0" rotWithShape="0">
                    <a:blip/>
                    <a:srcRect r="48225" b="39371"/>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490954" name="Group 10"/>
            <p:cNvGrpSpPr>
              <a:grpSpLocks/>
            </p:cNvGrpSpPr>
            <p:nvPr/>
          </p:nvGrpSpPr>
          <p:grpSpPr bwMode="auto">
            <a:xfrm>
              <a:off x="48" y="2880"/>
              <a:ext cx="1776" cy="1200"/>
              <a:chOff x="48" y="2880"/>
              <a:chExt cx="1776" cy="1200"/>
            </a:xfrm>
          </p:grpSpPr>
          <p:sp>
            <p:nvSpPr>
              <p:cNvPr id="1490955" name="Rectangle 11"/>
              <p:cNvSpPr>
                <a:spLocks noChangeArrowheads="1"/>
              </p:cNvSpPr>
              <p:nvPr/>
            </p:nvSpPr>
            <p:spPr bwMode="auto">
              <a:xfrm>
                <a:off x="48" y="2880"/>
                <a:ext cx="1776" cy="12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490956" name="Text Box 12"/>
              <p:cNvSpPr txBox="1">
                <a:spLocks noChangeArrowheads="1"/>
              </p:cNvSpPr>
              <p:nvPr/>
            </p:nvSpPr>
            <p:spPr bwMode="auto">
              <a:xfrm>
                <a:off x="67" y="2910"/>
                <a:ext cx="1757" cy="5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1pPr>
                <a:lvl2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2pPr>
                <a:lvl3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3pPr>
                <a:lvl4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4pPr>
                <a:lvl5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5pPr>
                <a:lvl6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6pPr>
                <a:lvl7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7pPr>
                <a:lvl8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8pPr>
                <a:lvl9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9pPr>
              </a:lstStyle>
              <a:p>
                <a:pPr eaLnBrk="1" hangingPunct="1">
                  <a:buClr>
                    <a:srgbClr val="000000"/>
                  </a:buClr>
                  <a:buSzPct val="100000"/>
                  <a:buFont typeface="Tahoma" panose="020B0604030504040204" pitchFamily="34" charset="0"/>
                  <a:buNone/>
                </a:pPr>
                <a:r>
                  <a:rPr kumimoji="0" lang="en-GB" altLang="en-US" sz="1800">
                    <a:solidFill>
                      <a:srgbClr val="000000"/>
                    </a:solidFill>
                    <a:latin typeface="Tahoma" panose="020B0604030504040204" pitchFamily="34" charset="0"/>
                  </a:rPr>
                  <a:t>source code</a:t>
                </a:r>
              </a:p>
              <a:p>
                <a:pPr eaLnBrk="1" hangingPunct="1">
                  <a:buClr>
                    <a:srgbClr val="000000"/>
                  </a:buClr>
                  <a:buSzPct val="100000"/>
                  <a:buFont typeface="Tahoma" panose="020B0604030504040204" pitchFamily="34" charset="0"/>
                  <a:buNone/>
                </a:pPr>
                <a:r>
                  <a:rPr kumimoji="0" lang="en-GB" altLang="en-US" sz="1800">
                    <a:solidFill>
                      <a:srgbClr val="000000"/>
                    </a:solidFill>
                    <a:latin typeface="Courier New" panose="02070309020205020404" pitchFamily="49" charset="0"/>
                  </a:rPr>
                  <a:t>Hello.java</a:t>
                </a:r>
                <a:endParaRPr kumimoji="0" lang="en-GB" altLang="en-US" sz="1800">
                  <a:solidFill>
                    <a:srgbClr val="000000"/>
                  </a:solidFill>
                  <a:latin typeface="Tahoma" panose="020B0604030504040204" pitchFamily="34" charset="0"/>
                </a:endParaRPr>
              </a:p>
            </p:txBody>
          </p:sp>
          <p:pic>
            <p:nvPicPr>
              <p:cNvPr id="149095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3456"/>
                <a:ext cx="560" cy="60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1490958" name="Group 14"/>
            <p:cNvGrpSpPr>
              <a:grpSpLocks/>
            </p:cNvGrpSpPr>
            <p:nvPr/>
          </p:nvGrpSpPr>
          <p:grpSpPr bwMode="auto">
            <a:xfrm>
              <a:off x="2208" y="2880"/>
              <a:ext cx="1776" cy="1200"/>
              <a:chOff x="2208" y="2880"/>
              <a:chExt cx="1776" cy="1200"/>
            </a:xfrm>
          </p:grpSpPr>
          <p:pic>
            <p:nvPicPr>
              <p:cNvPr id="149095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4" y="3456"/>
                <a:ext cx="586" cy="57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90960" name="Rectangle 16"/>
              <p:cNvSpPr>
                <a:spLocks noChangeArrowheads="1"/>
              </p:cNvSpPr>
              <p:nvPr/>
            </p:nvSpPr>
            <p:spPr bwMode="auto">
              <a:xfrm>
                <a:off x="2208" y="2880"/>
                <a:ext cx="1776" cy="12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490961" name="Text Box 17"/>
              <p:cNvSpPr txBox="1">
                <a:spLocks noChangeArrowheads="1"/>
              </p:cNvSpPr>
              <p:nvPr/>
            </p:nvSpPr>
            <p:spPr bwMode="auto">
              <a:xfrm>
                <a:off x="2227" y="2910"/>
                <a:ext cx="1757" cy="5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1pPr>
                <a:lvl2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2pPr>
                <a:lvl3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3pPr>
                <a:lvl4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4pPr>
                <a:lvl5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5pPr>
                <a:lvl6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6pPr>
                <a:lvl7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7pPr>
                <a:lvl8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8pPr>
                <a:lvl9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9pPr>
              </a:lstStyle>
              <a:p>
                <a:pPr eaLnBrk="1" hangingPunct="1">
                  <a:buClr>
                    <a:srgbClr val="000000"/>
                  </a:buClr>
                  <a:buSzPct val="100000"/>
                  <a:buFont typeface="Tahoma" panose="020B0604030504040204" pitchFamily="34" charset="0"/>
                  <a:buNone/>
                </a:pPr>
                <a:r>
                  <a:rPr kumimoji="0" lang="en-GB" altLang="en-US" sz="1800">
                    <a:solidFill>
                      <a:srgbClr val="000000"/>
                    </a:solidFill>
                    <a:latin typeface="Tahoma" panose="020B0604030504040204" pitchFamily="34" charset="0"/>
                  </a:rPr>
                  <a:t>byte code</a:t>
                </a:r>
              </a:p>
              <a:p>
                <a:pPr eaLnBrk="1" hangingPunct="1">
                  <a:buClr>
                    <a:srgbClr val="000000"/>
                  </a:buClr>
                  <a:buSzPct val="100000"/>
                  <a:buFont typeface="Tahoma" panose="020B0604030504040204" pitchFamily="34" charset="0"/>
                  <a:buNone/>
                </a:pPr>
                <a:r>
                  <a:rPr kumimoji="0" lang="en-GB" altLang="en-US" sz="1800">
                    <a:solidFill>
                      <a:srgbClr val="000000"/>
                    </a:solidFill>
                    <a:latin typeface="Courier New" panose="02070309020205020404" pitchFamily="49" charset="0"/>
                  </a:rPr>
                  <a:t>Hello.class</a:t>
                </a:r>
                <a:endParaRPr kumimoji="0" lang="en-GB" altLang="en-US" sz="1800">
                  <a:solidFill>
                    <a:srgbClr val="000000"/>
                  </a:solidFill>
                  <a:latin typeface="Tahoma" panose="020B0604030504040204" pitchFamily="34" charset="0"/>
                </a:endParaRPr>
              </a:p>
            </p:txBody>
          </p:sp>
        </p:grpSp>
        <p:sp>
          <p:nvSpPr>
            <p:cNvPr id="1490962" name="Line 18"/>
            <p:cNvSpPr>
              <a:spLocks noChangeShapeType="1"/>
            </p:cNvSpPr>
            <p:nvPr/>
          </p:nvSpPr>
          <p:spPr bwMode="auto">
            <a:xfrm>
              <a:off x="3984" y="3456"/>
              <a:ext cx="336"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grpSp>
        <p:nvGrpSpPr>
          <p:cNvPr id="1490980" name="Group 36"/>
          <p:cNvGrpSpPr>
            <a:grpSpLocks/>
          </p:cNvGrpSpPr>
          <p:nvPr/>
        </p:nvGrpSpPr>
        <p:grpSpPr bwMode="auto">
          <a:xfrm>
            <a:off x="2819400" y="4648200"/>
            <a:ext cx="3886200" cy="1765300"/>
            <a:chOff x="816" y="2928"/>
            <a:chExt cx="2448" cy="1112"/>
          </a:xfrm>
        </p:grpSpPr>
        <p:sp>
          <p:nvSpPr>
            <p:cNvPr id="1490964" name="Line 20"/>
            <p:cNvSpPr>
              <a:spLocks noChangeShapeType="1"/>
            </p:cNvSpPr>
            <p:nvPr/>
          </p:nvSpPr>
          <p:spPr bwMode="auto">
            <a:xfrm>
              <a:off x="2102" y="3588"/>
              <a:ext cx="243"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490965" name="Text Box 21"/>
            <p:cNvSpPr txBox="1">
              <a:spLocks noChangeArrowheads="1"/>
            </p:cNvSpPr>
            <p:nvPr/>
          </p:nvSpPr>
          <p:spPr bwMode="auto">
            <a:xfrm>
              <a:off x="1928" y="2928"/>
              <a:ext cx="760"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1pPr>
              <a:lvl2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2pPr>
              <a:lvl3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3pPr>
              <a:lvl4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4pPr>
              <a:lvl5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5pPr>
              <a:lvl6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6pPr>
              <a:lvl7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7pPr>
              <a:lvl8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8pPr>
              <a:lvl9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9pPr>
            </a:lstStyle>
            <a:p>
              <a:pPr eaLnBrk="1" hangingPunct="1">
                <a:buClr>
                  <a:srgbClr val="000000"/>
                </a:buClr>
                <a:buSzPct val="100000"/>
                <a:buFont typeface="Tahoma" panose="020B0604030504040204" pitchFamily="34" charset="0"/>
                <a:buNone/>
              </a:pPr>
              <a:r>
                <a:rPr kumimoji="0" lang="en-GB" altLang="en-US" sz="1800" i="1">
                  <a:solidFill>
                    <a:srgbClr val="000000"/>
                  </a:solidFill>
                  <a:latin typeface="Tahoma" panose="020B0604030504040204" pitchFamily="34" charset="0"/>
                </a:rPr>
                <a:t>interpret</a:t>
              </a:r>
            </a:p>
          </p:txBody>
        </p:sp>
        <p:sp>
          <p:nvSpPr>
            <p:cNvPr id="1490967" name="Text Box 23"/>
            <p:cNvSpPr txBox="1">
              <a:spLocks noChangeArrowheads="1"/>
            </p:cNvSpPr>
            <p:nvPr/>
          </p:nvSpPr>
          <p:spPr bwMode="auto">
            <a:xfrm>
              <a:off x="2367" y="3193"/>
              <a:ext cx="533"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1pPr>
              <a:lvl2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2pPr>
              <a:lvl3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3pPr>
              <a:lvl4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4pPr>
              <a:lvl5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5pPr>
              <a:lvl6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6pPr>
              <a:lvl7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7pPr>
              <a:lvl8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8pPr>
              <a:lvl9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9pPr>
            </a:lstStyle>
            <a:p>
              <a:pPr eaLnBrk="1" hangingPunct="1">
                <a:buClr>
                  <a:srgbClr val="000000"/>
                </a:buClr>
                <a:buSzPct val="100000"/>
                <a:buFont typeface="Tahoma" panose="020B0604030504040204" pitchFamily="34" charset="0"/>
                <a:buNone/>
              </a:pPr>
              <a:r>
                <a:rPr kumimoji="0" lang="en-GB" altLang="en-US" sz="1800">
                  <a:solidFill>
                    <a:srgbClr val="000000"/>
                  </a:solidFill>
                  <a:latin typeface="Tahoma" panose="020B0604030504040204" pitchFamily="34" charset="0"/>
                </a:rPr>
                <a:t>output</a:t>
              </a:r>
            </a:p>
          </p:txBody>
        </p:sp>
        <p:pic>
          <p:nvPicPr>
            <p:cNvPr id="1490968" name="Picture 24"/>
            <p:cNvPicPr>
              <a:picLocks noChangeAspect="1" noChangeArrowheads="1"/>
            </p:cNvPicPr>
            <p:nvPr/>
          </p:nvPicPr>
          <p:blipFill>
            <a:blip r:embed="rId2">
              <a:extLst>
                <a:ext uri="{28A0092B-C50C-407E-A947-70E740481C1C}">
                  <a14:useLocalDpi xmlns:a14="http://schemas.microsoft.com/office/drawing/2010/main" val="0"/>
                </a:ext>
              </a:extLst>
            </a:blip>
            <a:srcRect r="48225" b="39371"/>
            <a:stretch>
              <a:fillRect/>
            </a:stretch>
          </p:blipFill>
          <p:spPr bwMode="auto">
            <a:xfrm>
              <a:off x="2362" y="3415"/>
              <a:ext cx="902" cy="437"/>
            </a:xfrm>
            <a:prstGeom prst="rect">
              <a:avLst/>
            </a:prstGeom>
            <a:noFill/>
            <a:ln>
              <a:noFill/>
            </a:ln>
            <a:effectLst/>
            <a:extLst>
              <a:ext uri="{909E8E84-426E-40DD-AFC4-6F175D3DCCD1}">
                <a14:hiddenFill xmlns:a14="http://schemas.microsoft.com/office/drawing/2010/main">
                  <a:blipFill dpi="0" rotWithShape="0">
                    <a:blip/>
                    <a:srcRect r="48225" b="39371"/>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90970" name="Rectangle 26"/>
            <p:cNvSpPr>
              <a:spLocks noChangeArrowheads="1"/>
            </p:cNvSpPr>
            <p:nvPr/>
          </p:nvSpPr>
          <p:spPr bwMode="auto">
            <a:xfrm>
              <a:off x="816" y="3171"/>
              <a:ext cx="1286" cy="869"/>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490971" name="Text Box 27"/>
            <p:cNvSpPr txBox="1">
              <a:spLocks noChangeArrowheads="1"/>
            </p:cNvSpPr>
            <p:nvPr/>
          </p:nvSpPr>
          <p:spPr bwMode="auto">
            <a:xfrm>
              <a:off x="830" y="3193"/>
              <a:ext cx="1272" cy="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1pPr>
              <a:lvl2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2pPr>
              <a:lvl3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3pPr>
              <a:lvl4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4pPr>
              <a:lvl5pPr defTabSz="449263" eaLnBrk="0" hangingPunct="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5pPr>
              <a:lvl6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6pPr>
              <a:lvl7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7pPr>
              <a:lvl8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8pPr>
              <a:lvl9pPr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kumimoji="1" sz="2400">
                  <a:solidFill>
                    <a:schemeClr val="tx1"/>
                  </a:solidFill>
                  <a:latin typeface="Times New Roman" panose="02020603050405020304" pitchFamily="18" charset="0"/>
                </a:defRPr>
              </a:lvl9pPr>
            </a:lstStyle>
            <a:p>
              <a:pPr eaLnBrk="1" hangingPunct="1">
                <a:buClr>
                  <a:srgbClr val="000000"/>
                </a:buClr>
                <a:buSzPct val="100000"/>
                <a:buFont typeface="Tahoma" panose="020B0604030504040204" pitchFamily="34" charset="0"/>
                <a:buNone/>
              </a:pPr>
              <a:r>
                <a:rPr kumimoji="0" lang="en-GB" altLang="en-US" sz="1800">
                  <a:solidFill>
                    <a:srgbClr val="000000"/>
                  </a:solidFill>
                  <a:latin typeface="Tahoma" panose="020B0604030504040204" pitchFamily="34" charset="0"/>
                </a:rPr>
                <a:t>source code</a:t>
              </a:r>
            </a:p>
            <a:p>
              <a:pPr eaLnBrk="1" hangingPunct="1">
                <a:buClr>
                  <a:srgbClr val="000000"/>
                </a:buClr>
                <a:buSzPct val="100000"/>
                <a:buFont typeface="Tahoma" panose="020B0604030504040204" pitchFamily="34" charset="0"/>
                <a:buNone/>
              </a:pPr>
              <a:r>
                <a:rPr kumimoji="0" lang="en-GB" altLang="en-US" sz="1800">
                  <a:solidFill>
                    <a:srgbClr val="000000"/>
                  </a:solidFill>
                  <a:latin typeface="Courier New" panose="02070309020205020404" pitchFamily="49" charset="0"/>
                </a:rPr>
                <a:t>Hello.py</a:t>
              </a:r>
              <a:endParaRPr kumimoji="0" lang="en-GB" altLang="en-US" sz="1800">
                <a:solidFill>
                  <a:srgbClr val="000000"/>
                </a:solidFill>
                <a:latin typeface="Tahoma" panose="020B0604030504040204" pitchFamily="34" charset="0"/>
              </a:endParaRPr>
            </a:p>
          </p:txBody>
        </p:sp>
        <p:pic>
          <p:nvPicPr>
            <p:cNvPr id="1490979"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 y="3582"/>
              <a:ext cx="406"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85144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495834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lstStyle/>
          <a:p>
            <a:pPr algn="ctr"/>
            <a:r>
              <a:rPr lang="en-IN" dirty="0" smtClean="0"/>
              <a:t>Versions of Python</a:t>
            </a:r>
            <a:endParaRPr lang="en-IN" dirty="0"/>
          </a:p>
        </p:txBody>
      </p:sp>
      <p:sp>
        <p:nvSpPr>
          <p:cNvPr id="3" name="Content Placeholder 2"/>
          <p:cNvSpPr>
            <a:spLocks noGrp="1"/>
          </p:cNvSpPr>
          <p:nvPr>
            <p:ph idx="1"/>
          </p:nvPr>
        </p:nvSpPr>
        <p:spPr>
          <a:xfrm>
            <a:off x="838200" y="1447800"/>
            <a:ext cx="10515600" cy="4729163"/>
          </a:xfrm>
        </p:spPr>
        <p:txBody>
          <a:bodyPr>
            <a:normAutofit/>
          </a:bodyPr>
          <a:lstStyle/>
          <a:p>
            <a:r>
              <a:rPr lang="en-IN" dirty="0"/>
              <a:t>Python 2.1 - April 17, 2001.</a:t>
            </a:r>
          </a:p>
          <a:p>
            <a:r>
              <a:rPr lang="en-IN" dirty="0"/>
              <a:t>Python 2.2 - December 21, 2001.</a:t>
            </a:r>
          </a:p>
          <a:p>
            <a:r>
              <a:rPr lang="en-IN" dirty="0"/>
              <a:t>Python 2.3 - July 29, 2003.</a:t>
            </a:r>
          </a:p>
          <a:p>
            <a:r>
              <a:rPr lang="en-IN" dirty="0"/>
              <a:t>Python 2.4 - November 30, 2004.</a:t>
            </a:r>
          </a:p>
          <a:p>
            <a:r>
              <a:rPr lang="en-IN" dirty="0"/>
              <a:t>Python 2.5 - September 19, 2006.</a:t>
            </a:r>
          </a:p>
          <a:p>
            <a:r>
              <a:rPr lang="en-IN" dirty="0"/>
              <a:t>Python 2.6 - October 1, 2008.</a:t>
            </a:r>
          </a:p>
          <a:p>
            <a:r>
              <a:rPr lang="en-IN" dirty="0"/>
              <a:t>Python 2.7 - July 3, </a:t>
            </a:r>
            <a:r>
              <a:rPr lang="en-IN" dirty="0" smtClean="0"/>
              <a:t>2010.</a:t>
            </a:r>
          </a:p>
          <a:p>
            <a:r>
              <a:rPr lang="en-IN" altLang="en-US" dirty="0" smtClean="0">
                <a:effectLst/>
              </a:rPr>
              <a:t>Python </a:t>
            </a:r>
            <a:r>
              <a:rPr lang="en-US" altLang="en-US" dirty="0" smtClean="0">
                <a:effectLst/>
              </a:rPr>
              <a:t>3.1.2 - Early 2010</a:t>
            </a:r>
          </a:p>
          <a:p>
            <a:r>
              <a:rPr lang="en-IN" dirty="0" smtClean="0"/>
              <a:t>Python 3.6.4 - Latest</a:t>
            </a:r>
            <a:endParaRPr lang="en-IN" dirty="0"/>
          </a:p>
          <a:p>
            <a:endParaRPr lang="en-IN" dirty="0"/>
          </a:p>
        </p:txBody>
      </p:sp>
    </p:spTree>
    <p:extLst>
      <p:ext uri="{BB962C8B-B14F-4D97-AF65-F5344CB8AC3E}">
        <p14:creationId xmlns:p14="http://schemas.microsoft.com/office/powerpoint/2010/main" val="41634565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eaLnBrk="1" hangingPunct="1">
              <a:defRPr/>
            </a:pPr>
            <a:r>
              <a:rPr lang="en-US" altLang="en-US" dirty="0" smtClean="0"/>
              <a:t>Versions of Python</a:t>
            </a:r>
          </a:p>
        </p:txBody>
      </p:sp>
      <p:sp>
        <p:nvSpPr>
          <p:cNvPr id="6147" name="Rectangle 3"/>
          <p:cNvSpPr>
            <a:spLocks noGrp="1" noChangeArrowheads="1"/>
          </p:cNvSpPr>
          <p:nvPr>
            <p:ph type="body" idx="1"/>
          </p:nvPr>
        </p:nvSpPr>
        <p:spPr/>
        <p:txBody>
          <a:bodyPr/>
          <a:lstStyle/>
          <a:p>
            <a:pPr eaLnBrk="1" hangingPunct="1"/>
            <a:endParaRPr lang="en-US" altLang="en-US" dirty="0" smtClean="0">
              <a:effectLst/>
            </a:endParaRPr>
          </a:p>
          <a:p>
            <a:pPr eaLnBrk="1" hangingPunct="1"/>
            <a:r>
              <a:rPr lang="en-US" altLang="en-US" dirty="0" smtClean="0">
                <a:effectLst/>
              </a:rPr>
              <a:t>“Python” or “</a:t>
            </a:r>
            <a:r>
              <a:rPr lang="en-US" altLang="en-US" dirty="0" err="1" smtClean="0">
                <a:effectLst/>
              </a:rPr>
              <a:t>CPython</a:t>
            </a:r>
            <a:r>
              <a:rPr lang="en-US" altLang="en-US" dirty="0" smtClean="0">
                <a:effectLst/>
              </a:rPr>
              <a:t>” is written in C/C++</a:t>
            </a:r>
          </a:p>
          <a:p>
            <a:pPr eaLnBrk="1" hangingPunct="1">
              <a:buFont typeface="Wingdings" panose="05000000000000000000" pitchFamily="2" charset="2"/>
              <a:buNone/>
            </a:pPr>
            <a:r>
              <a:rPr lang="en-US" altLang="en-US" dirty="0" smtClean="0">
                <a:effectLst/>
              </a:rPr>
              <a:t>   </a:t>
            </a:r>
          </a:p>
          <a:p>
            <a:pPr eaLnBrk="1" hangingPunct="1"/>
            <a:r>
              <a:rPr lang="en-US" altLang="en-US" dirty="0" smtClean="0">
                <a:effectLst/>
              </a:rPr>
              <a:t>“</a:t>
            </a:r>
            <a:r>
              <a:rPr lang="en-US" altLang="en-US" dirty="0" err="1" smtClean="0">
                <a:effectLst/>
              </a:rPr>
              <a:t>Jython</a:t>
            </a:r>
            <a:r>
              <a:rPr lang="en-US" altLang="en-US" dirty="0" smtClean="0">
                <a:effectLst/>
              </a:rPr>
              <a:t>” is written in Java for the JVM</a:t>
            </a:r>
          </a:p>
          <a:p>
            <a:pPr eaLnBrk="1" hangingPunct="1"/>
            <a:endParaRPr lang="en-US" altLang="en-US" dirty="0" smtClean="0">
              <a:effectLst/>
            </a:endParaRPr>
          </a:p>
          <a:p>
            <a:pPr eaLnBrk="1" hangingPunct="1"/>
            <a:r>
              <a:rPr lang="en-US" altLang="en-US" dirty="0" smtClean="0">
                <a:effectLst/>
              </a:rPr>
              <a:t>“</a:t>
            </a:r>
            <a:r>
              <a:rPr lang="en-US" altLang="en-US" dirty="0" err="1" smtClean="0">
                <a:effectLst/>
              </a:rPr>
              <a:t>IronPython</a:t>
            </a:r>
            <a:r>
              <a:rPr lang="en-US" altLang="en-US" dirty="0" smtClean="0">
                <a:effectLst/>
              </a:rPr>
              <a:t>” is written in C# for the </a:t>
            </a:r>
            <a:r>
              <a:rPr lang="en-US" altLang="en-US" dirty="0" err="1" smtClean="0">
                <a:effectLst/>
              </a:rPr>
              <a:t>.Net</a:t>
            </a:r>
            <a:r>
              <a:rPr lang="en-US" altLang="en-US" dirty="0" smtClean="0">
                <a:effectLst/>
              </a:rPr>
              <a:t> environment</a:t>
            </a:r>
          </a:p>
        </p:txBody>
      </p:sp>
    </p:spTree>
    <p:extLst>
      <p:ext uri="{BB962C8B-B14F-4D97-AF65-F5344CB8AC3E}">
        <p14:creationId xmlns:p14="http://schemas.microsoft.com/office/powerpoint/2010/main" val="9186177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38200" y="365126"/>
            <a:ext cx="10515600" cy="763588"/>
          </a:xfrm>
        </p:spPr>
        <p:txBody>
          <a:bodyPr/>
          <a:lstStyle/>
          <a:p>
            <a:pPr algn="ctr" eaLnBrk="1" hangingPunct="1"/>
            <a:r>
              <a:rPr lang="en-US" altLang="en-US" dirty="0" err="1" smtClean="0"/>
              <a:t>Installating</a:t>
            </a:r>
            <a:r>
              <a:rPr lang="en-US" altLang="en-US" dirty="0" smtClean="0"/>
              <a:t> Python</a:t>
            </a:r>
          </a:p>
        </p:txBody>
      </p:sp>
      <p:sp>
        <p:nvSpPr>
          <p:cNvPr id="8195" name="Rectangle 3"/>
          <p:cNvSpPr>
            <a:spLocks noGrp="1" noChangeArrowheads="1"/>
          </p:cNvSpPr>
          <p:nvPr>
            <p:ph type="body" idx="1"/>
          </p:nvPr>
        </p:nvSpPr>
        <p:spPr>
          <a:xfrm>
            <a:off x="838200" y="1402080"/>
            <a:ext cx="10515600" cy="5090160"/>
          </a:xfrm>
        </p:spPr>
        <p:txBody>
          <a:bodyPr>
            <a:normAutofit lnSpcReduction="10000"/>
          </a:bodyPr>
          <a:lstStyle/>
          <a:p>
            <a:pPr eaLnBrk="1" hangingPunct="1">
              <a:lnSpc>
                <a:spcPct val="90000"/>
              </a:lnSpc>
            </a:pPr>
            <a:endParaRPr lang="en-US" altLang="en-US" dirty="0" smtClean="0"/>
          </a:p>
          <a:p>
            <a:pPr eaLnBrk="1" hangingPunct="1">
              <a:lnSpc>
                <a:spcPct val="90000"/>
              </a:lnSpc>
            </a:pPr>
            <a:r>
              <a:rPr lang="en-US" altLang="en-US" dirty="0" smtClean="0"/>
              <a:t>Download Python from </a:t>
            </a:r>
            <a:r>
              <a:rPr lang="en-US" altLang="en-US" dirty="0" smtClean="0">
                <a:hlinkClick r:id="rId2"/>
              </a:rPr>
              <a:t>www.python.org</a:t>
            </a:r>
            <a:endParaRPr lang="en-US" altLang="en-US" dirty="0" smtClean="0"/>
          </a:p>
          <a:p>
            <a:pPr marL="0" indent="0" eaLnBrk="1" hangingPunct="1">
              <a:lnSpc>
                <a:spcPct val="90000"/>
              </a:lnSpc>
              <a:buNone/>
            </a:pPr>
            <a:endParaRPr lang="en-US" altLang="en-US" dirty="0" smtClean="0"/>
          </a:p>
          <a:p>
            <a:pPr eaLnBrk="1" hangingPunct="1">
              <a:lnSpc>
                <a:spcPct val="90000"/>
              </a:lnSpc>
            </a:pPr>
            <a:r>
              <a:rPr lang="en-US" altLang="en-US" dirty="0" smtClean="0"/>
              <a:t>Any version will do for this class</a:t>
            </a:r>
          </a:p>
          <a:p>
            <a:pPr lvl="1" eaLnBrk="1" hangingPunct="1">
              <a:lnSpc>
                <a:spcPct val="90000"/>
              </a:lnSpc>
            </a:pPr>
            <a:r>
              <a:rPr lang="en-US" altLang="en-US" dirty="0" smtClean="0"/>
              <a:t>By and large they are all mutually compatible</a:t>
            </a:r>
          </a:p>
          <a:p>
            <a:pPr marL="457200" lvl="1" indent="0" eaLnBrk="1" hangingPunct="1">
              <a:lnSpc>
                <a:spcPct val="90000"/>
              </a:lnSpc>
              <a:buNone/>
            </a:pPr>
            <a:endParaRPr lang="en-US" altLang="en-US" dirty="0" smtClean="0"/>
          </a:p>
          <a:p>
            <a:pPr lvl="1" eaLnBrk="1" hangingPunct="1">
              <a:lnSpc>
                <a:spcPct val="90000"/>
              </a:lnSpc>
            </a:pPr>
            <a:r>
              <a:rPr lang="en-US" altLang="en-US" dirty="0" smtClean="0"/>
              <a:t>Recommended version: 2.2 or higher</a:t>
            </a:r>
          </a:p>
          <a:p>
            <a:pPr marL="457200" lvl="1" indent="0" eaLnBrk="1" hangingPunct="1">
              <a:lnSpc>
                <a:spcPct val="90000"/>
              </a:lnSpc>
              <a:buNone/>
            </a:pPr>
            <a:endParaRPr lang="en-US" altLang="en-US" dirty="0" smtClean="0"/>
          </a:p>
          <a:p>
            <a:pPr lvl="1" eaLnBrk="1" hangingPunct="1">
              <a:lnSpc>
                <a:spcPct val="90000"/>
              </a:lnSpc>
            </a:pPr>
            <a:r>
              <a:rPr lang="en-US" altLang="en-US" dirty="0" smtClean="0"/>
              <a:t>Oldest version still in widespread use: 1.5.2</a:t>
            </a:r>
          </a:p>
          <a:p>
            <a:pPr lvl="1" eaLnBrk="1" hangingPunct="1">
              <a:lnSpc>
                <a:spcPct val="90000"/>
              </a:lnSpc>
            </a:pPr>
            <a:endParaRPr lang="en-US" altLang="en-US" dirty="0" smtClean="0"/>
          </a:p>
          <a:p>
            <a:pPr marL="0" lvl="1" indent="0" eaLnBrk="1" hangingPunct="1">
              <a:lnSpc>
                <a:spcPct val="90000"/>
              </a:lnSpc>
            </a:pPr>
            <a:r>
              <a:rPr lang="en-US" dirty="0" smtClean="0"/>
              <a:t>Especially for numerical computing you should be using python 3, preferably 3.5. You can install everything you need at once using an integrated python distribution like anaconda if you are on Windows.</a:t>
            </a:r>
          </a:p>
          <a:p>
            <a:pPr lvl="1" eaLnBrk="1" hangingPunct="1">
              <a:lnSpc>
                <a:spcPct val="90000"/>
              </a:lnSpc>
            </a:pPr>
            <a:endParaRPr lang="en-US" altLang="en-US" dirty="0" smtClean="0"/>
          </a:p>
          <a:p>
            <a:pPr lvl="1" eaLnBrk="1" hangingPunct="1">
              <a:lnSpc>
                <a:spcPct val="90000"/>
              </a:lnSpc>
            </a:pPr>
            <a:endParaRPr lang="en-US" altLang="en-US" dirty="0" smtClean="0"/>
          </a:p>
        </p:txBody>
      </p:sp>
    </p:spTree>
    <p:extLst>
      <p:ext uri="{BB962C8B-B14F-4D97-AF65-F5344CB8AC3E}">
        <p14:creationId xmlns:p14="http://schemas.microsoft.com/office/powerpoint/2010/main" val="2795347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38200" y="365125"/>
            <a:ext cx="10515600" cy="1082675"/>
          </a:xfrm>
        </p:spPr>
        <p:txBody>
          <a:bodyPr/>
          <a:lstStyle/>
          <a:p>
            <a:pPr algn="ctr" eaLnBrk="1" hangingPunct="1">
              <a:defRPr/>
            </a:pPr>
            <a:r>
              <a:rPr lang="en-US" altLang="en-US" sz="4000" dirty="0"/>
              <a:t>Development Environments</a:t>
            </a:r>
            <a:br>
              <a:rPr lang="en-US" altLang="en-US" sz="4000" dirty="0"/>
            </a:br>
            <a:r>
              <a:rPr lang="en-US" altLang="en-US" sz="2400" dirty="0" smtClean="0">
                <a:solidFill>
                  <a:schemeClr val="folHlink"/>
                </a:solidFill>
              </a:rPr>
              <a:t>What </a:t>
            </a:r>
            <a:r>
              <a:rPr lang="en-US" altLang="en-US" sz="2400" dirty="0">
                <a:solidFill>
                  <a:schemeClr val="folHlink"/>
                </a:solidFill>
              </a:rPr>
              <a:t>IDE to use?</a:t>
            </a:r>
            <a:r>
              <a:rPr lang="en-US" altLang="en-US" sz="2400" dirty="0"/>
              <a:t> </a:t>
            </a:r>
            <a:endParaRPr lang="en-US" altLang="en-US" sz="2000" dirty="0">
              <a:solidFill>
                <a:srgbClr val="99FF33"/>
              </a:solidFill>
            </a:endParaRPr>
          </a:p>
        </p:txBody>
      </p:sp>
      <p:sp>
        <p:nvSpPr>
          <p:cNvPr id="7171" name="Rectangle 3"/>
          <p:cNvSpPr>
            <a:spLocks noGrp="1" noChangeArrowheads="1"/>
          </p:cNvSpPr>
          <p:nvPr>
            <p:ph type="body" idx="1"/>
          </p:nvPr>
        </p:nvSpPr>
        <p:spPr/>
        <p:txBody>
          <a:bodyPr>
            <a:normAutofit lnSpcReduction="10000"/>
          </a:bodyPr>
          <a:lstStyle/>
          <a:p>
            <a:pPr eaLnBrk="1" hangingPunct="1">
              <a:lnSpc>
                <a:spcPct val="80000"/>
              </a:lnSpc>
              <a:buFont typeface="Wingdings" panose="05000000000000000000" pitchFamily="2" charset="2"/>
              <a:buNone/>
            </a:pPr>
            <a:r>
              <a:rPr lang="en-US" altLang="en-US" dirty="0"/>
              <a:t>1. </a:t>
            </a:r>
            <a:r>
              <a:rPr lang="en-US" altLang="en-US" dirty="0" err="1"/>
              <a:t>PyDev</a:t>
            </a:r>
            <a:r>
              <a:rPr lang="en-US" altLang="en-US" dirty="0"/>
              <a:t> with Eclipse </a:t>
            </a:r>
          </a:p>
          <a:p>
            <a:pPr eaLnBrk="1" hangingPunct="1">
              <a:lnSpc>
                <a:spcPct val="80000"/>
              </a:lnSpc>
              <a:buFont typeface="Wingdings" panose="05000000000000000000" pitchFamily="2" charset="2"/>
              <a:buNone/>
            </a:pPr>
            <a:r>
              <a:rPr lang="en-US" altLang="en-US" dirty="0"/>
              <a:t>2. Komodo</a:t>
            </a:r>
          </a:p>
          <a:p>
            <a:pPr eaLnBrk="1" hangingPunct="1">
              <a:lnSpc>
                <a:spcPct val="80000"/>
              </a:lnSpc>
              <a:buFont typeface="Wingdings" panose="05000000000000000000" pitchFamily="2" charset="2"/>
              <a:buNone/>
            </a:pPr>
            <a:r>
              <a:rPr lang="en-US" altLang="en-US" dirty="0"/>
              <a:t>3. </a:t>
            </a:r>
            <a:r>
              <a:rPr lang="en-US" altLang="en-US" dirty="0" err="1"/>
              <a:t>Emacs</a:t>
            </a:r>
            <a:endParaRPr lang="en-US" altLang="en-US" dirty="0"/>
          </a:p>
          <a:p>
            <a:pPr eaLnBrk="1" hangingPunct="1">
              <a:lnSpc>
                <a:spcPct val="80000"/>
              </a:lnSpc>
              <a:buFont typeface="Wingdings" panose="05000000000000000000" pitchFamily="2" charset="2"/>
              <a:buNone/>
            </a:pPr>
            <a:r>
              <a:rPr lang="en-US" altLang="en-US" dirty="0"/>
              <a:t>4. Vim</a:t>
            </a:r>
          </a:p>
          <a:p>
            <a:pPr eaLnBrk="1" hangingPunct="1">
              <a:lnSpc>
                <a:spcPct val="80000"/>
              </a:lnSpc>
              <a:buFont typeface="Wingdings" panose="05000000000000000000" pitchFamily="2" charset="2"/>
              <a:buNone/>
            </a:pPr>
            <a:r>
              <a:rPr lang="en-US" altLang="en-US" dirty="0"/>
              <a:t>5. </a:t>
            </a:r>
            <a:r>
              <a:rPr lang="en-US" altLang="en-US" dirty="0" err="1"/>
              <a:t>TextMate</a:t>
            </a:r>
            <a:endParaRPr lang="en-US" altLang="en-US" dirty="0"/>
          </a:p>
          <a:p>
            <a:pPr eaLnBrk="1" hangingPunct="1">
              <a:lnSpc>
                <a:spcPct val="80000"/>
              </a:lnSpc>
              <a:buFont typeface="Wingdings" panose="05000000000000000000" pitchFamily="2" charset="2"/>
              <a:buNone/>
            </a:pPr>
            <a:r>
              <a:rPr lang="en-US" altLang="en-US" dirty="0"/>
              <a:t>6. </a:t>
            </a:r>
            <a:r>
              <a:rPr lang="en-US" altLang="en-US" dirty="0" err="1"/>
              <a:t>Gedit</a:t>
            </a:r>
            <a:endParaRPr lang="en-US" altLang="en-US" dirty="0"/>
          </a:p>
          <a:p>
            <a:pPr eaLnBrk="1" hangingPunct="1">
              <a:lnSpc>
                <a:spcPct val="80000"/>
              </a:lnSpc>
              <a:buFont typeface="Wingdings" panose="05000000000000000000" pitchFamily="2" charset="2"/>
              <a:buNone/>
            </a:pPr>
            <a:r>
              <a:rPr lang="en-US" altLang="en-US" dirty="0"/>
              <a:t>7. Idle</a:t>
            </a:r>
          </a:p>
          <a:p>
            <a:pPr eaLnBrk="1" hangingPunct="1">
              <a:lnSpc>
                <a:spcPct val="80000"/>
              </a:lnSpc>
              <a:buFont typeface="Wingdings" panose="05000000000000000000" pitchFamily="2" charset="2"/>
              <a:buNone/>
            </a:pPr>
            <a:r>
              <a:rPr lang="en-US" altLang="en-US" dirty="0"/>
              <a:t>8. PIDA (Linux)(VIM Based)</a:t>
            </a:r>
          </a:p>
          <a:p>
            <a:pPr eaLnBrk="1" hangingPunct="1">
              <a:lnSpc>
                <a:spcPct val="80000"/>
              </a:lnSpc>
              <a:buFont typeface="Wingdings" panose="05000000000000000000" pitchFamily="2" charset="2"/>
              <a:buNone/>
            </a:pPr>
            <a:r>
              <a:rPr lang="en-US" altLang="en-US" dirty="0"/>
              <a:t>9. </a:t>
            </a:r>
            <a:r>
              <a:rPr lang="en-US" altLang="en-US" dirty="0" err="1"/>
              <a:t>NotePad</a:t>
            </a:r>
            <a:r>
              <a:rPr lang="en-US" altLang="en-US" dirty="0"/>
              <a:t>++ (Windows)</a:t>
            </a:r>
          </a:p>
          <a:p>
            <a:pPr eaLnBrk="1" hangingPunct="1">
              <a:lnSpc>
                <a:spcPct val="80000"/>
              </a:lnSpc>
              <a:buFont typeface="Wingdings" panose="05000000000000000000" pitchFamily="2" charset="2"/>
              <a:buNone/>
            </a:pPr>
            <a:r>
              <a:rPr lang="en-US" altLang="en-US" dirty="0"/>
              <a:t>10.BlueFish (Linux)</a:t>
            </a:r>
          </a:p>
        </p:txBody>
      </p:sp>
    </p:spTree>
    <p:extLst>
      <p:ext uri="{BB962C8B-B14F-4D97-AF65-F5344CB8AC3E}">
        <p14:creationId xmlns:p14="http://schemas.microsoft.com/office/powerpoint/2010/main" val="16688626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Setting Path</a:t>
            </a:r>
            <a:endParaRPr lang="en-IN" dirty="0"/>
          </a:p>
        </p:txBody>
      </p:sp>
      <p:sp>
        <p:nvSpPr>
          <p:cNvPr id="3" name="Content Placeholder 2"/>
          <p:cNvSpPr>
            <a:spLocks noGrp="1"/>
          </p:cNvSpPr>
          <p:nvPr>
            <p:ph idx="1"/>
          </p:nvPr>
        </p:nvSpPr>
        <p:spPr/>
        <p:txBody>
          <a:bodyPr/>
          <a:lstStyle/>
          <a:p>
            <a:r>
              <a:rPr lang="en-US" dirty="0" smtClean="0"/>
              <a:t>Setting path at Windows</a:t>
            </a:r>
          </a:p>
          <a:p>
            <a:r>
              <a:rPr lang="en-US" dirty="0" smtClean="0"/>
              <a:t>To add the Python directory to the path for a particular session in Windows −</a:t>
            </a:r>
          </a:p>
          <a:p>
            <a:endParaRPr lang="en-IN" dirty="0"/>
          </a:p>
        </p:txBody>
      </p:sp>
    </p:spTree>
    <p:extLst>
      <p:ext uri="{BB962C8B-B14F-4D97-AF65-F5344CB8AC3E}">
        <p14:creationId xmlns:p14="http://schemas.microsoft.com/office/powerpoint/2010/main" val="37830640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8200" y="365125"/>
            <a:ext cx="10515600" cy="518795"/>
          </a:xfrm>
        </p:spPr>
        <p:txBody>
          <a:bodyPr>
            <a:normAutofit fontScale="90000"/>
          </a:bodyPr>
          <a:lstStyle/>
          <a:p>
            <a:pPr algn="ctr" eaLnBrk="1" hangingPunct="1"/>
            <a:r>
              <a:rPr lang="en-US" altLang="en-US" dirty="0" smtClean="0"/>
              <a:t>Python Language : Brief</a:t>
            </a:r>
          </a:p>
        </p:txBody>
      </p:sp>
      <p:sp>
        <p:nvSpPr>
          <p:cNvPr id="7171" name="Rectangle 3"/>
          <p:cNvSpPr>
            <a:spLocks noGrp="1" noChangeArrowheads="1"/>
          </p:cNvSpPr>
          <p:nvPr>
            <p:ph type="body" idx="1"/>
          </p:nvPr>
        </p:nvSpPr>
        <p:spPr>
          <a:xfrm>
            <a:off x="838200" y="1214438"/>
            <a:ext cx="10515600" cy="5506402"/>
          </a:xfrm>
        </p:spPr>
        <p:txBody>
          <a:bodyPr>
            <a:noAutofit/>
          </a:bodyPr>
          <a:lstStyle/>
          <a:p>
            <a:pPr eaLnBrk="1" hangingPunct="1">
              <a:lnSpc>
                <a:spcPct val="90000"/>
              </a:lnSpc>
            </a:pPr>
            <a:r>
              <a:rPr lang="en-US" altLang="en-US" sz="2400" dirty="0"/>
              <a:t>interactive "shell"</a:t>
            </a:r>
          </a:p>
          <a:p>
            <a:pPr eaLnBrk="1" hangingPunct="1">
              <a:lnSpc>
                <a:spcPct val="90000"/>
              </a:lnSpc>
            </a:pPr>
            <a:r>
              <a:rPr lang="en-US" altLang="en-US" sz="2400" dirty="0"/>
              <a:t>basic types: numbers, strings</a:t>
            </a:r>
          </a:p>
          <a:p>
            <a:pPr eaLnBrk="1" hangingPunct="1">
              <a:lnSpc>
                <a:spcPct val="90000"/>
              </a:lnSpc>
            </a:pPr>
            <a:r>
              <a:rPr lang="en-US" altLang="en-US" sz="2400" dirty="0"/>
              <a:t>container types: lists, dictionaries, tuples</a:t>
            </a:r>
          </a:p>
          <a:p>
            <a:pPr eaLnBrk="1" hangingPunct="1">
              <a:lnSpc>
                <a:spcPct val="90000"/>
              </a:lnSpc>
            </a:pPr>
            <a:r>
              <a:rPr lang="en-US" altLang="en-US" sz="2400" dirty="0"/>
              <a:t>variables</a:t>
            </a:r>
          </a:p>
          <a:p>
            <a:pPr eaLnBrk="1" hangingPunct="1">
              <a:lnSpc>
                <a:spcPct val="90000"/>
              </a:lnSpc>
            </a:pPr>
            <a:r>
              <a:rPr lang="en-US" altLang="en-US" sz="2400" dirty="0"/>
              <a:t>control structures</a:t>
            </a:r>
          </a:p>
          <a:p>
            <a:pPr eaLnBrk="1" hangingPunct="1">
              <a:lnSpc>
                <a:spcPct val="90000"/>
              </a:lnSpc>
            </a:pPr>
            <a:r>
              <a:rPr lang="en-US" altLang="en-US" sz="2400" dirty="0"/>
              <a:t>functions &amp; procedures</a:t>
            </a:r>
          </a:p>
          <a:p>
            <a:pPr eaLnBrk="1" hangingPunct="1">
              <a:lnSpc>
                <a:spcPct val="90000"/>
              </a:lnSpc>
            </a:pPr>
            <a:r>
              <a:rPr lang="en-US" altLang="en-US" sz="2400" dirty="0"/>
              <a:t>classes &amp; instances</a:t>
            </a:r>
          </a:p>
          <a:p>
            <a:pPr eaLnBrk="1" hangingPunct="1">
              <a:lnSpc>
                <a:spcPct val="90000"/>
              </a:lnSpc>
            </a:pPr>
            <a:r>
              <a:rPr lang="en-US" altLang="en-US" sz="2400" dirty="0"/>
              <a:t>modules &amp; packages</a:t>
            </a:r>
          </a:p>
          <a:p>
            <a:pPr eaLnBrk="1" hangingPunct="1">
              <a:lnSpc>
                <a:spcPct val="90000"/>
              </a:lnSpc>
            </a:pPr>
            <a:r>
              <a:rPr lang="en-US" altLang="en-US" sz="2400" dirty="0"/>
              <a:t>exceptions</a:t>
            </a:r>
          </a:p>
          <a:p>
            <a:pPr eaLnBrk="1" hangingPunct="1">
              <a:lnSpc>
                <a:spcPct val="90000"/>
              </a:lnSpc>
            </a:pPr>
            <a:r>
              <a:rPr lang="en-US" altLang="en-US" sz="2400" dirty="0"/>
              <a:t>files &amp; standard library</a:t>
            </a:r>
          </a:p>
          <a:p>
            <a:pPr eaLnBrk="1" hangingPunct="1">
              <a:lnSpc>
                <a:spcPct val="90000"/>
              </a:lnSpc>
            </a:pPr>
            <a:r>
              <a:rPr lang="en-US" altLang="en-US" sz="2400" dirty="0" err="1" smtClean="0"/>
              <a:t>Tkinter</a:t>
            </a:r>
            <a:r>
              <a:rPr lang="en-US" altLang="en-US" sz="2400" dirty="0" smtClean="0"/>
              <a:t> , GUI Package</a:t>
            </a:r>
          </a:p>
          <a:p>
            <a:pPr eaLnBrk="1" hangingPunct="1">
              <a:lnSpc>
                <a:spcPct val="90000"/>
              </a:lnSpc>
            </a:pPr>
            <a:r>
              <a:rPr lang="en-US" altLang="en-US" sz="2400" dirty="0" smtClean="0"/>
              <a:t>Libraries like Pandas, Numpy, </a:t>
            </a:r>
            <a:r>
              <a:rPr lang="en-US" altLang="en-US" sz="2400" dirty="0" err="1" smtClean="0"/>
              <a:t>Scikit</a:t>
            </a:r>
            <a:endParaRPr lang="en-US" altLang="en-US" sz="2400" dirty="0"/>
          </a:p>
        </p:txBody>
      </p:sp>
    </p:spTree>
    <p:extLst>
      <p:ext uri="{BB962C8B-B14F-4D97-AF65-F5344CB8AC3E}">
        <p14:creationId xmlns:p14="http://schemas.microsoft.com/office/powerpoint/2010/main" val="1450521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History of Python</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A scientist once said</a:t>
            </a:r>
          </a:p>
          <a:p>
            <a:pPr marL="0" indent="0">
              <a:buNone/>
            </a:pPr>
            <a:r>
              <a:rPr lang="en-US" dirty="0"/>
              <a:t>	</a:t>
            </a:r>
            <a:r>
              <a:rPr lang="en-US" dirty="0" smtClean="0"/>
              <a:t>“I have used a combination of Perl, Fortran, NCL, </a:t>
            </a:r>
            <a:r>
              <a:rPr lang="en-US" dirty="0" err="1" smtClean="0"/>
              <a:t>Matlab</a:t>
            </a:r>
            <a:r>
              <a:rPr lang="en-US" dirty="0" smtClean="0"/>
              <a:t>, R and others for routine research, but found out this general- purpose language, Python, can handle almost all in an efficient way from requesting data from remote online sites to statistics, and graphics.”</a:t>
            </a:r>
          </a:p>
          <a:p>
            <a:pPr marL="0" indent="0">
              <a:buNone/>
            </a:pPr>
            <a:endParaRPr lang="en-US" dirty="0" smtClean="0"/>
          </a:p>
          <a:p>
            <a:pPr algn="just"/>
            <a:r>
              <a:rPr lang="en-US" dirty="0"/>
              <a:t>The programming language Python was conceived in the late </a:t>
            </a:r>
            <a:r>
              <a:rPr lang="en-US" dirty="0" smtClean="0"/>
              <a:t>1980s, and </a:t>
            </a:r>
            <a:r>
              <a:rPr lang="en-US" dirty="0"/>
              <a:t>its implementation was started in December </a:t>
            </a:r>
            <a:r>
              <a:rPr lang="en-US" dirty="0" smtClean="0"/>
              <a:t>1989 by</a:t>
            </a:r>
            <a:r>
              <a:rPr lang="en-US" dirty="0"/>
              <a:t> Guido van Rossum at CWI in </a:t>
            </a:r>
            <a:r>
              <a:rPr lang="en-US" dirty="0" smtClean="0"/>
              <a:t> at the National Research Institute for Mathematics and Computer Science in the Netherlands. </a:t>
            </a:r>
          </a:p>
          <a:p>
            <a:pPr algn="just"/>
            <a:endParaRPr lang="en-US" dirty="0" smtClean="0"/>
          </a:p>
          <a:p>
            <a:pPr algn="just"/>
            <a:r>
              <a:rPr lang="en-US" dirty="0" smtClean="0"/>
              <a:t>Python is a general-purpose interpreted, interactive, object-oriented, and high-level programming language. </a:t>
            </a:r>
            <a:endParaRPr lang="en-IN" dirty="0"/>
          </a:p>
        </p:txBody>
      </p:sp>
    </p:spTree>
    <p:extLst>
      <p:ext uri="{BB962C8B-B14F-4D97-AF65-F5344CB8AC3E}">
        <p14:creationId xmlns:p14="http://schemas.microsoft.com/office/powerpoint/2010/main" val="9025665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523"/>
            <a:ext cx="9144000" cy="720918"/>
          </a:xfrm>
        </p:spPr>
        <p:txBody>
          <a:bodyPr>
            <a:normAutofit/>
          </a:bodyPr>
          <a:lstStyle/>
          <a:p>
            <a:r>
              <a:rPr lang="en-IN" sz="4400" dirty="0" smtClean="0"/>
              <a:t>Executing Python Programs</a:t>
            </a:r>
            <a:endParaRPr lang="en-IN" sz="4400" dirty="0"/>
          </a:p>
        </p:txBody>
      </p:sp>
      <p:sp>
        <p:nvSpPr>
          <p:cNvPr id="3" name="Subtitle 2"/>
          <p:cNvSpPr>
            <a:spLocks noGrp="1"/>
          </p:cNvSpPr>
          <p:nvPr>
            <p:ph type="subTitle" idx="1"/>
          </p:nvPr>
        </p:nvSpPr>
        <p:spPr>
          <a:xfrm>
            <a:off x="1524000" y="731520"/>
            <a:ext cx="9144000" cy="5836919"/>
          </a:xfrm>
        </p:spPr>
        <p:txBody>
          <a:bodyPr>
            <a:noAutofit/>
          </a:bodyPr>
          <a:lstStyle/>
          <a:p>
            <a:pPr marL="457200" indent="-457200" algn="just">
              <a:buAutoNum type="arabicPeriod"/>
            </a:pPr>
            <a:endParaRPr lang="en-IN" b="1" dirty="0" smtClean="0"/>
          </a:p>
          <a:p>
            <a:pPr marL="457200" indent="-457200" algn="just">
              <a:buAutoNum type="arabicPeriod"/>
            </a:pPr>
            <a:r>
              <a:rPr lang="en-IN" b="1" dirty="0" smtClean="0"/>
              <a:t>Through the </a:t>
            </a:r>
            <a:r>
              <a:rPr lang="en-IN" b="1" dirty="0" smtClean="0"/>
              <a:t>Interactive Command Line </a:t>
            </a:r>
          </a:p>
          <a:p>
            <a:pPr marL="1257300" lvl="2" indent="-342900" algn="just">
              <a:buFont typeface="Arial" panose="020B0604020202020204" pitchFamily="34" charset="0"/>
              <a:buChar char="•"/>
            </a:pPr>
            <a:r>
              <a:rPr lang="en-US" sz="2400" dirty="0" smtClean="0"/>
              <a:t>Typing </a:t>
            </a:r>
            <a:r>
              <a:rPr lang="en-US" sz="2400" dirty="0"/>
              <a:t>python at your operating system's prompt without any arguments 	</a:t>
            </a:r>
            <a:r>
              <a:rPr lang="en-US" sz="2400" dirty="0" smtClean="0"/>
              <a:t>starts the </a:t>
            </a:r>
            <a:r>
              <a:rPr lang="en-US" sz="2400" dirty="0"/>
              <a:t>interactive interpreter. </a:t>
            </a:r>
          </a:p>
          <a:p>
            <a:pPr lvl="2" algn="just"/>
            <a:r>
              <a:rPr lang="en-US" sz="2400" dirty="0" smtClean="0"/>
              <a:t>	For example:</a:t>
            </a:r>
          </a:p>
          <a:p>
            <a:pPr lvl="2" algn="just"/>
            <a:r>
              <a:rPr lang="en-US" sz="2400" dirty="0" smtClean="0"/>
              <a:t>	c:\users\python&gt; python</a:t>
            </a:r>
          </a:p>
          <a:p>
            <a:pPr lvl="2" algn="just"/>
            <a:r>
              <a:rPr lang="en-US" sz="2400" dirty="0" smtClean="0"/>
              <a:t>	&gt;&gt;&gt; print('Hello world!‘)&gt;&gt;</a:t>
            </a:r>
            <a:endParaRPr lang="en-US" sz="2400" dirty="0"/>
          </a:p>
          <a:p>
            <a:pPr marL="1257300" lvl="2" indent="-342900" algn="just">
              <a:buFont typeface="Arial" panose="020B0604020202020204" pitchFamily="34" charset="0"/>
              <a:buChar char="•"/>
            </a:pPr>
            <a:r>
              <a:rPr lang="en-US" sz="2400" dirty="0" smtClean="0"/>
              <a:t>The code we entered is executed immediately by the interpreter. For instance, after typing a print statement at the &gt;&gt;&gt; prompt, the output (a Python string) is echoed back right away. </a:t>
            </a:r>
          </a:p>
          <a:p>
            <a:pPr marL="1257300" lvl="2" indent="-342900" algn="just">
              <a:buFont typeface="Arial" panose="020B0604020202020204" pitchFamily="34" charset="0"/>
              <a:buChar char="•"/>
            </a:pPr>
            <a:r>
              <a:rPr lang="en-US" sz="2400" dirty="0" smtClean="0"/>
              <a:t>There's no need to run the code through a compiler and linker first, as you'd normally do when using a language such as C or C++. </a:t>
            </a:r>
          </a:p>
          <a:p>
            <a:pPr lvl="2" algn="just"/>
            <a:endParaRPr lang="en-US" sz="2400" dirty="0" smtClean="0"/>
          </a:p>
          <a:p>
            <a:pPr algn="just"/>
            <a:endParaRPr lang="en-IN" sz="1600" dirty="0"/>
          </a:p>
          <a:p>
            <a:pPr algn="just"/>
            <a:r>
              <a:rPr lang="en-IN" sz="1600" dirty="0" smtClean="0"/>
              <a:t> </a:t>
            </a:r>
            <a:endParaRPr lang="en-IN" sz="1600" dirty="0"/>
          </a:p>
        </p:txBody>
      </p:sp>
    </p:spTree>
    <p:extLst>
      <p:ext uri="{BB962C8B-B14F-4D97-AF65-F5344CB8AC3E}">
        <p14:creationId xmlns:p14="http://schemas.microsoft.com/office/powerpoint/2010/main" val="39970915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4801"/>
            <a:ext cx="9144000" cy="768626"/>
          </a:xfrm>
        </p:spPr>
        <p:txBody>
          <a:bodyPr>
            <a:normAutofit/>
          </a:bodyPr>
          <a:lstStyle/>
          <a:p>
            <a:r>
              <a:rPr lang="en-IN" sz="4000" dirty="0" smtClean="0"/>
              <a:t>Executing Python Programs</a:t>
            </a:r>
            <a:endParaRPr lang="en-IN" sz="4000" dirty="0"/>
          </a:p>
        </p:txBody>
      </p:sp>
      <p:sp>
        <p:nvSpPr>
          <p:cNvPr id="3" name="Subtitle 2"/>
          <p:cNvSpPr>
            <a:spLocks noGrp="1"/>
          </p:cNvSpPr>
          <p:nvPr>
            <p:ph type="subTitle" idx="1"/>
          </p:nvPr>
        </p:nvSpPr>
        <p:spPr>
          <a:xfrm>
            <a:off x="1676400" y="1219200"/>
            <a:ext cx="9144000" cy="5379720"/>
          </a:xfrm>
        </p:spPr>
        <p:txBody>
          <a:bodyPr>
            <a:normAutofit lnSpcReduction="10000"/>
          </a:bodyPr>
          <a:lstStyle/>
          <a:p>
            <a:pPr marL="0" lvl="2" algn="just"/>
            <a:r>
              <a:rPr lang="en-IN" b="1" dirty="0" smtClean="0"/>
              <a:t>2.   </a:t>
            </a:r>
            <a:r>
              <a:rPr lang="en-IN" sz="2400" b="1" dirty="0"/>
              <a:t> Through </a:t>
            </a:r>
            <a:r>
              <a:rPr lang="en-IN" sz="2400" b="1" dirty="0" smtClean="0"/>
              <a:t>Module </a:t>
            </a:r>
            <a:r>
              <a:rPr lang="en-IN" sz="2400" b="1" dirty="0"/>
              <a:t>Files : </a:t>
            </a:r>
            <a:r>
              <a:rPr lang="en-US" sz="2400" dirty="0"/>
              <a:t>To save programs permanently, you need Python module files. Module files are simply text files containing Python statements.</a:t>
            </a:r>
            <a:endParaRPr lang="en-IN" sz="2400" dirty="0"/>
          </a:p>
          <a:p>
            <a:pPr lvl="2" algn="just"/>
            <a:endParaRPr lang="en-IN" sz="2400" dirty="0"/>
          </a:p>
          <a:p>
            <a:pPr marL="1200150" lvl="2" indent="-285750" algn="just">
              <a:buFont typeface="Arial" panose="020B0604020202020204" pitchFamily="34" charset="0"/>
              <a:buChar char="•"/>
            </a:pPr>
            <a:r>
              <a:rPr lang="en-IN" sz="2400" dirty="0"/>
              <a:t>Type the program in notepad++ editor and save it with .</a:t>
            </a:r>
            <a:r>
              <a:rPr lang="en-IN" sz="2400" dirty="0" err="1"/>
              <a:t>py</a:t>
            </a:r>
            <a:r>
              <a:rPr lang="en-IN" sz="2400" dirty="0"/>
              <a:t> extension.</a:t>
            </a:r>
          </a:p>
          <a:p>
            <a:pPr lvl="2" algn="just"/>
            <a:r>
              <a:rPr lang="en-IN" sz="2400" dirty="0"/>
              <a:t>  	Example sum.py</a:t>
            </a:r>
          </a:p>
          <a:p>
            <a:pPr marL="1371600" lvl="2" indent="-457200" algn="just">
              <a:buFont typeface="Arial" panose="020B0604020202020204" pitchFamily="34" charset="0"/>
              <a:buChar char="•"/>
            </a:pPr>
            <a:endParaRPr lang="en-IN" sz="2400" dirty="0"/>
          </a:p>
          <a:p>
            <a:pPr marL="1200150" lvl="2" indent="-285750" algn="just">
              <a:buFont typeface="Arial" panose="020B0604020202020204" pitchFamily="34" charset="0"/>
              <a:buChar char="•"/>
            </a:pPr>
            <a:r>
              <a:rPr lang="en-IN" sz="2400" dirty="0"/>
              <a:t>Go to command prompt and run </a:t>
            </a:r>
          </a:p>
          <a:p>
            <a:pPr lvl="2" algn="just"/>
            <a:r>
              <a:rPr lang="en-IN" sz="2400" dirty="0"/>
              <a:t>	Python sum.py</a:t>
            </a:r>
          </a:p>
          <a:p>
            <a:pPr lvl="2" algn="just"/>
            <a:endParaRPr lang="en-IN" sz="2400" dirty="0"/>
          </a:p>
          <a:p>
            <a:pPr marL="1200150" lvl="2" indent="-285750" algn="just">
              <a:buFont typeface="Arial" panose="020B0604020202020204" pitchFamily="34" charset="0"/>
              <a:buChar char="•"/>
            </a:pPr>
            <a:r>
              <a:rPr lang="en-IN" sz="2400" dirty="0"/>
              <a:t>Write sum.py at prompt to edit the program </a:t>
            </a:r>
            <a:r>
              <a:rPr lang="en-IN" sz="2400" dirty="0" smtClean="0"/>
              <a:t>sum.py</a:t>
            </a:r>
          </a:p>
          <a:p>
            <a:pPr marL="1200150" lvl="2" indent="-285750" algn="just">
              <a:buFont typeface="Arial" panose="020B0604020202020204" pitchFamily="34" charset="0"/>
              <a:buChar char="•"/>
            </a:pPr>
            <a:endParaRPr lang="en-IN" sz="2400" dirty="0"/>
          </a:p>
          <a:p>
            <a:pPr lvl="2" algn="just"/>
            <a:r>
              <a:rPr lang="en-IN" sz="2400" dirty="0"/>
              <a:t>Example : </a:t>
            </a:r>
            <a:r>
              <a:rPr lang="pl-PL" sz="2400" dirty="0"/>
              <a:t>python spam.py -i </a:t>
            </a:r>
            <a:r>
              <a:rPr lang="en-IN" sz="2400" dirty="0"/>
              <a:t> </a:t>
            </a:r>
            <a:r>
              <a:rPr lang="en-IN" sz="2400" dirty="0" err="1"/>
              <a:t>abc</a:t>
            </a:r>
            <a:r>
              <a:rPr lang="pl-PL" sz="2400" dirty="0"/>
              <a:t> -o </a:t>
            </a:r>
            <a:r>
              <a:rPr lang="en-IN" sz="2400" dirty="0"/>
              <a:t>xyz will run taking command line arguments</a:t>
            </a:r>
          </a:p>
        </p:txBody>
      </p:sp>
    </p:spTree>
    <p:extLst>
      <p:ext uri="{BB962C8B-B14F-4D97-AF65-F5344CB8AC3E}">
        <p14:creationId xmlns:p14="http://schemas.microsoft.com/office/powerpoint/2010/main" val="16333980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Executing Python Programs</a:t>
            </a:r>
          </a:p>
        </p:txBody>
      </p:sp>
      <p:sp>
        <p:nvSpPr>
          <p:cNvPr id="3" name="Content Placeholder 2"/>
          <p:cNvSpPr>
            <a:spLocks noGrp="1"/>
          </p:cNvSpPr>
          <p:nvPr>
            <p:ph idx="1"/>
          </p:nvPr>
        </p:nvSpPr>
        <p:spPr/>
        <p:txBody>
          <a:bodyPr/>
          <a:lstStyle/>
          <a:p>
            <a:pPr marL="0" indent="0">
              <a:buNone/>
            </a:pPr>
            <a:r>
              <a:rPr lang="en-US" dirty="0" smtClean="0"/>
              <a:t>3</a:t>
            </a:r>
            <a:r>
              <a:rPr lang="en-US" b="1" dirty="0" smtClean="0"/>
              <a:t>. </a:t>
            </a:r>
            <a:r>
              <a:rPr lang="en-US" b="1" dirty="0" smtClean="0"/>
              <a:t>Through Integrated </a:t>
            </a:r>
            <a:r>
              <a:rPr lang="en-US" b="1" dirty="0" smtClean="0"/>
              <a:t>Development Environment</a:t>
            </a:r>
          </a:p>
          <a:p>
            <a:pPr marL="0" indent="0">
              <a:buNone/>
            </a:pPr>
            <a:endParaRPr lang="en-US" dirty="0" smtClean="0"/>
          </a:p>
          <a:p>
            <a:pPr marL="0" indent="0">
              <a:buNone/>
            </a:pPr>
            <a:r>
              <a:rPr lang="en-US" dirty="0" smtClean="0"/>
              <a:t>	You </a:t>
            </a:r>
            <a:r>
              <a:rPr lang="en-US" dirty="0" smtClean="0"/>
              <a:t>can run Python from a Graphical User Interface (GUI) </a:t>
            </a:r>
            <a:r>
              <a:rPr lang="en-US" dirty="0" smtClean="0"/>
              <a:t>	environment </a:t>
            </a:r>
            <a:r>
              <a:rPr lang="en-US" dirty="0" smtClean="0"/>
              <a:t>as well, if you have a GUI application on your </a:t>
            </a:r>
            <a:r>
              <a:rPr lang="en-US" dirty="0" smtClean="0"/>
              <a:t>	system </a:t>
            </a:r>
            <a:r>
              <a:rPr lang="en-US" dirty="0" smtClean="0"/>
              <a:t>that supports Python</a:t>
            </a:r>
            <a:r>
              <a:rPr lang="en-US" dirty="0" smtClean="0"/>
              <a:t>.</a:t>
            </a:r>
          </a:p>
          <a:p>
            <a:pPr lvl="4"/>
            <a:r>
              <a:rPr lang="en-US" sz="2800" dirty="0"/>
              <a:t>	</a:t>
            </a:r>
            <a:r>
              <a:rPr lang="en-US" sz="2800" dirty="0" err="1" smtClean="0"/>
              <a:t>Jupyter</a:t>
            </a:r>
            <a:endParaRPr lang="en-US" sz="2800" dirty="0" smtClean="0"/>
          </a:p>
          <a:p>
            <a:pPr lvl="4"/>
            <a:r>
              <a:rPr lang="en-US" sz="2800" dirty="0"/>
              <a:t>	</a:t>
            </a:r>
            <a:r>
              <a:rPr lang="en-US" sz="2800" dirty="0" err="1" smtClean="0"/>
              <a:t>Spyder</a:t>
            </a:r>
            <a:r>
              <a:rPr lang="en-US" sz="2800" dirty="0" smtClean="0"/>
              <a:t> </a:t>
            </a:r>
            <a:r>
              <a:rPr lang="en-US" sz="2800" dirty="0" err="1" smtClean="0"/>
              <a:t>etc</a:t>
            </a:r>
            <a:endParaRPr lang="en-US" sz="2800" dirty="0" smtClean="0"/>
          </a:p>
          <a:p>
            <a:endParaRPr lang="en-IN" dirty="0"/>
          </a:p>
        </p:txBody>
      </p:sp>
    </p:spTree>
    <p:extLst>
      <p:ext uri="{BB962C8B-B14F-4D97-AF65-F5344CB8AC3E}">
        <p14:creationId xmlns:p14="http://schemas.microsoft.com/office/powerpoint/2010/main" val="18023734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50521"/>
            <a:ext cx="9144000" cy="853439"/>
          </a:xfrm>
        </p:spPr>
        <p:txBody>
          <a:bodyPr>
            <a:normAutofit fontScale="90000"/>
          </a:bodyPr>
          <a:lstStyle/>
          <a:p>
            <a:r>
              <a:rPr lang="en-IN" dirty="0" smtClean="0"/>
              <a:t>Executing Python Programs</a:t>
            </a:r>
            <a:endParaRPr lang="en-IN" dirty="0"/>
          </a:p>
        </p:txBody>
      </p:sp>
      <p:sp>
        <p:nvSpPr>
          <p:cNvPr id="3" name="Subtitle 2"/>
          <p:cNvSpPr>
            <a:spLocks noGrp="1"/>
          </p:cNvSpPr>
          <p:nvPr>
            <p:ph type="subTitle" idx="1"/>
          </p:nvPr>
        </p:nvSpPr>
        <p:spPr>
          <a:xfrm>
            <a:off x="1524000" y="1203960"/>
            <a:ext cx="9144000" cy="5318761"/>
          </a:xfrm>
        </p:spPr>
        <p:txBody>
          <a:bodyPr>
            <a:normAutofit fontScale="62500" lnSpcReduction="20000"/>
          </a:bodyPr>
          <a:lstStyle/>
          <a:p>
            <a:pPr marL="0" lvl="2" algn="just">
              <a:lnSpc>
                <a:spcPct val="110000"/>
              </a:lnSpc>
            </a:pPr>
            <a:r>
              <a:rPr lang="en-IN" sz="4400" b="1" dirty="0" smtClean="0"/>
              <a:t>4. Through  </a:t>
            </a:r>
            <a:r>
              <a:rPr lang="en-IN" sz="4400" b="1" dirty="0"/>
              <a:t>Unix-Style Scripts</a:t>
            </a:r>
          </a:p>
          <a:p>
            <a:pPr marL="571500" lvl="2" indent="-571500" algn="just">
              <a:lnSpc>
                <a:spcPct val="110000"/>
              </a:lnSpc>
              <a:buFont typeface="Arial" panose="020B0604020202020204" pitchFamily="34" charset="0"/>
              <a:buChar char="•"/>
            </a:pPr>
            <a:r>
              <a:rPr lang="en-US" sz="3800" dirty="0" smtClean="0"/>
              <a:t>If </a:t>
            </a:r>
            <a:r>
              <a:rPr lang="en-US" sz="3800" dirty="0"/>
              <a:t>you're going to use Python on a Unix, Linux, or Unix-like system, you can also turn files of Python code into executable programs, much as you would for programs coded in a shell language such as </a:t>
            </a:r>
            <a:r>
              <a:rPr lang="en-US" sz="3800" dirty="0" err="1"/>
              <a:t>csh</a:t>
            </a:r>
            <a:r>
              <a:rPr lang="en-US" sz="3800" dirty="0"/>
              <a:t> or </a:t>
            </a:r>
            <a:r>
              <a:rPr lang="en-US" sz="3800" dirty="0" err="1"/>
              <a:t>ksh</a:t>
            </a:r>
            <a:r>
              <a:rPr lang="en-US" sz="3800" dirty="0"/>
              <a:t>. </a:t>
            </a:r>
            <a:endParaRPr lang="en-US" sz="3800" dirty="0" smtClean="0"/>
          </a:p>
          <a:p>
            <a:pPr marL="571500" lvl="2" indent="-571500" algn="just">
              <a:lnSpc>
                <a:spcPct val="110000"/>
              </a:lnSpc>
              <a:buFont typeface="Arial" panose="020B0604020202020204" pitchFamily="34" charset="0"/>
              <a:buChar char="•"/>
            </a:pPr>
            <a:r>
              <a:rPr lang="en-US" sz="3800" dirty="0" smtClean="0"/>
              <a:t>Such </a:t>
            </a:r>
            <a:r>
              <a:rPr lang="en-US" sz="3800" dirty="0"/>
              <a:t>files are usually called scripts; in simple terms, Unix-style scripts are just text files containing Python statements, but with two special properties:</a:t>
            </a:r>
          </a:p>
          <a:p>
            <a:pPr marL="457200" lvl="3" algn="just">
              <a:lnSpc>
                <a:spcPct val="110000"/>
              </a:lnSpc>
            </a:pPr>
            <a:r>
              <a:rPr lang="en-US" sz="3600" dirty="0" smtClean="0"/>
              <a:t>	Their </a:t>
            </a:r>
            <a:r>
              <a:rPr lang="en-US" sz="3600" dirty="0"/>
              <a:t>first line is special Scripts usually start with a first line that </a:t>
            </a:r>
            <a:r>
              <a:rPr lang="en-US" sz="3600" dirty="0" smtClean="0"/>
              <a:t>	begins </a:t>
            </a:r>
            <a:r>
              <a:rPr lang="en-US" sz="3600" dirty="0"/>
              <a:t>with the characters #!, followed by the path to the Python </a:t>
            </a:r>
            <a:r>
              <a:rPr lang="en-US" sz="3600" dirty="0" smtClean="0"/>
              <a:t>	interpreter </a:t>
            </a:r>
            <a:r>
              <a:rPr lang="en-US" sz="3600" dirty="0"/>
              <a:t>on your machine.</a:t>
            </a:r>
          </a:p>
          <a:p>
            <a:pPr marL="571500" lvl="2" indent="-571500" algn="just">
              <a:lnSpc>
                <a:spcPct val="110000"/>
              </a:lnSpc>
              <a:buFont typeface="Arial" panose="020B0604020202020204" pitchFamily="34" charset="0"/>
              <a:buChar char="•"/>
            </a:pPr>
            <a:r>
              <a:rPr lang="en-US" sz="3800" dirty="0" smtClean="0"/>
              <a:t>In </a:t>
            </a:r>
            <a:r>
              <a:rPr lang="en-US" sz="3800" dirty="0"/>
              <a:t>fact, if you want to run files portably between Unix and MS-Windows, your life will probably be simpler if you always use the module file approach, not Unix-style scripts, to launch programs.</a:t>
            </a:r>
          </a:p>
          <a:p>
            <a:pPr marL="457200" indent="-457200" algn="just">
              <a:buFont typeface="Arial" panose="020B0604020202020204" pitchFamily="34" charset="0"/>
              <a:buChar char="•"/>
            </a:pPr>
            <a:endParaRPr lang="en-IN" dirty="0" smtClean="0"/>
          </a:p>
        </p:txBody>
      </p:sp>
    </p:spTree>
    <p:extLst>
      <p:ext uri="{BB962C8B-B14F-4D97-AF65-F5344CB8AC3E}">
        <p14:creationId xmlns:p14="http://schemas.microsoft.com/office/powerpoint/2010/main" val="37983102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8200" y="213361"/>
            <a:ext cx="10515600" cy="548640"/>
          </a:xfrm>
        </p:spPr>
        <p:txBody>
          <a:bodyPr>
            <a:normAutofit fontScale="90000"/>
          </a:bodyPr>
          <a:lstStyle/>
          <a:p>
            <a:pPr algn="ctr" eaLnBrk="1" hangingPunct="1"/>
            <a:r>
              <a:rPr lang="en-US" altLang="en-US" dirty="0" smtClean="0"/>
              <a:t>Interactive “Shell”</a:t>
            </a:r>
          </a:p>
        </p:txBody>
      </p:sp>
      <p:sp>
        <p:nvSpPr>
          <p:cNvPr id="9219" name="Rectangle 3"/>
          <p:cNvSpPr>
            <a:spLocks noGrp="1" noChangeArrowheads="1"/>
          </p:cNvSpPr>
          <p:nvPr>
            <p:ph type="body" idx="1"/>
          </p:nvPr>
        </p:nvSpPr>
        <p:spPr>
          <a:xfrm>
            <a:off x="838200" y="762002"/>
            <a:ext cx="10515600" cy="5852158"/>
          </a:xfrm>
        </p:spPr>
        <p:txBody>
          <a:bodyPr>
            <a:noAutofit/>
          </a:bodyPr>
          <a:lstStyle/>
          <a:p>
            <a:pPr eaLnBrk="1" hangingPunct="1"/>
            <a:endParaRPr lang="en-US" altLang="en-US" sz="2400" dirty="0"/>
          </a:p>
          <a:p>
            <a:pPr eaLnBrk="1" hangingPunct="1"/>
            <a:r>
              <a:rPr lang="en-US" altLang="en-US" sz="2400" dirty="0" smtClean="0"/>
              <a:t>Good </a:t>
            </a:r>
            <a:r>
              <a:rPr lang="en-US" altLang="en-US" sz="2400" dirty="0"/>
              <a:t>for learning the language</a:t>
            </a:r>
          </a:p>
          <a:p>
            <a:pPr eaLnBrk="1" hangingPunct="1"/>
            <a:r>
              <a:rPr lang="en-US" altLang="en-US" sz="2400" dirty="0" smtClean="0"/>
              <a:t>Good </a:t>
            </a:r>
            <a:r>
              <a:rPr lang="en-US" altLang="en-US" sz="2400" dirty="0"/>
              <a:t>for experimenting with the library</a:t>
            </a:r>
          </a:p>
          <a:p>
            <a:pPr eaLnBrk="1" hangingPunct="1"/>
            <a:r>
              <a:rPr lang="en-US" altLang="en-US" sz="2400" dirty="0" smtClean="0"/>
              <a:t>Good </a:t>
            </a:r>
            <a:r>
              <a:rPr lang="en-US" altLang="en-US" sz="2400" dirty="0"/>
              <a:t>for testing your own modules</a:t>
            </a:r>
          </a:p>
          <a:p>
            <a:pPr eaLnBrk="1" hangingPunct="1"/>
            <a:r>
              <a:rPr lang="en-US" altLang="en-US" sz="2400" dirty="0" smtClean="0"/>
              <a:t>Type </a:t>
            </a:r>
            <a:r>
              <a:rPr lang="en-US" altLang="en-US" sz="2400" dirty="0"/>
              <a:t>statements or expressions at prompt:</a:t>
            </a:r>
          </a:p>
          <a:p>
            <a:pPr lvl="2" eaLnBrk="1" hangingPunct="1">
              <a:buFontTx/>
              <a:buNone/>
            </a:pPr>
            <a:r>
              <a:rPr lang="en-US" altLang="en-US" sz="2400" dirty="0"/>
              <a:t>&gt;&gt;&gt; print "Hello, world"</a:t>
            </a:r>
          </a:p>
          <a:p>
            <a:pPr lvl="2" eaLnBrk="1" hangingPunct="1">
              <a:buFontTx/>
              <a:buNone/>
            </a:pPr>
            <a:r>
              <a:rPr lang="en-US" altLang="en-US" sz="2400" dirty="0"/>
              <a:t>Hello, world</a:t>
            </a:r>
          </a:p>
          <a:p>
            <a:pPr lvl="2" eaLnBrk="1" hangingPunct="1">
              <a:buFontTx/>
              <a:buNone/>
            </a:pPr>
            <a:r>
              <a:rPr lang="en-US" altLang="en-US" sz="2400" dirty="0"/>
              <a:t>&gt;&gt;&gt; x = 12**2</a:t>
            </a:r>
          </a:p>
          <a:p>
            <a:pPr lvl="2" eaLnBrk="1" hangingPunct="1">
              <a:buFontTx/>
              <a:buNone/>
            </a:pPr>
            <a:r>
              <a:rPr lang="en-US" altLang="en-US" sz="2400" dirty="0"/>
              <a:t>&gt;&gt;&gt; x/2</a:t>
            </a:r>
          </a:p>
          <a:p>
            <a:pPr lvl="2" eaLnBrk="1" hangingPunct="1">
              <a:buFontTx/>
              <a:buNone/>
            </a:pPr>
            <a:r>
              <a:rPr lang="en-US" altLang="en-US" sz="2400" dirty="0"/>
              <a:t>72</a:t>
            </a:r>
          </a:p>
          <a:p>
            <a:pPr lvl="2" eaLnBrk="1" hangingPunct="1">
              <a:buFontTx/>
              <a:buNone/>
            </a:pPr>
            <a:r>
              <a:rPr lang="en-US" altLang="en-US" sz="2400" dirty="0"/>
              <a:t>&gt;&gt;&gt; # this is a </a:t>
            </a:r>
            <a:r>
              <a:rPr lang="en-US" altLang="en-US" sz="2400" dirty="0" smtClean="0"/>
              <a:t>comment</a:t>
            </a:r>
          </a:p>
          <a:p>
            <a:pPr lvl="2" eaLnBrk="1" hangingPunct="1">
              <a:buFontTx/>
              <a:buNone/>
            </a:pPr>
            <a:r>
              <a:rPr lang="en-US" altLang="en-US" sz="2400" b="1" dirty="0" smtClean="0"/>
              <a:t>Note : But nothing is saved for future use.</a:t>
            </a:r>
            <a:endParaRPr lang="en-US" altLang="en-US" sz="2400" b="1" dirty="0"/>
          </a:p>
        </p:txBody>
      </p:sp>
    </p:spTree>
    <p:extLst>
      <p:ext uri="{BB962C8B-B14F-4D97-AF65-F5344CB8AC3E}">
        <p14:creationId xmlns:p14="http://schemas.microsoft.com/office/powerpoint/2010/main" val="18643048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4515"/>
          </a:xfrm>
        </p:spPr>
        <p:txBody>
          <a:bodyPr>
            <a:normAutofit fontScale="90000"/>
          </a:bodyPr>
          <a:lstStyle/>
          <a:p>
            <a:pPr algn="ctr"/>
            <a:r>
              <a:rPr lang="en-IN" dirty="0" smtClean="0"/>
              <a:t>Module Files</a:t>
            </a:r>
            <a:endParaRPr lang="en-IN" dirty="0"/>
          </a:p>
        </p:txBody>
      </p:sp>
      <p:sp>
        <p:nvSpPr>
          <p:cNvPr id="3" name="Content Placeholder 2"/>
          <p:cNvSpPr>
            <a:spLocks noGrp="1"/>
          </p:cNvSpPr>
          <p:nvPr>
            <p:ph idx="1"/>
          </p:nvPr>
        </p:nvSpPr>
        <p:spPr>
          <a:xfrm>
            <a:off x="838200" y="1188720"/>
            <a:ext cx="10515600" cy="5410200"/>
          </a:xfrm>
        </p:spPr>
        <p:txBody>
          <a:bodyPr>
            <a:noAutofit/>
          </a:bodyPr>
          <a:lstStyle/>
          <a:p>
            <a:pPr marL="0" lvl="2" indent="0" algn="just">
              <a:lnSpc>
                <a:spcPct val="110000"/>
              </a:lnSpc>
              <a:buNone/>
            </a:pPr>
            <a:r>
              <a:rPr lang="en-GB" altLang="en-US" sz="2100" b="1" dirty="0"/>
              <a:t>Python scripts can be written in text files with the suffix .</a:t>
            </a:r>
            <a:r>
              <a:rPr lang="en-GB" altLang="en-US" sz="2100" b="1" dirty="0" err="1"/>
              <a:t>py</a:t>
            </a:r>
            <a:r>
              <a:rPr lang="en-GB" altLang="en-US" sz="2100" b="1" dirty="0"/>
              <a:t>.  The scripts can be read into the interpreter in several ways</a:t>
            </a:r>
            <a:r>
              <a:rPr lang="en-GB" altLang="en-US" sz="2100" b="1" dirty="0" smtClean="0"/>
              <a:t>:</a:t>
            </a:r>
            <a:endParaRPr lang="en-GB" altLang="en-US" sz="2100" b="1" dirty="0"/>
          </a:p>
          <a:p>
            <a:pPr marL="0" lvl="2" indent="0" algn="just">
              <a:lnSpc>
                <a:spcPct val="110000"/>
              </a:lnSpc>
              <a:buNone/>
            </a:pPr>
            <a:r>
              <a:rPr lang="en-GB" altLang="en-US" sz="2100" dirty="0"/>
              <a:t>Examples:</a:t>
            </a:r>
          </a:p>
          <a:p>
            <a:pPr marL="457200" lvl="2" indent="-457200" algn="just">
              <a:lnSpc>
                <a:spcPct val="110000"/>
              </a:lnSpc>
              <a:buFont typeface="Arial" panose="020B0604020202020204" pitchFamily="34" charset="0"/>
              <a:buAutoNum type="arabicPeriod"/>
            </a:pPr>
            <a:r>
              <a:rPr lang="en-GB" altLang="en-US" sz="2100" b="1" dirty="0"/>
              <a:t>$ python script.py</a:t>
            </a:r>
          </a:p>
          <a:p>
            <a:pPr marL="0" lvl="2" indent="0" algn="just">
              <a:lnSpc>
                <a:spcPct val="110000"/>
              </a:lnSpc>
              <a:buNone/>
            </a:pPr>
            <a:r>
              <a:rPr lang="en-GB" altLang="en-US" sz="2100" dirty="0"/>
              <a:t># This will simply execute the script and return to the terminal afterwards</a:t>
            </a:r>
          </a:p>
          <a:p>
            <a:pPr marL="0" lvl="2" indent="0" algn="just">
              <a:lnSpc>
                <a:spcPct val="110000"/>
              </a:lnSpc>
              <a:buNone/>
            </a:pPr>
            <a:r>
              <a:rPr lang="en-GB" altLang="en-US" sz="2100" dirty="0" smtClean="0"/>
              <a:t>2</a:t>
            </a:r>
            <a:r>
              <a:rPr lang="en-GB" altLang="en-US" sz="2100" b="1" dirty="0" smtClean="0"/>
              <a:t>.    $ </a:t>
            </a:r>
            <a:r>
              <a:rPr lang="en-GB" altLang="en-US" sz="2100" b="1" dirty="0"/>
              <a:t>python</a:t>
            </a:r>
          </a:p>
          <a:p>
            <a:pPr marL="0" lvl="2" indent="0" algn="just">
              <a:lnSpc>
                <a:spcPct val="110000"/>
              </a:lnSpc>
              <a:buNone/>
            </a:pPr>
            <a:r>
              <a:rPr lang="en-GB" altLang="en-US" sz="2100" dirty="0" smtClean="0"/>
              <a:t>	</a:t>
            </a:r>
            <a:r>
              <a:rPr lang="en-GB" altLang="en-US" sz="2100" b="1" dirty="0" smtClean="0"/>
              <a:t>&gt;&gt;&gt; </a:t>
            </a:r>
            <a:r>
              <a:rPr lang="en-GB" altLang="en-US" sz="2100" b="1" dirty="0" err="1"/>
              <a:t>execfile</a:t>
            </a:r>
            <a:r>
              <a:rPr lang="en-GB" altLang="en-US" sz="2100" b="1" dirty="0"/>
              <a:t>('script.py')</a:t>
            </a:r>
          </a:p>
          <a:p>
            <a:pPr marL="0" lvl="2" indent="0" algn="just">
              <a:lnSpc>
                <a:spcPct val="110000"/>
              </a:lnSpc>
              <a:buNone/>
            </a:pPr>
            <a:r>
              <a:rPr lang="en-GB" altLang="en-US" sz="2100" dirty="0"/>
              <a:t># The </a:t>
            </a:r>
            <a:r>
              <a:rPr lang="en-GB" altLang="en-US" sz="2100" dirty="0" err="1"/>
              <a:t>execfile</a:t>
            </a:r>
            <a:r>
              <a:rPr lang="en-GB" altLang="en-US" sz="2100" dirty="0"/>
              <a:t> command reads in scripts and executes them immediately, as though they had been typed into the interpreter directly</a:t>
            </a:r>
          </a:p>
          <a:p>
            <a:pPr marL="0" lvl="2" indent="0" algn="just">
              <a:lnSpc>
                <a:spcPct val="110000"/>
              </a:lnSpc>
              <a:buNone/>
            </a:pPr>
            <a:r>
              <a:rPr lang="en-GB" altLang="en-US" sz="2100" dirty="0" smtClean="0"/>
              <a:t>3</a:t>
            </a:r>
            <a:r>
              <a:rPr lang="en-GB" altLang="en-US" sz="2100" b="1" dirty="0" smtClean="0"/>
              <a:t>.    $ </a:t>
            </a:r>
            <a:r>
              <a:rPr lang="en-GB" altLang="en-US" sz="2100" b="1" dirty="0"/>
              <a:t>python</a:t>
            </a:r>
          </a:p>
          <a:p>
            <a:pPr marL="0" lvl="2" indent="0" algn="just">
              <a:lnSpc>
                <a:spcPct val="110000"/>
              </a:lnSpc>
              <a:buNone/>
            </a:pPr>
            <a:r>
              <a:rPr lang="en-GB" altLang="en-US" sz="2100" dirty="0" smtClean="0"/>
              <a:t>	</a:t>
            </a:r>
            <a:r>
              <a:rPr lang="en-GB" altLang="en-US" sz="2100" b="1" dirty="0" smtClean="0"/>
              <a:t>&gt;&gt;&gt; </a:t>
            </a:r>
            <a:r>
              <a:rPr lang="en-GB" altLang="en-US" sz="2100" b="1" dirty="0"/>
              <a:t>import </a:t>
            </a:r>
            <a:r>
              <a:rPr lang="en-GB" altLang="en-US" sz="2100" b="1" dirty="0" smtClean="0"/>
              <a:t>script</a:t>
            </a:r>
            <a:endParaRPr lang="en-GB" altLang="en-US" sz="2100" b="1" dirty="0"/>
          </a:p>
          <a:p>
            <a:pPr marL="0" lvl="2" indent="0" algn="just">
              <a:lnSpc>
                <a:spcPct val="110000"/>
              </a:lnSpc>
              <a:buNone/>
            </a:pPr>
            <a:r>
              <a:rPr lang="en-GB" altLang="en-US" sz="2100" dirty="0"/>
              <a:t># The import command runs the script, displays any </a:t>
            </a:r>
            <a:r>
              <a:rPr lang="en-GB" altLang="en-US" sz="2100" dirty="0" err="1"/>
              <a:t>unstored</a:t>
            </a:r>
            <a:r>
              <a:rPr lang="en-GB" altLang="en-US" sz="2100" dirty="0"/>
              <a:t> outputs, and creates a lower level (or context) within the program.  More on contexts later.  </a:t>
            </a:r>
          </a:p>
          <a:p>
            <a:pPr marL="457200" lvl="2" indent="-457200" algn="just">
              <a:lnSpc>
                <a:spcPct val="110000"/>
              </a:lnSpc>
              <a:buFont typeface="Arial" panose="020B0604020202020204" pitchFamily="34" charset="0"/>
              <a:buAutoNum type="arabicPeriod"/>
            </a:pPr>
            <a:endParaRPr lang="en-IN" sz="2100" dirty="0"/>
          </a:p>
        </p:txBody>
      </p:sp>
    </p:spTree>
    <p:extLst>
      <p:ext uri="{BB962C8B-B14F-4D97-AF65-F5344CB8AC3E}">
        <p14:creationId xmlns:p14="http://schemas.microsoft.com/office/powerpoint/2010/main" val="8288214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6435"/>
          </a:xfrm>
        </p:spPr>
        <p:txBody>
          <a:bodyPr>
            <a:normAutofit fontScale="90000"/>
          </a:bodyPr>
          <a:lstStyle/>
          <a:p>
            <a:pPr algn="ctr"/>
            <a:r>
              <a:rPr lang="en-IN" dirty="0" smtClean="0"/>
              <a:t>Example</a:t>
            </a:r>
            <a:endParaRPr lang="en-IN" dirty="0"/>
          </a:p>
        </p:txBody>
      </p:sp>
      <p:sp>
        <p:nvSpPr>
          <p:cNvPr id="3" name="Content Placeholder 2"/>
          <p:cNvSpPr>
            <a:spLocks noGrp="1"/>
          </p:cNvSpPr>
          <p:nvPr>
            <p:ph idx="1"/>
          </p:nvPr>
        </p:nvSpPr>
        <p:spPr>
          <a:xfrm>
            <a:off x="838200" y="1051560"/>
            <a:ext cx="10515600" cy="5125403"/>
          </a:xfrm>
        </p:spPr>
        <p:txBody>
          <a:bodyPr>
            <a:noAutofit/>
          </a:bodyPr>
          <a:lstStyle/>
          <a:p>
            <a:r>
              <a:rPr lang="en-GB" altLang="en-US" sz="2000" dirty="0">
                <a:solidFill>
                  <a:srgbClr val="000000"/>
                </a:solidFill>
              </a:rPr>
              <a:t>Suppose the file script.py contains the following lines:</a:t>
            </a:r>
          </a:p>
          <a:p>
            <a:pPr lvl="1">
              <a:lnSpc>
                <a:spcPct val="103000"/>
              </a:lnSpc>
            </a:pPr>
            <a:r>
              <a:rPr lang="en-GB" altLang="en-US" sz="1600" dirty="0">
                <a:solidFill>
                  <a:srgbClr val="000000"/>
                </a:solidFill>
                <a:latin typeface="Courier New" panose="02070309020205020404" pitchFamily="49" charset="0"/>
              </a:rPr>
              <a:t>print 'Hello world'</a:t>
            </a:r>
          </a:p>
          <a:p>
            <a:pPr lvl="1">
              <a:lnSpc>
                <a:spcPct val="103000"/>
              </a:lnSpc>
            </a:pPr>
            <a:r>
              <a:rPr lang="en-GB" altLang="en-US" sz="1600" dirty="0">
                <a:solidFill>
                  <a:srgbClr val="000000"/>
                </a:solidFill>
                <a:latin typeface="Courier New" panose="02070309020205020404" pitchFamily="49" charset="0"/>
              </a:rPr>
              <a:t>x = [0,1,2]</a:t>
            </a:r>
          </a:p>
          <a:p>
            <a:pPr marL="0" indent="0">
              <a:buNone/>
            </a:pPr>
            <a:r>
              <a:rPr lang="en-GB" altLang="en-US" sz="2000" dirty="0">
                <a:solidFill>
                  <a:srgbClr val="000000"/>
                </a:solidFill>
              </a:rPr>
              <a:t>Let's run this script in each of the ways described on the last slide:</a:t>
            </a:r>
          </a:p>
          <a:p>
            <a:pPr marL="0" indent="0">
              <a:buNone/>
            </a:pPr>
            <a:r>
              <a:rPr lang="en-GB" altLang="en-US" sz="2000" dirty="0" smtClean="0">
                <a:solidFill>
                  <a:srgbClr val="0000FF"/>
                </a:solidFill>
              </a:rPr>
              <a:t>1. </a:t>
            </a:r>
            <a:r>
              <a:rPr lang="en-GB" altLang="en-US" sz="2000" dirty="0" smtClean="0">
                <a:solidFill>
                  <a:srgbClr val="000000"/>
                </a:solidFill>
                <a:latin typeface="Courier New" panose="02070309020205020404" pitchFamily="49" charset="0"/>
              </a:rPr>
              <a:t>python </a:t>
            </a:r>
            <a:r>
              <a:rPr lang="en-GB" altLang="en-US" sz="2000" dirty="0">
                <a:solidFill>
                  <a:srgbClr val="000000"/>
                </a:solidFill>
                <a:latin typeface="Courier New" panose="02070309020205020404" pitchFamily="49" charset="0"/>
              </a:rPr>
              <a:t>script.py</a:t>
            </a:r>
          </a:p>
          <a:p>
            <a:pPr>
              <a:lnSpc>
                <a:spcPct val="103000"/>
              </a:lnSpc>
            </a:pPr>
            <a:r>
              <a:rPr lang="en-GB" altLang="en-US" sz="2000" dirty="0">
                <a:solidFill>
                  <a:srgbClr val="000000"/>
                </a:solidFill>
                <a:latin typeface="Courier New" panose="02070309020205020404" pitchFamily="49" charset="0"/>
              </a:rPr>
              <a:t>Hello </a:t>
            </a:r>
            <a:r>
              <a:rPr lang="en-GB" altLang="en-US" sz="2000" dirty="0" smtClean="0">
                <a:solidFill>
                  <a:srgbClr val="000000"/>
                </a:solidFill>
                <a:latin typeface="Courier New" panose="02070309020205020404" pitchFamily="49" charset="0"/>
              </a:rPr>
              <a:t>world</a:t>
            </a:r>
          </a:p>
          <a:p>
            <a:pPr>
              <a:lnSpc>
                <a:spcPct val="103000"/>
              </a:lnSpc>
            </a:pPr>
            <a:r>
              <a:rPr lang="en-GB" altLang="en-US" sz="2000" dirty="0" smtClean="0">
                <a:solidFill>
                  <a:srgbClr val="000000"/>
                </a:solidFill>
                <a:latin typeface="Courier New" panose="02070309020205020404" pitchFamily="49" charset="0"/>
              </a:rPr>
              <a:t>&gt;&gt;&gt; x</a:t>
            </a:r>
            <a:endParaRPr lang="en-GB" altLang="en-US" sz="2000" dirty="0">
              <a:solidFill>
                <a:srgbClr val="000000"/>
              </a:solidFill>
              <a:latin typeface="Courier New" panose="02070309020205020404" pitchFamily="49" charset="0"/>
            </a:endParaRPr>
          </a:p>
          <a:p>
            <a:r>
              <a:rPr lang="en-GB" altLang="en-US" sz="2000" dirty="0" smtClean="0">
                <a:solidFill>
                  <a:srgbClr val="008000"/>
                </a:solidFill>
              </a:rPr>
              <a:t># </a:t>
            </a:r>
            <a:r>
              <a:rPr lang="en-GB" altLang="en-US" sz="2000" dirty="0">
                <a:solidFill>
                  <a:srgbClr val="008000"/>
                </a:solidFill>
              </a:rPr>
              <a:t>The script is executed and the interpreter is immediately closed.  x is lost.</a:t>
            </a:r>
          </a:p>
          <a:p>
            <a:pPr marL="0" indent="0">
              <a:lnSpc>
                <a:spcPct val="103000"/>
              </a:lnSpc>
              <a:buNone/>
            </a:pPr>
            <a:r>
              <a:rPr lang="en-GB" altLang="en-US" sz="2000" dirty="0" smtClean="0">
                <a:solidFill>
                  <a:srgbClr val="000000"/>
                </a:solidFill>
                <a:latin typeface="Courier New" panose="02070309020205020404" pitchFamily="49" charset="0"/>
              </a:rPr>
              <a:t>2.python </a:t>
            </a:r>
            <a:r>
              <a:rPr lang="en-GB" altLang="en-US" sz="2000" dirty="0">
                <a:solidFill>
                  <a:srgbClr val="000000"/>
                </a:solidFill>
                <a:latin typeface="Courier New" panose="02070309020205020404" pitchFamily="49" charset="0"/>
              </a:rPr>
              <a:t>-</a:t>
            </a:r>
            <a:r>
              <a:rPr lang="en-GB" altLang="en-US" sz="2000" dirty="0" err="1">
                <a:solidFill>
                  <a:srgbClr val="000000"/>
                </a:solidFill>
                <a:latin typeface="Courier New" panose="02070309020205020404" pitchFamily="49" charset="0"/>
              </a:rPr>
              <a:t>i</a:t>
            </a:r>
            <a:r>
              <a:rPr lang="en-GB" altLang="en-US" sz="2000" dirty="0">
                <a:solidFill>
                  <a:srgbClr val="000000"/>
                </a:solidFill>
                <a:latin typeface="Courier New" panose="02070309020205020404" pitchFamily="49" charset="0"/>
              </a:rPr>
              <a:t> script.py</a:t>
            </a:r>
          </a:p>
          <a:p>
            <a:pPr>
              <a:lnSpc>
                <a:spcPct val="103000"/>
              </a:lnSpc>
            </a:pPr>
            <a:r>
              <a:rPr lang="en-GB" altLang="en-US" sz="2000" dirty="0">
                <a:solidFill>
                  <a:srgbClr val="000000"/>
                </a:solidFill>
                <a:latin typeface="Courier New" panose="02070309020205020404" pitchFamily="49" charset="0"/>
              </a:rPr>
              <a:t>Hello world</a:t>
            </a:r>
          </a:p>
          <a:p>
            <a:pPr>
              <a:lnSpc>
                <a:spcPct val="103000"/>
              </a:lnSpc>
            </a:pPr>
            <a:r>
              <a:rPr lang="en-GB" altLang="en-US" sz="2000" dirty="0">
                <a:solidFill>
                  <a:srgbClr val="000000"/>
                </a:solidFill>
                <a:latin typeface="Courier New" panose="02070309020205020404" pitchFamily="49" charset="0"/>
              </a:rPr>
              <a:t>&gt;&gt;&gt; x</a:t>
            </a:r>
          </a:p>
          <a:p>
            <a:pPr>
              <a:lnSpc>
                <a:spcPct val="103000"/>
              </a:lnSpc>
            </a:pPr>
            <a:r>
              <a:rPr lang="en-GB" altLang="en-US" sz="2000" dirty="0">
                <a:solidFill>
                  <a:srgbClr val="000000"/>
                </a:solidFill>
                <a:latin typeface="Courier New" panose="02070309020205020404" pitchFamily="49" charset="0"/>
              </a:rPr>
              <a:t>[0,1,2]</a:t>
            </a:r>
          </a:p>
          <a:p>
            <a:pPr>
              <a:lnSpc>
                <a:spcPct val="103000"/>
              </a:lnSpc>
            </a:pPr>
            <a:r>
              <a:rPr lang="en-GB" altLang="en-US" sz="2000" dirty="0">
                <a:solidFill>
                  <a:srgbClr val="000000"/>
                </a:solidFill>
                <a:latin typeface="Courier New" panose="02070309020205020404" pitchFamily="49" charset="0"/>
              </a:rPr>
              <a:t>&gt;&gt;&gt;</a:t>
            </a:r>
          </a:p>
          <a:p>
            <a:r>
              <a:rPr lang="en-GB" altLang="en-US" sz="2000" dirty="0">
                <a:solidFill>
                  <a:srgbClr val="008000"/>
                </a:solidFill>
              </a:rPr>
              <a:t># “Hello world” is printed, x is stored and can be called later, and the interpreter is left open </a:t>
            </a:r>
          </a:p>
          <a:p>
            <a:endParaRPr lang="en-IN" sz="2000" dirty="0"/>
          </a:p>
        </p:txBody>
      </p:sp>
    </p:spTree>
    <p:extLst>
      <p:ext uri="{BB962C8B-B14F-4D97-AF65-F5344CB8AC3E}">
        <p14:creationId xmlns:p14="http://schemas.microsoft.com/office/powerpoint/2010/main" val="5733864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4035"/>
          </a:xfrm>
        </p:spPr>
        <p:txBody>
          <a:bodyPr>
            <a:normAutofit fontScale="90000"/>
          </a:bodyPr>
          <a:lstStyle/>
          <a:p>
            <a:pPr algn="ctr"/>
            <a:r>
              <a:rPr lang="en-IN" dirty="0" smtClean="0"/>
              <a:t>Example</a:t>
            </a:r>
            <a:endParaRPr lang="en-IN" dirty="0"/>
          </a:p>
        </p:txBody>
      </p:sp>
      <p:sp>
        <p:nvSpPr>
          <p:cNvPr id="3" name="Content Placeholder 2"/>
          <p:cNvSpPr>
            <a:spLocks noGrp="1"/>
          </p:cNvSpPr>
          <p:nvPr>
            <p:ph idx="1"/>
          </p:nvPr>
        </p:nvSpPr>
        <p:spPr>
          <a:xfrm>
            <a:off x="838200" y="1051560"/>
            <a:ext cx="10515600" cy="5684520"/>
          </a:xfrm>
        </p:spPr>
        <p:txBody>
          <a:bodyPr>
            <a:normAutofit fontScale="47500" lnSpcReduction="20000"/>
          </a:bodyPr>
          <a:lstStyle/>
          <a:p>
            <a:pPr>
              <a:lnSpc>
                <a:spcPct val="103000"/>
              </a:lnSpc>
            </a:pPr>
            <a:r>
              <a:rPr lang="en-GB" altLang="en-US" sz="3600" dirty="0">
                <a:solidFill>
                  <a:srgbClr val="000000"/>
                </a:solidFill>
                <a:latin typeface="Courier New" panose="02070309020205020404" pitchFamily="49" charset="0"/>
              </a:rPr>
              <a:t>$ python</a:t>
            </a:r>
          </a:p>
          <a:p>
            <a:pPr>
              <a:lnSpc>
                <a:spcPct val="103000"/>
              </a:lnSpc>
            </a:pPr>
            <a:r>
              <a:rPr lang="en-GB" altLang="en-US" sz="3600" dirty="0">
                <a:solidFill>
                  <a:srgbClr val="000000"/>
                </a:solidFill>
                <a:latin typeface="Courier New" panose="02070309020205020404" pitchFamily="49" charset="0"/>
              </a:rPr>
              <a:t>&gt;&gt;&gt; </a:t>
            </a:r>
            <a:r>
              <a:rPr lang="en-GB" altLang="en-US" sz="3600" dirty="0" err="1">
                <a:solidFill>
                  <a:srgbClr val="000000"/>
                </a:solidFill>
                <a:latin typeface="Courier New" panose="02070309020205020404" pitchFamily="49" charset="0"/>
              </a:rPr>
              <a:t>execfile</a:t>
            </a:r>
            <a:r>
              <a:rPr lang="en-GB" altLang="en-US" sz="3600" dirty="0">
                <a:solidFill>
                  <a:srgbClr val="000000"/>
                </a:solidFill>
                <a:latin typeface="Courier New" panose="02070309020205020404" pitchFamily="49" charset="0"/>
              </a:rPr>
              <a:t>('script.py')</a:t>
            </a:r>
          </a:p>
          <a:p>
            <a:pPr>
              <a:lnSpc>
                <a:spcPct val="103000"/>
              </a:lnSpc>
            </a:pPr>
            <a:r>
              <a:rPr lang="en-GB" altLang="en-US" sz="3600" dirty="0">
                <a:solidFill>
                  <a:srgbClr val="000000"/>
                </a:solidFill>
                <a:latin typeface="Courier New" panose="02070309020205020404" pitchFamily="49" charset="0"/>
              </a:rPr>
              <a:t>Hello world</a:t>
            </a:r>
          </a:p>
          <a:p>
            <a:pPr>
              <a:lnSpc>
                <a:spcPct val="103000"/>
              </a:lnSpc>
            </a:pPr>
            <a:r>
              <a:rPr lang="en-GB" altLang="en-US" sz="3600" dirty="0">
                <a:solidFill>
                  <a:srgbClr val="000000"/>
                </a:solidFill>
                <a:latin typeface="Courier New" panose="02070309020205020404" pitchFamily="49" charset="0"/>
              </a:rPr>
              <a:t>&gt;&gt;&gt; x</a:t>
            </a:r>
          </a:p>
          <a:p>
            <a:pPr>
              <a:lnSpc>
                <a:spcPct val="103000"/>
              </a:lnSpc>
            </a:pPr>
            <a:r>
              <a:rPr lang="en-GB" altLang="en-US" sz="3600" dirty="0">
                <a:solidFill>
                  <a:srgbClr val="000000"/>
                </a:solidFill>
                <a:latin typeface="Courier New" panose="02070309020205020404" pitchFamily="49" charset="0"/>
              </a:rPr>
              <a:t>[0,1,2]</a:t>
            </a:r>
          </a:p>
          <a:p>
            <a:pPr>
              <a:lnSpc>
                <a:spcPct val="103000"/>
              </a:lnSpc>
            </a:pPr>
            <a:r>
              <a:rPr lang="en-GB" altLang="en-US" sz="3600" dirty="0">
                <a:solidFill>
                  <a:srgbClr val="000000"/>
                </a:solidFill>
                <a:latin typeface="Courier New" panose="02070309020205020404" pitchFamily="49" charset="0"/>
              </a:rPr>
              <a:t>&gt;&gt;&gt; </a:t>
            </a:r>
          </a:p>
          <a:p>
            <a:r>
              <a:rPr lang="en-GB" altLang="en-US" sz="3600" dirty="0" smtClean="0">
                <a:solidFill>
                  <a:srgbClr val="008000"/>
                </a:solidFill>
              </a:rPr>
              <a:t>(same as </a:t>
            </a:r>
            <a:r>
              <a:rPr lang="en-GB" altLang="en-US" sz="3600" dirty="0">
                <a:solidFill>
                  <a:srgbClr val="800080"/>
                </a:solidFill>
                <a:latin typeface="Courier New" panose="02070309020205020404" pitchFamily="49" charset="0"/>
              </a:rPr>
              <a:t>python -</a:t>
            </a:r>
            <a:r>
              <a:rPr lang="en-GB" altLang="en-US" sz="3600" dirty="0" err="1">
                <a:solidFill>
                  <a:srgbClr val="800080"/>
                </a:solidFill>
                <a:latin typeface="Courier New" panose="02070309020205020404" pitchFamily="49" charset="0"/>
              </a:rPr>
              <a:t>i</a:t>
            </a:r>
            <a:r>
              <a:rPr lang="en-GB" altLang="en-US" sz="3600" dirty="0">
                <a:solidFill>
                  <a:srgbClr val="800080"/>
                </a:solidFill>
                <a:latin typeface="Courier New" panose="02070309020205020404" pitchFamily="49" charset="0"/>
              </a:rPr>
              <a:t> </a:t>
            </a:r>
            <a:r>
              <a:rPr lang="en-GB" altLang="en-US" sz="3600" dirty="0" smtClean="0">
                <a:solidFill>
                  <a:srgbClr val="800080"/>
                </a:solidFill>
                <a:latin typeface="Courier New" panose="02070309020205020404" pitchFamily="49" charset="0"/>
              </a:rPr>
              <a:t>script.py)</a:t>
            </a:r>
            <a:endParaRPr lang="en-GB" altLang="en-US" sz="3600" dirty="0">
              <a:solidFill>
                <a:srgbClr val="800080"/>
              </a:solidFill>
              <a:latin typeface="Courier New" panose="02070309020205020404" pitchFamily="49" charset="0"/>
            </a:endParaRPr>
          </a:p>
          <a:p>
            <a:pPr>
              <a:lnSpc>
                <a:spcPct val="103000"/>
              </a:lnSpc>
            </a:pPr>
            <a:r>
              <a:rPr lang="en-GB" altLang="en-US" sz="3600" dirty="0">
                <a:solidFill>
                  <a:srgbClr val="000000"/>
                </a:solidFill>
                <a:latin typeface="Courier New" panose="02070309020205020404" pitchFamily="49" charset="0"/>
              </a:rPr>
              <a:t>$ python</a:t>
            </a:r>
          </a:p>
          <a:p>
            <a:pPr>
              <a:lnSpc>
                <a:spcPct val="103000"/>
              </a:lnSpc>
            </a:pPr>
            <a:r>
              <a:rPr lang="en-GB" altLang="en-US" sz="3600" dirty="0">
                <a:solidFill>
                  <a:srgbClr val="000000"/>
                </a:solidFill>
                <a:latin typeface="Courier New" panose="02070309020205020404" pitchFamily="49" charset="0"/>
              </a:rPr>
              <a:t>&gt;&gt;&gt; import script</a:t>
            </a:r>
          </a:p>
          <a:p>
            <a:pPr>
              <a:lnSpc>
                <a:spcPct val="103000"/>
              </a:lnSpc>
            </a:pPr>
            <a:r>
              <a:rPr lang="en-GB" altLang="en-US" sz="3600" dirty="0">
                <a:solidFill>
                  <a:srgbClr val="000000"/>
                </a:solidFill>
                <a:latin typeface="Courier New" panose="02070309020205020404" pitchFamily="49" charset="0"/>
              </a:rPr>
              <a:t>Hello world</a:t>
            </a:r>
          </a:p>
          <a:p>
            <a:pPr>
              <a:lnSpc>
                <a:spcPct val="103000"/>
              </a:lnSpc>
            </a:pPr>
            <a:r>
              <a:rPr lang="en-GB" altLang="en-US" sz="3600" dirty="0">
                <a:solidFill>
                  <a:srgbClr val="000000"/>
                </a:solidFill>
                <a:latin typeface="Courier New" panose="02070309020205020404" pitchFamily="49" charset="0"/>
              </a:rPr>
              <a:t>&gt;&gt;&gt; x</a:t>
            </a:r>
          </a:p>
          <a:p>
            <a:pPr>
              <a:lnSpc>
                <a:spcPct val="103000"/>
              </a:lnSpc>
            </a:pPr>
            <a:r>
              <a:rPr lang="en-GB" altLang="en-US" sz="3600" dirty="0" err="1">
                <a:solidFill>
                  <a:srgbClr val="000000"/>
                </a:solidFill>
                <a:latin typeface="Courier New" panose="02070309020205020404" pitchFamily="49" charset="0"/>
              </a:rPr>
              <a:t>Traceback</a:t>
            </a:r>
            <a:r>
              <a:rPr lang="en-GB" altLang="en-US" sz="3600" dirty="0">
                <a:solidFill>
                  <a:srgbClr val="000000"/>
                </a:solidFill>
                <a:latin typeface="Courier New" panose="02070309020205020404" pitchFamily="49" charset="0"/>
              </a:rPr>
              <a:t> (most recent call last):</a:t>
            </a:r>
          </a:p>
          <a:p>
            <a:pPr>
              <a:lnSpc>
                <a:spcPct val="103000"/>
              </a:lnSpc>
            </a:pPr>
            <a:r>
              <a:rPr lang="en-GB" altLang="en-US" sz="3600" dirty="0">
                <a:solidFill>
                  <a:srgbClr val="000000"/>
                </a:solidFill>
                <a:latin typeface="Courier New" panose="02070309020205020404" pitchFamily="49" charset="0"/>
              </a:rPr>
              <a:t>  File "&lt;</a:t>
            </a:r>
            <a:r>
              <a:rPr lang="en-GB" altLang="en-US" sz="3600" dirty="0" err="1">
                <a:solidFill>
                  <a:srgbClr val="000000"/>
                </a:solidFill>
                <a:latin typeface="Courier New" panose="02070309020205020404" pitchFamily="49" charset="0"/>
              </a:rPr>
              <a:t>stdin</a:t>
            </a:r>
            <a:r>
              <a:rPr lang="en-GB" altLang="en-US" sz="3600" dirty="0">
                <a:solidFill>
                  <a:srgbClr val="000000"/>
                </a:solidFill>
                <a:latin typeface="Courier New" panose="02070309020205020404" pitchFamily="49" charset="0"/>
              </a:rPr>
              <a:t>&gt;", line 1, in ?</a:t>
            </a:r>
          </a:p>
          <a:p>
            <a:pPr>
              <a:lnSpc>
                <a:spcPct val="103000"/>
              </a:lnSpc>
            </a:pPr>
            <a:r>
              <a:rPr lang="en-GB" altLang="en-US" sz="3600" dirty="0" err="1">
                <a:solidFill>
                  <a:srgbClr val="000000"/>
                </a:solidFill>
                <a:latin typeface="Courier New" panose="02070309020205020404" pitchFamily="49" charset="0"/>
              </a:rPr>
              <a:t>NameError</a:t>
            </a:r>
            <a:r>
              <a:rPr lang="en-GB" altLang="en-US" sz="3600" dirty="0">
                <a:solidFill>
                  <a:srgbClr val="000000"/>
                </a:solidFill>
                <a:latin typeface="Courier New" panose="02070309020205020404" pitchFamily="49" charset="0"/>
              </a:rPr>
              <a:t>: name 'x' is not defined</a:t>
            </a:r>
          </a:p>
          <a:p>
            <a:pPr>
              <a:lnSpc>
                <a:spcPct val="103000"/>
              </a:lnSpc>
            </a:pPr>
            <a:r>
              <a:rPr lang="en-GB" altLang="en-US" sz="3600" dirty="0">
                <a:solidFill>
                  <a:srgbClr val="000000"/>
                </a:solidFill>
                <a:latin typeface="Courier New" panose="02070309020205020404" pitchFamily="49" charset="0"/>
              </a:rPr>
              <a:t>&gt;&gt;&gt; </a:t>
            </a:r>
          </a:p>
          <a:p>
            <a:r>
              <a:rPr lang="en-GB" altLang="en-US" sz="3600" dirty="0">
                <a:solidFill>
                  <a:srgbClr val="008000"/>
                </a:solidFill>
              </a:rPr>
              <a:t># When script.py is loaded in this way, x is not defined on the top level</a:t>
            </a:r>
          </a:p>
          <a:p>
            <a:endParaRPr lang="en-IN" dirty="0"/>
          </a:p>
        </p:txBody>
      </p:sp>
    </p:spTree>
    <p:extLst>
      <p:ext uri="{BB962C8B-B14F-4D97-AF65-F5344CB8AC3E}">
        <p14:creationId xmlns:p14="http://schemas.microsoft.com/office/powerpoint/2010/main" val="17365758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p>
            <a:pPr algn="ctr"/>
            <a:r>
              <a:rPr lang="en-US" dirty="0" err="1" smtClean="0"/>
              <a:t>Ipython</a:t>
            </a:r>
            <a:r>
              <a:rPr lang="en-US" dirty="0" smtClean="0"/>
              <a:t> Notebooks</a:t>
            </a:r>
            <a:endParaRPr lang="en-US" dirty="0"/>
          </a:p>
        </p:txBody>
      </p:sp>
      <p:sp>
        <p:nvSpPr>
          <p:cNvPr id="3" name="Content Placeholder 2"/>
          <p:cNvSpPr>
            <a:spLocks noGrp="1"/>
          </p:cNvSpPr>
          <p:nvPr>
            <p:ph idx="1"/>
          </p:nvPr>
        </p:nvSpPr>
        <p:spPr>
          <a:xfrm>
            <a:off x="838200" y="1371600"/>
            <a:ext cx="10515600" cy="4805363"/>
          </a:xfrm>
        </p:spPr>
        <p:txBody>
          <a:bodyPr/>
          <a:lstStyle/>
          <a:p>
            <a:r>
              <a:rPr lang="en-US" dirty="0"/>
              <a:t>For a bit of history, </a:t>
            </a:r>
            <a:r>
              <a:rPr lang="en-US" dirty="0" err="1"/>
              <a:t>IPython</a:t>
            </a:r>
            <a:r>
              <a:rPr lang="en-US" dirty="0"/>
              <a:t> notebooks quickly gained popularity and in 2013 the </a:t>
            </a:r>
            <a:r>
              <a:rPr lang="en-US" dirty="0" err="1"/>
              <a:t>IPython</a:t>
            </a:r>
            <a:r>
              <a:rPr lang="en-US" dirty="0"/>
              <a:t> team won a Sloan Foundation Grant to accelerate development of this technology</a:t>
            </a:r>
            <a:r>
              <a:rPr lang="en-US" dirty="0" smtClean="0"/>
              <a:t>.</a:t>
            </a:r>
          </a:p>
          <a:p>
            <a:pPr algn="just"/>
            <a:r>
              <a:rPr lang="en-US" dirty="0" smtClean="0"/>
              <a:t>The </a:t>
            </a:r>
            <a:r>
              <a:rPr lang="en-US" dirty="0" err="1"/>
              <a:t>IPython</a:t>
            </a:r>
            <a:r>
              <a:rPr lang="en-US" dirty="0"/>
              <a:t> Notebook concept was expanded upon to allow for additional programming languages and was therefore renamed “</a:t>
            </a:r>
            <a:r>
              <a:rPr lang="en-US" dirty="0" err="1"/>
              <a:t>Jupyter</a:t>
            </a:r>
            <a:r>
              <a:rPr lang="en-US" dirty="0"/>
              <a:t>”. </a:t>
            </a:r>
            <a:endParaRPr lang="en-US" dirty="0" smtClean="0"/>
          </a:p>
          <a:p>
            <a:pPr algn="just"/>
            <a:r>
              <a:rPr lang="en-US" dirty="0" smtClean="0"/>
              <a:t>“</a:t>
            </a:r>
            <a:r>
              <a:rPr lang="en-US" dirty="0" err="1"/>
              <a:t>Jupyter</a:t>
            </a:r>
            <a:r>
              <a:rPr lang="en-US" dirty="0"/>
              <a:t>” is a loose acronym meaning Julia, Python and R, but today, the notebook technology supports many programming languages. </a:t>
            </a:r>
          </a:p>
        </p:txBody>
      </p:sp>
    </p:spTree>
    <p:extLst>
      <p:ext uri="{BB962C8B-B14F-4D97-AF65-F5344CB8AC3E}">
        <p14:creationId xmlns:p14="http://schemas.microsoft.com/office/powerpoint/2010/main" val="3274942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7161"/>
            <a:ext cx="10515600" cy="502919"/>
          </a:xfrm>
        </p:spPr>
        <p:txBody>
          <a:bodyPr>
            <a:normAutofit fontScale="90000"/>
          </a:bodyPr>
          <a:lstStyle/>
          <a:p>
            <a:pPr algn="ctr"/>
            <a:r>
              <a:rPr lang="en-US" dirty="0" smtClean="0"/>
              <a:t>About </a:t>
            </a:r>
            <a:r>
              <a:rPr lang="en-US" dirty="0" err="1" smtClean="0"/>
              <a:t>Jupyter</a:t>
            </a:r>
            <a:endParaRPr lang="en-US" dirty="0"/>
          </a:p>
        </p:txBody>
      </p:sp>
      <p:sp>
        <p:nvSpPr>
          <p:cNvPr id="3" name="Content Placeholder 2"/>
          <p:cNvSpPr>
            <a:spLocks noGrp="1"/>
          </p:cNvSpPr>
          <p:nvPr>
            <p:ph idx="1"/>
          </p:nvPr>
        </p:nvSpPr>
        <p:spPr>
          <a:xfrm>
            <a:off x="838200" y="640080"/>
            <a:ext cx="10515600" cy="6217920"/>
          </a:xfrm>
        </p:spPr>
        <p:txBody>
          <a:bodyPr>
            <a:noAutofit/>
          </a:bodyPr>
          <a:lstStyle/>
          <a:p>
            <a:pPr algn="just">
              <a:lnSpc>
                <a:spcPct val="100000"/>
              </a:lnSpc>
              <a:spcBef>
                <a:spcPts val="0"/>
              </a:spcBef>
            </a:pPr>
            <a:r>
              <a:rPr lang="en-US" sz="2400" dirty="0"/>
              <a:t>Brian Granger and Fernando Pérez created the </a:t>
            </a:r>
            <a:r>
              <a:rPr lang="en-US" sz="2400" dirty="0" err="1"/>
              <a:t>IPython</a:t>
            </a:r>
            <a:r>
              <a:rPr lang="en-US" sz="2400" dirty="0"/>
              <a:t> (now “</a:t>
            </a:r>
            <a:r>
              <a:rPr lang="en-US" sz="2400" dirty="0" err="1"/>
              <a:t>Jupyter</a:t>
            </a:r>
            <a:r>
              <a:rPr lang="en-US" sz="2400" dirty="0"/>
              <a:t>”) Notebooks web-based technology because of the </a:t>
            </a:r>
            <a:r>
              <a:rPr lang="en-US" sz="2400" dirty="0" smtClean="0"/>
              <a:t>improved </a:t>
            </a:r>
            <a:r>
              <a:rPr lang="en-US" sz="2400" dirty="0"/>
              <a:t>web browser technologies (e.g., HTML5</a:t>
            </a:r>
            <a:r>
              <a:rPr lang="en-US" sz="2400" dirty="0" smtClean="0"/>
              <a:t>).</a:t>
            </a:r>
          </a:p>
          <a:p>
            <a:pPr marL="0" indent="0" algn="just">
              <a:lnSpc>
                <a:spcPct val="100000"/>
              </a:lnSpc>
              <a:spcBef>
                <a:spcPts val="0"/>
              </a:spcBef>
              <a:buNone/>
            </a:pPr>
            <a:endParaRPr lang="en-US" sz="2400" dirty="0"/>
          </a:p>
          <a:p>
            <a:pPr algn="just">
              <a:lnSpc>
                <a:spcPct val="100000"/>
              </a:lnSpc>
              <a:spcBef>
                <a:spcPts val="0"/>
              </a:spcBef>
            </a:pPr>
            <a:r>
              <a:rPr lang="en-US" sz="2400" dirty="0" err="1"/>
              <a:t>Jupyter</a:t>
            </a:r>
            <a:r>
              <a:rPr lang="en-US" sz="2400" dirty="0"/>
              <a:t> notebooks are a series of “cells” containing executable code, or markdown. These notebooks can be saved and easily shared in .</a:t>
            </a:r>
            <a:r>
              <a:rPr lang="en-US" sz="2400" dirty="0" err="1"/>
              <a:t>ipynb</a:t>
            </a:r>
            <a:r>
              <a:rPr lang="en-US" sz="2400" dirty="0"/>
              <a:t> JSON format. </a:t>
            </a:r>
          </a:p>
          <a:p>
            <a:pPr>
              <a:lnSpc>
                <a:spcPct val="100000"/>
              </a:lnSpc>
              <a:spcBef>
                <a:spcPts val="0"/>
              </a:spcBef>
            </a:pPr>
            <a:endParaRPr lang="en-US" sz="2400" dirty="0" smtClean="0"/>
          </a:p>
          <a:p>
            <a:pPr algn="just">
              <a:lnSpc>
                <a:spcPct val="100000"/>
              </a:lnSpc>
              <a:spcBef>
                <a:spcPts val="0"/>
              </a:spcBef>
            </a:pPr>
            <a:r>
              <a:rPr lang="en-US" sz="2400" dirty="0" smtClean="0"/>
              <a:t>They </a:t>
            </a:r>
            <a:r>
              <a:rPr lang="en-US" sz="2400" dirty="0"/>
              <a:t>have </a:t>
            </a:r>
            <a:r>
              <a:rPr lang="en-US" sz="2400" dirty="0" err="1"/>
              <a:t>LaTeX</a:t>
            </a:r>
            <a:r>
              <a:rPr lang="en-US" sz="2400" dirty="0"/>
              <a:t> support for mathematical equations with MathJax, a web browser enhancement for display of mathematics. </a:t>
            </a:r>
            <a:endParaRPr lang="en-US" sz="2400" dirty="0" smtClean="0"/>
          </a:p>
          <a:p>
            <a:pPr>
              <a:lnSpc>
                <a:spcPct val="100000"/>
              </a:lnSpc>
              <a:spcBef>
                <a:spcPts val="0"/>
              </a:spcBef>
            </a:pPr>
            <a:endParaRPr lang="en-US" sz="2400" dirty="0" smtClean="0"/>
          </a:p>
          <a:p>
            <a:pPr algn="just">
              <a:lnSpc>
                <a:spcPct val="100000"/>
              </a:lnSpc>
              <a:spcBef>
                <a:spcPts val="0"/>
              </a:spcBef>
            </a:pPr>
            <a:r>
              <a:rPr lang="en-US" sz="2400" dirty="0" smtClean="0"/>
              <a:t>They can also be committed to version control repositories such as </a:t>
            </a:r>
            <a:r>
              <a:rPr lang="en-US" sz="2400" dirty="0" err="1" smtClean="0"/>
              <a:t>git</a:t>
            </a:r>
            <a:r>
              <a:rPr lang="en-US" sz="2400" dirty="0" smtClean="0"/>
              <a:t> and the code sharing site </a:t>
            </a:r>
            <a:r>
              <a:rPr lang="en-US" sz="2400" dirty="0" err="1" smtClean="0"/>
              <a:t>github</a:t>
            </a:r>
            <a:r>
              <a:rPr lang="en-US" sz="2400" dirty="0" smtClean="0"/>
              <a:t>. </a:t>
            </a:r>
            <a:r>
              <a:rPr lang="en-US" sz="2400" dirty="0" err="1" smtClean="0"/>
              <a:t>Jupyter</a:t>
            </a:r>
            <a:r>
              <a:rPr lang="en-US" sz="2400" dirty="0" smtClean="0"/>
              <a:t> notebooks can be viewed with </a:t>
            </a:r>
            <a:r>
              <a:rPr lang="en-US" sz="2400" dirty="0" err="1" smtClean="0"/>
              <a:t>nbviewer</a:t>
            </a:r>
            <a:r>
              <a:rPr lang="en-US" sz="2400" dirty="0" smtClean="0"/>
              <a:t> technology which </a:t>
            </a:r>
            <a:r>
              <a:rPr lang="en-US" sz="2400" dirty="0" err="1" smtClean="0"/>
              <a:t>github</a:t>
            </a:r>
            <a:r>
              <a:rPr lang="en-US" sz="2400" dirty="0" smtClean="0"/>
              <a:t> supports. Moreover, because these notebook environments are for writing and developing code, they offer many niceties available in typical Interactive Development Environments (IDEs) such as code completion and easy access to help.</a:t>
            </a:r>
          </a:p>
          <a:p>
            <a:pPr>
              <a:lnSpc>
                <a:spcPct val="110000"/>
              </a:lnSpc>
            </a:pPr>
            <a:endParaRPr lang="en-US" sz="2400" dirty="0"/>
          </a:p>
        </p:txBody>
      </p:sp>
    </p:spTree>
    <p:extLst>
      <p:ext uri="{BB962C8B-B14F-4D97-AF65-F5344CB8AC3E}">
        <p14:creationId xmlns:p14="http://schemas.microsoft.com/office/powerpoint/2010/main" val="3082162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History of Python</a:t>
            </a:r>
            <a:br>
              <a:rPr lang="en-US" dirty="0" smtClean="0"/>
            </a:br>
            <a:endParaRPr lang="en-IN" dirty="0"/>
          </a:p>
        </p:txBody>
      </p:sp>
      <p:sp>
        <p:nvSpPr>
          <p:cNvPr id="3" name="Content Placeholder 2"/>
          <p:cNvSpPr>
            <a:spLocks noGrp="1"/>
          </p:cNvSpPr>
          <p:nvPr>
            <p:ph idx="1"/>
          </p:nvPr>
        </p:nvSpPr>
        <p:spPr/>
        <p:txBody>
          <a:bodyPr>
            <a:normAutofit/>
          </a:bodyPr>
          <a:lstStyle/>
          <a:p>
            <a:pPr algn="just"/>
            <a:r>
              <a:rPr lang="en-US" dirty="0" smtClean="0"/>
              <a:t>Python is derived from many other languages, including ABC, Modula-3, C, C++, Algol-68, </a:t>
            </a:r>
            <a:r>
              <a:rPr lang="en-US" dirty="0" err="1" smtClean="0"/>
              <a:t>SmallTalk</a:t>
            </a:r>
            <a:r>
              <a:rPr lang="en-US" dirty="0" smtClean="0"/>
              <a:t>, and Unix shell and other scripting languages.</a:t>
            </a:r>
          </a:p>
          <a:p>
            <a:pPr algn="just"/>
            <a:r>
              <a:rPr lang="en-US" dirty="0" smtClean="0"/>
              <a:t>Python is copyrighted. Like Perl, Python source code is now available under the GNU General Public License (GPL).</a:t>
            </a:r>
          </a:p>
          <a:p>
            <a:pPr algn="just"/>
            <a:r>
              <a:rPr lang="en-US" dirty="0" smtClean="0"/>
              <a:t>Python is now maintained by a core development team at the institute, although Guido van Rossum still holds a vital role in directing its progress.</a:t>
            </a:r>
          </a:p>
          <a:p>
            <a:pPr algn="just"/>
            <a:endParaRPr lang="en-IN" dirty="0"/>
          </a:p>
        </p:txBody>
      </p:sp>
    </p:spTree>
    <p:extLst>
      <p:ext uri="{BB962C8B-B14F-4D97-AF65-F5344CB8AC3E}">
        <p14:creationId xmlns:p14="http://schemas.microsoft.com/office/powerpoint/2010/main" val="37072294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8835"/>
          </a:xfrm>
        </p:spPr>
        <p:txBody>
          <a:bodyPr/>
          <a:lstStyle/>
          <a:p>
            <a:pPr algn="ctr">
              <a:lnSpc>
                <a:spcPct val="110000"/>
              </a:lnSpc>
            </a:pPr>
            <a:r>
              <a:rPr lang="en-US" b="1" dirty="0"/>
              <a:t>What is </a:t>
            </a:r>
            <a:r>
              <a:rPr lang="en-US" b="1" dirty="0" err="1"/>
              <a:t>Jupyter</a:t>
            </a:r>
            <a:r>
              <a:rPr lang="en-US" b="1" dirty="0"/>
              <a:t> used for?</a:t>
            </a:r>
          </a:p>
        </p:txBody>
      </p:sp>
      <p:sp>
        <p:nvSpPr>
          <p:cNvPr id="3" name="Content Placeholder 2"/>
          <p:cNvSpPr>
            <a:spLocks noGrp="1"/>
          </p:cNvSpPr>
          <p:nvPr>
            <p:ph idx="1"/>
          </p:nvPr>
        </p:nvSpPr>
        <p:spPr>
          <a:xfrm>
            <a:off x="838200" y="1341120"/>
            <a:ext cx="10515600" cy="4835843"/>
          </a:xfrm>
        </p:spPr>
        <p:txBody>
          <a:bodyPr>
            <a:normAutofit lnSpcReduction="10000"/>
          </a:bodyPr>
          <a:lstStyle/>
          <a:p>
            <a:pPr algn="just">
              <a:lnSpc>
                <a:spcPct val="110000"/>
              </a:lnSpc>
            </a:pPr>
            <a:r>
              <a:rPr lang="en-US" sz="3000" dirty="0" smtClean="0"/>
              <a:t>The</a:t>
            </a:r>
            <a:r>
              <a:rPr lang="en-US" sz="3000" dirty="0"/>
              <a:t> </a:t>
            </a:r>
            <a:r>
              <a:rPr lang="en-US" sz="3000" dirty="0" err="1"/>
              <a:t>Jupyter</a:t>
            </a:r>
            <a:r>
              <a:rPr lang="en-US" sz="3000" dirty="0"/>
              <a:t> Notebook is a web application that allows you to create and share documents that contain live code, equations, visualizations and explanatory text</a:t>
            </a:r>
            <a:r>
              <a:rPr lang="en-US" sz="3000" dirty="0" smtClean="0"/>
              <a:t>.</a:t>
            </a:r>
          </a:p>
          <a:p>
            <a:pPr algn="just">
              <a:lnSpc>
                <a:spcPct val="110000"/>
              </a:lnSpc>
            </a:pPr>
            <a:r>
              <a:rPr lang="en-US" sz="3000" dirty="0" smtClean="0"/>
              <a:t>Uses</a:t>
            </a:r>
            <a:r>
              <a:rPr lang="en-US" sz="3000" dirty="0"/>
              <a:t> include: data cleaning and transformation, numerical simulation, statistical modeling, machine learning and much more.</a:t>
            </a:r>
          </a:p>
          <a:p>
            <a:pPr algn="just">
              <a:lnSpc>
                <a:spcPct val="110000"/>
              </a:lnSpc>
            </a:pPr>
            <a:r>
              <a:rPr lang="en-US" sz="3000" dirty="0" smtClean="0"/>
              <a:t>One </a:t>
            </a:r>
            <a:r>
              <a:rPr lang="en-US" sz="3000" dirty="0"/>
              <a:t>of the most significant advances in the scientific computing arena is underway with the explosion of interest in </a:t>
            </a:r>
            <a:r>
              <a:rPr lang="en-US" sz="3000" dirty="0" err="1"/>
              <a:t>Jupyter</a:t>
            </a:r>
            <a:r>
              <a:rPr lang="en-US" sz="3000" dirty="0"/>
              <a:t> (formerly, </a:t>
            </a:r>
            <a:r>
              <a:rPr lang="en-US" sz="3000" dirty="0" err="1"/>
              <a:t>IPython</a:t>
            </a:r>
            <a:r>
              <a:rPr lang="en-US" sz="3000" dirty="0"/>
              <a:t>) Notebook technology. </a:t>
            </a:r>
            <a:endParaRPr lang="en-US" dirty="0"/>
          </a:p>
        </p:txBody>
      </p:sp>
    </p:spTree>
    <p:extLst>
      <p:ext uri="{BB962C8B-B14F-4D97-AF65-F5344CB8AC3E}">
        <p14:creationId xmlns:p14="http://schemas.microsoft.com/office/powerpoint/2010/main" val="9587828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a kernel in </a:t>
            </a:r>
            <a:r>
              <a:rPr lang="en-US" dirty="0" err="1"/>
              <a:t>Jupyter</a:t>
            </a:r>
            <a:r>
              <a:rPr lang="en-US" dirty="0"/>
              <a:t>?</a:t>
            </a:r>
          </a:p>
        </p:txBody>
      </p:sp>
      <p:sp>
        <p:nvSpPr>
          <p:cNvPr id="3" name="Content Placeholder 2"/>
          <p:cNvSpPr>
            <a:spLocks noGrp="1"/>
          </p:cNvSpPr>
          <p:nvPr>
            <p:ph idx="1"/>
          </p:nvPr>
        </p:nvSpPr>
        <p:spPr/>
        <p:txBody>
          <a:bodyPr/>
          <a:lstStyle/>
          <a:p>
            <a:pPr algn="just"/>
            <a:r>
              <a:rPr lang="en-US" dirty="0"/>
              <a:t>A '</a:t>
            </a:r>
            <a:r>
              <a:rPr lang="en-US" b="1" dirty="0"/>
              <a:t>kernel</a:t>
            </a:r>
            <a:r>
              <a:rPr lang="en-US" dirty="0"/>
              <a:t>' is a program that runs and introspects the user's code. </a:t>
            </a:r>
            <a:endParaRPr lang="en-US" dirty="0" smtClean="0"/>
          </a:p>
          <a:p>
            <a:pPr marL="0" indent="0" algn="just">
              <a:buNone/>
            </a:pPr>
            <a:endParaRPr lang="en-US" dirty="0" smtClean="0"/>
          </a:p>
          <a:p>
            <a:pPr algn="just"/>
            <a:r>
              <a:rPr lang="en-US" b="1" dirty="0" err="1" smtClean="0"/>
              <a:t>IPython</a:t>
            </a:r>
            <a:r>
              <a:rPr lang="en-US" dirty="0"/>
              <a:t> includes </a:t>
            </a:r>
            <a:r>
              <a:rPr lang="en-US" dirty="0" smtClean="0"/>
              <a:t>a </a:t>
            </a:r>
            <a:r>
              <a:rPr lang="en-US" b="1" dirty="0" smtClean="0"/>
              <a:t>kernel</a:t>
            </a:r>
            <a:r>
              <a:rPr lang="en-US" dirty="0"/>
              <a:t> for Python code, and people have written </a:t>
            </a:r>
            <a:r>
              <a:rPr lang="en-US" b="1" dirty="0"/>
              <a:t>kernels</a:t>
            </a:r>
            <a:r>
              <a:rPr lang="en-US" dirty="0"/>
              <a:t> for several other languages. </a:t>
            </a:r>
            <a:endParaRPr lang="en-US" dirty="0" smtClean="0"/>
          </a:p>
          <a:p>
            <a:pPr marL="0" indent="0" algn="just">
              <a:buNone/>
            </a:pPr>
            <a:endParaRPr lang="en-US" dirty="0" smtClean="0"/>
          </a:p>
          <a:p>
            <a:pPr algn="just"/>
            <a:r>
              <a:rPr lang="en-US" dirty="0" smtClean="0"/>
              <a:t>When</a:t>
            </a:r>
            <a:r>
              <a:rPr lang="en-US" dirty="0"/>
              <a:t> </a:t>
            </a:r>
            <a:r>
              <a:rPr lang="en-US" b="1" dirty="0" err="1"/>
              <a:t>Jupyter</a:t>
            </a:r>
            <a:r>
              <a:rPr lang="en-US" dirty="0"/>
              <a:t> starts a </a:t>
            </a:r>
            <a:r>
              <a:rPr lang="en-US" b="1" dirty="0"/>
              <a:t>kernel</a:t>
            </a:r>
            <a:r>
              <a:rPr lang="en-US" dirty="0"/>
              <a:t>, it passes it a connection file</a:t>
            </a:r>
            <a:r>
              <a:rPr lang="en-US" dirty="0" smtClean="0"/>
              <a:t>.</a:t>
            </a:r>
          </a:p>
          <a:p>
            <a:pPr algn="just"/>
            <a:endParaRPr lang="en-US" dirty="0" smtClean="0"/>
          </a:p>
          <a:p>
            <a:pPr algn="just"/>
            <a:r>
              <a:rPr lang="en-US" dirty="0" smtClean="0"/>
              <a:t> </a:t>
            </a:r>
            <a:r>
              <a:rPr lang="en-US" dirty="0"/>
              <a:t>You can implement the </a:t>
            </a:r>
            <a:r>
              <a:rPr lang="en-US" b="1" dirty="0"/>
              <a:t>kernel</a:t>
            </a:r>
            <a:r>
              <a:rPr lang="en-US" dirty="0"/>
              <a:t> machinery in your target language.</a:t>
            </a:r>
          </a:p>
        </p:txBody>
      </p:sp>
    </p:spTree>
    <p:extLst>
      <p:ext uri="{BB962C8B-B14F-4D97-AF65-F5344CB8AC3E}">
        <p14:creationId xmlns:p14="http://schemas.microsoft.com/office/powerpoint/2010/main" val="21897029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How To Install </a:t>
            </a:r>
            <a:r>
              <a:rPr lang="en-US" b="1" dirty="0" err="1" smtClean="0"/>
              <a:t>Jupyter</a:t>
            </a:r>
            <a:r>
              <a:rPr lang="en-US" b="1" dirty="0" smtClean="0"/>
              <a:t> Notebook</a:t>
            </a:r>
            <a:br>
              <a:rPr lang="en-US" b="1" dirty="0" smtClean="0"/>
            </a:br>
            <a:endParaRPr lang="en-US" dirty="0"/>
          </a:p>
        </p:txBody>
      </p:sp>
      <p:sp>
        <p:nvSpPr>
          <p:cNvPr id="3" name="Content Placeholder 2"/>
          <p:cNvSpPr>
            <a:spLocks noGrp="1"/>
          </p:cNvSpPr>
          <p:nvPr>
            <p:ph idx="1"/>
          </p:nvPr>
        </p:nvSpPr>
        <p:spPr>
          <a:xfrm>
            <a:off x="838200" y="1234440"/>
            <a:ext cx="10515600" cy="4942523"/>
          </a:xfrm>
        </p:spPr>
        <p:txBody>
          <a:bodyPr/>
          <a:lstStyle/>
          <a:p>
            <a:pPr marL="0" indent="0">
              <a:buNone/>
            </a:pPr>
            <a:r>
              <a:rPr lang="en-US" b="1" dirty="0" smtClean="0"/>
              <a:t>Running </a:t>
            </a:r>
            <a:r>
              <a:rPr lang="en-US" b="1" dirty="0" err="1"/>
              <a:t>Jupyter</a:t>
            </a:r>
            <a:r>
              <a:rPr lang="en-US" b="1" dirty="0"/>
              <a:t> Notebooks With The Anaconda Python Distribution</a:t>
            </a:r>
          </a:p>
          <a:p>
            <a:pPr algn="just"/>
            <a:r>
              <a:rPr lang="en-US" dirty="0"/>
              <a:t>One of the requirements here is Python, either Python 3.3 or </a:t>
            </a:r>
            <a:r>
              <a:rPr lang="en-US" dirty="0" smtClean="0"/>
              <a:t>greater. </a:t>
            </a:r>
            <a:r>
              <a:rPr lang="en-US" dirty="0"/>
              <a:t>The general recommendation is that you use the Anaconda distribution to install both Python and the notebook application. </a:t>
            </a:r>
            <a:endParaRPr lang="en-US" dirty="0" smtClean="0"/>
          </a:p>
          <a:p>
            <a:pPr algn="just"/>
            <a:endParaRPr lang="en-US" dirty="0"/>
          </a:p>
          <a:p>
            <a:pPr algn="just"/>
            <a:r>
              <a:rPr lang="en-US" dirty="0"/>
              <a:t>The advantage of Anaconda is that you have access to over 720 packages that can easily be installed with Anaconda's </a:t>
            </a:r>
            <a:r>
              <a:rPr lang="en-US" dirty="0" err="1"/>
              <a:t>conda</a:t>
            </a:r>
            <a:r>
              <a:rPr lang="en-US" dirty="0"/>
              <a:t>, a package, dependency, and environment manager. </a:t>
            </a:r>
          </a:p>
        </p:txBody>
      </p:sp>
    </p:spTree>
    <p:extLst>
      <p:ext uri="{BB962C8B-B14F-4D97-AF65-F5344CB8AC3E}">
        <p14:creationId xmlns:p14="http://schemas.microsoft.com/office/powerpoint/2010/main" val="31458388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pPr algn="ctr"/>
            <a:r>
              <a:rPr lang="en-US" dirty="0"/>
              <a:t>What is Anaconda program?</a:t>
            </a:r>
          </a:p>
        </p:txBody>
      </p:sp>
      <p:sp>
        <p:nvSpPr>
          <p:cNvPr id="3" name="Content Placeholder 2"/>
          <p:cNvSpPr>
            <a:spLocks noGrp="1"/>
          </p:cNvSpPr>
          <p:nvPr>
            <p:ph idx="1"/>
          </p:nvPr>
        </p:nvSpPr>
        <p:spPr>
          <a:xfrm>
            <a:off x="838200" y="1386840"/>
            <a:ext cx="10515600" cy="4790123"/>
          </a:xfrm>
        </p:spPr>
        <p:txBody>
          <a:bodyPr/>
          <a:lstStyle/>
          <a:p>
            <a:pPr marL="0" indent="0" algn="just">
              <a:buNone/>
            </a:pPr>
            <a:r>
              <a:rPr lang="en-US" b="1" dirty="0"/>
              <a:t>Anaconda</a:t>
            </a:r>
            <a:r>
              <a:rPr lang="en-US" dirty="0"/>
              <a:t> (Python distribution) </a:t>
            </a:r>
            <a:r>
              <a:rPr lang="en-US" dirty="0" smtClean="0"/>
              <a:t>is </a:t>
            </a:r>
            <a:r>
              <a:rPr lang="en-US" dirty="0"/>
              <a:t>a free and open source distribution of the Python and R </a:t>
            </a:r>
            <a:r>
              <a:rPr lang="en-US" b="1" dirty="0"/>
              <a:t>programming</a:t>
            </a:r>
            <a:r>
              <a:rPr lang="en-US" dirty="0"/>
              <a:t> languages for large-scale data processing, predictive analytics, and scientific computing, that </a:t>
            </a:r>
            <a:r>
              <a:rPr lang="en-US" dirty="0" smtClean="0"/>
              <a:t>aims </a:t>
            </a:r>
            <a:r>
              <a:rPr lang="en-US" dirty="0"/>
              <a:t>to simplify package management and deployment</a:t>
            </a:r>
            <a:r>
              <a:rPr lang="en-US" dirty="0" smtClean="0"/>
              <a:t>.</a:t>
            </a:r>
          </a:p>
          <a:p>
            <a:pPr marL="0" indent="0" algn="just">
              <a:buNone/>
            </a:pPr>
            <a:r>
              <a:rPr lang="en-US" b="1" dirty="0" err="1" smtClean="0"/>
              <a:t>Ipynb</a:t>
            </a:r>
            <a:r>
              <a:rPr lang="en-US" b="1" dirty="0" smtClean="0"/>
              <a:t> file</a:t>
            </a:r>
          </a:p>
          <a:p>
            <a:pPr marL="0" indent="0" algn="just">
              <a:buNone/>
            </a:pPr>
            <a:r>
              <a:rPr lang="en-US" dirty="0"/>
              <a:t>An </a:t>
            </a:r>
            <a:r>
              <a:rPr lang="en-US" b="1" dirty="0"/>
              <a:t>IPYNB file</a:t>
            </a:r>
            <a:r>
              <a:rPr lang="en-US" dirty="0"/>
              <a:t> is a notebook document used by </a:t>
            </a:r>
            <a:r>
              <a:rPr lang="en-US" dirty="0" err="1"/>
              <a:t>Jupyter</a:t>
            </a:r>
            <a:r>
              <a:rPr lang="en-US" dirty="0"/>
              <a:t> Notebook, an interactive computational environment designed to help scientists work with the Python language and their data. </a:t>
            </a:r>
          </a:p>
          <a:p>
            <a:pPr marL="0" indent="0" algn="just">
              <a:buNone/>
            </a:pPr>
            <a:r>
              <a:rPr lang="en-US" dirty="0" smtClean="0"/>
              <a:t>NOTE</a:t>
            </a:r>
            <a:r>
              <a:rPr lang="en-US" dirty="0"/>
              <a:t>: </a:t>
            </a:r>
            <a:r>
              <a:rPr lang="en-US" dirty="0" err="1"/>
              <a:t>Jupyter</a:t>
            </a:r>
            <a:r>
              <a:rPr lang="en-US" dirty="0"/>
              <a:t> notebooks were formerly known as </a:t>
            </a:r>
            <a:r>
              <a:rPr lang="en-US" dirty="0" err="1"/>
              <a:t>IPython</a:t>
            </a:r>
            <a:r>
              <a:rPr lang="en-US" dirty="0"/>
              <a:t> notebooks, which is where the "</a:t>
            </a:r>
            <a:r>
              <a:rPr lang="en-US" b="1" dirty="0" err="1"/>
              <a:t>ipynb</a:t>
            </a:r>
            <a:r>
              <a:rPr lang="en-US" dirty="0"/>
              <a:t>" extension got its name.</a:t>
            </a:r>
          </a:p>
        </p:txBody>
      </p:sp>
    </p:spTree>
    <p:extLst>
      <p:ext uri="{BB962C8B-B14F-4D97-AF65-F5344CB8AC3E}">
        <p14:creationId xmlns:p14="http://schemas.microsoft.com/office/powerpoint/2010/main" val="4611258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Using </a:t>
            </a:r>
            <a:r>
              <a:rPr lang="en-US" dirty="0" err="1" smtClean="0"/>
              <a:t>Jupyter</a:t>
            </a:r>
            <a:r>
              <a:rPr lang="en-US" dirty="0" smtClean="0"/>
              <a:t> Notebooks</a:t>
            </a:r>
            <a:endParaRPr lang="en-US" dirty="0"/>
          </a:p>
        </p:txBody>
      </p:sp>
      <p:sp>
        <p:nvSpPr>
          <p:cNvPr id="3" name="Content Placeholder 2"/>
          <p:cNvSpPr>
            <a:spLocks noGrp="1"/>
          </p:cNvSpPr>
          <p:nvPr>
            <p:ph idx="1"/>
          </p:nvPr>
        </p:nvSpPr>
        <p:spPr/>
        <p:txBody>
          <a:bodyPr/>
          <a:lstStyle/>
          <a:p>
            <a:r>
              <a:rPr lang="en-US" b="1" dirty="0"/>
              <a:t>How To Use </a:t>
            </a:r>
            <a:r>
              <a:rPr lang="en-US" b="1" dirty="0" err="1"/>
              <a:t>Jupyter</a:t>
            </a:r>
            <a:r>
              <a:rPr lang="en-US" b="1" dirty="0"/>
              <a:t> Notebooks</a:t>
            </a:r>
          </a:p>
          <a:p>
            <a:r>
              <a:rPr lang="en-US" dirty="0"/>
              <a:t>Now that you know what you'll be working with and you have installed it, it's time to get started for real!</a:t>
            </a:r>
          </a:p>
          <a:p>
            <a:r>
              <a:rPr lang="en-US" b="1" dirty="0"/>
              <a:t>Getting Started With </a:t>
            </a:r>
            <a:r>
              <a:rPr lang="en-US" b="1" dirty="0" err="1"/>
              <a:t>Jupyter</a:t>
            </a:r>
            <a:r>
              <a:rPr lang="en-US" b="1" dirty="0"/>
              <a:t> Notebooks</a:t>
            </a:r>
          </a:p>
          <a:p>
            <a:r>
              <a:rPr lang="en-US" dirty="0"/>
              <a:t>Run </a:t>
            </a:r>
            <a:r>
              <a:rPr lang="en-US" dirty="0" err="1" smtClean="0"/>
              <a:t>Jupyter</a:t>
            </a:r>
            <a:r>
              <a:rPr lang="en-US" dirty="0" smtClean="0"/>
              <a:t>:</a:t>
            </a:r>
            <a:endParaRPr lang="en-US" dirty="0"/>
          </a:p>
          <a:p>
            <a:r>
              <a:rPr lang="en-US" dirty="0"/>
              <a:t>Then you'll see the application opening in the web browser on the following address: http://localhost:8888.</a:t>
            </a:r>
          </a:p>
        </p:txBody>
      </p:sp>
    </p:spTree>
    <p:extLst>
      <p:ext uri="{BB962C8B-B14F-4D97-AF65-F5344CB8AC3E}">
        <p14:creationId xmlns:p14="http://schemas.microsoft.com/office/powerpoint/2010/main" val="28691908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9315"/>
          </a:xfrm>
        </p:spPr>
        <p:txBody>
          <a:bodyPr/>
          <a:lstStyle/>
          <a:p>
            <a:pPr algn="ctr"/>
            <a:r>
              <a:rPr lang="en-US" dirty="0" smtClean="0"/>
              <a:t>Using </a:t>
            </a:r>
            <a:r>
              <a:rPr lang="en-US" dirty="0" err="1" smtClean="0"/>
              <a:t>Jupyter</a:t>
            </a:r>
            <a:r>
              <a:rPr lang="en-US" dirty="0" smtClean="0"/>
              <a:t> Notebooks</a:t>
            </a:r>
            <a:endParaRPr lang="en-US" dirty="0"/>
          </a:p>
        </p:txBody>
      </p:sp>
      <p:sp>
        <p:nvSpPr>
          <p:cNvPr id="3" name="Content Placeholder 2"/>
          <p:cNvSpPr>
            <a:spLocks noGrp="1"/>
          </p:cNvSpPr>
          <p:nvPr>
            <p:ph idx="1"/>
          </p:nvPr>
        </p:nvSpPr>
        <p:spPr/>
        <p:txBody>
          <a:bodyPr>
            <a:normAutofit/>
          </a:bodyPr>
          <a:lstStyle/>
          <a:p>
            <a:pPr algn="just"/>
            <a:r>
              <a:rPr lang="en-US" dirty="0"/>
              <a:t>The "Files" tab is where all your files are kept, the "Running" tab keeps track of all your processes and the third tab, "Clusters", is provided by </a:t>
            </a:r>
            <a:r>
              <a:rPr lang="en-US" dirty="0" err="1"/>
              <a:t>IPython</a:t>
            </a:r>
            <a:r>
              <a:rPr lang="en-US" dirty="0"/>
              <a:t> parallel, </a:t>
            </a:r>
            <a:r>
              <a:rPr lang="en-US" dirty="0" err="1"/>
              <a:t>IPython's</a:t>
            </a:r>
            <a:r>
              <a:rPr lang="en-US" dirty="0"/>
              <a:t> parallel computing </a:t>
            </a:r>
            <a:r>
              <a:rPr lang="en-US" dirty="0" smtClean="0"/>
              <a:t>framework.</a:t>
            </a:r>
          </a:p>
          <a:p>
            <a:pPr algn="just"/>
            <a:r>
              <a:rPr lang="en-US" dirty="0" smtClean="0"/>
              <a:t>It</a:t>
            </a:r>
            <a:r>
              <a:rPr lang="en-US" dirty="0"/>
              <a:t> allows you to control many individual engines, which are an extended version of the </a:t>
            </a:r>
            <a:r>
              <a:rPr lang="en-US" dirty="0" err="1"/>
              <a:t>IPython</a:t>
            </a:r>
            <a:r>
              <a:rPr lang="en-US" dirty="0"/>
              <a:t> kernel.</a:t>
            </a:r>
          </a:p>
          <a:p>
            <a:pPr algn="just"/>
            <a:r>
              <a:rPr lang="en-US" dirty="0"/>
              <a:t>You probably want to start by making a new notebook.</a:t>
            </a:r>
          </a:p>
          <a:p>
            <a:pPr algn="just"/>
            <a:r>
              <a:rPr lang="en-US" dirty="0"/>
              <a:t>You can easily do this by clicking on the "New button" in the "Files tab". You see that you have the option to make a regular text file, a folder, and a terminal. </a:t>
            </a:r>
            <a:endParaRPr lang="en-US" dirty="0" smtClean="0"/>
          </a:p>
          <a:p>
            <a:endParaRPr lang="en-US" dirty="0"/>
          </a:p>
        </p:txBody>
      </p:sp>
    </p:spTree>
    <p:extLst>
      <p:ext uri="{BB962C8B-B14F-4D97-AF65-F5344CB8AC3E}">
        <p14:creationId xmlns:p14="http://schemas.microsoft.com/office/powerpoint/2010/main" val="30585118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Using </a:t>
            </a:r>
            <a:r>
              <a:rPr lang="en-US" dirty="0" err="1" smtClean="0"/>
              <a:t>Jupyter</a:t>
            </a:r>
            <a:r>
              <a:rPr lang="en-US" dirty="0" smtClean="0"/>
              <a:t> Notebooks</a:t>
            </a:r>
            <a:endParaRPr lang="en-US" dirty="0"/>
          </a:p>
        </p:txBody>
      </p:sp>
      <p:sp>
        <p:nvSpPr>
          <p:cNvPr id="3" name="Content Placeholder 2"/>
          <p:cNvSpPr>
            <a:spLocks noGrp="1"/>
          </p:cNvSpPr>
          <p:nvPr>
            <p:ph idx="1"/>
          </p:nvPr>
        </p:nvSpPr>
        <p:spPr/>
        <p:txBody>
          <a:bodyPr/>
          <a:lstStyle/>
          <a:p>
            <a:r>
              <a:rPr lang="en-US" dirty="0" smtClean="0"/>
              <a:t>Lastly, you will also see the option to make a Python 3 notebook.</a:t>
            </a:r>
          </a:p>
          <a:p>
            <a:endParaRPr lang="en-US" dirty="0" smtClean="0"/>
          </a:p>
          <a:p>
            <a:r>
              <a:rPr lang="en-US" dirty="0" smtClean="0"/>
              <a:t>Thirdly</a:t>
            </a:r>
            <a:r>
              <a:rPr lang="en-US" dirty="0"/>
              <a:t>, the terminal is there to support browser-based interactive terminal sessions</a:t>
            </a:r>
            <a:r>
              <a:rPr lang="en-US" dirty="0" smtClean="0"/>
              <a:t>.</a:t>
            </a:r>
          </a:p>
          <a:p>
            <a:pPr marL="0" indent="0">
              <a:buNone/>
            </a:pPr>
            <a:endParaRPr lang="en-US" dirty="0" smtClean="0"/>
          </a:p>
          <a:p>
            <a:r>
              <a:rPr lang="en-US" dirty="0" smtClean="0"/>
              <a:t>It </a:t>
            </a:r>
            <a:r>
              <a:rPr lang="en-US" dirty="0"/>
              <a:t>basically works just like your terminal or </a:t>
            </a:r>
            <a:r>
              <a:rPr lang="en-US" dirty="0" err="1"/>
              <a:t>cmd</a:t>
            </a:r>
            <a:r>
              <a:rPr lang="en-US" dirty="0"/>
              <a:t> application! </a:t>
            </a:r>
            <a:endParaRPr lang="en-US" dirty="0" smtClean="0"/>
          </a:p>
          <a:p>
            <a:endParaRPr lang="en-US" dirty="0" smtClean="0"/>
          </a:p>
          <a:p>
            <a:r>
              <a:rPr lang="en-US" dirty="0" smtClean="0"/>
              <a:t>Give </a:t>
            </a:r>
            <a:r>
              <a:rPr lang="en-US" dirty="0"/>
              <a:t>in python into the terminal, press ENTER, and you're good to go.</a:t>
            </a:r>
          </a:p>
        </p:txBody>
      </p:sp>
    </p:spTree>
    <p:extLst>
      <p:ext uri="{BB962C8B-B14F-4D97-AF65-F5344CB8AC3E}">
        <p14:creationId xmlns:p14="http://schemas.microsoft.com/office/powerpoint/2010/main" val="22571342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pPr algn="ctr"/>
            <a:r>
              <a:rPr lang="en-US" dirty="0"/>
              <a:t>What is </a:t>
            </a:r>
            <a:r>
              <a:rPr lang="en-US" dirty="0" err="1"/>
              <a:t>Spyder</a:t>
            </a:r>
            <a:r>
              <a:rPr lang="en-US" dirty="0"/>
              <a:t> python used for?</a:t>
            </a:r>
          </a:p>
        </p:txBody>
      </p:sp>
      <p:sp>
        <p:nvSpPr>
          <p:cNvPr id="3" name="Content Placeholder 2"/>
          <p:cNvSpPr>
            <a:spLocks noGrp="1"/>
          </p:cNvSpPr>
          <p:nvPr>
            <p:ph idx="1"/>
          </p:nvPr>
        </p:nvSpPr>
        <p:spPr>
          <a:xfrm>
            <a:off x="838200" y="1097280"/>
            <a:ext cx="10515600" cy="5079683"/>
          </a:xfrm>
        </p:spPr>
        <p:txBody>
          <a:bodyPr>
            <a:normAutofit/>
          </a:bodyPr>
          <a:lstStyle/>
          <a:p>
            <a:pPr algn="just"/>
            <a:r>
              <a:rPr lang="en-US" b="1" dirty="0" err="1"/>
              <a:t>Spyder</a:t>
            </a:r>
            <a:r>
              <a:rPr lang="en-US" dirty="0"/>
              <a:t> (formerly </a:t>
            </a:r>
            <a:r>
              <a:rPr lang="en-US" dirty="0" err="1"/>
              <a:t>Pydee</a:t>
            </a:r>
            <a:r>
              <a:rPr lang="en-US" dirty="0"/>
              <a:t>) is an open source cross-platform integrated development environment (IDE) for scientific programming in the </a:t>
            </a:r>
            <a:r>
              <a:rPr lang="en-US" b="1" dirty="0"/>
              <a:t>Python</a:t>
            </a:r>
            <a:r>
              <a:rPr lang="en-US" dirty="0"/>
              <a:t> language. </a:t>
            </a:r>
            <a:endParaRPr lang="en-US" dirty="0" smtClean="0"/>
          </a:p>
          <a:p>
            <a:pPr algn="just"/>
            <a:r>
              <a:rPr lang="en-US" b="1" dirty="0" err="1" smtClean="0"/>
              <a:t>Spyder</a:t>
            </a:r>
            <a:r>
              <a:rPr lang="en-US" b="1" dirty="0" smtClean="0"/>
              <a:t> </a:t>
            </a:r>
            <a:r>
              <a:rPr lang="en-US" dirty="0" smtClean="0"/>
              <a:t>integrates </a:t>
            </a:r>
            <a:r>
              <a:rPr lang="en-US" dirty="0" err="1"/>
              <a:t>NumPy</a:t>
            </a:r>
            <a:r>
              <a:rPr lang="en-US" dirty="0"/>
              <a:t>, </a:t>
            </a:r>
            <a:r>
              <a:rPr lang="en-US" dirty="0" err="1"/>
              <a:t>SciPy</a:t>
            </a:r>
            <a:r>
              <a:rPr lang="en-US" dirty="0"/>
              <a:t>, Matplotlib and </a:t>
            </a:r>
            <a:r>
              <a:rPr lang="en-US" dirty="0" err="1"/>
              <a:t>IPython</a:t>
            </a:r>
            <a:r>
              <a:rPr lang="en-US" dirty="0"/>
              <a:t>, as well as other open source software</a:t>
            </a:r>
            <a:r>
              <a:rPr lang="en-US" dirty="0" smtClean="0"/>
              <a:t>.</a:t>
            </a:r>
          </a:p>
          <a:p>
            <a:pPr algn="just"/>
            <a:r>
              <a:rPr lang="en-US" b="1" dirty="0" err="1" smtClean="0"/>
              <a:t>Spyder</a:t>
            </a:r>
            <a:r>
              <a:rPr lang="en-US" dirty="0"/>
              <a:t> is a powerful interactive development environment for the Python language with advanced editing, interactive testing, debugging and introspection features. </a:t>
            </a:r>
            <a:endParaRPr lang="en-US" dirty="0" smtClean="0"/>
          </a:p>
          <a:p>
            <a:pPr algn="just"/>
            <a:r>
              <a:rPr lang="en-US" dirty="0" smtClean="0"/>
              <a:t>Additionally</a:t>
            </a:r>
            <a:r>
              <a:rPr lang="en-US" dirty="0"/>
              <a:t>, </a:t>
            </a:r>
            <a:r>
              <a:rPr lang="en-US" b="1" dirty="0" err="1"/>
              <a:t>Spyder</a:t>
            </a:r>
            <a:r>
              <a:rPr lang="en-US" dirty="0"/>
              <a:t> is a numerical computing environment </a:t>
            </a:r>
            <a:r>
              <a:rPr lang="en-US" dirty="0" smtClean="0"/>
              <a:t>of </a:t>
            </a:r>
            <a:r>
              <a:rPr lang="en-US" dirty="0" err="1"/>
              <a:t>IPython</a:t>
            </a:r>
            <a:r>
              <a:rPr lang="en-US" dirty="0"/>
              <a:t> and popular Python libraries such as </a:t>
            </a:r>
            <a:r>
              <a:rPr lang="en-US" dirty="0" err="1"/>
              <a:t>NumPy</a:t>
            </a:r>
            <a:r>
              <a:rPr lang="en-US" dirty="0"/>
              <a:t>, </a:t>
            </a:r>
            <a:r>
              <a:rPr lang="en-US" dirty="0" err="1"/>
              <a:t>SciPy</a:t>
            </a:r>
            <a:r>
              <a:rPr lang="en-US" dirty="0"/>
              <a:t>, or matplotlib.</a:t>
            </a:r>
          </a:p>
        </p:txBody>
      </p:sp>
    </p:spTree>
    <p:extLst>
      <p:ext uri="{BB962C8B-B14F-4D97-AF65-F5344CB8AC3E}">
        <p14:creationId xmlns:p14="http://schemas.microsoft.com/office/powerpoint/2010/main" val="41288285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IDLE in Python?</a:t>
            </a:r>
            <a:endParaRPr lang="en-US" dirty="0"/>
          </a:p>
        </p:txBody>
      </p:sp>
      <p:sp>
        <p:nvSpPr>
          <p:cNvPr id="3" name="Content Placeholder 2"/>
          <p:cNvSpPr>
            <a:spLocks noGrp="1"/>
          </p:cNvSpPr>
          <p:nvPr>
            <p:ph idx="1"/>
          </p:nvPr>
        </p:nvSpPr>
        <p:spPr/>
        <p:txBody>
          <a:bodyPr>
            <a:normAutofit/>
          </a:bodyPr>
          <a:lstStyle/>
          <a:p>
            <a:pPr algn="just"/>
            <a:r>
              <a:rPr lang="en-US" dirty="0" smtClean="0"/>
              <a:t>IDLE </a:t>
            </a:r>
            <a:r>
              <a:rPr lang="en-US" dirty="0"/>
              <a:t>(short for integrated development environment or integrated development and learning environment) is an integrated development environment for </a:t>
            </a:r>
            <a:r>
              <a:rPr lang="en-US" b="1" dirty="0"/>
              <a:t>Python</a:t>
            </a:r>
            <a:r>
              <a:rPr lang="en-US" dirty="0"/>
              <a:t>, which has been bundled with the default implementation of the </a:t>
            </a:r>
            <a:r>
              <a:rPr lang="en-US" dirty="0" smtClean="0"/>
              <a:t>language.</a:t>
            </a:r>
            <a:endParaRPr lang="en-US" dirty="0"/>
          </a:p>
          <a:p>
            <a:pPr algn="just"/>
            <a:r>
              <a:rPr lang="en-US" dirty="0"/>
              <a:t>What does IDE stand for in Python?</a:t>
            </a:r>
          </a:p>
          <a:p>
            <a:pPr algn="just"/>
            <a:r>
              <a:rPr lang="en-US" dirty="0"/>
              <a:t>Author Guido van </a:t>
            </a:r>
            <a:r>
              <a:rPr lang="en-US" dirty="0" err="1"/>
              <a:t>Rossum</a:t>
            </a:r>
            <a:r>
              <a:rPr lang="en-US" dirty="0"/>
              <a:t> says IDLE stands for "</a:t>
            </a:r>
            <a:r>
              <a:rPr lang="en-US" b="1" dirty="0"/>
              <a:t>Integrated </a:t>
            </a:r>
            <a:r>
              <a:rPr lang="en-US" b="1" dirty="0" err="1"/>
              <a:t>DeveLopment</a:t>
            </a:r>
            <a:r>
              <a:rPr lang="en-US" b="1" dirty="0"/>
              <a:t> Environment</a:t>
            </a:r>
            <a:r>
              <a:rPr lang="en-US" dirty="0"/>
              <a:t>", and since van </a:t>
            </a:r>
            <a:r>
              <a:rPr lang="en-US" dirty="0" err="1"/>
              <a:t>Rossum</a:t>
            </a:r>
            <a:r>
              <a:rPr lang="en-US" dirty="0"/>
              <a:t> named the language Python partly to honor British comedy group Monty Python, the name IDLE was probably also chosen partly to honor Eric Idle, one of Monty Python's founding members.</a:t>
            </a:r>
          </a:p>
          <a:p>
            <a:endParaRPr lang="en-US" dirty="0"/>
          </a:p>
        </p:txBody>
      </p:sp>
    </p:spTree>
    <p:extLst>
      <p:ext uri="{BB962C8B-B14F-4D97-AF65-F5344CB8AC3E}">
        <p14:creationId xmlns:p14="http://schemas.microsoft.com/office/powerpoint/2010/main" val="13484341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dirty="0"/>
              <a:t>Perform basic arithmetic.</a:t>
            </a:r>
            <a:r>
              <a:rPr lang="en-US" dirty="0"/>
              <a:t> You can use Python to perform basic arithmetic with ease. See the box below for some examples on how to use the calculator functions. Note: #designates comments in Python code, and they are not passed through the interpreter </a:t>
            </a:r>
            <a:endParaRPr lang="en-US" dirty="0" smtClean="0"/>
          </a:p>
          <a:p>
            <a:r>
              <a:rPr lang="en-US" dirty="0" smtClean="0"/>
              <a:t>&gt;&gt;&gt; </a:t>
            </a:r>
            <a:r>
              <a:rPr lang="en-US" dirty="0"/>
              <a:t>3 + 7 10 </a:t>
            </a:r>
            <a:endParaRPr lang="en-US" dirty="0" smtClean="0"/>
          </a:p>
          <a:p>
            <a:r>
              <a:rPr lang="en-US" dirty="0" smtClean="0"/>
              <a:t>&gt;&gt;&gt; </a:t>
            </a:r>
            <a:r>
              <a:rPr lang="en-US" dirty="0"/>
              <a:t>100 - 10*3 70 </a:t>
            </a:r>
            <a:endParaRPr lang="en-US" dirty="0" smtClean="0"/>
          </a:p>
          <a:p>
            <a:r>
              <a:rPr lang="en-US" dirty="0" smtClean="0"/>
              <a:t>&gt;&gt;&gt; </a:t>
            </a:r>
            <a:r>
              <a:rPr lang="en-US" dirty="0"/>
              <a:t>(100 - 10*3) / 2 </a:t>
            </a:r>
            <a:r>
              <a:rPr lang="en-US" i="1" dirty="0"/>
              <a:t># Division will always return a floating point (decimal) number</a:t>
            </a:r>
            <a:r>
              <a:rPr lang="en-US" dirty="0"/>
              <a:t> 35.0 </a:t>
            </a:r>
            <a:endParaRPr lang="en-US" dirty="0" smtClean="0"/>
          </a:p>
          <a:p>
            <a:r>
              <a:rPr lang="en-US" dirty="0" smtClean="0"/>
              <a:t>&gt;&gt;&gt; </a:t>
            </a:r>
            <a:r>
              <a:rPr lang="en-US" dirty="0"/>
              <a:t>(100 - 10*3) // 2 </a:t>
            </a:r>
            <a:r>
              <a:rPr lang="en-US" i="1" dirty="0"/>
              <a:t># Floor division (two slashes) will discard any decimal results</a:t>
            </a:r>
            <a:r>
              <a:rPr lang="en-US" dirty="0"/>
              <a:t> 35 </a:t>
            </a:r>
            <a:endParaRPr lang="en-US" dirty="0" smtClean="0"/>
          </a:p>
          <a:p>
            <a:r>
              <a:rPr lang="en-US" dirty="0" smtClean="0"/>
              <a:t>&gt;&gt;&gt; </a:t>
            </a:r>
            <a:r>
              <a:rPr lang="en-US" dirty="0"/>
              <a:t>23 % 4 </a:t>
            </a:r>
            <a:r>
              <a:rPr lang="en-US" i="1" dirty="0"/>
              <a:t># This calculates the remainder of the division</a:t>
            </a:r>
            <a:r>
              <a:rPr lang="en-US" dirty="0"/>
              <a:t> </a:t>
            </a:r>
            <a:r>
              <a:rPr lang="en-US" dirty="0" smtClean="0"/>
              <a:t>3</a:t>
            </a:r>
          </a:p>
          <a:p>
            <a:r>
              <a:rPr lang="en-US" dirty="0" smtClean="0"/>
              <a:t> </a:t>
            </a:r>
            <a:r>
              <a:rPr lang="en-US" dirty="0"/>
              <a:t>&gt;&gt;&gt; 17.53 * 2.67 / 4.1 11.41587804878049</a:t>
            </a:r>
          </a:p>
        </p:txBody>
      </p:sp>
    </p:spTree>
    <p:extLst>
      <p:ext uri="{BB962C8B-B14F-4D97-AF65-F5344CB8AC3E}">
        <p14:creationId xmlns:p14="http://schemas.microsoft.com/office/powerpoint/2010/main" val="2135640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3550"/>
          </a:xfrm>
        </p:spPr>
        <p:txBody>
          <a:bodyPr>
            <a:normAutofit fontScale="90000"/>
          </a:bodyPr>
          <a:lstStyle/>
          <a:p>
            <a:pPr algn="ctr"/>
            <a:r>
              <a:rPr lang="en-IN" dirty="0" smtClean="0"/>
              <a:t>About the Language</a:t>
            </a:r>
            <a:endParaRPr lang="en-IN" dirty="0"/>
          </a:p>
        </p:txBody>
      </p:sp>
      <p:sp>
        <p:nvSpPr>
          <p:cNvPr id="3" name="Content Placeholder 2"/>
          <p:cNvSpPr>
            <a:spLocks noGrp="1"/>
          </p:cNvSpPr>
          <p:nvPr>
            <p:ph idx="1"/>
          </p:nvPr>
        </p:nvSpPr>
        <p:spPr>
          <a:xfrm>
            <a:off x="838200" y="1042988"/>
            <a:ext cx="10515600" cy="5616892"/>
          </a:xfrm>
        </p:spPr>
        <p:txBody>
          <a:bodyPr>
            <a:noAutofit/>
          </a:bodyPr>
          <a:lstStyle/>
          <a:p>
            <a:pPr marL="342900" lvl="1" indent="-342900" algn="just"/>
            <a:r>
              <a:rPr lang="en-US" dirty="0" smtClean="0"/>
              <a:t>Python is a </a:t>
            </a:r>
            <a:r>
              <a:rPr lang="en-US" b="1" dirty="0" smtClean="0"/>
              <a:t>high-level</a:t>
            </a:r>
            <a:r>
              <a:rPr lang="en-US" dirty="0" smtClean="0"/>
              <a:t> language, meaning that it abstracts underlying computer-related technical details. For example, Python does not make its users think too much about computer memory management or proper declaration of variables and uses safe assumptions about what the programmer is trying to convey. </a:t>
            </a:r>
          </a:p>
          <a:p>
            <a:pPr marL="365125" indent="-365125" algn="just"/>
            <a:r>
              <a:rPr lang="en-US" sz="2400" dirty="0"/>
              <a:t>More concretely, Python is a </a:t>
            </a:r>
            <a:r>
              <a:rPr lang="en-US" sz="2400" b="1" dirty="0"/>
              <a:t>programming language </a:t>
            </a:r>
            <a:r>
              <a:rPr lang="en-US" sz="2400" dirty="0"/>
              <a:t>that, in contrast to other programming languages such as C, Fortran, or Java, allows users to more readily focus and solve domain problems instead of dealing with the complexity of how a computer operates. </a:t>
            </a:r>
          </a:p>
          <a:p>
            <a:pPr marL="342900" lvl="1" indent="-342900" algn="just"/>
            <a:r>
              <a:rPr lang="en-US" dirty="0" smtClean="0"/>
              <a:t>Python is a </a:t>
            </a:r>
            <a:r>
              <a:rPr lang="en-US" b="1" dirty="0" smtClean="0"/>
              <a:t>general-purpose</a:t>
            </a:r>
            <a:r>
              <a:rPr lang="en-US" dirty="0" smtClean="0"/>
              <a:t> language meaning that it can be used for all problems that a computer is capable of rather than specializing in a specific area such as statistical analysis. For example:</a:t>
            </a:r>
          </a:p>
          <a:p>
            <a:pPr marL="342900" lvl="1" indent="-342900" algn="just"/>
            <a:r>
              <a:rPr lang="en-US" dirty="0" smtClean="0"/>
              <a:t>Python can be used for both </a:t>
            </a:r>
            <a:r>
              <a:rPr lang="en-US" b="1" dirty="0" smtClean="0"/>
              <a:t>artificial intelligence and statistical analysis</a:t>
            </a:r>
            <a:r>
              <a:rPr lang="en-US" dirty="0" smtClean="0"/>
              <a:t>. Python can be used for a variety of heterogeneous tasks within a given work-flow, as the UCAR scientist described earlier.</a:t>
            </a:r>
          </a:p>
          <a:p>
            <a:pPr algn="just"/>
            <a:endParaRPr lang="en-US" sz="2400" dirty="0" smtClean="0"/>
          </a:p>
          <a:p>
            <a:pPr algn="just"/>
            <a:endParaRPr lang="en-US" sz="2400" dirty="0" smtClean="0"/>
          </a:p>
          <a:p>
            <a:pPr lvl="1" algn="just"/>
            <a:endParaRPr lang="en-US" dirty="0" smtClean="0"/>
          </a:p>
          <a:p>
            <a:pPr marL="457200" lvl="1" indent="0" algn="just">
              <a:buNone/>
            </a:pPr>
            <a:endParaRPr lang="en-US" dirty="0" smtClean="0"/>
          </a:p>
          <a:p>
            <a:pPr marL="457200" lvl="1" indent="0" algn="just">
              <a:buNone/>
            </a:pPr>
            <a:r>
              <a:rPr lang="en-US" dirty="0" smtClean="0"/>
              <a:t> </a:t>
            </a:r>
          </a:p>
          <a:p>
            <a:endParaRPr lang="en-IN" sz="2400" dirty="0"/>
          </a:p>
        </p:txBody>
      </p:sp>
    </p:spTree>
    <p:extLst>
      <p:ext uri="{BB962C8B-B14F-4D97-AF65-F5344CB8AC3E}">
        <p14:creationId xmlns:p14="http://schemas.microsoft.com/office/powerpoint/2010/main" val="10131075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change </a:t>
            </a:r>
            <a:r>
              <a:rPr lang="en-US" dirty="0"/>
              <a:t>the default serving directory of </a:t>
            </a:r>
            <a:r>
              <a:rPr lang="en-US" dirty="0" err="1"/>
              <a:t>ipython</a:t>
            </a:r>
            <a:r>
              <a:rPr lang="en-US" dirty="0"/>
              <a:t> when started from anaconda</a:t>
            </a:r>
            <a:endParaRPr lang="en-IN" dirty="0"/>
          </a:p>
        </p:txBody>
      </p:sp>
      <p:sp>
        <p:nvSpPr>
          <p:cNvPr id="3" name="Content Placeholder 2"/>
          <p:cNvSpPr>
            <a:spLocks noGrp="1"/>
          </p:cNvSpPr>
          <p:nvPr>
            <p:ph idx="1"/>
          </p:nvPr>
        </p:nvSpPr>
        <p:spPr/>
        <p:txBody>
          <a:bodyPr/>
          <a:lstStyle/>
          <a:p>
            <a:r>
              <a:rPr lang="en-US" smtClean="0"/>
              <a:t>Steps</a:t>
            </a:r>
            <a:r>
              <a:rPr lang="en-US" dirty="0"/>
              <a:t/>
            </a:r>
            <a:br>
              <a:rPr lang="en-US" dirty="0"/>
            </a:br>
            <a:r>
              <a:rPr lang="en-US" dirty="0"/>
              <a:t>- run anaconda command prompt</a:t>
            </a:r>
            <a:r>
              <a:rPr lang="en-US" dirty="0"/>
              <a:t/>
            </a:r>
            <a:br>
              <a:rPr lang="en-US" dirty="0"/>
            </a:br>
            <a:r>
              <a:rPr lang="en-US" dirty="0"/>
              <a:t>- run &gt;</a:t>
            </a:r>
            <a:r>
              <a:rPr lang="en-US" dirty="0" err="1"/>
              <a:t>jupyter</a:t>
            </a:r>
            <a:r>
              <a:rPr lang="en-US" dirty="0"/>
              <a:t> notebook --generate-</a:t>
            </a:r>
            <a:r>
              <a:rPr lang="en-US" dirty="0" err="1"/>
              <a:t>config</a:t>
            </a:r>
            <a:r>
              <a:rPr lang="en-US" dirty="0"/>
              <a:t/>
            </a:r>
            <a:br>
              <a:rPr lang="en-US" dirty="0"/>
            </a:br>
            <a:r>
              <a:rPr lang="en-US" dirty="0"/>
              <a:t>- a directory .</a:t>
            </a:r>
            <a:r>
              <a:rPr lang="en-US" dirty="0" err="1"/>
              <a:t>jupyter</a:t>
            </a:r>
            <a:r>
              <a:rPr lang="en-US" dirty="0"/>
              <a:t>/ should have created in your home with a file </a:t>
            </a:r>
            <a:endParaRPr lang="en-US" dirty="0" smtClean="0"/>
          </a:p>
          <a:p>
            <a:r>
              <a:rPr lang="en-US" dirty="0" smtClean="0"/>
              <a:t>jupyter_notebook_config.py</a:t>
            </a:r>
            <a:r>
              <a:rPr lang="en-US" dirty="0"/>
              <a:t/>
            </a:r>
            <a:br>
              <a:rPr lang="en-US" dirty="0"/>
            </a:br>
            <a:r>
              <a:rPr lang="en-US" dirty="0"/>
              <a:t>- uncomment and edit the field </a:t>
            </a:r>
            <a:endParaRPr lang="en-US" dirty="0" smtClean="0"/>
          </a:p>
          <a:p>
            <a:r>
              <a:rPr lang="en-US" dirty="0" smtClean="0"/>
              <a:t>#</a:t>
            </a:r>
            <a:r>
              <a:rPr lang="en-US" dirty="0" err="1" smtClean="0"/>
              <a:t>c.NotebookApp.notebook_dir</a:t>
            </a:r>
            <a:r>
              <a:rPr lang="en-US" dirty="0" smtClean="0"/>
              <a:t>=“ ”</a:t>
            </a:r>
          </a:p>
          <a:p>
            <a:pPr marL="0" indent="0">
              <a:buNone/>
            </a:pPr>
            <a:r>
              <a:rPr lang="en-US" dirty="0"/>
              <a:t/>
            </a:r>
            <a:br>
              <a:rPr lang="en-US" dirty="0"/>
            </a:br>
            <a:endParaRPr lang="en-IN" dirty="0"/>
          </a:p>
        </p:txBody>
      </p:sp>
    </p:spTree>
    <p:extLst>
      <p:ext uri="{BB962C8B-B14F-4D97-AF65-F5344CB8AC3E}">
        <p14:creationId xmlns:p14="http://schemas.microsoft.com/office/powerpoint/2010/main" val="2495728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pPr algn="ctr"/>
            <a:r>
              <a:rPr lang="en-IN" dirty="0" smtClean="0"/>
              <a:t>Ecosystem of Python</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4150" y="1327022"/>
            <a:ext cx="6983730" cy="5210938"/>
          </a:xfrm>
        </p:spPr>
      </p:pic>
    </p:spTree>
    <p:extLst>
      <p:ext uri="{BB962C8B-B14F-4D97-AF65-F5344CB8AC3E}">
        <p14:creationId xmlns:p14="http://schemas.microsoft.com/office/powerpoint/2010/main" val="268380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0235"/>
          </a:xfrm>
        </p:spPr>
        <p:txBody>
          <a:bodyPr>
            <a:normAutofit fontScale="90000"/>
          </a:bodyPr>
          <a:lstStyle/>
          <a:p>
            <a:pPr algn="ctr"/>
            <a:r>
              <a:rPr lang="en-IN" dirty="0" smtClean="0"/>
              <a:t>Ecosystem of Python</a:t>
            </a:r>
            <a:endParaRPr lang="en-IN" dirty="0"/>
          </a:p>
        </p:txBody>
      </p:sp>
      <p:sp>
        <p:nvSpPr>
          <p:cNvPr id="3" name="Content Placeholder 2"/>
          <p:cNvSpPr>
            <a:spLocks noGrp="1"/>
          </p:cNvSpPr>
          <p:nvPr>
            <p:ph idx="1"/>
          </p:nvPr>
        </p:nvSpPr>
        <p:spPr>
          <a:xfrm>
            <a:off x="838200" y="1082040"/>
            <a:ext cx="10515600" cy="5532120"/>
          </a:xfrm>
        </p:spPr>
        <p:txBody>
          <a:bodyPr>
            <a:normAutofit fontScale="77500" lnSpcReduction="20000"/>
          </a:bodyPr>
          <a:lstStyle/>
          <a:p>
            <a:pPr marL="0" indent="0">
              <a:buNone/>
            </a:pPr>
            <a:r>
              <a:rPr lang="en-US" dirty="0" smtClean="0"/>
              <a:t>Python has a rich ecosystem for scientific inquiry in the form of many proven, and popular open-source packages including:</a:t>
            </a:r>
          </a:p>
          <a:p>
            <a:pPr marL="0" indent="0">
              <a:buNone/>
            </a:pPr>
            <a:endParaRPr lang="en-US" dirty="0" smtClean="0"/>
          </a:p>
          <a:p>
            <a:r>
              <a:rPr lang="en-US" b="1" dirty="0"/>
              <a:t>Numpy</a:t>
            </a:r>
            <a:r>
              <a:rPr lang="en-US" dirty="0"/>
              <a:t>:  </a:t>
            </a:r>
            <a:r>
              <a:rPr lang="en-US" dirty="0" smtClean="0"/>
              <a:t>a Python package for scientific </a:t>
            </a:r>
            <a:r>
              <a:rPr lang="en-US" dirty="0" smtClean="0"/>
              <a:t>computing </a:t>
            </a:r>
            <a:r>
              <a:rPr lang="en-US" dirty="0" err="1" smtClean="0"/>
              <a:t>prviding</a:t>
            </a:r>
            <a:r>
              <a:rPr lang="en-US" dirty="0" smtClean="0"/>
              <a:t> </a:t>
            </a:r>
            <a:r>
              <a:rPr lang="en-US" dirty="0" smtClean="0"/>
              <a:t>support </a:t>
            </a:r>
            <a:r>
              <a:rPr lang="en-US" dirty="0"/>
              <a:t>for large, multi-dimensional arrays and matrices, along with a large collection of high-level mathematical functions to operate on these arrays.</a:t>
            </a:r>
            <a:endParaRPr lang="en-US" dirty="0" smtClean="0"/>
          </a:p>
          <a:p>
            <a:endParaRPr lang="en-US" dirty="0" smtClean="0"/>
          </a:p>
          <a:p>
            <a:pPr algn="just"/>
            <a:r>
              <a:rPr lang="en-US" b="1" dirty="0" smtClean="0"/>
              <a:t>Pandas: </a:t>
            </a:r>
            <a:r>
              <a:rPr lang="en-US" dirty="0" smtClean="0"/>
              <a:t>is </a:t>
            </a:r>
            <a:r>
              <a:rPr lang="en-US" dirty="0"/>
              <a:t>an open </a:t>
            </a:r>
            <a:r>
              <a:rPr lang="en-US" dirty="0" smtClean="0"/>
              <a:t>source </a:t>
            </a:r>
            <a:r>
              <a:rPr lang="en-US" dirty="0"/>
              <a:t>library package for data science providing </a:t>
            </a:r>
            <a:r>
              <a:rPr lang="en-US" dirty="0"/>
              <a:t>high-performance, easy-to-use </a:t>
            </a:r>
            <a:r>
              <a:rPr lang="en-US" dirty="0" smtClean="0"/>
              <a:t>data structures like </a:t>
            </a:r>
            <a:r>
              <a:rPr lang="en-US" dirty="0" err="1" smtClean="0"/>
              <a:t>dataframes</a:t>
            </a:r>
            <a:r>
              <a:rPr lang="en-US" dirty="0" smtClean="0"/>
              <a:t>.</a:t>
            </a:r>
            <a:endParaRPr lang="en-US" dirty="0" smtClean="0"/>
          </a:p>
          <a:p>
            <a:endParaRPr lang="en-US" dirty="0"/>
          </a:p>
          <a:p>
            <a:r>
              <a:rPr lang="en-US" b="1" dirty="0" smtClean="0"/>
              <a:t>Matplotlib:  </a:t>
            </a:r>
            <a:r>
              <a:rPr lang="en-US" dirty="0" smtClean="0"/>
              <a:t>2D plotting library which produces publication quality figures</a:t>
            </a:r>
          </a:p>
          <a:p>
            <a:endParaRPr lang="en-US" dirty="0"/>
          </a:p>
          <a:p>
            <a:r>
              <a:rPr lang="en-US" b="1" dirty="0" smtClean="0"/>
              <a:t>Cartopy : </a:t>
            </a:r>
            <a:r>
              <a:rPr lang="en-US" b="1" dirty="0" smtClean="0"/>
              <a:t>Th</a:t>
            </a:r>
            <a:r>
              <a:rPr lang="en-US" dirty="0" smtClean="0"/>
              <a:t>e</a:t>
            </a:r>
            <a:r>
              <a:rPr lang="en-US" dirty="0"/>
              <a:t> </a:t>
            </a:r>
            <a:r>
              <a:rPr lang="en-US" b="1" dirty="0"/>
              <a:t>Python Cartography Library</a:t>
            </a:r>
            <a:r>
              <a:rPr lang="en-US" dirty="0"/>
              <a:t> (PCL), is a package of </a:t>
            </a:r>
            <a:r>
              <a:rPr lang="en-US" b="1" dirty="0"/>
              <a:t>modules</a:t>
            </a:r>
            <a:r>
              <a:rPr lang="en-US" dirty="0"/>
              <a:t> for rendering GIS data from a variety of </a:t>
            </a:r>
            <a:r>
              <a:rPr lang="en-US" dirty="0" err="1"/>
              <a:t>backends</a:t>
            </a:r>
            <a:r>
              <a:rPr lang="en-US" dirty="0"/>
              <a:t> into maps.</a:t>
            </a:r>
            <a:endParaRPr lang="en-US" dirty="0" smtClean="0"/>
          </a:p>
          <a:p>
            <a:endParaRPr lang="en-US" dirty="0" smtClean="0"/>
          </a:p>
          <a:p>
            <a:r>
              <a:rPr lang="en-US" b="1" dirty="0" err="1" smtClean="0"/>
              <a:t>Scikit</a:t>
            </a:r>
            <a:r>
              <a:rPr lang="en-US" dirty="0" smtClean="0"/>
              <a:t> : </a:t>
            </a:r>
            <a:r>
              <a:rPr lang="en-US" dirty="0" smtClean="0"/>
              <a:t>provides </a:t>
            </a:r>
            <a:r>
              <a:rPr lang="en-US" dirty="0"/>
              <a:t>a range of supervised and unsupervised </a:t>
            </a:r>
            <a:r>
              <a:rPr lang="en-US" dirty="0" smtClean="0"/>
              <a:t>machine learning </a:t>
            </a:r>
            <a:r>
              <a:rPr lang="en-US" dirty="0"/>
              <a:t>algorithms via a consistent interface </a:t>
            </a:r>
            <a:r>
              <a:rPr lang="en-US" dirty="0" smtClean="0"/>
              <a:t>in </a:t>
            </a:r>
            <a:r>
              <a:rPr lang="en-US" b="1" dirty="0" smtClean="0"/>
              <a:t>Python</a:t>
            </a:r>
            <a:r>
              <a:rPr lang="en-US" dirty="0"/>
              <a:t>.</a:t>
            </a:r>
            <a:endParaRPr lang="en-IN" dirty="0"/>
          </a:p>
        </p:txBody>
      </p:sp>
    </p:spTree>
    <p:extLst>
      <p:ext uri="{BB962C8B-B14F-4D97-AF65-F5344CB8AC3E}">
        <p14:creationId xmlns:p14="http://schemas.microsoft.com/office/powerpoint/2010/main" val="998247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7395"/>
          </a:xfrm>
        </p:spPr>
        <p:txBody>
          <a:bodyPr/>
          <a:lstStyle/>
          <a:p>
            <a:pPr algn="ctr"/>
            <a:r>
              <a:rPr lang="en-IN" dirty="0" smtClean="0"/>
              <a:t>Power of Python</a:t>
            </a:r>
            <a:endParaRPr lang="en-IN" dirty="0"/>
          </a:p>
        </p:txBody>
      </p:sp>
      <p:sp>
        <p:nvSpPr>
          <p:cNvPr id="3" name="Content Placeholder 2"/>
          <p:cNvSpPr>
            <a:spLocks noGrp="1"/>
          </p:cNvSpPr>
          <p:nvPr>
            <p:ph idx="1"/>
          </p:nvPr>
        </p:nvSpPr>
        <p:spPr>
          <a:xfrm>
            <a:off x="838200" y="1402080"/>
            <a:ext cx="10515600" cy="4774883"/>
          </a:xfrm>
        </p:spPr>
        <p:txBody>
          <a:bodyPr>
            <a:normAutofit fontScale="92500" lnSpcReduction="10000"/>
          </a:bodyPr>
          <a:lstStyle/>
          <a:p>
            <a:pPr marL="0" indent="0">
              <a:buNone/>
            </a:pPr>
            <a:r>
              <a:rPr lang="en-US" b="1" dirty="0" smtClean="0"/>
              <a:t>Some of the companies I know that use python are:</a:t>
            </a:r>
            <a:endParaRPr lang="en-US" dirty="0" smtClean="0"/>
          </a:p>
          <a:p>
            <a:r>
              <a:rPr lang="en-US" dirty="0" smtClean="0"/>
              <a:t>Google (</a:t>
            </a:r>
            <a:r>
              <a:rPr lang="en-US" dirty="0" err="1" smtClean="0"/>
              <a:t>Youtube</a:t>
            </a:r>
            <a:r>
              <a:rPr lang="en-US" dirty="0" smtClean="0"/>
              <a:t>)</a:t>
            </a:r>
          </a:p>
          <a:p>
            <a:r>
              <a:rPr lang="en-US" dirty="0" smtClean="0"/>
              <a:t>Facebook (Tornado)</a:t>
            </a:r>
          </a:p>
          <a:p>
            <a:r>
              <a:rPr lang="en-US" dirty="0" smtClean="0"/>
              <a:t>Dropbox.</a:t>
            </a:r>
          </a:p>
          <a:p>
            <a:r>
              <a:rPr lang="en-US" dirty="0" smtClean="0"/>
              <a:t>Yahoo.</a:t>
            </a:r>
          </a:p>
          <a:p>
            <a:r>
              <a:rPr lang="en-US" dirty="0" smtClean="0"/>
              <a:t>NASA.</a:t>
            </a:r>
          </a:p>
          <a:p>
            <a:r>
              <a:rPr lang="en-US" dirty="0" smtClean="0"/>
              <a:t>IBM.</a:t>
            </a:r>
          </a:p>
          <a:p>
            <a:r>
              <a:rPr lang="en-US" dirty="0" smtClean="0"/>
              <a:t>Mozilla.</a:t>
            </a:r>
          </a:p>
          <a:p>
            <a:r>
              <a:rPr lang="en-US" dirty="0" err="1" smtClean="0"/>
              <a:t>Quora</a:t>
            </a:r>
            <a:r>
              <a:rPr lang="en-US" dirty="0" smtClean="0"/>
              <a:t>.</a:t>
            </a:r>
          </a:p>
          <a:p>
            <a:r>
              <a:rPr lang="en-US" dirty="0" smtClean="0"/>
              <a:t>NASA</a:t>
            </a:r>
          </a:p>
          <a:p>
            <a:endParaRPr lang="en-IN" dirty="0"/>
          </a:p>
        </p:txBody>
      </p:sp>
    </p:spTree>
    <p:extLst>
      <p:ext uri="{BB962C8B-B14F-4D97-AF65-F5344CB8AC3E}">
        <p14:creationId xmlns:p14="http://schemas.microsoft.com/office/powerpoint/2010/main" val="3655725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pPr algn="ctr"/>
            <a:r>
              <a:rPr lang="en-IN" dirty="0" smtClean="0"/>
              <a:t>Why Python ?</a:t>
            </a:r>
            <a:endParaRPr lang="en-IN" dirty="0"/>
          </a:p>
        </p:txBody>
      </p:sp>
      <p:sp>
        <p:nvSpPr>
          <p:cNvPr id="3" name="Content Placeholder 2"/>
          <p:cNvSpPr>
            <a:spLocks noGrp="1"/>
          </p:cNvSpPr>
          <p:nvPr>
            <p:ph idx="1"/>
          </p:nvPr>
        </p:nvSpPr>
        <p:spPr>
          <a:xfrm>
            <a:off x="838200" y="1066800"/>
            <a:ext cx="10515600" cy="5547360"/>
          </a:xfrm>
        </p:spPr>
        <p:txBody>
          <a:bodyPr>
            <a:normAutofit fontScale="62500" lnSpcReduction="20000"/>
          </a:bodyPr>
          <a:lstStyle/>
          <a:p>
            <a:pPr marL="0" indent="0">
              <a:buNone/>
            </a:pPr>
            <a:r>
              <a:rPr lang="en-GB" altLang="en-US" sz="4000" b="1" dirty="0"/>
              <a:t>It's free (open source)</a:t>
            </a:r>
          </a:p>
          <a:p>
            <a:pPr>
              <a:lnSpc>
                <a:spcPct val="100000"/>
              </a:lnSpc>
              <a:buSzPct val="57000"/>
            </a:pPr>
            <a:r>
              <a:rPr lang="en-GB" altLang="en-US" sz="3400" dirty="0"/>
              <a:t>Downloading and installing Python is free and easy</a:t>
            </a:r>
          </a:p>
          <a:p>
            <a:pPr>
              <a:lnSpc>
                <a:spcPct val="100000"/>
              </a:lnSpc>
              <a:buSzPct val="57000"/>
            </a:pPr>
            <a:r>
              <a:rPr lang="en-GB" altLang="en-US" sz="3400" dirty="0"/>
              <a:t>Source code is easily accessible</a:t>
            </a:r>
          </a:p>
          <a:p>
            <a:pPr>
              <a:lnSpc>
                <a:spcPct val="100000"/>
              </a:lnSpc>
              <a:buSzPct val="57000"/>
            </a:pPr>
            <a:r>
              <a:rPr lang="en-GB" altLang="en-US" sz="3400" dirty="0"/>
              <a:t>Free doesn't mean unsupported!  Online Python community is huge</a:t>
            </a:r>
          </a:p>
          <a:p>
            <a:pPr marL="0" indent="0">
              <a:buNone/>
            </a:pPr>
            <a:r>
              <a:rPr lang="en-GB" altLang="en-US" sz="4000" b="1" dirty="0"/>
              <a:t>It's portable</a:t>
            </a:r>
          </a:p>
          <a:p>
            <a:pPr>
              <a:lnSpc>
                <a:spcPct val="100000"/>
              </a:lnSpc>
              <a:buSzPct val="57000"/>
            </a:pPr>
            <a:r>
              <a:rPr lang="en-GB" altLang="en-US" sz="3400" dirty="0"/>
              <a:t>Python runs </a:t>
            </a:r>
            <a:r>
              <a:rPr lang="en-GB" altLang="en-US" sz="3400" dirty="0" smtClean="0"/>
              <a:t>on virtually </a:t>
            </a:r>
            <a:r>
              <a:rPr lang="en-GB" altLang="en-US" sz="3400" dirty="0"/>
              <a:t>every major platform used today</a:t>
            </a:r>
          </a:p>
          <a:p>
            <a:pPr>
              <a:lnSpc>
                <a:spcPct val="100000"/>
              </a:lnSpc>
              <a:buSzPct val="57000"/>
            </a:pPr>
            <a:r>
              <a:rPr lang="en-GB" altLang="en-US" sz="3400" dirty="0"/>
              <a:t>As long as you have a compatible Python interpreter installed, Python programs will run in exactly the same manner, irrespective of platform</a:t>
            </a:r>
          </a:p>
          <a:p>
            <a:pPr marL="0" indent="0">
              <a:buNone/>
            </a:pPr>
            <a:r>
              <a:rPr lang="en-GB" altLang="en-US" sz="4000" b="1" dirty="0"/>
              <a:t>It's powerful</a:t>
            </a:r>
          </a:p>
          <a:p>
            <a:pPr>
              <a:lnSpc>
                <a:spcPct val="100000"/>
              </a:lnSpc>
              <a:buSzPct val="57000"/>
            </a:pPr>
            <a:r>
              <a:rPr lang="en-GB" altLang="en-US" sz="3400" dirty="0"/>
              <a:t>Dynamic typing</a:t>
            </a:r>
          </a:p>
          <a:p>
            <a:pPr>
              <a:lnSpc>
                <a:spcPct val="100000"/>
              </a:lnSpc>
              <a:buSzPct val="57000"/>
            </a:pPr>
            <a:r>
              <a:rPr lang="en-GB" altLang="en-US" sz="3400" dirty="0"/>
              <a:t>Built-in types and tools</a:t>
            </a:r>
          </a:p>
          <a:p>
            <a:pPr>
              <a:lnSpc>
                <a:spcPct val="100000"/>
              </a:lnSpc>
              <a:buSzPct val="57000"/>
            </a:pPr>
            <a:r>
              <a:rPr lang="en-GB" altLang="en-US" sz="3400" dirty="0"/>
              <a:t>Library utilities</a:t>
            </a:r>
          </a:p>
          <a:p>
            <a:pPr>
              <a:lnSpc>
                <a:spcPct val="100000"/>
              </a:lnSpc>
              <a:buSzPct val="57000"/>
            </a:pPr>
            <a:r>
              <a:rPr lang="en-GB" altLang="en-US" sz="3400" dirty="0"/>
              <a:t>Third party utilities (e.g. Numeric, </a:t>
            </a:r>
            <a:r>
              <a:rPr lang="en-GB" altLang="en-US" sz="3400" dirty="0" err="1"/>
              <a:t>NumPy</a:t>
            </a:r>
            <a:r>
              <a:rPr lang="en-GB" altLang="en-US" sz="3400" dirty="0"/>
              <a:t>, </a:t>
            </a:r>
            <a:r>
              <a:rPr lang="en-GB" altLang="en-US" sz="3400" dirty="0" err="1"/>
              <a:t>SciPy</a:t>
            </a:r>
            <a:r>
              <a:rPr lang="en-GB" altLang="en-US" sz="3400" dirty="0"/>
              <a:t>)</a:t>
            </a:r>
          </a:p>
          <a:p>
            <a:pPr>
              <a:lnSpc>
                <a:spcPct val="100000"/>
              </a:lnSpc>
              <a:buSzPct val="57000"/>
            </a:pPr>
            <a:r>
              <a:rPr lang="en-GB" altLang="en-US" sz="3400" dirty="0"/>
              <a:t>Automatic memory management</a:t>
            </a:r>
          </a:p>
          <a:p>
            <a:endParaRPr lang="en-IN" dirty="0"/>
          </a:p>
        </p:txBody>
      </p:sp>
    </p:spTree>
    <p:extLst>
      <p:ext uri="{BB962C8B-B14F-4D97-AF65-F5344CB8AC3E}">
        <p14:creationId xmlns:p14="http://schemas.microsoft.com/office/powerpoint/2010/main" val="33386890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841"/>
            <a:ext cx="10515600" cy="670560"/>
          </a:xfrm>
        </p:spPr>
        <p:txBody>
          <a:bodyPr>
            <a:normAutofit fontScale="90000"/>
          </a:bodyPr>
          <a:lstStyle/>
          <a:p>
            <a:pPr algn="ctr"/>
            <a:r>
              <a:rPr lang="en-IN" dirty="0" smtClean="0"/>
              <a:t>Why Python?</a:t>
            </a:r>
            <a:endParaRPr lang="en-IN" dirty="0"/>
          </a:p>
        </p:txBody>
      </p:sp>
      <p:sp>
        <p:nvSpPr>
          <p:cNvPr id="3" name="Content Placeholder 2"/>
          <p:cNvSpPr>
            <a:spLocks noGrp="1"/>
          </p:cNvSpPr>
          <p:nvPr>
            <p:ph idx="1"/>
          </p:nvPr>
        </p:nvSpPr>
        <p:spPr>
          <a:xfrm>
            <a:off x="838200" y="1173480"/>
            <a:ext cx="10515600" cy="5003483"/>
          </a:xfrm>
        </p:spPr>
        <p:txBody>
          <a:bodyPr>
            <a:normAutofit fontScale="92500" lnSpcReduction="10000"/>
          </a:bodyPr>
          <a:lstStyle/>
          <a:p>
            <a:pPr marL="0" indent="0">
              <a:buNone/>
            </a:pPr>
            <a:r>
              <a:rPr lang="en-GB" altLang="en-US" sz="3200" b="1" dirty="0"/>
              <a:t>It's mixable</a:t>
            </a:r>
          </a:p>
          <a:p>
            <a:pPr>
              <a:buSzPct val="57000"/>
            </a:pPr>
            <a:r>
              <a:rPr lang="en-GB" altLang="en-US" sz="2600" dirty="0"/>
              <a:t>Python can be linked to components written in other languages easily</a:t>
            </a:r>
          </a:p>
          <a:p>
            <a:pPr marL="228600" lvl="2">
              <a:spcBef>
                <a:spcPts val="1000"/>
              </a:spcBef>
              <a:buSzPct val="57000"/>
            </a:pPr>
            <a:r>
              <a:rPr lang="en-GB" altLang="en-US" sz="2600" dirty="0"/>
              <a:t>Linking to fast, compiled code is useful to computationally intensive problems</a:t>
            </a:r>
          </a:p>
          <a:p>
            <a:pPr marL="228600" lvl="2">
              <a:spcBef>
                <a:spcPts val="1000"/>
              </a:spcBef>
              <a:buSzPct val="57000"/>
            </a:pPr>
            <a:r>
              <a:rPr lang="en-GB" altLang="en-US" sz="2600" dirty="0"/>
              <a:t>Python is good for code steering and for merging multiple programs in otherwise conflicting languages</a:t>
            </a:r>
          </a:p>
          <a:p>
            <a:pPr>
              <a:buSzPct val="57000"/>
            </a:pPr>
            <a:r>
              <a:rPr lang="en-GB" altLang="en-US" sz="2600" dirty="0"/>
              <a:t>Python/C integration is quite common</a:t>
            </a:r>
          </a:p>
          <a:p>
            <a:pPr marL="0" indent="0">
              <a:buNone/>
            </a:pPr>
            <a:r>
              <a:rPr lang="en-GB" altLang="en-US" sz="2900" b="1" dirty="0" smtClean="0"/>
              <a:t>It's </a:t>
            </a:r>
            <a:r>
              <a:rPr lang="en-GB" altLang="en-US" sz="2900" b="1" dirty="0"/>
              <a:t>easy to use</a:t>
            </a:r>
          </a:p>
          <a:p>
            <a:pPr>
              <a:buSzPct val="57000"/>
            </a:pPr>
            <a:r>
              <a:rPr lang="en-GB" altLang="en-US" sz="2600" dirty="0"/>
              <a:t>Rapid turnaround: no intermediate compile and link steps as in C or C++</a:t>
            </a:r>
          </a:p>
          <a:p>
            <a:pPr>
              <a:buSzPct val="57000"/>
            </a:pPr>
            <a:r>
              <a:rPr lang="en-GB" altLang="en-US" sz="2600" dirty="0"/>
              <a:t>Python programs are compiled automatically to an intermediate form called bytecode, which the interpreter then reads</a:t>
            </a:r>
          </a:p>
          <a:p>
            <a:pPr>
              <a:buSzPct val="57000"/>
            </a:pPr>
            <a:r>
              <a:rPr lang="en-GB" altLang="en-US" sz="2600" dirty="0"/>
              <a:t>This gives Python the development speed of an interpreter without the performance loss inherent in purely interpreted languages</a:t>
            </a:r>
          </a:p>
          <a:p>
            <a:endParaRPr lang="en-IN" dirty="0"/>
          </a:p>
        </p:txBody>
      </p:sp>
    </p:spTree>
    <p:extLst>
      <p:ext uri="{BB962C8B-B14F-4D97-AF65-F5344CB8AC3E}">
        <p14:creationId xmlns:p14="http://schemas.microsoft.com/office/powerpoint/2010/main" val="38525528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TotalTime>
  <Words>1496</Words>
  <Application>Microsoft Office PowerPoint</Application>
  <PresentationFormat>Widescreen</PresentationFormat>
  <Paragraphs>335</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Bahnschrift Light</vt:lpstr>
      <vt:lpstr>Calibri</vt:lpstr>
      <vt:lpstr>Calibri Light</vt:lpstr>
      <vt:lpstr>Courier New</vt:lpstr>
      <vt:lpstr>Tahoma</vt:lpstr>
      <vt:lpstr>Wingdings</vt:lpstr>
      <vt:lpstr>Office Theme</vt:lpstr>
      <vt:lpstr>PowerPoint Presentation</vt:lpstr>
      <vt:lpstr>History of Python</vt:lpstr>
      <vt:lpstr>History of Python </vt:lpstr>
      <vt:lpstr>About the Language</vt:lpstr>
      <vt:lpstr>Ecosystem of Python</vt:lpstr>
      <vt:lpstr>Ecosystem of Python</vt:lpstr>
      <vt:lpstr>Power of Python</vt:lpstr>
      <vt:lpstr>Why Python ?</vt:lpstr>
      <vt:lpstr>Why Python?</vt:lpstr>
      <vt:lpstr>Attributes of Python</vt:lpstr>
      <vt:lpstr>Attributes of Python</vt:lpstr>
      <vt:lpstr>Compiling and interpreting</vt:lpstr>
      <vt:lpstr>PowerPoint Presentation</vt:lpstr>
      <vt:lpstr>Versions of Python</vt:lpstr>
      <vt:lpstr>Versions of Python</vt:lpstr>
      <vt:lpstr>Installating Python</vt:lpstr>
      <vt:lpstr>Development Environments What IDE to use? </vt:lpstr>
      <vt:lpstr>Setting Path</vt:lpstr>
      <vt:lpstr>Python Language : Brief</vt:lpstr>
      <vt:lpstr>Executing Python Programs</vt:lpstr>
      <vt:lpstr>Executing Python Programs</vt:lpstr>
      <vt:lpstr>Executing Python Programs</vt:lpstr>
      <vt:lpstr>Executing Python Programs</vt:lpstr>
      <vt:lpstr>Interactive “Shell”</vt:lpstr>
      <vt:lpstr>Module Files</vt:lpstr>
      <vt:lpstr>Example</vt:lpstr>
      <vt:lpstr>Example</vt:lpstr>
      <vt:lpstr>Ipython Notebooks</vt:lpstr>
      <vt:lpstr>About Jupyter</vt:lpstr>
      <vt:lpstr>What is Jupyter used for?</vt:lpstr>
      <vt:lpstr>What is a kernel in Jupyter?</vt:lpstr>
      <vt:lpstr>How To Install Jupyter Notebook </vt:lpstr>
      <vt:lpstr>What is Anaconda program?</vt:lpstr>
      <vt:lpstr>Using Jupyter Notebooks</vt:lpstr>
      <vt:lpstr>Using Jupyter Notebooks</vt:lpstr>
      <vt:lpstr>Using Jupyter Notebooks</vt:lpstr>
      <vt:lpstr>What is Spyder python used for?</vt:lpstr>
      <vt:lpstr>What is IDLE in Python?</vt:lpstr>
      <vt:lpstr>Example</vt:lpstr>
      <vt:lpstr>How to change the default serving directory of ipython when started from anaconda</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 pc anita</dc:creator>
  <cp:lastModifiedBy>anita pc anita</cp:lastModifiedBy>
  <cp:revision>28</cp:revision>
  <dcterms:created xsi:type="dcterms:W3CDTF">2018-06-03T02:16:00Z</dcterms:created>
  <dcterms:modified xsi:type="dcterms:W3CDTF">2018-06-03T12:45:08Z</dcterms:modified>
</cp:coreProperties>
</file>