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 id="267"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73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46C253D-3EC2-4ABB-9312-48515A820091}" type="datetimeFigureOut">
              <a:rPr lang="en-IN" smtClean="0"/>
              <a:t>03-06-2018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5E6A4B-F666-4D94-9937-91CF1C0DDB53}" type="slidenum">
              <a:rPr lang="en-IN" smtClean="0"/>
              <a:t>‹#›</a:t>
            </a:fld>
            <a:endParaRPr lang="en-IN"/>
          </a:p>
        </p:txBody>
      </p:sp>
    </p:spTree>
    <p:extLst>
      <p:ext uri="{BB962C8B-B14F-4D97-AF65-F5344CB8AC3E}">
        <p14:creationId xmlns:p14="http://schemas.microsoft.com/office/powerpoint/2010/main" val="2413889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6C253D-3EC2-4ABB-9312-48515A820091}" type="datetimeFigureOut">
              <a:rPr lang="en-IN" smtClean="0"/>
              <a:t>03-06-2018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5E6A4B-F666-4D94-9937-91CF1C0DDB53}" type="slidenum">
              <a:rPr lang="en-IN" smtClean="0"/>
              <a:t>‹#›</a:t>
            </a:fld>
            <a:endParaRPr lang="en-IN"/>
          </a:p>
        </p:txBody>
      </p:sp>
    </p:spTree>
    <p:extLst>
      <p:ext uri="{BB962C8B-B14F-4D97-AF65-F5344CB8AC3E}">
        <p14:creationId xmlns:p14="http://schemas.microsoft.com/office/powerpoint/2010/main" val="24672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6C253D-3EC2-4ABB-9312-48515A820091}" type="datetimeFigureOut">
              <a:rPr lang="en-IN" smtClean="0"/>
              <a:t>03-06-2018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5E6A4B-F666-4D94-9937-91CF1C0DDB53}" type="slidenum">
              <a:rPr lang="en-IN" smtClean="0"/>
              <a:t>‹#›</a:t>
            </a:fld>
            <a:endParaRPr lang="en-IN"/>
          </a:p>
        </p:txBody>
      </p:sp>
    </p:spTree>
    <p:extLst>
      <p:ext uri="{BB962C8B-B14F-4D97-AF65-F5344CB8AC3E}">
        <p14:creationId xmlns:p14="http://schemas.microsoft.com/office/powerpoint/2010/main" val="209552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6C253D-3EC2-4ABB-9312-48515A820091}" type="datetimeFigureOut">
              <a:rPr lang="en-IN" smtClean="0"/>
              <a:t>03-06-2018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5E6A4B-F666-4D94-9937-91CF1C0DDB53}" type="slidenum">
              <a:rPr lang="en-IN" smtClean="0"/>
              <a:t>‹#›</a:t>
            </a:fld>
            <a:endParaRPr lang="en-IN"/>
          </a:p>
        </p:txBody>
      </p:sp>
    </p:spTree>
    <p:extLst>
      <p:ext uri="{BB962C8B-B14F-4D97-AF65-F5344CB8AC3E}">
        <p14:creationId xmlns:p14="http://schemas.microsoft.com/office/powerpoint/2010/main" val="1276388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6C253D-3EC2-4ABB-9312-48515A820091}" type="datetimeFigureOut">
              <a:rPr lang="en-IN" smtClean="0"/>
              <a:t>03-06-2018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5E6A4B-F666-4D94-9937-91CF1C0DDB53}" type="slidenum">
              <a:rPr lang="en-IN" smtClean="0"/>
              <a:t>‹#›</a:t>
            </a:fld>
            <a:endParaRPr lang="en-IN"/>
          </a:p>
        </p:txBody>
      </p:sp>
    </p:spTree>
    <p:extLst>
      <p:ext uri="{BB962C8B-B14F-4D97-AF65-F5344CB8AC3E}">
        <p14:creationId xmlns:p14="http://schemas.microsoft.com/office/powerpoint/2010/main" val="3790651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46C253D-3EC2-4ABB-9312-48515A820091}" type="datetimeFigureOut">
              <a:rPr lang="en-IN" smtClean="0"/>
              <a:t>03-06-2018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5E6A4B-F666-4D94-9937-91CF1C0DDB53}" type="slidenum">
              <a:rPr lang="en-IN" smtClean="0"/>
              <a:t>‹#›</a:t>
            </a:fld>
            <a:endParaRPr lang="en-IN"/>
          </a:p>
        </p:txBody>
      </p:sp>
    </p:spTree>
    <p:extLst>
      <p:ext uri="{BB962C8B-B14F-4D97-AF65-F5344CB8AC3E}">
        <p14:creationId xmlns:p14="http://schemas.microsoft.com/office/powerpoint/2010/main" val="628860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46C253D-3EC2-4ABB-9312-48515A820091}" type="datetimeFigureOut">
              <a:rPr lang="en-IN" smtClean="0"/>
              <a:t>03-06-2018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5E6A4B-F666-4D94-9937-91CF1C0DDB53}" type="slidenum">
              <a:rPr lang="en-IN" smtClean="0"/>
              <a:t>‹#›</a:t>
            </a:fld>
            <a:endParaRPr lang="en-IN"/>
          </a:p>
        </p:txBody>
      </p:sp>
    </p:spTree>
    <p:extLst>
      <p:ext uri="{BB962C8B-B14F-4D97-AF65-F5344CB8AC3E}">
        <p14:creationId xmlns:p14="http://schemas.microsoft.com/office/powerpoint/2010/main" val="2295734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46C253D-3EC2-4ABB-9312-48515A820091}" type="datetimeFigureOut">
              <a:rPr lang="en-IN" smtClean="0"/>
              <a:t>03-06-2018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5E6A4B-F666-4D94-9937-91CF1C0DDB53}" type="slidenum">
              <a:rPr lang="en-IN" smtClean="0"/>
              <a:t>‹#›</a:t>
            </a:fld>
            <a:endParaRPr lang="en-IN"/>
          </a:p>
        </p:txBody>
      </p:sp>
    </p:spTree>
    <p:extLst>
      <p:ext uri="{BB962C8B-B14F-4D97-AF65-F5344CB8AC3E}">
        <p14:creationId xmlns:p14="http://schemas.microsoft.com/office/powerpoint/2010/main" val="177972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6C253D-3EC2-4ABB-9312-48515A820091}" type="datetimeFigureOut">
              <a:rPr lang="en-IN" smtClean="0"/>
              <a:t>03-06-2018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5E6A4B-F666-4D94-9937-91CF1C0DDB53}" type="slidenum">
              <a:rPr lang="en-IN" smtClean="0"/>
              <a:t>‹#›</a:t>
            </a:fld>
            <a:endParaRPr lang="en-IN"/>
          </a:p>
        </p:txBody>
      </p:sp>
    </p:spTree>
    <p:extLst>
      <p:ext uri="{BB962C8B-B14F-4D97-AF65-F5344CB8AC3E}">
        <p14:creationId xmlns:p14="http://schemas.microsoft.com/office/powerpoint/2010/main" val="3433603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6C253D-3EC2-4ABB-9312-48515A820091}" type="datetimeFigureOut">
              <a:rPr lang="en-IN" smtClean="0"/>
              <a:t>03-06-2018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5E6A4B-F666-4D94-9937-91CF1C0DDB53}" type="slidenum">
              <a:rPr lang="en-IN" smtClean="0"/>
              <a:t>‹#›</a:t>
            </a:fld>
            <a:endParaRPr lang="en-IN"/>
          </a:p>
        </p:txBody>
      </p:sp>
    </p:spTree>
    <p:extLst>
      <p:ext uri="{BB962C8B-B14F-4D97-AF65-F5344CB8AC3E}">
        <p14:creationId xmlns:p14="http://schemas.microsoft.com/office/powerpoint/2010/main" val="478932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6C253D-3EC2-4ABB-9312-48515A820091}" type="datetimeFigureOut">
              <a:rPr lang="en-IN" smtClean="0"/>
              <a:t>03-06-2018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5E6A4B-F666-4D94-9937-91CF1C0DDB53}" type="slidenum">
              <a:rPr lang="en-IN" smtClean="0"/>
              <a:t>‹#›</a:t>
            </a:fld>
            <a:endParaRPr lang="en-IN"/>
          </a:p>
        </p:txBody>
      </p:sp>
    </p:spTree>
    <p:extLst>
      <p:ext uri="{BB962C8B-B14F-4D97-AF65-F5344CB8AC3E}">
        <p14:creationId xmlns:p14="http://schemas.microsoft.com/office/powerpoint/2010/main" val="463683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6C253D-3EC2-4ABB-9312-48515A820091}" type="datetimeFigureOut">
              <a:rPr lang="en-IN" smtClean="0"/>
              <a:t>03-06-2018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E6A4B-F666-4D94-9937-91CF1C0DDB53}" type="slidenum">
              <a:rPr lang="en-IN" smtClean="0"/>
              <a:t>‹#›</a:t>
            </a:fld>
            <a:endParaRPr lang="en-IN"/>
          </a:p>
        </p:txBody>
      </p:sp>
    </p:spTree>
    <p:extLst>
      <p:ext uri="{BB962C8B-B14F-4D97-AF65-F5344CB8AC3E}">
        <p14:creationId xmlns:p14="http://schemas.microsoft.com/office/powerpoint/2010/main" val="2979906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JS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localhost:888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Starting the </a:t>
            </a:r>
            <a:r>
              <a:rPr lang="en-IN" dirty="0" err="1" smtClean="0"/>
              <a:t>Jupyter</a:t>
            </a:r>
            <a:r>
              <a:rPr lang="en-IN" dirty="0" smtClean="0"/>
              <a:t> Notebook</a:t>
            </a:r>
            <a:endParaRPr lang="en-IN" dirty="0"/>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dirty="0">
                <a:solidFill>
                  <a:srgbClr val="444444"/>
                </a:solidFill>
                <a:latin typeface="Source Sans Pro"/>
              </a:rPr>
              <a:t>Once you have installed Anaconda, you can start the </a:t>
            </a:r>
            <a:r>
              <a:rPr lang="en-US" altLang="en-US" dirty="0" err="1">
                <a:solidFill>
                  <a:srgbClr val="444444"/>
                </a:solidFill>
                <a:latin typeface="Source Sans Pro"/>
              </a:rPr>
              <a:t>Jupyter</a:t>
            </a:r>
            <a:r>
              <a:rPr lang="en-US" altLang="en-US" dirty="0">
                <a:solidFill>
                  <a:srgbClr val="444444"/>
                </a:solidFill>
                <a:latin typeface="Source Sans Pro"/>
              </a:rPr>
              <a:t> notebook</a:t>
            </a:r>
            <a:endParaRPr kumimoji="0" lang="en-US" altLang="en-US" sz="24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solidFill>
                  <a:srgbClr val="444444"/>
                </a:solidFill>
                <a:latin typeface="Source Sans Pro"/>
              </a:rPr>
              <a:t>Either</a:t>
            </a:r>
            <a:endParaRPr kumimoji="0" lang="en-US" altLang="en-US" sz="24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FontTx/>
              <a:buChar char="•"/>
            </a:pPr>
            <a:r>
              <a:rPr lang="en-US" altLang="en-US" dirty="0">
                <a:solidFill>
                  <a:srgbClr val="444444"/>
                </a:solidFill>
                <a:latin typeface="Source Sans Pro"/>
              </a:rPr>
              <a:t>search for </a:t>
            </a:r>
            <a:r>
              <a:rPr lang="en-US" altLang="en-US" dirty="0" err="1">
                <a:solidFill>
                  <a:srgbClr val="444444"/>
                </a:solidFill>
                <a:latin typeface="Source Sans Pro"/>
              </a:rPr>
              <a:t>Jupyter</a:t>
            </a:r>
            <a:r>
              <a:rPr lang="en-US" altLang="en-US" dirty="0">
                <a:solidFill>
                  <a:srgbClr val="444444"/>
                </a:solidFill>
                <a:latin typeface="Source Sans Pro"/>
              </a:rPr>
              <a:t> in your applications menu, or</a:t>
            </a:r>
          </a:p>
          <a:p>
            <a:pPr marL="0" lvl="0" indent="0" eaLnBrk="0" fontAlgn="base" hangingPunct="0">
              <a:lnSpc>
                <a:spcPct val="100000"/>
              </a:lnSpc>
              <a:spcBef>
                <a:spcPct val="0"/>
              </a:spcBef>
              <a:spcAft>
                <a:spcPct val="0"/>
              </a:spcAft>
              <a:buFontTx/>
              <a:buChar char="•"/>
            </a:pPr>
            <a:r>
              <a:rPr lang="en-US" altLang="en-US" dirty="0">
                <a:solidFill>
                  <a:srgbClr val="444444"/>
                </a:solidFill>
                <a:latin typeface="Source Sans Pro"/>
              </a:rPr>
              <a:t>open up a terminal and type  </a:t>
            </a:r>
            <a:r>
              <a:rPr lang="en-US" altLang="en-US" dirty="0" err="1">
                <a:solidFill>
                  <a:srgbClr val="444444"/>
                </a:solidFill>
                <a:latin typeface="Source Sans Pro"/>
              </a:rPr>
              <a:t>Jupyter</a:t>
            </a:r>
            <a:r>
              <a:rPr lang="en-US" altLang="en-US" dirty="0">
                <a:solidFill>
                  <a:srgbClr val="444444"/>
                </a:solidFill>
                <a:latin typeface="Source Sans Pro"/>
              </a:rPr>
              <a:t> Notebook</a:t>
            </a:r>
          </a:p>
          <a:p>
            <a:pPr marL="0" lvl="0" indent="0" eaLnBrk="0" fontAlgn="base" hangingPunct="0">
              <a:lnSpc>
                <a:spcPct val="100000"/>
              </a:lnSpc>
              <a:spcBef>
                <a:spcPct val="0"/>
              </a:spcBef>
              <a:spcAft>
                <a:spcPct val="0"/>
              </a:spcAft>
              <a:buFontTx/>
              <a:buChar char="•"/>
            </a:pPr>
            <a:r>
              <a:rPr lang="en-US" altLang="en-US" dirty="0">
                <a:solidFill>
                  <a:srgbClr val="444444"/>
                </a:solidFill>
                <a:latin typeface="Source Sans Pro"/>
              </a:rPr>
              <a:t>Windows users should substitute “Anaconda command prompt” for “terminal” in the previous line</a:t>
            </a:r>
          </a:p>
          <a:p>
            <a:endParaRPr lang="en-IN" dirty="0"/>
          </a:p>
        </p:txBody>
      </p:sp>
    </p:spTree>
    <p:extLst>
      <p:ext uri="{BB962C8B-B14F-4D97-AF65-F5344CB8AC3E}">
        <p14:creationId xmlns:p14="http://schemas.microsoft.com/office/powerpoint/2010/main" val="655275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On-Line Help</a:t>
            </a:r>
            <a:br>
              <a:rPr lang="en-IN" dirty="0"/>
            </a:br>
            <a:endParaRPr lang="en-IN" dirty="0"/>
          </a:p>
        </p:txBody>
      </p:sp>
      <p:sp>
        <p:nvSpPr>
          <p:cNvPr id="3" name="Content Placeholder 2"/>
          <p:cNvSpPr>
            <a:spLocks noGrp="1"/>
          </p:cNvSpPr>
          <p:nvPr>
            <p:ph idx="1"/>
          </p:nvPr>
        </p:nvSpPr>
        <p:spPr/>
        <p:txBody>
          <a:bodyPr/>
          <a:lstStyle/>
          <a:p>
            <a:r>
              <a:rPr lang="en-IN" dirty="0" smtClean="0"/>
              <a:t>One can get online help on various library functions </a:t>
            </a:r>
          </a:p>
          <a:p>
            <a:r>
              <a:rPr lang="en-IN" dirty="0" smtClean="0"/>
              <a:t>Example</a:t>
            </a:r>
          </a:p>
          <a:p>
            <a:pPr marL="0" indent="0">
              <a:buNone/>
            </a:pPr>
            <a:r>
              <a:rPr lang="en-IN" dirty="0" smtClean="0"/>
              <a:t>	To </a:t>
            </a:r>
            <a:r>
              <a:rPr lang="en-IN" dirty="0"/>
              <a:t>get help </a:t>
            </a:r>
            <a:r>
              <a:rPr lang="en-IN" dirty="0" smtClean="0"/>
              <a:t>on </a:t>
            </a:r>
            <a:r>
              <a:rPr lang="en-IN" dirty="0" err="1" smtClean="0"/>
              <a:t>np.rank</a:t>
            </a:r>
            <a:endParaRPr lang="en-IN" dirty="0" smtClean="0"/>
          </a:p>
          <a:p>
            <a:pPr marL="0" indent="0">
              <a:buNone/>
            </a:pPr>
            <a:r>
              <a:rPr lang="en-IN" dirty="0"/>
              <a:t>	</a:t>
            </a:r>
            <a:r>
              <a:rPr lang="en-IN" dirty="0" smtClean="0"/>
              <a:t>		write </a:t>
            </a:r>
            <a:r>
              <a:rPr lang="en-IN" dirty="0" err="1" smtClean="0"/>
              <a:t>np.rank</a:t>
            </a:r>
            <a:r>
              <a:rPr lang="en-IN" dirty="0" smtClean="0"/>
              <a:t>?</a:t>
            </a:r>
          </a:p>
          <a:p>
            <a:pPr marL="0" indent="0">
              <a:buNone/>
            </a:pPr>
            <a:r>
              <a:rPr lang="en-IN" dirty="0" smtClean="0"/>
              <a:t>And run the code</a:t>
            </a:r>
          </a:p>
          <a:p>
            <a:pPr marL="0" indent="0">
              <a:buNone/>
            </a:pPr>
            <a:endParaRPr lang="en-US" dirty="0" smtClean="0"/>
          </a:p>
          <a:p>
            <a:pPr marL="0" indent="0">
              <a:buNone/>
            </a:pPr>
            <a:r>
              <a:rPr lang="en-US" dirty="0" smtClean="0"/>
              <a:t>Documentation </a:t>
            </a:r>
            <a:r>
              <a:rPr lang="en-US" dirty="0"/>
              <a:t>appears in a split window of the </a:t>
            </a:r>
            <a:r>
              <a:rPr lang="en-US" dirty="0" smtClean="0"/>
              <a:t>browser</a:t>
            </a:r>
            <a:endParaRPr lang="en-IN" dirty="0"/>
          </a:p>
        </p:txBody>
      </p:sp>
    </p:spTree>
    <p:extLst>
      <p:ext uri="{BB962C8B-B14F-4D97-AF65-F5344CB8AC3E}">
        <p14:creationId xmlns:p14="http://schemas.microsoft.com/office/powerpoint/2010/main" val="2854119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Sharing Notebooks</a:t>
            </a:r>
            <a:br>
              <a:rPr lang="en-IN" dirty="0"/>
            </a:br>
            <a:endParaRPr lang="en-IN" dirty="0"/>
          </a:p>
        </p:txBody>
      </p:sp>
      <p:sp>
        <p:nvSpPr>
          <p:cNvPr id="3" name="Content Placeholder 2"/>
          <p:cNvSpPr>
            <a:spLocks noGrp="1"/>
          </p:cNvSpPr>
          <p:nvPr>
            <p:ph idx="1"/>
          </p:nvPr>
        </p:nvSpPr>
        <p:spPr/>
        <p:txBody>
          <a:bodyPr/>
          <a:lstStyle/>
          <a:p>
            <a:r>
              <a:rPr lang="en-US" dirty="0"/>
              <a:t>Notebook files are just text files </a:t>
            </a:r>
            <a:r>
              <a:rPr lang="en-US" dirty="0" smtClean="0"/>
              <a:t>structured </a:t>
            </a:r>
            <a:r>
              <a:rPr lang="en-US" dirty="0"/>
              <a:t>in </a:t>
            </a:r>
            <a:r>
              <a:rPr lang="en-US" dirty="0">
                <a:hlinkClick r:id="rId2"/>
              </a:rPr>
              <a:t>JSON</a:t>
            </a:r>
            <a:r>
              <a:rPr lang="en-US" dirty="0"/>
              <a:t> and typically ending </a:t>
            </a:r>
            <a:r>
              <a:rPr lang="en-US" dirty="0" smtClean="0"/>
              <a:t>with </a:t>
            </a:r>
            <a:r>
              <a:rPr lang="en-US" dirty="0" err="1" smtClean="0"/>
              <a:t>ipynb</a:t>
            </a:r>
            <a:r>
              <a:rPr lang="en-US" dirty="0" smtClean="0"/>
              <a:t>.</a:t>
            </a:r>
          </a:p>
          <a:p>
            <a:endParaRPr lang="en-US" dirty="0"/>
          </a:p>
          <a:p>
            <a:r>
              <a:rPr lang="en-US" dirty="0"/>
              <a:t>You can share them in the usual way that you share files — or by using web services such </a:t>
            </a:r>
            <a:r>
              <a:rPr lang="en-US" dirty="0" smtClean="0"/>
              <a:t>as </a:t>
            </a:r>
            <a:r>
              <a:rPr lang="en-US" dirty="0" err="1" smtClean="0"/>
              <a:t>nbviewer</a:t>
            </a:r>
            <a:r>
              <a:rPr lang="en-US" dirty="0" smtClean="0"/>
              <a:t>.</a:t>
            </a:r>
            <a:endParaRPr lang="en-IN" dirty="0"/>
          </a:p>
        </p:txBody>
      </p:sp>
    </p:spTree>
    <p:extLst>
      <p:ext uri="{BB962C8B-B14F-4D97-AF65-F5344CB8AC3E}">
        <p14:creationId xmlns:p14="http://schemas.microsoft.com/office/powerpoint/2010/main" val="3561503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Updating Anaconda</a:t>
            </a:r>
            <a:br>
              <a:rPr lang="en-IN" dirty="0"/>
            </a:br>
            <a:endParaRPr lang="en-IN" dirty="0"/>
          </a:p>
        </p:txBody>
      </p:sp>
      <p:sp>
        <p:nvSpPr>
          <p:cNvPr id="3" name="Content Placeholder 2"/>
          <p:cNvSpPr>
            <a:spLocks noGrp="1"/>
          </p:cNvSpPr>
          <p:nvPr>
            <p:ph idx="1"/>
          </p:nvPr>
        </p:nvSpPr>
        <p:spPr/>
        <p:txBody>
          <a:bodyPr/>
          <a:lstStyle/>
          <a:p>
            <a:r>
              <a:rPr lang="en-US" dirty="0"/>
              <a:t>Anaconda supplies a tool </a:t>
            </a:r>
            <a:r>
              <a:rPr lang="en-US" dirty="0" smtClean="0"/>
              <a:t>called </a:t>
            </a:r>
            <a:r>
              <a:rPr lang="en-US" dirty="0" err="1" smtClean="0"/>
              <a:t>conda</a:t>
            </a:r>
            <a:r>
              <a:rPr lang="en-US" dirty="0" smtClean="0"/>
              <a:t> </a:t>
            </a:r>
            <a:r>
              <a:rPr lang="en-US" dirty="0"/>
              <a:t>to manage and upgrade your Anaconda </a:t>
            </a:r>
            <a:r>
              <a:rPr lang="en-US" dirty="0" smtClean="0"/>
              <a:t>packages</a:t>
            </a:r>
          </a:p>
          <a:p>
            <a:r>
              <a:rPr lang="en-US" dirty="0" smtClean="0"/>
              <a:t>One </a:t>
            </a:r>
            <a:r>
              <a:rPr lang="en-US" dirty="0"/>
              <a:t>command you should execute regularly is the one that updates the whole Anaconda </a:t>
            </a:r>
            <a:r>
              <a:rPr lang="en-US" dirty="0" smtClean="0"/>
              <a:t>distribution</a:t>
            </a:r>
          </a:p>
          <a:p>
            <a:r>
              <a:rPr lang="en-US" dirty="0"/>
              <a:t>As a practice run, please execute the </a:t>
            </a:r>
            <a:r>
              <a:rPr lang="en-US" dirty="0" smtClean="0"/>
              <a:t>following</a:t>
            </a:r>
          </a:p>
          <a:p>
            <a:pPr lvl="1"/>
            <a:r>
              <a:rPr lang="en-IN" dirty="0"/>
              <a:t>Open up a terminal</a:t>
            </a:r>
          </a:p>
          <a:p>
            <a:pPr lvl="1"/>
            <a:r>
              <a:rPr lang="en-IN" dirty="0" smtClean="0"/>
              <a:t>Type </a:t>
            </a:r>
            <a:r>
              <a:rPr lang="en-IN" dirty="0" err="1" smtClean="0"/>
              <a:t>conda</a:t>
            </a:r>
            <a:r>
              <a:rPr lang="en-IN" dirty="0" smtClean="0"/>
              <a:t> update anaconda</a:t>
            </a:r>
            <a:endParaRPr lang="en-IN" dirty="0"/>
          </a:p>
        </p:txBody>
      </p:sp>
    </p:spTree>
    <p:extLst>
      <p:ext uri="{BB962C8B-B14F-4D97-AF65-F5344CB8AC3E}">
        <p14:creationId xmlns:p14="http://schemas.microsoft.com/office/powerpoint/2010/main" val="571148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one run a locally saved Python file?</a:t>
            </a:r>
            <a:endParaRPr lang="en-IN" dirty="0"/>
          </a:p>
        </p:txBody>
      </p:sp>
      <p:sp>
        <p:nvSpPr>
          <p:cNvPr id="3" name="Content Placeholder 2"/>
          <p:cNvSpPr>
            <a:spLocks noGrp="1"/>
          </p:cNvSpPr>
          <p:nvPr>
            <p:ph idx="1"/>
          </p:nvPr>
        </p:nvSpPr>
        <p:spPr/>
        <p:txBody>
          <a:bodyPr/>
          <a:lstStyle/>
          <a:p>
            <a:r>
              <a:rPr lang="en-US" dirty="0"/>
              <a:t>Option 1: Copy and Paste</a:t>
            </a:r>
          </a:p>
          <a:p>
            <a:pPr lvl="1"/>
            <a:r>
              <a:rPr lang="en-US" dirty="0" smtClean="0"/>
              <a:t>Navigate </a:t>
            </a:r>
            <a:r>
              <a:rPr lang="en-US" dirty="0"/>
              <a:t>to your file with your mouse / trackpad using a file browser</a:t>
            </a:r>
          </a:p>
          <a:p>
            <a:pPr lvl="1"/>
            <a:r>
              <a:rPr lang="en-US" dirty="0"/>
              <a:t>Click on your file to open it with a text editor</a:t>
            </a:r>
          </a:p>
          <a:p>
            <a:pPr lvl="1"/>
            <a:r>
              <a:rPr lang="en-US" dirty="0"/>
              <a:t>Copy and paste into a cell </a:t>
            </a:r>
            <a:r>
              <a:rPr lang="en-US" dirty="0" smtClean="0"/>
              <a:t>and </a:t>
            </a:r>
            <a:r>
              <a:rPr lang="en-US" dirty="0" err="1" smtClean="0"/>
              <a:t>Shift+Enter</a:t>
            </a:r>
            <a:endParaRPr lang="en-US" dirty="0"/>
          </a:p>
          <a:p>
            <a:r>
              <a:rPr lang="en-IN" dirty="0"/>
              <a:t>Method 2: Run</a:t>
            </a:r>
          </a:p>
          <a:p>
            <a:r>
              <a:rPr lang="en-IN" dirty="0"/>
              <a:t>Using </a:t>
            </a:r>
            <a:r>
              <a:rPr lang="en-IN" dirty="0" smtClean="0"/>
              <a:t>the run </a:t>
            </a:r>
            <a:r>
              <a:rPr lang="en-US" dirty="0" smtClean="0"/>
              <a:t>command </a:t>
            </a:r>
            <a:r>
              <a:rPr lang="en-US" dirty="0"/>
              <a:t>is often easier than copy and </a:t>
            </a:r>
            <a:r>
              <a:rPr lang="en-US" dirty="0" smtClean="0"/>
              <a:t>paste</a:t>
            </a:r>
          </a:p>
          <a:p>
            <a:r>
              <a:rPr lang="en-IN" dirty="0"/>
              <a:t>For example</a:t>
            </a:r>
            <a:r>
              <a:rPr lang="en-IN" dirty="0" smtClean="0"/>
              <a:t>, %run test.py will run the file test.py</a:t>
            </a:r>
            <a:endParaRPr lang="en-IN" dirty="0"/>
          </a:p>
        </p:txBody>
      </p:sp>
    </p:spTree>
    <p:extLst>
      <p:ext uri="{BB962C8B-B14F-4D97-AF65-F5344CB8AC3E}">
        <p14:creationId xmlns:p14="http://schemas.microsoft.com/office/powerpoint/2010/main" val="744467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Viewing the Dir and Files from </a:t>
            </a:r>
            <a:r>
              <a:rPr lang="en-IN" dirty="0" err="1" smtClean="0"/>
              <a:t>Jupyter</a:t>
            </a:r>
            <a:endParaRPr lang="en-IN" dirty="0"/>
          </a:p>
        </p:txBody>
      </p:sp>
      <p:pic>
        <p:nvPicPr>
          <p:cNvPr id="4" name="Content Placeholder 3"/>
          <p:cNvPicPr>
            <a:picLocks noGrp="1" noChangeAspect="1"/>
          </p:cNvPicPr>
          <p:nvPr>
            <p:ph idx="1"/>
          </p:nvPr>
        </p:nvPicPr>
        <p:blipFill>
          <a:blip r:embed="rId2"/>
          <a:stretch>
            <a:fillRect/>
          </a:stretch>
        </p:blipFill>
        <p:spPr>
          <a:xfrm>
            <a:off x="2226255" y="1825624"/>
            <a:ext cx="8598427" cy="4834255"/>
          </a:xfrm>
          <a:prstGeom prst="rect">
            <a:avLst/>
          </a:prstGeom>
        </p:spPr>
      </p:pic>
    </p:spTree>
    <p:extLst>
      <p:ext uri="{BB962C8B-B14F-4D97-AF65-F5344CB8AC3E}">
        <p14:creationId xmlns:p14="http://schemas.microsoft.com/office/powerpoint/2010/main" val="2931114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IF the program file is not in your directory?</a:t>
            </a:r>
            <a:endParaRPr lang="en-IN" dirty="0"/>
          </a:p>
        </p:txBody>
      </p:sp>
      <p:sp>
        <p:nvSpPr>
          <p:cNvPr id="3" name="Content Placeholder 2"/>
          <p:cNvSpPr>
            <a:spLocks noGrp="1"/>
          </p:cNvSpPr>
          <p:nvPr>
            <p:ph idx="1"/>
          </p:nvPr>
        </p:nvSpPr>
        <p:spPr/>
        <p:txBody>
          <a:bodyPr>
            <a:normAutofit/>
          </a:bodyPr>
          <a:lstStyle/>
          <a:p>
            <a:r>
              <a:rPr lang="en-US" dirty="0"/>
              <a:t>If you’re trying to run a file not in the present working director, you’ll get an error</a:t>
            </a:r>
          </a:p>
          <a:p>
            <a:r>
              <a:rPr lang="en-US" dirty="0"/>
              <a:t>To fix this error you need to either</a:t>
            </a:r>
          </a:p>
          <a:p>
            <a:r>
              <a:rPr lang="en-US" dirty="0"/>
              <a:t>Shift the file into the PWD, or</a:t>
            </a:r>
          </a:p>
          <a:p>
            <a:r>
              <a:rPr lang="en-US" dirty="0"/>
              <a:t>Change the PWD to where the file lives</a:t>
            </a:r>
          </a:p>
          <a:p>
            <a:r>
              <a:rPr lang="en-US" dirty="0"/>
              <a:t>One way to achieve the first option is to use </a:t>
            </a:r>
            <a:r>
              <a:rPr lang="en-US" dirty="0" smtClean="0"/>
              <a:t>the Upload button</a:t>
            </a:r>
            <a:endParaRPr lang="en-US" dirty="0"/>
          </a:p>
          <a:p>
            <a:r>
              <a:rPr lang="en-US" dirty="0"/>
              <a:t>The </a:t>
            </a:r>
            <a:r>
              <a:rPr lang="en-US" dirty="0" smtClean="0"/>
              <a:t>button </a:t>
            </a:r>
            <a:r>
              <a:rPr lang="en-US" dirty="0"/>
              <a:t>is on the top level dashboard, where </a:t>
            </a:r>
            <a:r>
              <a:rPr lang="en-US" dirty="0" err="1"/>
              <a:t>Jupyter</a:t>
            </a:r>
            <a:r>
              <a:rPr lang="en-US" dirty="0"/>
              <a:t> first opened </a:t>
            </a:r>
            <a:endParaRPr lang="en-US" dirty="0" smtClean="0"/>
          </a:p>
          <a:p>
            <a:r>
              <a:rPr lang="en-US" dirty="0"/>
              <a:t>The second option can be achieved using </a:t>
            </a:r>
            <a:r>
              <a:rPr lang="en-US" dirty="0" smtClean="0"/>
              <a:t>the cd command</a:t>
            </a:r>
          </a:p>
          <a:p>
            <a:pPr lvl="1"/>
            <a:r>
              <a:rPr lang="en-US" dirty="0" smtClean="0"/>
              <a:t>Cd c:\python25\scripts</a:t>
            </a:r>
            <a:endParaRPr lang="en-US" dirty="0"/>
          </a:p>
        </p:txBody>
      </p:sp>
    </p:spTree>
    <p:extLst>
      <p:ext uri="{BB962C8B-B14F-4D97-AF65-F5344CB8AC3E}">
        <p14:creationId xmlns:p14="http://schemas.microsoft.com/office/powerpoint/2010/main" val="377928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Saving Files</a:t>
            </a:r>
            <a:br>
              <a:rPr lang="en-IN" dirty="0"/>
            </a:br>
            <a:endParaRPr lang="en-IN" dirty="0"/>
          </a:p>
        </p:txBody>
      </p:sp>
      <p:sp>
        <p:nvSpPr>
          <p:cNvPr id="3" name="Content Placeholder 2"/>
          <p:cNvSpPr>
            <a:spLocks noGrp="1"/>
          </p:cNvSpPr>
          <p:nvPr>
            <p:ph idx="1"/>
          </p:nvPr>
        </p:nvSpPr>
        <p:spPr/>
        <p:txBody>
          <a:bodyPr/>
          <a:lstStyle/>
          <a:p>
            <a:r>
              <a:rPr lang="en-US" dirty="0"/>
              <a:t>To save the contents of a cell as </a:t>
            </a:r>
            <a:r>
              <a:rPr lang="en-US" dirty="0" smtClean="0"/>
              <a:t>file prog1.py</a:t>
            </a:r>
          </a:p>
          <a:p>
            <a:endParaRPr lang="en-US" dirty="0"/>
          </a:p>
          <a:p>
            <a:r>
              <a:rPr lang="en-US" dirty="0" smtClean="0"/>
              <a:t>Put %%file prog1.py </a:t>
            </a:r>
            <a:r>
              <a:rPr lang="en-US" dirty="0"/>
              <a:t>as the first line of the </a:t>
            </a:r>
            <a:r>
              <a:rPr lang="en-US" dirty="0" smtClean="0"/>
              <a:t>cell</a:t>
            </a:r>
          </a:p>
          <a:p>
            <a:r>
              <a:rPr lang="en-US" dirty="0" smtClean="0"/>
              <a:t>Run the file by button or </a:t>
            </a:r>
            <a:r>
              <a:rPr lang="en-US" dirty="0" err="1" smtClean="0"/>
              <a:t>Shift+Enter</a:t>
            </a:r>
            <a:endParaRPr lang="en-US" dirty="0" smtClean="0"/>
          </a:p>
          <a:p>
            <a:r>
              <a:rPr lang="en-US" dirty="0" smtClean="0"/>
              <a:t>It will save the file as prog1.py in the current path folder</a:t>
            </a:r>
          </a:p>
          <a:p>
            <a:r>
              <a:rPr lang="en-US" dirty="0" smtClean="0"/>
              <a:t>%%file is and example of cell magic</a:t>
            </a:r>
          </a:p>
        </p:txBody>
      </p:sp>
    </p:spTree>
    <p:extLst>
      <p:ext uri="{BB962C8B-B14F-4D97-AF65-F5344CB8AC3E}">
        <p14:creationId xmlns:p14="http://schemas.microsoft.com/office/powerpoint/2010/main" val="2003318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a:t>JupyterLab</a:t>
            </a:r>
            <a:r>
              <a:rPr lang="en-IN" dirty="0"/>
              <a:t/>
            </a:r>
            <a:br>
              <a:rPr lang="en-IN" dirty="0"/>
            </a:br>
            <a:endParaRPr lang="en-IN" dirty="0"/>
          </a:p>
        </p:txBody>
      </p:sp>
      <p:sp>
        <p:nvSpPr>
          <p:cNvPr id="3" name="Content Placeholder 2"/>
          <p:cNvSpPr>
            <a:spLocks noGrp="1"/>
          </p:cNvSpPr>
          <p:nvPr>
            <p:ph idx="1"/>
          </p:nvPr>
        </p:nvSpPr>
        <p:spPr/>
        <p:txBody>
          <a:bodyPr/>
          <a:lstStyle/>
          <a:p>
            <a:r>
              <a:rPr lang="en-US" dirty="0" smtClean="0"/>
              <a:t>It is </a:t>
            </a:r>
            <a:r>
              <a:rPr lang="en-US" dirty="0"/>
              <a:t>an integrated development environment centered around </a:t>
            </a:r>
            <a:r>
              <a:rPr lang="en-US" dirty="0" err="1"/>
              <a:t>Jupyter</a:t>
            </a:r>
            <a:r>
              <a:rPr lang="en-US" dirty="0"/>
              <a:t> notebooks</a:t>
            </a:r>
          </a:p>
          <a:p>
            <a:r>
              <a:rPr lang="en-US" dirty="0"/>
              <a:t>It is available through Anaconda and will soon be made the default environment for </a:t>
            </a:r>
            <a:r>
              <a:rPr lang="en-US" dirty="0" err="1"/>
              <a:t>Jupyter</a:t>
            </a:r>
            <a:r>
              <a:rPr lang="en-US" dirty="0"/>
              <a:t> notebooks</a:t>
            </a:r>
          </a:p>
          <a:p>
            <a:r>
              <a:rPr lang="en-US" dirty="0"/>
              <a:t>Reading the docs or searching for a recent YouTube video will give you more information</a:t>
            </a:r>
          </a:p>
          <a:p>
            <a:endParaRPr lang="en-IN" dirty="0"/>
          </a:p>
        </p:txBody>
      </p:sp>
    </p:spTree>
    <p:extLst>
      <p:ext uri="{BB962C8B-B14F-4D97-AF65-F5344CB8AC3E}">
        <p14:creationId xmlns:p14="http://schemas.microsoft.com/office/powerpoint/2010/main" val="3622613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normAutofit fontScale="90000"/>
          </a:bodyPr>
          <a:lstStyle/>
          <a:p>
            <a:pPr algn="ctr"/>
            <a:r>
              <a:rPr lang="en-IN" dirty="0"/>
              <a:t>Text Editors</a:t>
            </a:r>
            <a:br>
              <a:rPr lang="en-IN" dirty="0"/>
            </a:br>
            <a:endParaRPr lang="en-IN" dirty="0"/>
          </a:p>
        </p:txBody>
      </p:sp>
      <p:sp>
        <p:nvSpPr>
          <p:cNvPr id="3" name="Content Placeholder 2"/>
          <p:cNvSpPr>
            <a:spLocks noGrp="1"/>
          </p:cNvSpPr>
          <p:nvPr>
            <p:ph idx="1"/>
          </p:nvPr>
        </p:nvSpPr>
        <p:spPr>
          <a:xfrm>
            <a:off x="838200" y="975360"/>
            <a:ext cx="10515600" cy="5201603"/>
          </a:xfrm>
        </p:spPr>
        <p:txBody>
          <a:bodyPr/>
          <a:lstStyle/>
          <a:p>
            <a:r>
              <a:rPr lang="en-US" dirty="0"/>
              <a:t>A text editor is an application that is specifically designed to work with text files — such as Python programs</a:t>
            </a:r>
          </a:p>
          <a:p>
            <a:r>
              <a:rPr lang="en-US" dirty="0"/>
              <a:t>Nothing beats the power and efficiency of a good text editor for working with program text</a:t>
            </a:r>
          </a:p>
          <a:p>
            <a:r>
              <a:rPr lang="en-US" dirty="0"/>
              <a:t>A good text editor will provide</a:t>
            </a:r>
          </a:p>
          <a:p>
            <a:pPr lvl="1"/>
            <a:r>
              <a:rPr lang="en-US" dirty="0"/>
              <a:t>efficient text editing commands (e.g., copy, paste, search and replace)</a:t>
            </a:r>
          </a:p>
          <a:p>
            <a:pPr lvl="1"/>
            <a:r>
              <a:rPr lang="en-US" dirty="0"/>
              <a:t>syntax highlighting, </a:t>
            </a:r>
            <a:r>
              <a:rPr lang="en-US" dirty="0" smtClean="0"/>
              <a:t>etc.</a:t>
            </a:r>
          </a:p>
          <a:p>
            <a:r>
              <a:rPr lang="en-US" dirty="0" smtClean="0"/>
              <a:t>Among </a:t>
            </a:r>
            <a:r>
              <a:rPr lang="en-US" dirty="0"/>
              <a:t>the most popular </a:t>
            </a:r>
            <a:r>
              <a:rPr lang="en-US" dirty="0" smtClean="0"/>
              <a:t>are Sublime and Atom</a:t>
            </a:r>
          </a:p>
          <a:p>
            <a:r>
              <a:rPr lang="en-US" dirty="0"/>
              <a:t>For a top quality open source text editor with a steeper learning curve, </a:t>
            </a:r>
            <a:r>
              <a:rPr lang="en-US" dirty="0" smtClean="0"/>
              <a:t>try </a:t>
            </a:r>
            <a:r>
              <a:rPr lang="en-US" dirty="0" err="1" smtClean="0"/>
              <a:t>Emacs</a:t>
            </a:r>
            <a:endParaRPr lang="en-US" dirty="0"/>
          </a:p>
          <a:p>
            <a:pPr lvl="1"/>
            <a:endParaRPr lang="en-IN" dirty="0"/>
          </a:p>
        </p:txBody>
      </p:sp>
    </p:spTree>
    <p:extLst>
      <p:ext uri="{BB962C8B-B14F-4D97-AF65-F5344CB8AC3E}">
        <p14:creationId xmlns:p14="http://schemas.microsoft.com/office/powerpoint/2010/main" val="122751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Editors Plus </a:t>
            </a:r>
            <a:r>
              <a:rPr lang="en-US" dirty="0" err="1"/>
              <a:t>IPython</a:t>
            </a:r>
            <a:r>
              <a:rPr lang="en-US" dirty="0"/>
              <a:t> Shell</a:t>
            </a:r>
            <a:br>
              <a:rPr lang="en-US" dirty="0"/>
            </a:br>
            <a:endParaRPr lang="en-IN" dirty="0"/>
          </a:p>
        </p:txBody>
      </p:sp>
      <p:sp>
        <p:nvSpPr>
          <p:cNvPr id="3" name="Content Placeholder 2"/>
          <p:cNvSpPr>
            <a:spLocks noGrp="1"/>
          </p:cNvSpPr>
          <p:nvPr>
            <p:ph idx="1"/>
          </p:nvPr>
        </p:nvSpPr>
        <p:spPr/>
        <p:txBody>
          <a:bodyPr/>
          <a:lstStyle/>
          <a:p>
            <a:r>
              <a:rPr lang="en-US" dirty="0"/>
              <a:t>A text editor is for writing programs</a:t>
            </a:r>
          </a:p>
          <a:p>
            <a:r>
              <a:rPr lang="en-US" dirty="0"/>
              <a:t>To run them you can continue to use </a:t>
            </a:r>
            <a:r>
              <a:rPr lang="en-US" dirty="0" err="1"/>
              <a:t>Jupyter</a:t>
            </a:r>
            <a:r>
              <a:rPr lang="en-US" dirty="0"/>
              <a:t> as described above</a:t>
            </a:r>
          </a:p>
          <a:p>
            <a:r>
              <a:rPr lang="en-US" dirty="0"/>
              <a:t>Another option is to use the </a:t>
            </a:r>
            <a:r>
              <a:rPr lang="en-US" dirty="0" smtClean="0"/>
              <a:t>excellent</a:t>
            </a:r>
            <a:r>
              <a:rPr lang="en-IN" dirty="0" smtClean="0"/>
              <a:t> </a:t>
            </a:r>
            <a:r>
              <a:rPr lang="en-IN" dirty="0" err="1" smtClean="0"/>
              <a:t>Ipython</a:t>
            </a:r>
            <a:r>
              <a:rPr lang="en-IN" dirty="0" smtClean="0"/>
              <a:t> Shell</a:t>
            </a:r>
          </a:p>
          <a:p>
            <a:r>
              <a:rPr lang="en-US" dirty="0"/>
              <a:t>To use an </a:t>
            </a:r>
            <a:r>
              <a:rPr lang="en-US" dirty="0" err="1"/>
              <a:t>IPython</a:t>
            </a:r>
            <a:r>
              <a:rPr lang="en-US" dirty="0"/>
              <a:t> shell, open up a terminal and </a:t>
            </a:r>
            <a:r>
              <a:rPr lang="en-US" dirty="0" smtClean="0"/>
              <a:t>type</a:t>
            </a:r>
          </a:p>
          <a:p>
            <a:r>
              <a:rPr lang="en-US" dirty="0"/>
              <a:t>The </a:t>
            </a:r>
            <a:r>
              <a:rPr lang="en-US" dirty="0" err="1"/>
              <a:t>IPython</a:t>
            </a:r>
            <a:r>
              <a:rPr lang="en-US" dirty="0"/>
              <a:t> shell has many of the features of the notebook: tab completion, color syntax, etc.</a:t>
            </a:r>
          </a:p>
          <a:p>
            <a:r>
              <a:rPr lang="en-US" dirty="0"/>
              <a:t>It also has command history through the arrow key</a:t>
            </a:r>
          </a:p>
          <a:p>
            <a:pPr lvl="1"/>
            <a:r>
              <a:rPr lang="en-US" dirty="0" smtClean="0"/>
              <a:t>Run magicfile.py</a:t>
            </a:r>
            <a:endParaRPr lang="en-US" dirty="0"/>
          </a:p>
        </p:txBody>
      </p:sp>
    </p:spTree>
    <p:extLst>
      <p:ext uri="{BB962C8B-B14F-4D97-AF65-F5344CB8AC3E}">
        <p14:creationId xmlns:p14="http://schemas.microsoft.com/office/powerpoint/2010/main" val="1983727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29640"/>
          </a:xfrm>
        </p:spPr>
        <p:txBody>
          <a:bodyPr>
            <a:normAutofit/>
          </a:bodyPr>
          <a:lstStyle/>
          <a:p>
            <a:pPr algn="ctr"/>
            <a:r>
              <a:rPr lang="en-IN" dirty="0" smtClean="0"/>
              <a:t>The </a:t>
            </a:r>
            <a:r>
              <a:rPr lang="en-IN" dirty="0" err="1" smtClean="0"/>
              <a:t>Jupyter</a:t>
            </a:r>
            <a:r>
              <a:rPr lang="en-IN" dirty="0" smtClean="0"/>
              <a:t> will run in browser</a:t>
            </a:r>
            <a:endParaRPr lang="en-IN" dirty="0"/>
          </a:p>
        </p:txBody>
      </p:sp>
      <p:pic>
        <p:nvPicPr>
          <p:cNvPr id="4" name="Content Placeholder 3"/>
          <p:cNvPicPr>
            <a:picLocks noGrp="1" noChangeAspect="1"/>
          </p:cNvPicPr>
          <p:nvPr>
            <p:ph idx="1"/>
          </p:nvPr>
        </p:nvPicPr>
        <p:blipFill>
          <a:blip r:embed="rId2"/>
          <a:stretch>
            <a:fillRect/>
          </a:stretch>
        </p:blipFill>
        <p:spPr>
          <a:xfrm>
            <a:off x="670561" y="950974"/>
            <a:ext cx="10988040" cy="6177756"/>
          </a:xfrm>
          <a:prstGeom prst="rect">
            <a:avLst/>
          </a:prstGeom>
        </p:spPr>
      </p:pic>
    </p:spTree>
    <p:extLst>
      <p:ext uri="{BB962C8B-B14F-4D97-AF65-F5344CB8AC3E}">
        <p14:creationId xmlns:p14="http://schemas.microsoft.com/office/powerpoint/2010/main" val="7831459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IDEs</a:t>
            </a:r>
            <a:br>
              <a:rPr lang="en-IN" dirty="0"/>
            </a:br>
            <a:endParaRPr lang="en-IN" dirty="0"/>
          </a:p>
        </p:txBody>
      </p:sp>
      <p:sp>
        <p:nvSpPr>
          <p:cNvPr id="3" name="Content Placeholder 2"/>
          <p:cNvSpPr>
            <a:spLocks noGrp="1"/>
          </p:cNvSpPr>
          <p:nvPr>
            <p:ph idx="1"/>
          </p:nvPr>
        </p:nvSpPr>
        <p:spPr/>
        <p:txBody>
          <a:bodyPr/>
          <a:lstStyle/>
          <a:p>
            <a:r>
              <a:rPr lang="en-US" dirty="0"/>
              <a:t>IDEs are Integrated Development Environments, which allow you to edit, execute and interact with code from an integrated environment</a:t>
            </a:r>
          </a:p>
          <a:p>
            <a:r>
              <a:rPr lang="en-US" dirty="0"/>
              <a:t>One of the most popular in recent times is VS Code, which is</a:t>
            </a:r>
          </a:p>
          <a:p>
            <a:pPr marL="0" indent="0">
              <a:buNone/>
            </a:pPr>
            <a:r>
              <a:rPr lang="en-IN" dirty="0" smtClean="0"/>
              <a:t>Now available via anaconda</a:t>
            </a:r>
            <a:endParaRPr lang="en-IN" dirty="0"/>
          </a:p>
        </p:txBody>
      </p:sp>
    </p:spTree>
    <p:extLst>
      <p:ext uri="{BB962C8B-B14F-4D97-AF65-F5344CB8AC3E}">
        <p14:creationId xmlns:p14="http://schemas.microsoft.com/office/powerpoint/2010/main" val="2313370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2595"/>
          </a:xfrm>
        </p:spPr>
        <p:txBody>
          <a:bodyPr>
            <a:normAutofit fontScale="90000"/>
          </a:bodyPr>
          <a:lstStyle/>
          <a:p>
            <a:r>
              <a:rPr lang="en-IN" dirty="0" smtClean="0"/>
              <a:t>Exercise 1</a:t>
            </a:r>
            <a:endParaRPr lang="en-IN" dirty="0"/>
          </a:p>
        </p:txBody>
      </p:sp>
      <p:sp>
        <p:nvSpPr>
          <p:cNvPr id="3" name="Content Placeholder 2"/>
          <p:cNvSpPr>
            <a:spLocks noGrp="1"/>
          </p:cNvSpPr>
          <p:nvPr>
            <p:ph idx="1"/>
          </p:nvPr>
        </p:nvSpPr>
        <p:spPr>
          <a:xfrm>
            <a:off x="838200" y="701040"/>
            <a:ext cx="10515600" cy="6050280"/>
          </a:xfrm>
        </p:spPr>
        <p:txBody>
          <a:bodyPr>
            <a:normAutofit/>
          </a:bodyPr>
          <a:lstStyle/>
          <a:p>
            <a:r>
              <a:rPr lang="en-US" dirty="0"/>
              <a:t>If </a:t>
            </a:r>
            <a:r>
              <a:rPr lang="en-US" dirty="0" err="1"/>
              <a:t>Jupyter</a:t>
            </a:r>
            <a:r>
              <a:rPr lang="en-US" dirty="0"/>
              <a:t> is still running, quit by using </a:t>
            </a:r>
            <a:r>
              <a:rPr lang="en-US" dirty="0" smtClean="0"/>
              <a:t>ctrl C </a:t>
            </a:r>
            <a:r>
              <a:rPr lang="en-US" dirty="0"/>
              <a:t>at the terminal where you started </a:t>
            </a:r>
            <a:r>
              <a:rPr lang="en-US" dirty="0" smtClean="0"/>
              <a:t>it</a:t>
            </a:r>
          </a:p>
          <a:p>
            <a:r>
              <a:rPr lang="en-US" dirty="0"/>
              <a:t>Now launch again, but this time using </a:t>
            </a:r>
            <a:endParaRPr lang="en-US" dirty="0" smtClean="0"/>
          </a:p>
          <a:p>
            <a:pPr lvl="1"/>
            <a:r>
              <a:rPr lang="en-US" dirty="0" err="1" smtClean="0"/>
              <a:t>Jupyter</a:t>
            </a:r>
            <a:r>
              <a:rPr lang="en-US" dirty="0" smtClean="0"/>
              <a:t> </a:t>
            </a:r>
            <a:r>
              <a:rPr lang="en-US" dirty="0" err="1" smtClean="0"/>
              <a:t>notebokk</a:t>
            </a:r>
            <a:r>
              <a:rPr lang="en-US" dirty="0" smtClean="0"/>
              <a:t>  - - no-browser</a:t>
            </a:r>
          </a:p>
          <a:p>
            <a:pPr lvl="1"/>
            <a:r>
              <a:rPr lang="en-US" dirty="0"/>
              <a:t>This should start the kernel without launching the </a:t>
            </a:r>
            <a:r>
              <a:rPr lang="en-US" dirty="0" smtClean="0"/>
              <a:t>browser</a:t>
            </a:r>
          </a:p>
          <a:p>
            <a:r>
              <a:rPr lang="en-US" dirty="0" smtClean="0"/>
              <a:t>Now Start </a:t>
            </a:r>
            <a:r>
              <a:rPr lang="en-US" dirty="0"/>
              <a:t>your browser — or open a new tab if it’s already running</a:t>
            </a:r>
            <a:endParaRPr lang="en-US" dirty="0" smtClean="0"/>
          </a:p>
          <a:p>
            <a:r>
              <a:rPr lang="en-US" dirty="0" smtClean="0"/>
              <a:t>Enter </a:t>
            </a:r>
            <a:r>
              <a:rPr lang="en-US" dirty="0"/>
              <a:t>the URL from above (e.g. </a:t>
            </a:r>
            <a:r>
              <a:rPr lang="en-US" dirty="0" smtClean="0"/>
              <a:t>http://localhost/:8888) in the address</a:t>
            </a:r>
            <a:endParaRPr lang="en-US" dirty="0"/>
          </a:p>
          <a:p>
            <a:r>
              <a:rPr lang="en-US" dirty="0" smtClean="0"/>
              <a:t>You should now be able to run a standard </a:t>
            </a:r>
            <a:r>
              <a:rPr lang="en-US" dirty="0" err="1" smtClean="0"/>
              <a:t>Jupyter</a:t>
            </a:r>
            <a:r>
              <a:rPr lang="en-US" dirty="0" smtClean="0"/>
              <a:t> notebook session</a:t>
            </a:r>
          </a:p>
          <a:p>
            <a:r>
              <a:rPr lang="en-US" dirty="0" smtClean="0"/>
              <a:t>This is an alternative way to start the notebook that can also be handy</a:t>
            </a:r>
          </a:p>
          <a:p>
            <a:endParaRPr lang="en-IN" dirty="0"/>
          </a:p>
        </p:txBody>
      </p:sp>
    </p:spTree>
    <p:extLst>
      <p:ext uri="{BB962C8B-B14F-4D97-AF65-F5344CB8AC3E}">
        <p14:creationId xmlns:p14="http://schemas.microsoft.com/office/powerpoint/2010/main" val="2236510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073747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917837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The default </a:t>
            </a:r>
            <a:r>
              <a:rPr lang="en-US" dirty="0"/>
              <a:t>browser </a:t>
            </a:r>
            <a:r>
              <a:rPr lang="en-US" dirty="0" smtClean="0"/>
              <a:t>opens </a:t>
            </a:r>
            <a:r>
              <a:rPr lang="en-US" dirty="0"/>
              <a:t>up with a web </a:t>
            </a:r>
            <a:r>
              <a:rPr lang="en-US" dirty="0" smtClean="0"/>
              <a:t>page.</a:t>
            </a:r>
          </a:p>
          <a:p>
            <a:r>
              <a:rPr lang="en-US" dirty="0" smtClean="0"/>
              <a:t> </a:t>
            </a:r>
            <a:r>
              <a:rPr lang="en-US" altLang="en-US" dirty="0" smtClean="0">
                <a:solidFill>
                  <a:srgbClr val="444444"/>
                </a:solidFill>
                <a:latin typeface="Source Sans Pro"/>
              </a:rPr>
              <a:t>The </a:t>
            </a:r>
            <a:r>
              <a:rPr lang="en-US" altLang="en-US" dirty="0">
                <a:solidFill>
                  <a:srgbClr val="444444"/>
                </a:solidFill>
                <a:latin typeface="Source Sans Pro"/>
              </a:rPr>
              <a:t>output tells us the notebook is running </a:t>
            </a:r>
            <a:r>
              <a:rPr lang="en-US" altLang="en-US" dirty="0" smtClean="0">
                <a:solidFill>
                  <a:srgbClr val="444444"/>
                </a:solidFill>
                <a:latin typeface="Source Sans Pro"/>
              </a:rPr>
              <a:t>at </a:t>
            </a:r>
            <a:r>
              <a:rPr lang="en-US" altLang="en-US" dirty="0" smtClean="0">
                <a:solidFill>
                  <a:srgbClr val="444444"/>
                </a:solidFill>
                <a:latin typeface="Source Sans Pro"/>
                <a:hlinkClick r:id="rId2"/>
              </a:rPr>
              <a:t>http://localhost:8888</a:t>
            </a:r>
            <a:endParaRPr lang="en-US" altLang="en-US" dirty="0" smtClean="0">
              <a:solidFill>
                <a:srgbClr val="444444"/>
              </a:solidFill>
              <a:latin typeface="Source Sans Pro"/>
            </a:endParaRPr>
          </a:p>
          <a:p>
            <a:r>
              <a:rPr lang="en-US" altLang="en-US" dirty="0" smtClean="0">
                <a:solidFill>
                  <a:srgbClr val="444444"/>
                </a:solidFill>
                <a:latin typeface="Source Sans Pro"/>
              </a:rPr>
              <a:t>Localhost is the name of the local machine</a:t>
            </a:r>
          </a:p>
          <a:p>
            <a:r>
              <a:rPr lang="en-US" dirty="0" smtClean="0">
                <a:solidFill>
                  <a:srgbClr val="444444"/>
                </a:solidFill>
                <a:latin typeface="Source Sans Pro"/>
              </a:rPr>
              <a:t>8888 </a:t>
            </a:r>
            <a:r>
              <a:rPr lang="en-US" dirty="0" err="1" smtClean="0">
                <a:solidFill>
                  <a:srgbClr val="444444"/>
                </a:solidFill>
                <a:latin typeface="Source Sans Pro"/>
              </a:rPr>
              <a:t>referes</a:t>
            </a:r>
            <a:r>
              <a:rPr lang="en-US" dirty="0" smtClean="0">
                <a:solidFill>
                  <a:srgbClr val="444444"/>
                </a:solidFill>
                <a:latin typeface="Source Sans Pro"/>
              </a:rPr>
              <a:t> to port number of the computer</a:t>
            </a:r>
          </a:p>
          <a:p>
            <a:r>
              <a:rPr lang="en-US" dirty="0"/>
              <a:t>Thus, the </a:t>
            </a:r>
            <a:r>
              <a:rPr lang="en-US" dirty="0" err="1"/>
              <a:t>Jupyter</a:t>
            </a:r>
            <a:r>
              <a:rPr lang="en-US" dirty="0"/>
              <a:t> kernel is listening for Python commands on port 8888 of our local </a:t>
            </a:r>
            <a:r>
              <a:rPr lang="en-US" dirty="0" smtClean="0"/>
              <a:t>machine.</a:t>
            </a:r>
          </a:p>
          <a:p>
            <a:endParaRPr lang="en-IN" dirty="0"/>
          </a:p>
        </p:txBody>
      </p:sp>
    </p:spTree>
    <p:extLst>
      <p:ext uri="{BB962C8B-B14F-4D97-AF65-F5344CB8AC3E}">
        <p14:creationId xmlns:p14="http://schemas.microsoft.com/office/powerpoint/2010/main" val="1940268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0344"/>
          </a:xfrm>
        </p:spPr>
        <p:txBody>
          <a:bodyPr/>
          <a:lstStyle/>
          <a:p>
            <a:r>
              <a:rPr lang="en-IN" dirty="0" err="1"/>
              <a:t>Jupyter</a:t>
            </a:r>
            <a:r>
              <a:rPr lang="en-IN" dirty="0"/>
              <a:t> </a:t>
            </a:r>
            <a:r>
              <a:rPr lang="en-IN" i="1" dirty="0"/>
              <a:t>dashboard</a:t>
            </a:r>
            <a:endParaRPr lang="en-IN" dirty="0"/>
          </a:p>
        </p:txBody>
      </p:sp>
      <p:pic>
        <p:nvPicPr>
          <p:cNvPr id="4" name="Content Placeholder 3"/>
          <p:cNvPicPr>
            <a:picLocks noGrp="1" noChangeAspect="1"/>
          </p:cNvPicPr>
          <p:nvPr>
            <p:ph idx="1"/>
          </p:nvPr>
        </p:nvPicPr>
        <p:blipFill>
          <a:blip r:embed="rId2"/>
          <a:stretch>
            <a:fillRect/>
          </a:stretch>
        </p:blipFill>
        <p:spPr>
          <a:xfrm>
            <a:off x="1134434" y="1105470"/>
            <a:ext cx="9497172" cy="5339552"/>
          </a:xfrm>
          <a:prstGeom prst="rect">
            <a:avLst/>
          </a:prstGeom>
        </p:spPr>
      </p:pic>
    </p:spTree>
    <p:extLst>
      <p:ext uri="{BB962C8B-B14F-4D97-AF65-F5344CB8AC3E}">
        <p14:creationId xmlns:p14="http://schemas.microsoft.com/office/powerpoint/2010/main" val="3122051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012"/>
            <a:ext cx="10515600" cy="1064524"/>
          </a:xfrm>
        </p:spPr>
        <p:txBody>
          <a:bodyPr>
            <a:normAutofit fontScale="90000"/>
          </a:bodyPr>
          <a:lstStyle/>
          <a:p>
            <a:r>
              <a:rPr lang="en-IN" dirty="0" smtClean="0"/>
              <a:t>Click New and Select Python3 to see the </a:t>
            </a:r>
            <a:r>
              <a:rPr lang="en-US" dirty="0" smtClean="0"/>
              <a:t> </a:t>
            </a:r>
            <a:r>
              <a:rPr lang="en-US" dirty="0"/>
              <a:t>an </a:t>
            </a:r>
            <a:r>
              <a:rPr lang="en-US" i="1" dirty="0"/>
              <a:t>active </a:t>
            </a:r>
            <a:r>
              <a:rPr lang="en-US" i="1" dirty="0" smtClean="0"/>
              <a:t>cell to</a:t>
            </a:r>
            <a:r>
              <a:rPr lang="en-US" dirty="0" smtClean="0"/>
              <a:t> </a:t>
            </a:r>
            <a:r>
              <a:rPr lang="en-US" dirty="0"/>
              <a:t>type Python commands </a:t>
            </a:r>
            <a:r>
              <a:rPr lang="en-IN" dirty="0" smtClean="0"/>
              <a:t>:</a:t>
            </a:r>
            <a:endParaRPr lang="en-IN" dirty="0"/>
          </a:p>
        </p:txBody>
      </p:sp>
      <p:pic>
        <p:nvPicPr>
          <p:cNvPr id="5" name="Content Placeholder 4"/>
          <p:cNvPicPr>
            <a:picLocks noGrp="1" noChangeAspect="1"/>
          </p:cNvPicPr>
          <p:nvPr>
            <p:ph idx="1"/>
          </p:nvPr>
        </p:nvPicPr>
        <p:blipFill>
          <a:blip r:embed="rId2"/>
          <a:stretch>
            <a:fillRect/>
          </a:stretch>
        </p:blipFill>
        <p:spPr>
          <a:xfrm>
            <a:off x="838201" y="1392072"/>
            <a:ext cx="9875292" cy="5205293"/>
          </a:xfrm>
          <a:prstGeom prst="rect">
            <a:avLst/>
          </a:prstGeom>
        </p:spPr>
      </p:pic>
    </p:spTree>
    <p:extLst>
      <p:ext uri="{BB962C8B-B14F-4D97-AF65-F5344CB8AC3E}">
        <p14:creationId xmlns:p14="http://schemas.microsoft.com/office/powerpoint/2010/main" val="3286050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2356"/>
          </a:xfrm>
        </p:spPr>
        <p:txBody>
          <a:bodyPr>
            <a:normAutofit fontScale="90000"/>
          </a:bodyPr>
          <a:lstStyle/>
          <a:p>
            <a:pPr algn="ctr"/>
            <a:r>
              <a:rPr lang="en-IN" dirty="0"/>
              <a:t>Running Cells</a:t>
            </a:r>
            <a:br>
              <a:rPr lang="en-IN" dirty="0"/>
            </a:br>
            <a:endParaRPr lang="en-IN" dirty="0"/>
          </a:p>
        </p:txBody>
      </p:sp>
      <p:pic>
        <p:nvPicPr>
          <p:cNvPr id="6" name="Content Placeholder 5"/>
          <p:cNvPicPr>
            <a:picLocks noGrp="1" noChangeAspect="1"/>
          </p:cNvPicPr>
          <p:nvPr>
            <p:ph idx="1"/>
          </p:nvPr>
        </p:nvPicPr>
        <p:blipFill>
          <a:blip r:embed="rId2"/>
          <a:stretch>
            <a:fillRect/>
          </a:stretch>
        </p:blipFill>
        <p:spPr>
          <a:xfrm>
            <a:off x="1318468" y="804863"/>
            <a:ext cx="9555063" cy="5372100"/>
          </a:xfrm>
          <a:prstGeom prst="rect">
            <a:avLst/>
          </a:prstGeom>
        </p:spPr>
      </p:pic>
    </p:spTree>
    <p:extLst>
      <p:ext uri="{BB962C8B-B14F-4D97-AF65-F5344CB8AC3E}">
        <p14:creationId xmlns:p14="http://schemas.microsoft.com/office/powerpoint/2010/main" val="4181911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779600"/>
          </a:xfrm>
        </p:spPr>
        <p:txBody>
          <a:bodyPr>
            <a:normAutofit fontScale="90000"/>
          </a:bodyPr>
          <a:lstStyle/>
          <a:p>
            <a:r>
              <a:rPr lang="en-IN" b="1" dirty="0" smtClean="0"/>
              <a:t>                             Other </a:t>
            </a:r>
            <a:r>
              <a:rPr lang="en-IN" b="1" dirty="0"/>
              <a:t>Content</a:t>
            </a:r>
            <a:r>
              <a:rPr lang="en-IN" dirty="0"/>
              <a:t/>
            </a:r>
            <a:br>
              <a:rPr lang="en-IN" dirty="0"/>
            </a:br>
            <a:r>
              <a:rPr lang="en-US" sz="3100" dirty="0" smtClean="0"/>
              <a:t>In addition to executing code, the </a:t>
            </a:r>
            <a:r>
              <a:rPr lang="en-US" sz="3100" dirty="0" err="1" smtClean="0"/>
              <a:t>Jupyter</a:t>
            </a:r>
            <a:r>
              <a:rPr lang="en-US" sz="3100" dirty="0" smtClean="0"/>
              <a:t> notebook allows you to embed text, equations, figures and even videos in the page. Next press Esc to enter command mode and press m to indicate that you are writing Markdown, a markup language similar to Latex, or use dropdown to select Markdown box just below the list of menu items.</a:t>
            </a:r>
            <a:r>
              <a:rPr lang="en-IN" dirty="0" smtClean="0"/>
              <a:t/>
            </a:r>
            <a:br>
              <a:rPr lang="en-IN" dirty="0" smtClean="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704" y="3144725"/>
            <a:ext cx="10184755" cy="3078654"/>
          </a:xfrm>
        </p:spPr>
      </p:pic>
    </p:spTree>
    <p:extLst>
      <p:ext uri="{BB962C8B-B14F-4D97-AF65-F5344CB8AC3E}">
        <p14:creationId xmlns:p14="http://schemas.microsoft.com/office/powerpoint/2010/main" val="2510690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21"/>
            <a:ext cx="10515600" cy="928048"/>
          </a:xfrm>
        </p:spPr>
        <p:txBody>
          <a:bodyPr>
            <a:normAutofit fontScale="90000"/>
          </a:bodyPr>
          <a:lstStyle/>
          <a:p>
            <a:pPr algn="ctr"/>
            <a:r>
              <a:rPr lang="en-IN" dirty="0"/>
              <a:t>Modal Editing</a:t>
            </a:r>
            <a:br>
              <a:rPr lang="en-IN" dirty="0"/>
            </a:br>
            <a:endParaRPr lang="en-IN" dirty="0"/>
          </a:p>
        </p:txBody>
      </p:sp>
      <p:sp>
        <p:nvSpPr>
          <p:cNvPr id="3" name="Content Placeholder 2"/>
          <p:cNvSpPr>
            <a:spLocks noGrp="1"/>
          </p:cNvSpPr>
          <p:nvPr>
            <p:ph idx="1"/>
          </p:nvPr>
        </p:nvSpPr>
        <p:spPr>
          <a:xfrm>
            <a:off x="838200" y="859809"/>
            <a:ext cx="10515600" cy="5317154"/>
          </a:xfrm>
        </p:spPr>
        <p:txBody>
          <a:bodyPr>
            <a:normAutofit fontScale="70000" lnSpcReduction="20000"/>
          </a:bodyPr>
          <a:lstStyle/>
          <a:p>
            <a:r>
              <a:rPr lang="en-IN" dirty="0" smtClean="0"/>
              <a:t>Modal Editing means that the effect of typing at the keyboard depends on which mode you are in:</a:t>
            </a:r>
          </a:p>
          <a:p>
            <a:r>
              <a:rPr lang="en-IN" dirty="0" smtClean="0"/>
              <a:t>The two modes are</a:t>
            </a:r>
          </a:p>
          <a:p>
            <a:r>
              <a:rPr lang="en-US" dirty="0"/>
              <a:t>This means that the effect of typing at the keyboard </a:t>
            </a:r>
            <a:r>
              <a:rPr lang="en-US" b="1" dirty="0"/>
              <a:t>depends on which mode you are </a:t>
            </a:r>
            <a:r>
              <a:rPr lang="en-US" b="1" dirty="0" smtClean="0"/>
              <a:t>in:</a:t>
            </a:r>
          </a:p>
          <a:p>
            <a:r>
              <a:rPr lang="en-US" b="1" dirty="0" smtClean="0"/>
              <a:t>The two modes are:</a:t>
            </a:r>
          </a:p>
          <a:p>
            <a:r>
              <a:rPr lang="en-US" b="1" dirty="0" smtClean="0"/>
              <a:t>Edit Mode:</a:t>
            </a:r>
          </a:p>
          <a:p>
            <a:pPr lvl="1"/>
            <a:r>
              <a:rPr lang="en-US" dirty="0" smtClean="0"/>
              <a:t>Indicated by a green border around the cell</a:t>
            </a:r>
          </a:p>
          <a:p>
            <a:pPr lvl="1"/>
            <a:r>
              <a:rPr lang="en-US" dirty="0" smtClean="0"/>
              <a:t>Whatever you type appears as in the cell</a:t>
            </a:r>
          </a:p>
          <a:p>
            <a:r>
              <a:rPr lang="en-US" b="1" dirty="0" smtClean="0"/>
              <a:t>Command Mode:</a:t>
            </a:r>
          </a:p>
          <a:p>
            <a:pPr lvl="1"/>
            <a:r>
              <a:rPr lang="en-US" dirty="0" smtClean="0"/>
              <a:t>The green border is replaced by grey border</a:t>
            </a:r>
          </a:p>
          <a:p>
            <a:pPr lvl="1"/>
            <a:r>
              <a:rPr lang="en-US" dirty="0" smtClean="0"/>
              <a:t>Keystrokes are interpreted as commands: example typing b adds a new cell below the current one</a:t>
            </a:r>
          </a:p>
          <a:p>
            <a:r>
              <a:rPr lang="en-US" b="1" dirty="0" smtClean="0"/>
              <a:t>To switch between the two modes</a:t>
            </a:r>
          </a:p>
          <a:p>
            <a:pPr lvl="1"/>
            <a:r>
              <a:rPr lang="en-US" dirty="0" smtClean="0"/>
              <a:t>to command mode from edit mode, press Esc key or CTRL M</a:t>
            </a:r>
          </a:p>
          <a:p>
            <a:pPr lvl="1"/>
            <a:r>
              <a:rPr lang="en-US" dirty="0" smtClean="0"/>
              <a:t>To edit mode from command mode, hit enter or click on a cell</a:t>
            </a:r>
            <a:endParaRPr lang="en-US" dirty="0"/>
          </a:p>
          <a:p>
            <a:pPr marL="0" indent="0">
              <a:buNone/>
            </a:pPr>
            <a:endParaRPr lang="en-US" dirty="0"/>
          </a:p>
          <a:p>
            <a:r>
              <a:rPr lang="en-US" dirty="0"/>
              <a:t>The modal behavior of the </a:t>
            </a:r>
            <a:r>
              <a:rPr lang="en-US" dirty="0" err="1"/>
              <a:t>Jupyter</a:t>
            </a:r>
            <a:r>
              <a:rPr lang="en-US" dirty="0"/>
              <a:t> notebook is a little tricky at first but very efficient when you get used to it</a:t>
            </a:r>
          </a:p>
          <a:p>
            <a:pPr marL="0" indent="0">
              <a:buNone/>
            </a:pPr>
            <a:r>
              <a:rPr lang="en-US" dirty="0"/>
              <a:t/>
            </a:r>
            <a:br>
              <a:rPr lang="en-US" dirty="0"/>
            </a:br>
            <a:endParaRPr lang="en-IN" dirty="0"/>
          </a:p>
        </p:txBody>
      </p:sp>
    </p:spTree>
    <p:extLst>
      <p:ext uri="{BB962C8B-B14F-4D97-AF65-F5344CB8AC3E}">
        <p14:creationId xmlns:p14="http://schemas.microsoft.com/office/powerpoint/2010/main" val="1144365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with the Notebook</a:t>
            </a:r>
            <a:br>
              <a:rPr lang="en-IN" dirty="0"/>
            </a:br>
            <a:endParaRPr lang="en-IN" dirty="0"/>
          </a:p>
        </p:txBody>
      </p:sp>
      <p:sp>
        <p:nvSpPr>
          <p:cNvPr id="3" name="Content Placeholder 2"/>
          <p:cNvSpPr>
            <a:spLocks noGrp="1"/>
          </p:cNvSpPr>
          <p:nvPr>
            <p:ph idx="1"/>
          </p:nvPr>
        </p:nvSpPr>
        <p:spPr/>
        <p:txBody>
          <a:bodyPr>
            <a:normAutofit/>
          </a:bodyPr>
          <a:lstStyle/>
          <a:p>
            <a:r>
              <a:rPr lang="en-IN" dirty="0" smtClean="0"/>
              <a:t>Example</a:t>
            </a:r>
          </a:p>
          <a:p>
            <a:r>
              <a:rPr lang="en-IN" dirty="0" smtClean="0"/>
              <a:t>Import </a:t>
            </a:r>
            <a:r>
              <a:rPr lang="en-IN" dirty="0" err="1" smtClean="0"/>
              <a:t>numpy</a:t>
            </a:r>
            <a:r>
              <a:rPr lang="en-IN" dirty="0" smtClean="0"/>
              <a:t> as np (</a:t>
            </a:r>
            <a:r>
              <a:rPr lang="en-US" dirty="0" err="1"/>
              <a:t>NumPy</a:t>
            </a:r>
            <a:r>
              <a:rPr lang="en-US" dirty="0"/>
              <a:t> is a numerical library we’ll work with in </a:t>
            </a:r>
            <a:r>
              <a:rPr lang="en-US" dirty="0" smtClean="0"/>
              <a:t>depth)</a:t>
            </a:r>
          </a:p>
          <a:p>
            <a:r>
              <a:rPr lang="en-US" dirty="0"/>
              <a:t>After this import command, functions in </a:t>
            </a:r>
            <a:r>
              <a:rPr lang="en-US" dirty="0" err="1"/>
              <a:t>NumPy</a:t>
            </a:r>
            <a:r>
              <a:rPr lang="en-US" dirty="0"/>
              <a:t> can be accessed </a:t>
            </a:r>
            <a:r>
              <a:rPr lang="en-US" dirty="0" smtClean="0"/>
              <a:t>with</a:t>
            </a:r>
          </a:p>
          <a:p>
            <a:pPr marL="0" indent="0">
              <a:buNone/>
            </a:pPr>
            <a:r>
              <a:rPr lang="en-US" dirty="0" smtClean="0"/>
              <a:t>   </a:t>
            </a:r>
            <a:r>
              <a:rPr lang="en-US" dirty="0" err="1" smtClean="0"/>
              <a:t>np.functionname</a:t>
            </a:r>
            <a:endParaRPr lang="en-US" dirty="0" smtClean="0"/>
          </a:p>
          <a:p>
            <a:pPr marL="0" indent="0">
              <a:buNone/>
            </a:pPr>
            <a:r>
              <a:rPr lang="en-US" dirty="0" smtClean="0"/>
              <a:t>Example </a:t>
            </a:r>
            <a:r>
              <a:rPr lang="en-US" dirty="0" err="1" smtClean="0"/>
              <a:t>np.random.randn</a:t>
            </a:r>
            <a:r>
              <a:rPr lang="en-US" dirty="0" smtClean="0"/>
              <a:t>(3)</a:t>
            </a:r>
          </a:p>
          <a:p>
            <a:pPr marL="0" indent="0">
              <a:buNone/>
            </a:pPr>
            <a:r>
              <a:rPr lang="en-US" dirty="0" smtClean="0"/>
              <a:t>After </a:t>
            </a:r>
            <a:r>
              <a:rPr lang="en-US" dirty="0" err="1" smtClean="0"/>
              <a:t>typin</a:t>
            </a:r>
            <a:r>
              <a:rPr lang="en-US" dirty="0" smtClean="0"/>
              <a:t> </a:t>
            </a:r>
            <a:r>
              <a:rPr lang="en-US" dirty="0" err="1" smtClean="0"/>
              <a:t>np.ran</a:t>
            </a:r>
            <a:r>
              <a:rPr lang="en-US" dirty="0" smtClean="0"/>
              <a:t> press tab</a:t>
            </a:r>
          </a:p>
          <a:p>
            <a:pPr marL="0" indent="0">
              <a:buNone/>
            </a:pPr>
            <a:r>
              <a:rPr lang="en-US" dirty="0" err="1" smtClean="0"/>
              <a:t>Jupyter</a:t>
            </a:r>
            <a:r>
              <a:rPr lang="en-US" dirty="0" smtClean="0"/>
              <a:t> will tell us about all the functions available</a:t>
            </a:r>
            <a:endParaRPr lang="en-IN" dirty="0"/>
          </a:p>
        </p:txBody>
      </p:sp>
    </p:spTree>
    <p:extLst>
      <p:ext uri="{BB962C8B-B14F-4D97-AF65-F5344CB8AC3E}">
        <p14:creationId xmlns:p14="http://schemas.microsoft.com/office/powerpoint/2010/main" val="248190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746</Words>
  <Application>Microsoft Office PowerPoint</Application>
  <PresentationFormat>Widescreen</PresentationFormat>
  <Paragraphs>117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Source Sans Pro</vt:lpstr>
      <vt:lpstr>Office Theme</vt:lpstr>
      <vt:lpstr>Starting the Jupyter Notebook</vt:lpstr>
      <vt:lpstr>The Jupyter will run in browser</vt:lpstr>
      <vt:lpstr>PowerPoint Presentation</vt:lpstr>
      <vt:lpstr>Jupyter dashboard</vt:lpstr>
      <vt:lpstr>Click New and Select Python3 to see the  an active cell to type Python commands :</vt:lpstr>
      <vt:lpstr>Running Cells </vt:lpstr>
      <vt:lpstr>                             Other Content In addition to executing code, the Jupyter notebook allows you to embed text, equations, figures and even videos in the page. Next press Esc to enter command mode and press m to indicate that you are writing Markdown, a markup language similar to Latex, or use dropdown to select Markdown box just below the list of menu items. </vt:lpstr>
      <vt:lpstr>Modal Editing </vt:lpstr>
      <vt:lpstr>Working with the Notebook </vt:lpstr>
      <vt:lpstr>On-Line Help </vt:lpstr>
      <vt:lpstr>Sharing Notebooks </vt:lpstr>
      <vt:lpstr>Updating Anaconda </vt:lpstr>
      <vt:lpstr>How does one run a locally saved Python file?</vt:lpstr>
      <vt:lpstr>Viewing the Dir and Files from Jupyter</vt:lpstr>
      <vt:lpstr>IF the program file is not in your directory?</vt:lpstr>
      <vt:lpstr>Saving Files </vt:lpstr>
      <vt:lpstr>JupyterLab </vt:lpstr>
      <vt:lpstr>Text Editors </vt:lpstr>
      <vt:lpstr>Text Editors Plus IPython Shell </vt:lpstr>
      <vt:lpstr>IDEs </vt:lpstr>
      <vt:lpstr>Exercise 1</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the Jupyter Notebook</dc:title>
  <dc:creator>anita pc anita</dc:creator>
  <cp:lastModifiedBy>anita pc anita</cp:lastModifiedBy>
  <cp:revision>11</cp:revision>
  <dcterms:created xsi:type="dcterms:W3CDTF">2018-06-03T12:57:21Z</dcterms:created>
  <dcterms:modified xsi:type="dcterms:W3CDTF">2018-06-03T15:52:37Z</dcterms:modified>
</cp:coreProperties>
</file>