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65" r:id="rId2"/>
    <p:sldId id="349" r:id="rId3"/>
    <p:sldId id="303" r:id="rId4"/>
    <p:sldId id="312" r:id="rId5"/>
    <p:sldId id="305" r:id="rId6"/>
    <p:sldId id="356" r:id="rId7"/>
    <p:sldId id="357" r:id="rId8"/>
    <p:sldId id="336" r:id="rId9"/>
    <p:sldId id="307" r:id="rId10"/>
    <p:sldId id="366" r:id="rId11"/>
    <p:sldId id="367" r:id="rId12"/>
    <p:sldId id="368" r:id="rId13"/>
    <p:sldId id="369" r:id="rId14"/>
    <p:sldId id="370" r:id="rId15"/>
    <p:sldId id="371" r:id="rId16"/>
    <p:sldId id="372" r:id="rId17"/>
    <p:sldId id="306" r:id="rId18"/>
    <p:sldId id="343" r:id="rId19"/>
    <p:sldId id="344" r:id="rId20"/>
    <p:sldId id="338" r:id="rId21"/>
    <p:sldId id="351" r:id="rId22"/>
    <p:sldId id="337" r:id="rId23"/>
    <p:sldId id="298" r:id="rId24"/>
    <p:sldId id="290" r:id="rId25"/>
    <p:sldId id="299" r:id="rId26"/>
    <p:sldId id="289" r:id="rId27"/>
    <p:sldId id="300" r:id="rId28"/>
    <p:sldId id="301" r:id="rId29"/>
    <p:sldId id="348" r:id="rId30"/>
    <p:sldId id="302" r:id="rId31"/>
    <p:sldId id="291" r:id="rId32"/>
    <p:sldId id="345" r:id="rId33"/>
    <p:sldId id="346" r:id="rId34"/>
    <p:sldId id="347" r:id="rId35"/>
    <p:sldId id="327" r:id="rId36"/>
    <p:sldId id="319" r:id="rId37"/>
    <p:sldId id="354" r:id="rId38"/>
    <p:sldId id="355" r:id="rId39"/>
    <p:sldId id="321" r:id="rId40"/>
    <p:sldId id="325" r:id="rId41"/>
    <p:sldId id="323" r:id="rId42"/>
    <p:sldId id="353" r:id="rId43"/>
    <p:sldId id="328" r:id="rId44"/>
    <p:sldId id="330" r:id="rId45"/>
    <p:sldId id="331" r:id="rId46"/>
    <p:sldId id="322" r:id="rId47"/>
    <p:sldId id="363" r:id="rId48"/>
    <p:sldId id="360" r:id="rId49"/>
    <p:sldId id="361" r:id="rId50"/>
    <p:sldId id="362" r:id="rId51"/>
    <p:sldId id="352" r:id="rId52"/>
    <p:sldId id="33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D2400-C6E8-4600-ADD8-C0A9A910ECA1}" type="datetimeFigureOut">
              <a:rPr lang="en-IN" smtClean="0"/>
              <a:t>23-12-2018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C7A32-ED41-4548-B5A6-514728E067FD}" type="slidenum">
              <a:rPr lang="en-IN" smtClean="0"/>
              <a:t>‹#›</a:t>
            </a:fld>
            <a:endParaRPr lang="en-IN"/>
          </a:p>
        </p:txBody>
      </p:sp>
    </p:spTree>
    <p:extLst>
      <p:ext uri="{BB962C8B-B14F-4D97-AF65-F5344CB8AC3E}">
        <p14:creationId xmlns:p14="http://schemas.microsoft.com/office/powerpoint/2010/main" val="362392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409534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30771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363121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75121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AEDDFC-F1BC-4244-91F4-ED33DADFD415}"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297108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AEDDFC-F1BC-4244-91F4-ED33DADFD415}" type="datetimeFigureOut">
              <a:rPr lang="en-IN" smtClean="0"/>
              <a:t>23-12-2018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33471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AEDDFC-F1BC-4244-91F4-ED33DADFD415}" type="datetimeFigureOut">
              <a:rPr lang="en-IN" smtClean="0"/>
              <a:t>23-12-2018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137954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AEDDFC-F1BC-4244-91F4-ED33DADFD415}" type="datetimeFigureOut">
              <a:rPr lang="en-IN" smtClean="0"/>
              <a:t>23-12-2018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20545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EDDFC-F1BC-4244-91F4-ED33DADFD415}" type="datetimeFigureOut">
              <a:rPr lang="en-IN" smtClean="0"/>
              <a:t>23-12-2018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254491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EDDFC-F1BC-4244-91F4-ED33DADFD415}" type="datetimeFigureOut">
              <a:rPr lang="en-IN" smtClean="0"/>
              <a:t>23-12-2018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122153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EDDFC-F1BC-4244-91F4-ED33DADFD415}" type="datetimeFigureOut">
              <a:rPr lang="en-IN" smtClean="0"/>
              <a:t>23-12-2018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111795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DDFC-F1BC-4244-91F4-ED33DADFD415}" type="datetimeFigureOut">
              <a:rPr lang="en-IN" smtClean="0"/>
              <a:t>23-12-2018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8F74-1BD9-464F-833F-06F29D3B2720}" type="slidenum">
              <a:rPr lang="en-IN" smtClean="0"/>
              <a:t>‹#›</a:t>
            </a:fld>
            <a:endParaRPr lang="en-IN"/>
          </a:p>
        </p:txBody>
      </p:sp>
    </p:spTree>
    <p:extLst>
      <p:ext uri="{BB962C8B-B14F-4D97-AF65-F5344CB8AC3E}">
        <p14:creationId xmlns:p14="http://schemas.microsoft.com/office/powerpoint/2010/main" val="208075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django-cms.org/" TargetMode="External"/><Relationship Id="rId13" Type="http://schemas.openxmlformats.org/officeDocument/2006/relationships/hyperlink" Target="http://docs.python.org/2/library/imaplib.html" TargetMode="External"/><Relationship Id="rId3" Type="http://schemas.openxmlformats.org/officeDocument/2006/relationships/hyperlink" Target="http://www.djangoproject.com/" TargetMode="External"/><Relationship Id="rId7" Type="http://schemas.openxmlformats.org/officeDocument/2006/relationships/hyperlink" Target="http://www.plone.org/" TargetMode="External"/><Relationship Id="rId12" Type="http://schemas.openxmlformats.org/officeDocument/2006/relationships/hyperlink" Target="http://docs.python.org/library/ftplib.html" TargetMode="External"/><Relationship Id="rId2" Type="http://schemas.openxmlformats.org/officeDocument/2006/relationships/hyperlink" Target="http://wiki.python.org/moin/WebProgramming" TargetMode="External"/><Relationship Id="rId1" Type="http://schemas.openxmlformats.org/officeDocument/2006/relationships/slideLayout" Target="../slideLayouts/slideLayout2.xml"/><Relationship Id="rId6" Type="http://schemas.openxmlformats.org/officeDocument/2006/relationships/hyperlink" Target="http://bottlepy.org/" TargetMode="External"/><Relationship Id="rId11" Type="http://schemas.openxmlformats.org/officeDocument/2006/relationships/hyperlink" Target="http://docs.python.org/library/email" TargetMode="External"/><Relationship Id="rId5" Type="http://schemas.openxmlformats.org/officeDocument/2006/relationships/hyperlink" Target="http://flask.pocoo.org/" TargetMode="External"/><Relationship Id="rId15" Type="http://schemas.openxmlformats.org/officeDocument/2006/relationships/hyperlink" Target="http://docs.python.org/howto/sockets.html" TargetMode="External"/><Relationship Id="rId10" Type="http://schemas.openxmlformats.org/officeDocument/2006/relationships/hyperlink" Target="http://docs.python.org/library/json.html" TargetMode="External"/><Relationship Id="rId4" Type="http://schemas.openxmlformats.org/officeDocument/2006/relationships/hyperlink" Target="http://www.pylonsproject.org/" TargetMode="External"/><Relationship Id="rId9" Type="http://schemas.openxmlformats.org/officeDocument/2006/relationships/hyperlink" Target="http://docs.python.org/library/markup" TargetMode="External"/><Relationship Id="rId14" Type="http://schemas.openxmlformats.org/officeDocument/2006/relationships/hyperlink" Target="http://docs.python.org/library/interne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ipy.org/" TargetMode="External"/><Relationship Id="rId2" Type="http://schemas.openxmlformats.org/officeDocument/2006/relationships/hyperlink" Target="http://wiki.python.org/moin/NumericAndScientific" TargetMode="External"/><Relationship Id="rId1" Type="http://schemas.openxmlformats.org/officeDocument/2006/relationships/slideLayout" Target="../slideLayouts/slideLayout2.xml"/><Relationship Id="rId5" Type="http://schemas.openxmlformats.org/officeDocument/2006/relationships/hyperlink" Target="http://ipython.org/" TargetMode="External"/><Relationship Id="rId4" Type="http://schemas.openxmlformats.org/officeDocument/2006/relationships/hyperlink" Target="http://pandas.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3497"/>
            <a:ext cx="9144000" cy="856563"/>
          </a:xfrm>
        </p:spPr>
        <p:txBody>
          <a:bodyPr>
            <a:normAutofit/>
          </a:bodyPr>
          <a:lstStyle/>
          <a:p>
            <a:r>
              <a:rPr lang="en-IN" sz="3600" dirty="0" smtClean="0"/>
              <a:t>Python for Data Science and Machine Learning</a:t>
            </a:r>
            <a:endParaRPr lang="en-IN" sz="3600" dirty="0"/>
          </a:p>
        </p:txBody>
      </p:sp>
      <p:sp>
        <p:nvSpPr>
          <p:cNvPr id="3" name="Subtitle 2"/>
          <p:cNvSpPr>
            <a:spLocks noGrp="1"/>
          </p:cNvSpPr>
          <p:nvPr>
            <p:ph type="subTitle" idx="1"/>
          </p:nvPr>
        </p:nvSpPr>
        <p:spPr>
          <a:xfrm>
            <a:off x="1524000" y="1160061"/>
            <a:ext cx="9144000" cy="5240740"/>
          </a:xfrm>
        </p:spPr>
        <p:txBody>
          <a:bodyPr/>
          <a:lstStyle/>
          <a:p>
            <a:pPr algn="just">
              <a:lnSpc>
                <a:spcPct val="100000"/>
              </a:lnSpc>
              <a:spcBef>
                <a:spcPts val="0"/>
              </a:spcBef>
            </a:pPr>
            <a:r>
              <a:rPr lang="en-IN" b="1" dirty="0" smtClean="0"/>
              <a:t>Week 1: </a:t>
            </a:r>
            <a:r>
              <a:rPr lang="en-IN" dirty="0" smtClean="0"/>
              <a:t>About Python, Basic of Python, Conditional Statements, Numeric Types, Operators, expressions, comments, Strings, Lists/Arrays, Functions, String Methods </a:t>
            </a:r>
          </a:p>
          <a:p>
            <a:pPr algn="just">
              <a:lnSpc>
                <a:spcPct val="100000"/>
              </a:lnSpc>
              <a:spcBef>
                <a:spcPts val="0"/>
              </a:spcBef>
            </a:pPr>
            <a:r>
              <a:rPr lang="en-IN" b="1" dirty="0" smtClean="0"/>
              <a:t>Week 2: </a:t>
            </a:r>
            <a:r>
              <a:rPr lang="en-IN" dirty="0" smtClean="0"/>
              <a:t>Lists, Tuples, Dictionaries, Loops, </a:t>
            </a:r>
            <a:r>
              <a:rPr lang="en-IN" dirty="0"/>
              <a:t>Control </a:t>
            </a:r>
            <a:r>
              <a:rPr lang="en-IN" dirty="0" smtClean="0"/>
              <a:t>Flow, Nesting of loops, Pass, Break, Continue</a:t>
            </a:r>
          </a:p>
          <a:p>
            <a:pPr algn="just">
              <a:lnSpc>
                <a:spcPct val="100000"/>
              </a:lnSpc>
              <a:spcBef>
                <a:spcPts val="0"/>
              </a:spcBef>
            </a:pPr>
            <a:r>
              <a:rPr lang="en-IN" b="1" dirty="0" smtClean="0"/>
              <a:t>Week 3: </a:t>
            </a:r>
            <a:r>
              <a:rPr lang="en-IN" dirty="0" err="1" smtClean="0"/>
              <a:t>Tkinter</a:t>
            </a:r>
            <a:r>
              <a:rPr lang="en-IN" dirty="0" smtClean="0"/>
              <a:t>- a GUI based Development</a:t>
            </a:r>
          </a:p>
          <a:p>
            <a:pPr algn="just">
              <a:lnSpc>
                <a:spcPct val="100000"/>
              </a:lnSpc>
              <a:spcBef>
                <a:spcPts val="0"/>
              </a:spcBef>
            </a:pPr>
            <a:r>
              <a:rPr lang="en-IN" b="1" dirty="0" smtClean="0"/>
              <a:t>Week 4:</a:t>
            </a:r>
            <a:r>
              <a:rPr lang="en-IN" dirty="0" smtClean="0"/>
              <a:t> Numpy: Array Types, Computations, Aggregations, Indexing, Sorting, Structure Data</a:t>
            </a:r>
          </a:p>
          <a:p>
            <a:pPr algn="just">
              <a:lnSpc>
                <a:spcPct val="100000"/>
              </a:lnSpc>
              <a:spcBef>
                <a:spcPts val="0"/>
              </a:spcBef>
            </a:pPr>
            <a:r>
              <a:rPr lang="en-IN" b="1" dirty="0" smtClean="0"/>
              <a:t>Week 5:</a:t>
            </a:r>
            <a:r>
              <a:rPr lang="en-IN" dirty="0" smtClean="0"/>
              <a:t> Pandas, objects, data indexing, hierarchical indexing, merge and join, Matplotlib: Visualisation, Plots, Multiple subplots</a:t>
            </a:r>
          </a:p>
          <a:p>
            <a:pPr algn="just">
              <a:lnSpc>
                <a:spcPct val="100000"/>
              </a:lnSpc>
              <a:spcBef>
                <a:spcPts val="0"/>
              </a:spcBef>
            </a:pPr>
            <a:r>
              <a:rPr lang="en-IN" b="1" dirty="0" smtClean="0"/>
              <a:t>Week 6: </a:t>
            </a:r>
            <a:r>
              <a:rPr lang="en-IN" dirty="0" smtClean="0"/>
              <a:t>Machine Learning, Categories, Role/Future Scope, </a:t>
            </a:r>
            <a:r>
              <a:rPr lang="en-IN" dirty="0" err="1" smtClean="0"/>
              <a:t>Scikit</a:t>
            </a:r>
            <a:r>
              <a:rPr lang="en-IN" dirty="0" smtClean="0"/>
              <a:t>-learn, </a:t>
            </a:r>
            <a:r>
              <a:rPr lang="en-IN" dirty="0" err="1" smtClean="0"/>
              <a:t>Hyperparameters</a:t>
            </a:r>
            <a:r>
              <a:rPr lang="en-IN" dirty="0" smtClean="0"/>
              <a:t> and Model Validation, Feature Engineering, Regression, Vector Machine, Decision Tree, k-means clustering.</a:t>
            </a:r>
            <a:endParaRPr lang="en-IN" dirty="0"/>
          </a:p>
        </p:txBody>
      </p:sp>
    </p:spTree>
    <p:extLst>
      <p:ext uri="{BB962C8B-B14F-4D97-AF65-F5344CB8AC3E}">
        <p14:creationId xmlns:p14="http://schemas.microsoft.com/office/powerpoint/2010/main" val="3795754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fontScale="90000"/>
          </a:bodyPr>
          <a:lstStyle/>
          <a:p>
            <a:pPr algn="ctr"/>
            <a:r>
              <a:rPr lang="en-US" dirty="0"/>
              <a:t>Web and Internet Development</a:t>
            </a:r>
            <a:br>
              <a:rPr lang="en-US" dirty="0"/>
            </a:br>
            <a:endParaRPr lang="en-US" dirty="0"/>
          </a:p>
        </p:txBody>
      </p:sp>
      <p:sp>
        <p:nvSpPr>
          <p:cNvPr id="3" name="Content Placeholder 2"/>
          <p:cNvSpPr>
            <a:spLocks noGrp="1"/>
          </p:cNvSpPr>
          <p:nvPr>
            <p:ph idx="1"/>
          </p:nvPr>
        </p:nvSpPr>
        <p:spPr>
          <a:xfrm>
            <a:off x="838200" y="1045029"/>
            <a:ext cx="10515600" cy="5131934"/>
          </a:xfrm>
        </p:spPr>
        <p:txBody>
          <a:bodyPr>
            <a:normAutofit lnSpcReduction="10000"/>
          </a:bodyPr>
          <a:lstStyle/>
          <a:p>
            <a:pPr marL="0" indent="0" fontAlgn="base">
              <a:buNone/>
            </a:pPr>
            <a:r>
              <a:rPr lang="en-US" dirty="0" smtClean="0"/>
              <a:t>Python </a:t>
            </a:r>
            <a:r>
              <a:rPr lang="en-US" dirty="0"/>
              <a:t>offers many choices for </a:t>
            </a:r>
            <a:r>
              <a:rPr lang="en-US" dirty="0">
                <a:hlinkClick r:id="rId2"/>
              </a:rPr>
              <a:t>web development</a:t>
            </a:r>
            <a:r>
              <a:rPr lang="en-US" dirty="0"/>
              <a:t>:</a:t>
            </a:r>
          </a:p>
          <a:p>
            <a:pPr fontAlgn="base"/>
            <a:r>
              <a:rPr lang="en-US" dirty="0"/>
              <a:t>Frameworks such as </a:t>
            </a:r>
            <a:r>
              <a:rPr lang="en-US" dirty="0">
                <a:hlinkClick r:id="rId3"/>
              </a:rPr>
              <a:t>Django</a:t>
            </a:r>
            <a:r>
              <a:rPr lang="en-US" dirty="0"/>
              <a:t> and </a:t>
            </a:r>
            <a:r>
              <a:rPr lang="en-US" dirty="0">
                <a:hlinkClick r:id="rId4"/>
              </a:rPr>
              <a:t>Pyramid</a:t>
            </a:r>
            <a:r>
              <a:rPr lang="en-US" dirty="0"/>
              <a:t>.</a:t>
            </a:r>
          </a:p>
          <a:p>
            <a:pPr fontAlgn="base"/>
            <a:r>
              <a:rPr lang="en-US" dirty="0"/>
              <a:t>Micro-frameworks such as </a:t>
            </a:r>
            <a:r>
              <a:rPr lang="en-US" dirty="0">
                <a:hlinkClick r:id="rId5"/>
              </a:rPr>
              <a:t>Flask</a:t>
            </a:r>
            <a:r>
              <a:rPr lang="en-US" dirty="0"/>
              <a:t> and </a:t>
            </a:r>
            <a:r>
              <a:rPr lang="en-US" dirty="0">
                <a:hlinkClick r:id="rId6"/>
              </a:rPr>
              <a:t>Bottle</a:t>
            </a:r>
            <a:r>
              <a:rPr lang="en-US" dirty="0"/>
              <a:t>.</a:t>
            </a:r>
          </a:p>
          <a:p>
            <a:pPr fontAlgn="base"/>
            <a:r>
              <a:rPr lang="en-US" dirty="0"/>
              <a:t>Advanced content management systems such as </a:t>
            </a:r>
            <a:r>
              <a:rPr lang="en-US" dirty="0" err="1">
                <a:hlinkClick r:id="rId7"/>
              </a:rPr>
              <a:t>Plone</a:t>
            </a:r>
            <a:r>
              <a:rPr lang="en-US" dirty="0"/>
              <a:t> and </a:t>
            </a:r>
            <a:r>
              <a:rPr lang="en-US" dirty="0" err="1">
                <a:hlinkClick r:id="rId8"/>
              </a:rPr>
              <a:t>django</a:t>
            </a:r>
            <a:r>
              <a:rPr lang="en-US" dirty="0">
                <a:hlinkClick r:id="rId8"/>
              </a:rPr>
              <a:t> CMS</a:t>
            </a:r>
            <a:r>
              <a:rPr lang="en-US" dirty="0"/>
              <a:t>.</a:t>
            </a:r>
          </a:p>
          <a:p>
            <a:pPr marL="0" indent="0" fontAlgn="base">
              <a:buNone/>
            </a:pPr>
            <a:r>
              <a:rPr lang="en-US" dirty="0"/>
              <a:t>Python's standard library supports many Internet protocols:</a:t>
            </a:r>
          </a:p>
          <a:p>
            <a:pPr fontAlgn="base"/>
            <a:r>
              <a:rPr lang="en-US" dirty="0">
                <a:hlinkClick r:id="rId9"/>
              </a:rPr>
              <a:t>HTML and XML</a:t>
            </a:r>
            <a:endParaRPr lang="en-US" dirty="0"/>
          </a:p>
          <a:p>
            <a:pPr fontAlgn="base"/>
            <a:r>
              <a:rPr lang="en-US" dirty="0">
                <a:hlinkClick r:id="rId10"/>
              </a:rPr>
              <a:t>JSON</a:t>
            </a:r>
            <a:endParaRPr lang="en-US" dirty="0"/>
          </a:p>
          <a:p>
            <a:pPr fontAlgn="base"/>
            <a:r>
              <a:rPr lang="en-US" dirty="0">
                <a:hlinkClick r:id="rId11"/>
              </a:rPr>
              <a:t>E-mail processing</a:t>
            </a:r>
            <a:r>
              <a:rPr lang="en-US" dirty="0"/>
              <a:t>.</a:t>
            </a:r>
          </a:p>
          <a:p>
            <a:pPr fontAlgn="base"/>
            <a:r>
              <a:rPr lang="en-US" dirty="0"/>
              <a:t>Support for </a:t>
            </a:r>
            <a:r>
              <a:rPr lang="en-US" dirty="0">
                <a:hlinkClick r:id="rId12"/>
              </a:rPr>
              <a:t>FTP</a:t>
            </a:r>
            <a:r>
              <a:rPr lang="en-US" dirty="0"/>
              <a:t>, </a:t>
            </a:r>
            <a:r>
              <a:rPr lang="en-US" dirty="0">
                <a:hlinkClick r:id="rId13"/>
              </a:rPr>
              <a:t>IMAP</a:t>
            </a:r>
            <a:r>
              <a:rPr lang="en-US" dirty="0"/>
              <a:t>, and other </a:t>
            </a:r>
            <a:r>
              <a:rPr lang="en-US" dirty="0">
                <a:hlinkClick r:id="rId14"/>
              </a:rPr>
              <a:t>Internet protocols</a:t>
            </a:r>
            <a:r>
              <a:rPr lang="en-US" dirty="0"/>
              <a:t>.</a:t>
            </a:r>
          </a:p>
          <a:p>
            <a:pPr fontAlgn="base"/>
            <a:r>
              <a:rPr lang="en-US" dirty="0"/>
              <a:t>Easy-to-use </a:t>
            </a:r>
            <a:r>
              <a:rPr lang="en-US" dirty="0">
                <a:hlinkClick r:id="rId15"/>
              </a:rPr>
              <a:t>socket interface</a:t>
            </a:r>
            <a:r>
              <a:rPr lang="en-US" dirty="0"/>
              <a:t>.</a:t>
            </a:r>
          </a:p>
          <a:p>
            <a:endParaRPr lang="en-US" dirty="0"/>
          </a:p>
        </p:txBody>
      </p:sp>
    </p:spTree>
    <p:extLst>
      <p:ext uri="{BB962C8B-B14F-4D97-AF65-F5344CB8AC3E}">
        <p14:creationId xmlns:p14="http://schemas.microsoft.com/office/powerpoint/2010/main" val="278603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Scientific and Numeric</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US" dirty="0"/>
              <a:t>Python is widely used in </a:t>
            </a:r>
            <a:r>
              <a:rPr lang="en-US" dirty="0">
                <a:hlinkClick r:id="rId2"/>
              </a:rPr>
              <a:t>scientific and numeric</a:t>
            </a:r>
            <a:r>
              <a:rPr lang="en-US" dirty="0"/>
              <a:t> computing:</a:t>
            </a:r>
          </a:p>
          <a:p>
            <a:pPr fontAlgn="base"/>
            <a:r>
              <a:rPr lang="en-US" dirty="0" err="1">
                <a:hlinkClick r:id="rId3"/>
              </a:rPr>
              <a:t>SciPy</a:t>
            </a:r>
            <a:r>
              <a:rPr lang="en-US" dirty="0"/>
              <a:t> is a collection of packages for mathematics, science, and engineering.</a:t>
            </a:r>
          </a:p>
          <a:p>
            <a:pPr fontAlgn="base"/>
            <a:r>
              <a:rPr lang="en-US" dirty="0">
                <a:hlinkClick r:id="rId4"/>
              </a:rPr>
              <a:t>Pandas</a:t>
            </a:r>
            <a:r>
              <a:rPr lang="en-US" dirty="0"/>
              <a:t> is a data analysis and modeling library.</a:t>
            </a:r>
          </a:p>
          <a:p>
            <a:pPr fontAlgn="base"/>
            <a:r>
              <a:rPr lang="en-US" dirty="0" err="1">
                <a:hlinkClick r:id="rId5"/>
              </a:rPr>
              <a:t>IPython</a:t>
            </a:r>
            <a:r>
              <a:rPr lang="en-US" dirty="0"/>
              <a:t> is a powerful interactive shell that features easy editing and recording of a work session, and supports visualizations and parallel computing.</a:t>
            </a:r>
          </a:p>
          <a:p>
            <a:r>
              <a:rPr lang="en-US" b="1" dirty="0"/>
              <a:t>Python</a:t>
            </a:r>
            <a:r>
              <a:rPr lang="en-US" dirty="0"/>
              <a:t> will fall under byte code </a:t>
            </a:r>
            <a:r>
              <a:rPr lang="en-US" b="1" dirty="0"/>
              <a:t>interpreted</a:t>
            </a:r>
            <a:r>
              <a:rPr lang="en-US" dirty="0"/>
              <a:t>. . </a:t>
            </a:r>
            <a:r>
              <a:rPr lang="en-US" dirty="0" err="1"/>
              <a:t>py</a:t>
            </a:r>
            <a:r>
              <a:rPr lang="en-US" dirty="0"/>
              <a:t> source code is first </a:t>
            </a:r>
            <a:r>
              <a:rPr lang="en-US" b="1" dirty="0"/>
              <a:t>compiled</a:t>
            </a:r>
            <a:r>
              <a:rPr lang="en-US" dirty="0"/>
              <a:t> to byte code as .</a:t>
            </a:r>
            <a:r>
              <a:rPr lang="en-US" dirty="0" err="1"/>
              <a:t>pyc</a:t>
            </a:r>
            <a:r>
              <a:rPr lang="en-US" dirty="0"/>
              <a:t>. This byte code can be </a:t>
            </a:r>
            <a:r>
              <a:rPr lang="en-US" b="1" dirty="0"/>
              <a:t>interpreted</a:t>
            </a:r>
            <a:r>
              <a:rPr lang="en-US" dirty="0"/>
              <a:t> (official </a:t>
            </a:r>
            <a:r>
              <a:rPr lang="en-US" dirty="0" err="1"/>
              <a:t>CPython</a:t>
            </a:r>
            <a:r>
              <a:rPr lang="en-US" dirty="0"/>
              <a:t>), or </a:t>
            </a:r>
            <a:r>
              <a:rPr lang="en-US" dirty="0" err="1"/>
              <a:t>JIT</a:t>
            </a:r>
            <a:r>
              <a:rPr lang="en-US" b="1" dirty="0" err="1"/>
              <a:t>compiled</a:t>
            </a:r>
            <a:r>
              <a:rPr lang="en-US" dirty="0"/>
              <a:t> (</a:t>
            </a:r>
            <a:r>
              <a:rPr lang="en-US" dirty="0" err="1"/>
              <a:t>PyPy</a:t>
            </a:r>
            <a:r>
              <a:rPr lang="en-US" dirty="0"/>
              <a:t>). </a:t>
            </a:r>
            <a:r>
              <a:rPr lang="en-US" b="1" dirty="0"/>
              <a:t>Python</a:t>
            </a:r>
            <a:r>
              <a:rPr lang="en-US" dirty="0"/>
              <a:t> source code (.</a:t>
            </a:r>
            <a:r>
              <a:rPr lang="en-US" dirty="0" err="1"/>
              <a:t>py</a:t>
            </a:r>
            <a:r>
              <a:rPr lang="en-US" dirty="0"/>
              <a:t>) can be </a:t>
            </a:r>
            <a:r>
              <a:rPr lang="en-US" b="1" dirty="0"/>
              <a:t>compiled</a:t>
            </a:r>
            <a:r>
              <a:rPr lang="en-US" dirty="0"/>
              <a:t> to different byte code also like </a:t>
            </a:r>
            <a:r>
              <a:rPr lang="en-US" dirty="0" err="1"/>
              <a:t>IronPython</a:t>
            </a:r>
            <a:r>
              <a:rPr lang="en-US" dirty="0"/>
              <a:t> (</a:t>
            </a:r>
            <a:r>
              <a:rPr lang="en-US" dirty="0" err="1"/>
              <a:t>.Net</a:t>
            </a:r>
            <a:r>
              <a:rPr lang="en-US" dirty="0"/>
              <a:t>) or </a:t>
            </a:r>
            <a:r>
              <a:rPr lang="en-US" dirty="0" err="1"/>
              <a:t>Jython</a:t>
            </a:r>
            <a:r>
              <a:rPr lang="en-US" dirty="0"/>
              <a:t> (JVM</a:t>
            </a:r>
            <a:r>
              <a:rPr lang="en-US" dirty="0" smtClean="0"/>
              <a:t>)</a:t>
            </a:r>
          </a:p>
          <a:p>
            <a:r>
              <a:rPr lang="en-US" dirty="0"/>
              <a:t>Python is not an exception - its most popular/"traditional" implementation is called </a:t>
            </a:r>
            <a:r>
              <a:rPr lang="en-US" dirty="0" err="1"/>
              <a:t>CPython</a:t>
            </a:r>
            <a:r>
              <a:rPr lang="en-US" dirty="0"/>
              <a:t> and is written in C. There are other implementations: </a:t>
            </a:r>
            <a:r>
              <a:rPr lang="en-US" dirty="0" err="1"/>
              <a:t>IronPython</a:t>
            </a:r>
            <a:r>
              <a:rPr lang="en-US" dirty="0"/>
              <a:t> (Python running on .NET)</a:t>
            </a:r>
            <a:endParaRPr lang="en-US" dirty="0"/>
          </a:p>
        </p:txBody>
      </p:sp>
    </p:spTree>
    <p:extLst>
      <p:ext uri="{BB962C8B-B14F-4D97-AF65-F5344CB8AC3E}">
        <p14:creationId xmlns:p14="http://schemas.microsoft.com/office/powerpoint/2010/main" val="114430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Python is a general-purpose high-level programming language that supports object-orientated programming. It was initially developed in the early </a:t>
            </a:r>
            <a:r>
              <a:rPr lang="en-US" b="1" dirty="0"/>
              <a:t>1990s</a:t>
            </a:r>
            <a:r>
              <a:rPr lang="en-US" dirty="0"/>
              <a:t> by Guido van Rossum and is now controlled by the not-for-profit Python Software Foundation, sponsored by (among others) </a:t>
            </a:r>
            <a:r>
              <a:rPr lang="en-US" b="1" dirty="0"/>
              <a:t>Microsoft</a:t>
            </a:r>
            <a:r>
              <a:rPr lang="en-US" dirty="0"/>
              <a:t> and </a:t>
            </a:r>
            <a:r>
              <a:rPr lang="en-US" b="1" dirty="0"/>
              <a:t>Google</a:t>
            </a:r>
            <a:r>
              <a:rPr lang="en-US" dirty="0" smtClean="0"/>
              <a:t>.</a:t>
            </a:r>
          </a:p>
          <a:p>
            <a:r>
              <a:rPr lang="en-US" dirty="0"/>
              <a:t>Python is an interpreted, object-oriented, high-level programming language with dynamic semantics. Its high-level built in data structures, </a:t>
            </a:r>
            <a:r>
              <a:rPr lang="en-US" b="1" dirty="0"/>
              <a:t>combined</a:t>
            </a:r>
            <a:r>
              <a:rPr lang="en-US" dirty="0"/>
              <a:t> with dynamic typing and dynamic binding, make it very attractive for Rapid Application </a:t>
            </a:r>
            <a:endParaRPr lang="en-US" dirty="0" smtClean="0"/>
          </a:p>
          <a:p>
            <a:r>
              <a:rPr lang="en-US" dirty="0"/>
              <a:t>This byte code can be interpreted (official </a:t>
            </a:r>
            <a:r>
              <a:rPr lang="en-US" dirty="0" err="1"/>
              <a:t>CPython</a:t>
            </a:r>
            <a:r>
              <a:rPr lang="en-US" dirty="0"/>
              <a:t>), or JIT compiled (</a:t>
            </a:r>
            <a:r>
              <a:rPr lang="en-US" dirty="0" err="1"/>
              <a:t>PyPy</a:t>
            </a:r>
            <a:r>
              <a:rPr lang="en-US" dirty="0"/>
              <a:t>). </a:t>
            </a:r>
            <a:r>
              <a:rPr lang="en-US" b="1" dirty="0" err="1"/>
              <a:t>Python</a:t>
            </a:r>
            <a:r>
              <a:rPr lang="en-US" dirty="0" err="1"/>
              <a:t>source</a:t>
            </a:r>
            <a:r>
              <a:rPr lang="en-US" dirty="0"/>
              <a:t> code (.</a:t>
            </a:r>
            <a:r>
              <a:rPr lang="en-US" dirty="0" err="1"/>
              <a:t>py</a:t>
            </a:r>
            <a:r>
              <a:rPr lang="en-US" dirty="0"/>
              <a:t>) can be compiled to different byte code also like </a:t>
            </a:r>
            <a:r>
              <a:rPr lang="en-US" dirty="0" err="1"/>
              <a:t>IronPython</a:t>
            </a:r>
            <a:r>
              <a:rPr lang="en-US" dirty="0"/>
              <a:t> (</a:t>
            </a:r>
            <a:r>
              <a:rPr lang="en-US" dirty="0" err="1"/>
              <a:t>.Net</a:t>
            </a:r>
            <a:r>
              <a:rPr lang="en-US" dirty="0"/>
              <a:t>) or </a:t>
            </a:r>
            <a:r>
              <a:rPr lang="en-US" dirty="0" err="1"/>
              <a:t>Jython</a:t>
            </a:r>
            <a:r>
              <a:rPr lang="en-US" dirty="0"/>
              <a:t> (JVM). There are multiple implementations of </a:t>
            </a:r>
            <a:r>
              <a:rPr lang="en-US" b="1" dirty="0"/>
              <a:t>Python</a:t>
            </a:r>
            <a:r>
              <a:rPr lang="en-US" dirty="0"/>
              <a:t> language . The official one </a:t>
            </a:r>
            <a:r>
              <a:rPr lang="en-US" b="1" dirty="0"/>
              <a:t>is</a:t>
            </a:r>
            <a:r>
              <a:rPr lang="en-US" dirty="0"/>
              <a:t> a byte code interpreted one</a:t>
            </a:r>
            <a:r>
              <a:rPr lang="en-US" dirty="0" smtClean="0"/>
              <a:t>.</a:t>
            </a:r>
          </a:p>
          <a:p>
            <a:r>
              <a:rPr lang="en-US" dirty="0" smtClean="0"/>
              <a:t>Running Python</a:t>
            </a:r>
          </a:p>
          <a:p>
            <a:r>
              <a:rPr lang="en-US" b="1" dirty="0"/>
              <a:t>Run</a:t>
            </a:r>
            <a:r>
              <a:rPr lang="en-US" dirty="0"/>
              <a:t> a </a:t>
            </a:r>
            <a:r>
              <a:rPr lang="en-US" b="1" dirty="0"/>
              <a:t>Python</a:t>
            </a:r>
            <a:r>
              <a:rPr lang="en-US" dirty="0"/>
              <a:t> script under Windows with the Command Prompt. Note that you must use the full path of the </a:t>
            </a:r>
            <a:r>
              <a:rPr lang="en-US" b="1" dirty="0"/>
              <a:t>Python</a:t>
            </a:r>
            <a:r>
              <a:rPr lang="en-US" dirty="0"/>
              <a:t> interpreter. If you want to simply type </a:t>
            </a:r>
            <a:r>
              <a:rPr lang="en-US" b="1" dirty="0"/>
              <a:t>python</a:t>
            </a:r>
            <a:r>
              <a:rPr lang="en-US" dirty="0"/>
              <a:t>.exe C:\Users\Username\Desktop\my_python_script.py you must add </a:t>
            </a:r>
            <a:r>
              <a:rPr lang="en-US" b="1" dirty="0"/>
              <a:t>python</a:t>
            </a:r>
            <a:r>
              <a:rPr lang="en-US" dirty="0"/>
              <a:t>.exe to your PATH environmental variable</a:t>
            </a:r>
            <a:r>
              <a:rPr lang="en-US" dirty="0" smtClean="0"/>
              <a:t>.</a:t>
            </a:r>
          </a:p>
          <a:p>
            <a:r>
              <a:rPr lang="en-US" b="1" dirty="0"/>
              <a:t>Python</a:t>
            </a:r>
            <a:r>
              <a:rPr lang="en-US" dirty="0"/>
              <a:t> (the language) has many run-time implementations. </a:t>
            </a:r>
            <a:r>
              <a:rPr lang="en-US" dirty="0" err="1"/>
              <a:t>CPython</a:t>
            </a:r>
            <a:r>
              <a:rPr lang="en-US" dirty="0"/>
              <a:t> is usually interpreted, and will be </a:t>
            </a:r>
            <a:r>
              <a:rPr lang="en-US" b="1" dirty="0"/>
              <a:t>slower than</a:t>
            </a:r>
            <a:r>
              <a:rPr lang="en-US" dirty="0"/>
              <a:t> native-code C#. It might be </a:t>
            </a:r>
            <a:r>
              <a:rPr lang="en-US" b="1" dirty="0"/>
              <a:t>slower than Java</a:t>
            </a:r>
            <a:r>
              <a:rPr lang="en-US" dirty="0"/>
              <a:t>, depending on the </a:t>
            </a:r>
            <a:r>
              <a:rPr lang="en-US" b="1" dirty="0"/>
              <a:t>Java</a:t>
            </a:r>
            <a:r>
              <a:rPr lang="en-US" dirty="0"/>
              <a:t> JIT compiler. </a:t>
            </a:r>
            <a:r>
              <a:rPr lang="en-US" dirty="0" err="1"/>
              <a:t>JYthon</a:t>
            </a:r>
            <a:r>
              <a:rPr lang="en-US" dirty="0"/>
              <a:t> is interpreted in the JVM and has the same performance profile as </a:t>
            </a:r>
            <a:r>
              <a:rPr lang="en-US" b="1" dirty="0"/>
              <a:t>Java</a:t>
            </a:r>
            <a:r>
              <a:rPr lang="en-US" dirty="0"/>
              <a:t>.</a:t>
            </a:r>
            <a:endParaRPr lang="en-US" dirty="0"/>
          </a:p>
        </p:txBody>
      </p:sp>
    </p:spTree>
    <p:extLst>
      <p:ext uri="{BB962C8B-B14F-4D97-AF65-F5344CB8AC3E}">
        <p14:creationId xmlns:p14="http://schemas.microsoft.com/office/powerpoint/2010/main" val="226685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Python</a:t>
            </a:r>
            <a:r>
              <a:rPr lang="en-US" dirty="0"/>
              <a:t> is a general-purpose language, which means it can be used to build just about anything, which will be made easy with the right tools/libraries. </a:t>
            </a:r>
            <a:r>
              <a:rPr lang="en-US" dirty="0" err="1"/>
              <a:t>Professionally,</a:t>
            </a:r>
            <a:r>
              <a:rPr lang="en-US" b="1" dirty="0" err="1"/>
              <a:t>Python</a:t>
            </a:r>
            <a:r>
              <a:rPr lang="en-US" dirty="0"/>
              <a:t> is great for backend web development, data analysis, artificial intelligence, and scientific computing</a:t>
            </a:r>
            <a:r>
              <a:rPr lang="en-US" dirty="0" smtClean="0"/>
              <a:t>.</a:t>
            </a:r>
          </a:p>
          <a:p>
            <a:r>
              <a:rPr lang="en-US" dirty="0"/>
              <a:t>A Key </a:t>
            </a:r>
            <a:r>
              <a:rPr lang="en-US" b="1" dirty="0"/>
              <a:t>Difference</a:t>
            </a:r>
            <a:r>
              <a:rPr lang="en-US" dirty="0"/>
              <a:t>: Duck Typing. The biggest </a:t>
            </a:r>
            <a:r>
              <a:rPr lang="en-US" b="1" dirty="0"/>
              <a:t>difference between</a:t>
            </a:r>
            <a:r>
              <a:rPr lang="en-US" dirty="0"/>
              <a:t> the two languages </a:t>
            </a:r>
            <a:r>
              <a:rPr lang="en-US" b="1" dirty="0"/>
              <a:t>is</a:t>
            </a:r>
            <a:r>
              <a:rPr lang="en-US" dirty="0"/>
              <a:t> that </a:t>
            </a:r>
            <a:r>
              <a:rPr lang="en-US" b="1" dirty="0"/>
              <a:t>Java is</a:t>
            </a:r>
            <a:r>
              <a:rPr lang="en-US" dirty="0"/>
              <a:t> a statically typed </a:t>
            </a:r>
            <a:r>
              <a:rPr lang="en-US" b="1" dirty="0"/>
              <a:t>and Python is</a:t>
            </a:r>
            <a:r>
              <a:rPr lang="en-US" dirty="0"/>
              <a:t> a dynamically </a:t>
            </a:r>
            <a:r>
              <a:rPr lang="en-US" dirty="0" err="1"/>
              <a:t>typed.</a:t>
            </a:r>
            <a:r>
              <a:rPr lang="en-US" b="1" dirty="0" err="1"/>
              <a:t>Python</a:t>
            </a:r>
            <a:r>
              <a:rPr lang="en-US" b="1" dirty="0"/>
              <a:t> is</a:t>
            </a:r>
            <a:r>
              <a:rPr lang="en-US" dirty="0"/>
              <a:t> strongly but dynamically typed. ... Static type inference in </a:t>
            </a:r>
            <a:r>
              <a:rPr lang="en-US" b="1" dirty="0"/>
              <a:t>Python is</a:t>
            </a:r>
            <a:r>
              <a:rPr lang="en-US" dirty="0"/>
              <a:t> a known hard problem.</a:t>
            </a:r>
            <a:endParaRPr lang="en-US" dirty="0"/>
          </a:p>
        </p:txBody>
      </p:sp>
    </p:spTree>
    <p:extLst>
      <p:ext uri="{BB962C8B-B14F-4D97-AF65-F5344CB8AC3E}">
        <p14:creationId xmlns:p14="http://schemas.microsoft.com/office/powerpoint/2010/main" val="8302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Remember this, no language is better or worse generally speaking. There exists sweet spots for every language depending on the scenario your using it in. So some languages are preferred over the others when it comes to certain types of applications.</a:t>
            </a:r>
          </a:p>
          <a:p>
            <a:r>
              <a:rPr lang="en-US" dirty="0"/>
              <a:t>Some basic differences (Java vs Python)</a:t>
            </a:r>
          </a:p>
          <a:p>
            <a:r>
              <a:rPr lang="en-US" dirty="0"/>
              <a:t>Statically typed - dynamically typed</a:t>
            </a:r>
          </a:p>
          <a:p>
            <a:r>
              <a:rPr lang="en-US" dirty="0"/>
              <a:t>Higher performance - lower performance</a:t>
            </a:r>
          </a:p>
          <a:p>
            <a:r>
              <a:rPr lang="en-US" dirty="0"/>
              <a:t>Compiled - interpreted</a:t>
            </a:r>
          </a:p>
          <a:p>
            <a:r>
              <a:rPr lang="en-US" dirty="0"/>
              <a:t>Needs </a:t>
            </a:r>
            <a:r>
              <a:rPr lang="en-US" dirty="0" err="1"/>
              <a:t>jvm</a:t>
            </a:r>
            <a:r>
              <a:rPr lang="en-US" dirty="0"/>
              <a:t> installed to run - needs Python installed to run</a:t>
            </a:r>
          </a:p>
          <a:p>
            <a:r>
              <a:rPr lang="en-US" dirty="0"/>
              <a:t>Steeper learning curve - very easy to learn</a:t>
            </a:r>
          </a:p>
          <a:p>
            <a:r>
              <a:rPr lang="en-US" dirty="0"/>
              <a:t>Simple and elaborate concurrency - concurrency is a bit difficult</a:t>
            </a:r>
          </a:p>
          <a:p>
            <a:endParaRPr lang="en-US" dirty="0"/>
          </a:p>
        </p:txBody>
      </p:sp>
    </p:spTree>
    <p:extLst>
      <p:ext uri="{BB962C8B-B14F-4D97-AF65-F5344CB8AC3E}">
        <p14:creationId xmlns:p14="http://schemas.microsoft.com/office/powerpoint/2010/main" val="278064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When to use what?</a:t>
            </a:r>
          </a:p>
          <a:p>
            <a:r>
              <a:rPr lang="en-US" dirty="0"/>
              <a:t>Use java for android apps</a:t>
            </a:r>
          </a:p>
          <a:p>
            <a:r>
              <a:rPr lang="en-US" dirty="0"/>
              <a:t>Python is gaining popularity in data science</a:t>
            </a:r>
          </a:p>
          <a:p>
            <a:r>
              <a:rPr lang="en-US" dirty="0"/>
              <a:t>Java EE is popular to make enterprise applications</a:t>
            </a:r>
          </a:p>
          <a:p>
            <a:r>
              <a:rPr lang="en-US" dirty="0"/>
              <a:t>Java (and </a:t>
            </a:r>
            <a:r>
              <a:rPr lang="en-US" dirty="0" err="1"/>
              <a:t>scala</a:t>
            </a:r>
            <a:r>
              <a:rPr lang="en-US" dirty="0"/>
              <a:t>) are popular on the cloud. All major technologies are built on top of java</a:t>
            </a:r>
          </a:p>
          <a:p>
            <a:r>
              <a:rPr lang="en-US" dirty="0"/>
              <a:t>Python is known for making prototypes since its less verbose and very easy to code in. (It is not usually used in production systems)</a:t>
            </a:r>
          </a:p>
          <a:p>
            <a:r>
              <a:rPr lang="en-US" dirty="0"/>
              <a:t>So if you want to get into data science and machine learning, python is a great bet. If you want to make robust enterprise scale applications or dive into mobile applications, use java.</a:t>
            </a:r>
          </a:p>
          <a:p>
            <a:endParaRPr lang="en-US" dirty="0"/>
          </a:p>
        </p:txBody>
      </p:sp>
    </p:spTree>
    <p:extLst>
      <p:ext uri="{BB962C8B-B14F-4D97-AF65-F5344CB8AC3E}">
        <p14:creationId xmlns:p14="http://schemas.microsoft.com/office/powerpoint/2010/main" val="53193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Java and Python are both useful but at the same time very different languages. Java is used mostly for web </a:t>
            </a:r>
            <a:r>
              <a:rPr lang="en-US" dirty="0" err="1"/>
              <a:t>development,mobile</a:t>
            </a:r>
            <a:r>
              <a:rPr lang="en-US" dirty="0"/>
              <a:t> apps and embedded </a:t>
            </a:r>
            <a:r>
              <a:rPr lang="en-US" dirty="0" err="1"/>
              <a:t>devices.These</a:t>
            </a:r>
            <a:r>
              <a:rPr lang="en-US" dirty="0"/>
              <a:t> are some of the areas in which Java excels.</a:t>
            </a:r>
          </a:p>
          <a:p>
            <a:r>
              <a:rPr lang="en-US" dirty="0"/>
              <a:t>Python is used in almost all the different fields such as:</a:t>
            </a:r>
          </a:p>
          <a:p>
            <a:r>
              <a:rPr lang="en-US" dirty="0"/>
              <a:t>web development</a:t>
            </a:r>
          </a:p>
          <a:p>
            <a:r>
              <a:rPr lang="en-US" dirty="0" err="1"/>
              <a:t>ui</a:t>
            </a:r>
            <a:r>
              <a:rPr lang="en-US" dirty="0"/>
              <a:t> development</a:t>
            </a:r>
          </a:p>
          <a:p>
            <a:r>
              <a:rPr lang="en-US" dirty="0"/>
              <a:t>game development</a:t>
            </a:r>
          </a:p>
          <a:p>
            <a:r>
              <a:rPr lang="en-US" dirty="0"/>
              <a:t>mobile </a:t>
            </a:r>
            <a:r>
              <a:rPr lang="en-US" dirty="0" err="1"/>
              <a:t>apps,games</a:t>
            </a:r>
            <a:endParaRPr lang="en-US" dirty="0"/>
          </a:p>
          <a:p>
            <a:r>
              <a:rPr lang="en-US" dirty="0" err="1"/>
              <a:t>IoT</a:t>
            </a:r>
            <a:endParaRPr lang="en-US" dirty="0"/>
          </a:p>
          <a:p>
            <a:r>
              <a:rPr lang="en-US" dirty="0"/>
              <a:t>data analytics and lot more</a:t>
            </a:r>
          </a:p>
          <a:p>
            <a:r>
              <a:rPr lang="en-US" i="1" dirty="0"/>
              <a:t>Though Java is more popular for web development and mobile apps as compared to </a:t>
            </a:r>
            <a:r>
              <a:rPr lang="en-US" i="1" dirty="0" err="1"/>
              <a:t>Python.On</a:t>
            </a:r>
            <a:r>
              <a:rPr lang="en-US" i="1" dirty="0"/>
              <a:t> the other hand Python is the most popular language in other fields </a:t>
            </a:r>
            <a:endParaRPr lang="en-US" dirty="0"/>
          </a:p>
          <a:p>
            <a:endParaRPr lang="en-US" dirty="0"/>
          </a:p>
        </p:txBody>
      </p:sp>
    </p:spTree>
    <p:extLst>
      <p:ext uri="{BB962C8B-B14F-4D97-AF65-F5344CB8AC3E}">
        <p14:creationId xmlns:p14="http://schemas.microsoft.com/office/powerpoint/2010/main" val="252280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lstStyle/>
          <a:p>
            <a:pPr algn="ctr"/>
            <a:r>
              <a:rPr lang="en-IN" dirty="0" smtClean="0"/>
              <a:t>Power of Python</a:t>
            </a:r>
            <a:endParaRPr lang="en-IN" dirty="0"/>
          </a:p>
        </p:txBody>
      </p:sp>
      <p:sp>
        <p:nvSpPr>
          <p:cNvPr id="3" name="Content Placeholder 2"/>
          <p:cNvSpPr>
            <a:spLocks noGrp="1"/>
          </p:cNvSpPr>
          <p:nvPr>
            <p:ph idx="1"/>
          </p:nvPr>
        </p:nvSpPr>
        <p:spPr>
          <a:xfrm>
            <a:off x="838200" y="1402080"/>
            <a:ext cx="10515600" cy="4774883"/>
          </a:xfrm>
        </p:spPr>
        <p:txBody>
          <a:bodyPr>
            <a:normAutofit fontScale="92500" lnSpcReduction="10000"/>
          </a:bodyPr>
          <a:lstStyle/>
          <a:p>
            <a:pPr marL="0" indent="0">
              <a:buNone/>
            </a:pPr>
            <a:r>
              <a:rPr lang="en-US" b="1" dirty="0" smtClean="0"/>
              <a:t>Some of the companies I know that use python are:</a:t>
            </a:r>
            <a:endParaRPr lang="en-US" dirty="0" smtClean="0"/>
          </a:p>
          <a:p>
            <a:r>
              <a:rPr lang="en-US" dirty="0" smtClean="0"/>
              <a:t>Google (</a:t>
            </a:r>
            <a:r>
              <a:rPr lang="en-US" dirty="0" err="1" smtClean="0"/>
              <a:t>Youtube</a:t>
            </a:r>
            <a:r>
              <a:rPr lang="en-US" dirty="0" smtClean="0"/>
              <a:t>)</a:t>
            </a:r>
          </a:p>
          <a:p>
            <a:r>
              <a:rPr lang="en-US" dirty="0" smtClean="0"/>
              <a:t>Facebook (Tornado)</a:t>
            </a:r>
          </a:p>
          <a:p>
            <a:r>
              <a:rPr lang="en-US" dirty="0" smtClean="0"/>
              <a:t>Dropbox.</a:t>
            </a:r>
          </a:p>
          <a:p>
            <a:r>
              <a:rPr lang="en-US" dirty="0" smtClean="0"/>
              <a:t>Yahoo.</a:t>
            </a:r>
          </a:p>
          <a:p>
            <a:r>
              <a:rPr lang="en-US" dirty="0" smtClean="0"/>
              <a:t>NASA.</a:t>
            </a:r>
          </a:p>
          <a:p>
            <a:r>
              <a:rPr lang="en-US" dirty="0" smtClean="0"/>
              <a:t>IBM.</a:t>
            </a:r>
          </a:p>
          <a:p>
            <a:r>
              <a:rPr lang="en-US" dirty="0" smtClean="0"/>
              <a:t>Mozilla.</a:t>
            </a:r>
          </a:p>
          <a:p>
            <a:r>
              <a:rPr lang="en-US" dirty="0" err="1" smtClean="0"/>
              <a:t>Quora</a:t>
            </a:r>
            <a:r>
              <a:rPr lang="en-US" dirty="0" smtClean="0"/>
              <a:t>.</a:t>
            </a:r>
          </a:p>
          <a:p>
            <a:r>
              <a:rPr lang="en-US" dirty="0" smtClean="0"/>
              <a:t>NASA</a:t>
            </a:r>
          </a:p>
          <a:p>
            <a:endParaRPr lang="en-IN" dirty="0"/>
          </a:p>
        </p:txBody>
      </p:sp>
    </p:spTree>
    <p:extLst>
      <p:ext uri="{BB962C8B-B14F-4D97-AF65-F5344CB8AC3E}">
        <p14:creationId xmlns:p14="http://schemas.microsoft.com/office/powerpoint/2010/main" val="3655725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IN" dirty="0" smtClean="0"/>
              <a:t>Why Python ?</a:t>
            </a:r>
            <a:endParaRPr lang="en-IN" dirty="0"/>
          </a:p>
        </p:txBody>
      </p:sp>
      <p:sp>
        <p:nvSpPr>
          <p:cNvPr id="3" name="Content Placeholder 2"/>
          <p:cNvSpPr>
            <a:spLocks noGrp="1"/>
          </p:cNvSpPr>
          <p:nvPr>
            <p:ph idx="1"/>
          </p:nvPr>
        </p:nvSpPr>
        <p:spPr>
          <a:xfrm>
            <a:off x="838200" y="1066800"/>
            <a:ext cx="10515600" cy="5547360"/>
          </a:xfrm>
        </p:spPr>
        <p:txBody>
          <a:bodyPr>
            <a:normAutofit fontScale="62500" lnSpcReduction="20000"/>
          </a:bodyPr>
          <a:lstStyle/>
          <a:p>
            <a:pPr marL="0" indent="0">
              <a:buNone/>
            </a:pPr>
            <a:r>
              <a:rPr lang="en-GB" altLang="en-US" sz="4000" b="1" dirty="0"/>
              <a:t>It's free (open source)</a:t>
            </a:r>
          </a:p>
          <a:p>
            <a:pPr>
              <a:lnSpc>
                <a:spcPct val="100000"/>
              </a:lnSpc>
              <a:buSzPct val="57000"/>
            </a:pPr>
            <a:r>
              <a:rPr lang="en-GB" altLang="en-US" sz="3400" dirty="0"/>
              <a:t>Downloading and installing Python is free and easy</a:t>
            </a:r>
          </a:p>
          <a:p>
            <a:pPr>
              <a:lnSpc>
                <a:spcPct val="100000"/>
              </a:lnSpc>
              <a:buSzPct val="57000"/>
            </a:pPr>
            <a:r>
              <a:rPr lang="en-GB" altLang="en-US" sz="3400" dirty="0"/>
              <a:t>Source code is easily accessible</a:t>
            </a:r>
          </a:p>
          <a:p>
            <a:pPr>
              <a:lnSpc>
                <a:spcPct val="100000"/>
              </a:lnSpc>
              <a:buSzPct val="57000"/>
            </a:pPr>
            <a:r>
              <a:rPr lang="en-GB" altLang="en-US" sz="3400" dirty="0"/>
              <a:t>Free doesn't mean unsupported!  Online Python community is huge</a:t>
            </a:r>
          </a:p>
          <a:p>
            <a:pPr marL="0" indent="0">
              <a:buNone/>
            </a:pPr>
            <a:r>
              <a:rPr lang="en-GB" altLang="en-US" sz="4000" b="1" dirty="0"/>
              <a:t>It's portable</a:t>
            </a:r>
          </a:p>
          <a:p>
            <a:pPr>
              <a:lnSpc>
                <a:spcPct val="100000"/>
              </a:lnSpc>
              <a:buSzPct val="57000"/>
            </a:pPr>
            <a:r>
              <a:rPr lang="en-GB" altLang="en-US" sz="3400" dirty="0"/>
              <a:t>Python runs </a:t>
            </a:r>
            <a:r>
              <a:rPr lang="en-GB" altLang="en-US" sz="3400" dirty="0" smtClean="0"/>
              <a:t>on virtually </a:t>
            </a:r>
            <a:r>
              <a:rPr lang="en-GB" altLang="en-US" sz="3400" dirty="0"/>
              <a:t>every major platform used today</a:t>
            </a:r>
          </a:p>
          <a:p>
            <a:pPr>
              <a:lnSpc>
                <a:spcPct val="100000"/>
              </a:lnSpc>
              <a:buSzPct val="57000"/>
            </a:pPr>
            <a:r>
              <a:rPr lang="en-GB" altLang="en-US" sz="3400" dirty="0"/>
              <a:t>As long as you have a compatible Python interpreter</a:t>
            </a:r>
            <a:r>
              <a:rPr lang="en-GB" altLang="en-US" sz="3400" dirty="0">
                <a:solidFill>
                  <a:srgbClr val="FF0000"/>
                </a:solidFill>
              </a:rPr>
              <a:t> </a:t>
            </a:r>
            <a:r>
              <a:rPr lang="en-GB" altLang="en-US" sz="3400" dirty="0"/>
              <a:t>installed, Python programs will run in exactly the same manner, irrespective of platform</a:t>
            </a:r>
          </a:p>
          <a:p>
            <a:pPr marL="0" indent="0">
              <a:buNone/>
            </a:pPr>
            <a:r>
              <a:rPr lang="en-GB" altLang="en-US" sz="4000" b="1" dirty="0"/>
              <a:t>It's powerful</a:t>
            </a:r>
          </a:p>
          <a:p>
            <a:pPr>
              <a:lnSpc>
                <a:spcPct val="100000"/>
              </a:lnSpc>
              <a:buSzPct val="57000"/>
            </a:pPr>
            <a:r>
              <a:rPr lang="en-GB" altLang="en-US" sz="3400" dirty="0"/>
              <a:t>Dynamic typing</a:t>
            </a:r>
          </a:p>
          <a:p>
            <a:pPr>
              <a:lnSpc>
                <a:spcPct val="100000"/>
              </a:lnSpc>
              <a:buSzPct val="57000"/>
            </a:pPr>
            <a:r>
              <a:rPr lang="en-GB" altLang="en-US" sz="3400" dirty="0"/>
              <a:t>Built-in types and tools</a:t>
            </a:r>
          </a:p>
          <a:p>
            <a:pPr>
              <a:lnSpc>
                <a:spcPct val="100000"/>
              </a:lnSpc>
              <a:buSzPct val="57000"/>
            </a:pPr>
            <a:r>
              <a:rPr lang="en-GB" altLang="en-US" sz="3400" dirty="0"/>
              <a:t>Library utilities</a:t>
            </a:r>
          </a:p>
          <a:p>
            <a:pPr>
              <a:lnSpc>
                <a:spcPct val="100000"/>
              </a:lnSpc>
              <a:buSzPct val="57000"/>
            </a:pPr>
            <a:r>
              <a:rPr lang="en-GB" altLang="en-US" sz="3400" dirty="0"/>
              <a:t>Third party utilities (e.g. Numeric, </a:t>
            </a:r>
            <a:r>
              <a:rPr lang="en-GB" altLang="en-US" sz="3400" dirty="0" err="1"/>
              <a:t>NumPy</a:t>
            </a:r>
            <a:r>
              <a:rPr lang="en-GB" altLang="en-US" sz="3400" dirty="0"/>
              <a:t>, </a:t>
            </a:r>
            <a:r>
              <a:rPr lang="en-GB" altLang="en-US" sz="3400" dirty="0" err="1"/>
              <a:t>SciPy</a:t>
            </a:r>
            <a:r>
              <a:rPr lang="en-GB" altLang="en-US" sz="3400" dirty="0"/>
              <a:t>)</a:t>
            </a:r>
          </a:p>
          <a:p>
            <a:pPr>
              <a:lnSpc>
                <a:spcPct val="100000"/>
              </a:lnSpc>
              <a:buSzPct val="57000"/>
            </a:pPr>
            <a:r>
              <a:rPr lang="en-GB" altLang="en-US" sz="3400" dirty="0"/>
              <a:t>Automatic memory management</a:t>
            </a:r>
          </a:p>
          <a:p>
            <a:endParaRPr lang="en-IN" dirty="0"/>
          </a:p>
        </p:txBody>
      </p:sp>
    </p:spTree>
    <p:extLst>
      <p:ext uri="{BB962C8B-B14F-4D97-AF65-F5344CB8AC3E}">
        <p14:creationId xmlns:p14="http://schemas.microsoft.com/office/powerpoint/2010/main" val="3338689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670560"/>
          </a:xfrm>
        </p:spPr>
        <p:txBody>
          <a:bodyPr>
            <a:normAutofit fontScale="90000"/>
          </a:bodyPr>
          <a:lstStyle/>
          <a:p>
            <a:pPr algn="ctr"/>
            <a:r>
              <a:rPr lang="en-IN" dirty="0" smtClean="0"/>
              <a:t>Why Python?</a:t>
            </a:r>
            <a:endParaRPr lang="en-IN" dirty="0"/>
          </a:p>
        </p:txBody>
      </p:sp>
      <p:sp>
        <p:nvSpPr>
          <p:cNvPr id="3" name="Content Placeholder 2"/>
          <p:cNvSpPr>
            <a:spLocks noGrp="1"/>
          </p:cNvSpPr>
          <p:nvPr>
            <p:ph idx="1"/>
          </p:nvPr>
        </p:nvSpPr>
        <p:spPr>
          <a:xfrm>
            <a:off x="838200" y="1173480"/>
            <a:ext cx="10515600" cy="5003483"/>
          </a:xfrm>
        </p:spPr>
        <p:txBody>
          <a:bodyPr>
            <a:normAutofit fontScale="92500" lnSpcReduction="20000"/>
          </a:bodyPr>
          <a:lstStyle/>
          <a:p>
            <a:pPr marL="0" indent="0">
              <a:buNone/>
            </a:pPr>
            <a:r>
              <a:rPr lang="en-GB" altLang="en-US" sz="3200" b="1" dirty="0"/>
              <a:t>It's mixable</a:t>
            </a:r>
          </a:p>
          <a:p>
            <a:pPr algn="just">
              <a:buSzPct val="57000"/>
            </a:pPr>
            <a:r>
              <a:rPr lang="en-GB" altLang="en-US" sz="2600" dirty="0"/>
              <a:t>Python can be linked to components written in other languages easily</a:t>
            </a:r>
          </a:p>
          <a:p>
            <a:pPr marL="228600" lvl="2" algn="just">
              <a:spcBef>
                <a:spcPts val="1000"/>
              </a:spcBef>
              <a:buSzPct val="57000"/>
            </a:pPr>
            <a:r>
              <a:rPr lang="en-GB" altLang="en-US" sz="2600" dirty="0"/>
              <a:t>Linking to fast, compiled code is useful to computationally intensive problems</a:t>
            </a:r>
          </a:p>
          <a:p>
            <a:pPr marL="228600" lvl="2" algn="just">
              <a:spcBef>
                <a:spcPts val="1000"/>
              </a:spcBef>
              <a:buSzPct val="57000"/>
            </a:pPr>
            <a:r>
              <a:rPr lang="en-GB" altLang="en-US" sz="2600" dirty="0"/>
              <a:t>Python is good for code steering and for merging multiple programs in otherwise conflicting languages</a:t>
            </a:r>
          </a:p>
          <a:p>
            <a:pPr algn="just">
              <a:buSzPct val="57000"/>
            </a:pPr>
            <a:r>
              <a:rPr lang="en-GB" altLang="en-US" sz="2600" dirty="0"/>
              <a:t>Python/C integration is quite common</a:t>
            </a:r>
          </a:p>
          <a:p>
            <a:pPr marL="0" indent="0">
              <a:buNone/>
            </a:pPr>
            <a:r>
              <a:rPr lang="en-GB" altLang="en-US" sz="2900" b="1" dirty="0" smtClean="0"/>
              <a:t>It's </a:t>
            </a:r>
            <a:r>
              <a:rPr lang="en-GB" altLang="en-US" sz="2900" b="1" dirty="0"/>
              <a:t>easy to use</a:t>
            </a:r>
          </a:p>
          <a:p>
            <a:pPr algn="just">
              <a:buSzPct val="57000"/>
            </a:pPr>
            <a:r>
              <a:rPr lang="en-US" sz="2400" b="1" dirty="0" smtClean="0"/>
              <a:t>As Python </a:t>
            </a:r>
            <a:r>
              <a:rPr lang="en-US" sz="2400" b="1" dirty="0"/>
              <a:t>is </a:t>
            </a:r>
            <a:r>
              <a:rPr lang="en-US" sz="2400" b="1" dirty="0" smtClean="0"/>
              <a:t>Interpreted, </a:t>
            </a:r>
            <a:r>
              <a:rPr lang="en-GB" altLang="en-US" sz="2600" dirty="0" smtClean="0"/>
              <a:t>no </a:t>
            </a:r>
            <a:r>
              <a:rPr lang="en-GB" altLang="en-US" sz="2600" dirty="0"/>
              <a:t>intermediate compile and link steps as in C or C</a:t>
            </a:r>
            <a:r>
              <a:rPr lang="en-GB" altLang="en-US" sz="2600" dirty="0" smtClean="0"/>
              <a:t>++. </a:t>
            </a:r>
            <a:r>
              <a:rPr lang="en-US" sz="2400" dirty="0"/>
              <a:t>You do not need to compile your program before executing it. This is similar to PERL and </a:t>
            </a:r>
            <a:r>
              <a:rPr lang="en-US" sz="2400" dirty="0" smtClean="0"/>
              <a:t>PHP</a:t>
            </a:r>
            <a:r>
              <a:rPr lang="en-US" sz="2400" dirty="0"/>
              <a:t>.</a:t>
            </a:r>
          </a:p>
          <a:p>
            <a:pPr algn="just">
              <a:buSzPct val="57000"/>
            </a:pPr>
            <a:r>
              <a:rPr lang="en-GB" altLang="en-US" sz="2600" dirty="0" smtClean="0"/>
              <a:t>Python </a:t>
            </a:r>
            <a:r>
              <a:rPr lang="en-GB" altLang="en-US" sz="2600" dirty="0"/>
              <a:t>programs are compiled automatically to an intermediate form called bytecode, which the interpreter then reads</a:t>
            </a:r>
          </a:p>
          <a:p>
            <a:pPr algn="just">
              <a:buSzPct val="57000"/>
            </a:pPr>
            <a:r>
              <a:rPr lang="en-GB" altLang="en-US" sz="2600" dirty="0"/>
              <a:t>This gives Python the development speed of an interpreter without the performance loss inherent in purely interpreted </a:t>
            </a:r>
            <a:r>
              <a:rPr lang="en-GB" altLang="en-US" sz="2600" dirty="0" smtClean="0"/>
              <a:t>languages</a:t>
            </a:r>
            <a:r>
              <a:rPr lang="en-US" b="1" dirty="0"/>
              <a:t> </a:t>
            </a:r>
            <a:endParaRPr lang="en-GB" altLang="en-US" sz="2600" dirty="0"/>
          </a:p>
          <a:p>
            <a:endParaRPr lang="en-IN" dirty="0"/>
          </a:p>
        </p:txBody>
      </p:sp>
    </p:spTree>
    <p:extLst>
      <p:ext uri="{BB962C8B-B14F-4D97-AF65-F5344CB8AC3E}">
        <p14:creationId xmlns:p14="http://schemas.microsoft.com/office/powerpoint/2010/main" val="3852552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endParaRPr lang="en-US" i="1" dirty="0" smtClean="0"/>
          </a:p>
          <a:p>
            <a:pPr marL="0" indent="0">
              <a:buNone/>
            </a:pPr>
            <a:endParaRPr lang="en-US" i="1" dirty="0"/>
          </a:p>
          <a:p>
            <a:pPr marL="0" indent="0">
              <a:buNone/>
            </a:pPr>
            <a:endParaRPr lang="en-US" i="1" dirty="0" smtClean="0"/>
          </a:p>
          <a:p>
            <a:pPr marL="715963" indent="-715963">
              <a:buNone/>
            </a:pPr>
            <a:r>
              <a:rPr lang="en-US" i="1" dirty="0" smtClean="0">
                <a:latin typeface="Bahnschrift Light" panose="020B0502040204020203" pitchFamily="34" charset="0"/>
              </a:rPr>
              <a:t>	Python </a:t>
            </a:r>
            <a:r>
              <a:rPr lang="en-US" i="1" dirty="0">
                <a:latin typeface="Bahnschrift Light" panose="020B0502040204020203" pitchFamily="34" charset="0"/>
              </a:rPr>
              <a:t>has been an important part of Google since the beginning, and remains so as the system grows and evolves. Today dozens of Google engineers use Python, and we're looking for more people with skills in this language." said Peter </a:t>
            </a:r>
            <a:r>
              <a:rPr lang="en-US" i="1" dirty="0" err="1">
                <a:latin typeface="Bahnschrift Light" panose="020B0502040204020203" pitchFamily="34" charset="0"/>
              </a:rPr>
              <a:t>Norvig</a:t>
            </a:r>
            <a:r>
              <a:rPr lang="en-US" i="1" dirty="0">
                <a:latin typeface="Bahnschrift Light" panose="020B0502040204020203" pitchFamily="34" charset="0"/>
              </a:rPr>
              <a:t>, director of search quality at Google, Inc</a:t>
            </a:r>
            <a:r>
              <a:rPr lang="en-US" i="1" dirty="0" smtClean="0">
                <a:latin typeface="Bahnschrift Light" panose="020B0502040204020203" pitchFamily="34" charset="0"/>
              </a:rPr>
              <a:t>.</a:t>
            </a:r>
          </a:p>
          <a:p>
            <a:pPr marL="715963" indent="-715963"/>
            <a:endParaRPr lang="en-US" i="1" dirty="0"/>
          </a:p>
          <a:p>
            <a:endParaRPr lang="en-US" i="1" dirty="0" smtClean="0"/>
          </a:p>
          <a:p>
            <a:pPr algn="r"/>
            <a:endParaRPr lang="en-US" i="1" dirty="0"/>
          </a:p>
          <a:p>
            <a:pPr marL="0" indent="0" algn="r">
              <a:buNone/>
            </a:pPr>
            <a:r>
              <a:rPr lang="en-US" i="1" dirty="0" smtClean="0"/>
              <a:t>Anita </a:t>
            </a:r>
            <a:r>
              <a:rPr lang="en-US" i="1" dirty="0" err="1" smtClean="0"/>
              <a:t>Budhiraja</a:t>
            </a:r>
            <a:endParaRPr lang="en-US" i="1" dirty="0" smtClean="0"/>
          </a:p>
          <a:p>
            <a:pPr marL="0" indent="0" algn="r">
              <a:lnSpc>
                <a:spcPct val="120000"/>
              </a:lnSpc>
              <a:spcBef>
                <a:spcPts val="0"/>
              </a:spcBef>
              <a:buNone/>
            </a:pPr>
            <a:r>
              <a:rPr lang="en-US" i="1" dirty="0"/>
              <a:t>a</a:t>
            </a:r>
            <a:r>
              <a:rPr lang="en-US" i="1" dirty="0" smtClean="0"/>
              <a:t>.budhiraja@nielit.gov.in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081" y="167640"/>
            <a:ext cx="3582352" cy="1859280"/>
          </a:xfrm>
          <a:prstGeom prst="rect">
            <a:avLst/>
          </a:prstGeom>
        </p:spPr>
      </p:pic>
    </p:spTree>
    <p:extLst>
      <p:ext uri="{BB962C8B-B14F-4D97-AF65-F5344CB8AC3E}">
        <p14:creationId xmlns:p14="http://schemas.microsoft.com/office/powerpoint/2010/main" val="497150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8315"/>
          </a:xfrm>
        </p:spPr>
        <p:txBody>
          <a:bodyPr>
            <a:normAutofit fontScale="90000"/>
          </a:bodyPr>
          <a:lstStyle/>
          <a:p>
            <a:pPr algn="ctr"/>
            <a:r>
              <a:rPr lang="en-IN" dirty="0" smtClean="0"/>
              <a:t>Attributes of Python</a:t>
            </a:r>
            <a:endParaRPr lang="en-IN" dirty="0"/>
          </a:p>
        </p:txBody>
      </p:sp>
      <p:sp>
        <p:nvSpPr>
          <p:cNvPr id="3" name="Content Placeholder 2"/>
          <p:cNvSpPr>
            <a:spLocks noGrp="1"/>
          </p:cNvSpPr>
          <p:nvPr>
            <p:ph idx="1"/>
          </p:nvPr>
        </p:nvSpPr>
        <p:spPr>
          <a:xfrm>
            <a:off x="838200" y="1143000"/>
            <a:ext cx="10515600" cy="5033963"/>
          </a:xfrm>
        </p:spPr>
        <p:txBody>
          <a:bodyPr>
            <a:normAutofit fontScale="85000" lnSpcReduction="20000"/>
          </a:bodyPr>
          <a:lstStyle/>
          <a:p>
            <a:pPr marL="0" indent="0" algn="just">
              <a:buNone/>
            </a:pPr>
            <a:r>
              <a:rPr lang="en-US" sz="2700" b="1" dirty="0" smtClean="0"/>
              <a:t>Its interactive</a:t>
            </a:r>
            <a:r>
              <a:rPr lang="en-US" dirty="0"/>
              <a:t> − You can actually sit at a Python prompt and interact with the interpreter directly to write your programs</a:t>
            </a:r>
            <a:r>
              <a:rPr lang="en-US" dirty="0" smtClean="0"/>
              <a:t>.</a:t>
            </a:r>
          </a:p>
          <a:p>
            <a:pPr marL="0" indent="0" algn="just">
              <a:buNone/>
            </a:pPr>
            <a:endParaRPr lang="en-US" dirty="0"/>
          </a:p>
          <a:p>
            <a:pPr marL="0" indent="0" algn="just">
              <a:buNone/>
            </a:pPr>
            <a:r>
              <a:rPr lang="en-US" b="1" dirty="0" smtClean="0"/>
              <a:t>Its Object-Oriented</a:t>
            </a:r>
            <a:r>
              <a:rPr lang="en-US" dirty="0"/>
              <a:t> − </a:t>
            </a:r>
            <a:r>
              <a:rPr lang="en-US" dirty="0" smtClean="0"/>
              <a:t>Python supports Object-Oriented style or technique of programming that encapsulates code within objects.</a:t>
            </a:r>
            <a:r>
              <a:rPr lang="en-GB" altLang="en-US" dirty="0">
                <a:solidFill>
                  <a:srgbClr val="000000"/>
                </a:solidFill>
              </a:rPr>
              <a:t> Structure supports such concepts as polymorphism, operation overloading, and multiple inheritance</a:t>
            </a:r>
          </a:p>
          <a:p>
            <a:pPr marL="0" indent="0" algn="just">
              <a:buNone/>
            </a:pPr>
            <a:endParaRPr lang="en-US" dirty="0" smtClean="0"/>
          </a:p>
          <a:p>
            <a:pPr marL="0" indent="0">
              <a:buNone/>
            </a:pPr>
            <a:r>
              <a:rPr lang="en-US" b="1" dirty="0" smtClean="0"/>
              <a:t>Its is a Beginner's Language</a:t>
            </a:r>
            <a:r>
              <a:rPr lang="en-US" dirty="0" smtClean="0"/>
              <a:t> − Python is a great language for the beginner-level programmers and supports the development of a wide range of applications from simple text processing to WWW browsers to games.</a:t>
            </a:r>
            <a:r>
              <a:rPr lang="en-US" sz="2500" b="1" dirty="0" smtClean="0"/>
              <a:t> </a:t>
            </a:r>
            <a:r>
              <a:rPr lang="en-GB" altLang="en-US" b="1" dirty="0"/>
              <a:t>I</a:t>
            </a:r>
            <a:r>
              <a:rPr lang="en-GB" altLang="en-US" dirty="0"/>
              <a:t>t's easy to learn as Structure and syntax are pretty intuitive and easy to grasp</a:t>
            </a:r>
          </a:p>
          <a:p>
            <a:pPr marL="0" indent="0" algn="just">
              <a:buNone/>
            </a:pPr>
            <a:endParaRPr lang="en-US" dirty="0" smtClean="0"/>
          </a:p>
          <a:p>
            <a:pPr marL="0" indent="0" algn="just">
              <a:buNone/>
            </a:pPr>
            <a:r>
              <a:rPr lang="en-US" dirty="0" smtClean="0"/>
              <a:t>Python </a:t>
            </a:r>
            <a:r>
              <a:rPr lang="en-US" dirty="0"/>
              <a:t>is designed to be highly readable. It uses English keywords frequently where as other languages use punctuation, and it has fewer syntactical constructions than other languages</a:t>
            </a:r>
            <a:endParaRPr lang="en-IN" dirty="0"/>
          </a:p>
        </p:txBody>
      </p:sp>
    </p:spTree>
    <p:extLst>
      <p:ext uri="{BB962C8B-B14F-4D97-AF65-F5344CB8AC3E}">
        <p14:creationId xmlns:p14="http://schemas.microsoft.com/office/powerpoint/2010/main" val="2658604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E7584354-46B4-4B5C-BAC4-48FBB16E97C5}" type="slidenum">
              <a:rPr lang="en-US" altLang="en-US"/>
              <a:pPr/>
              <a:t>21</a:t>
            </a:fld>
            <a:endParaRPr lang="en-US" altLang="en-US"/>
          </a:p>
        </p:txBody>
      </p:sp>
      <p:sp>
        <p:nvSpPr>
          <p:cNvPr id="1490946" name="Rectangle 2"/>
          <p:cNvSpPr>
            <a:spLocks noGrp="1" noChangeArrowheads="1"/>
          </p:cNvSpPr>
          <p:nvPr>
            <p:ph type="title"/>
          </p:nvPr>
        </p:nvSpPr>
        <p:spPr>
          <a:xfrm>
            <a:off x="838200" y="365125"/>
            <a:ext cx="10515600" cy="536575"/>
          </a:xfrm>
        </p:spPr>
        <p:txBody>
          <a:bodyPr>
            <a:normAutofit fontScale="90000"/>
          </a:bodyPr>
          <a:lstStyle/>
          <a:p>
            <a:pPr algn="ctr"/>
            <a:r>
              <a:rPr lang="en-US" altLang="en-US" dirty="0"/>
              <a:t>Compiling and interpreting</a:t>
            </a:r>
          </a:p>
        </p:txBody>
      </p:sp>
      <p:sp>
        <p:nvSpPr>
          <p:cNvPr id="1490947" name="Rectangle 3"/>
          <p:cNvSpPr>
            <a:spLocks noGrp="1" noChangeArrowheads="1"/>
          </p:cNvSpPr>
          <p:nvPr>
            <p:ph type="body" idx="1"/>
          </p:nvPr>
        </p:nvSpPr>
        <p:spPr>
          <a:xfrm>
            <a:off x="838200" y="1094106"/>
            <a:ext cx="10515600" cy="5627369"/>
          </a:xfrm>
        </p:spPr>
        <p:txBody>
          <a:bodyPr/>
          <a:lstStyle/>
          <a:p>
            <a:r>
              <a:rPr lang="en-US" altLang="en-US" dirty="0"/>
              <a:t>Many languages require you to </a:t>
            </a:r>
            <a:r>
              <a:rPr lang="en-US" altLang="en-US" i="1" dirty="0"/>
              <a:t>compile </a:t>
            </a:r>
            <a:r>
              <a:rPr lang="en-US" altLang="en-US" dirty="0"/>
              <a:t>(translate) your program into a form that the machine understands.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r>
              <a:rPr lang="en-US" altLang="en-US" dirty="0" smtClean="0"/>
              <a:t>Python </a:t>
            </a:r>
            <a:r>
              <a:rPr lang="en-US" altLang="en-US" dirty="0"/>
              <a:t>is instead directly </a:t>
            </a:r>
            <a:r>
              <a:rPr lang="en-US" altLang="en-US" i="1" dirty="0"/>
              <a:t>interpreted </a:t>
            </a:r>
            <a:r>
              <a:rPr lang="en-US" altLang="en-US" dirty="0"/>
              <a:t>into machine instructions.</a:t>
            </a:r>
          </a:p>
        </p:txBody>
      </p:sp>
      <p:grpSp>
        <p:nvGrpSpPr>
          <p:cNvPr id="1490948" name="Group 4"/>
          <p:cNvGrpSpPr>
            <a:grpSpLocks/>
          </p:cNvGrpSpPr>
          <p:nvPr/>
        </p:nvGrpSpPr>
        <p:grpSpPr bwMode="auto">
          <a:xfrm>
            <a:off x="2819401" y="1892300"/>
            <a:ext cx="6397625" cy="1765300"/>
            <a:chOff x="48" y="2544"/>
            <a:chExt cx="5565" cy="1536"/>
          </a:xfrm>
        </p:grpSpPr>
        <p:sp>
          <p:nvSpPr>
            <p:cNvPr id="1490949" name="Line 5"/>
            <p:cNvSpPr>
              <a:spLocks noChangeShapeType="1"/>
            </p:cNvSpPr>
            <p:nvPr/>
          </p:nvSpPr>
          <p:spPr bwMode="auto">
            <a:xfrm>
              <a:off x="182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90950" name="Text Box 6"/>
            <p:cNvSpPr txBox="1">
              <a:spLocks noChangeArrowheads="1"/>
            </p:cNvSpPr>
            <p:nvPr/>
          </p:nvSpPr>
          <p:spPr bwMode="auto">
            <a:xfrm>
              <a:off x="1584" y="2544"/>
              <a:ext cx="837"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compile</a:t>
              </a:r>
            </a:p>
          </p:txBody>
        </p:sp>
        <p:sp>
          <p:nvSpPr>
            <p:cNvPr id="1490951" name="Text Box 7"/>
            <p:cNvSpPr txBox="1">
              <a:spLocks noChangeArrowheads="1"/>
            </p:cNvSpPr>
            <p:nvPr/>
          </p:nvSpPr>
          <p:spPr bwMode="auto">
            <a:xfrm>
              <a:off x="3792" y="2544"/>
              <a:ext cx="843"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execute</a:t>
              </a:r>
            </a:p>
          </p:txBody>
        </p:sp>
        <p:sp>
          <p:nvSpPr>
            <p:cNvPr id="1490952" name="Text Box 8"/>
            <p:cNvSpPr txBox="1">
              <a:spLocks noChangeArrowheads="1"/>
            </p:cNvSpPr>
            <p:nvPr/>
          </p:nvSpPr>
          <p:spPr bwMode="auto">
            <a:xfrm>
              <a:off x="4374" y="2910"/>
              <a:ext cx="73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output</a:t>
              </a:r>
            </a:p>
          </p:txBody>
        </p:sp>
        <p:pic>
          <p:nvPicPr>
            <p:cNvPr id="1490953" name="Picture 9"/>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4368" y="3216"/>
              <a:ext cx="1245" cy="604"/>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90954" name="Group 10"/>
            <p:cNvGrpSpPr>
              <a:grpSpLocks/>
            </p:cNvGrpSpPr>
            <p:nvPr/>
          </p:nvGrpSpPr>
          <p:grpSpPr bwMode="auto">
            <a:xfrm>
              <a:off x="48" y="2880"/>
              <a:ext cx="1776" cy="1200"/>
              <a:chOff x="48" y="2880"/>
              <a:chExt cx="1776" cy="1200"/>
            </a:xfrm>
          </p:grpSpPr>
          <p:sp>
            <p:nvSpPr>
              <p:cNvPr id="1490955" name="Rectangle 11"/>
              <p:cNvSpPr>
                <a:spLocks noChangeArrowheads="1"/>
              </p:cNvSpPr>
              <p:nvPr/>
            </p:nvSpPr>
            <p:spPr bwMode="auto">
              <a:xfrm>
                <a:off x="4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56" name="Text Box 12"/>
              <p:cNvSpPr txBox="1">
                <a:spLocks noChangeArrowheads="1"/>
              </p:cNvSpPr>
              <p:nvPr/>
            </p:nvSpPr>
            <p:spPr bwMode="auto">
              <a:xfrm>
                <a:off x="67" y="2910"/>
                <a:ext cx="1757"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Hello.java</a:t>
                </a:r>
                <a:endParaRPr kumimoji="0" lang="en-GB" altLang="en-US" sz="1800">
                  <a:solidFill>
                    <a:srgbClr val="000000"/>
                  </a:solidFill>
                  <a:latin typeface="Tahoma" panose="020B0604030504040204" pitchFamily="34" charset="0"/>
                </a:endParaRPr>
              </a:p>
            </p:txBody>
          </p:sp>
          <p:pic>
            <p:nvPicPr>
              <p:cNvPr id="14909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456"/>
                <a:ext cx="560" cy="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490958" name="Group 14"/>
            <p:cNvGrpSpPr>
              <a:grpSpLocks/>
            </p:cNvGrpSpPr>
            <p:nvPr/>
          </p:nvGrpSpPr>
          <p:grpSpPr bwMode="auto">
            <a:xfrm>
              <a:off x="2208" y="2880"/>
              <a:ext cx="1776" cy="1200"/>
              <a:chOff x="2208" y="2880"/>
              <a:chExt cx="1776" cy="1200"/>
            </a:xfrm>
          </p:grpSpPr>
          <p:pic>
            <p:nvPicPr>
              <p:cNvPr id="14909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456"/>
                <a:ext cx="586" cy="5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90960" name="Rectangle 16"/>
              <p:cNvSpPr>
                <a:spLocks noChangeArrowheads="1"/>
              </p:cNvSpPr>
              <p:nvPr/>
            </p:nvSpPr>
            <p:spPr bwMode="auto">
              <a:xfrm>
                <a:off x="220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61" name="Text Box 17"/>
              <p:cNvSpPr txBox="1">
                <a:spLocks noChangeArrowheads="1"/>
              </p:cNvSpPr>
              <p:nvPr/>
            </p:nvSpPr>
            <p:spPr bwMode="auto">
              <a:xfrm>
                <a:off x="2227" y="2910"/>
                <a:ext cx="1757"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byte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Hello.class</a:t>
                </a:r>
                <a:endParaRPr kumimoji="0" lang="en-GB" altLang="en-US" sz="1800">
                  <a:solidFill>
                    <a:srgbClr val="000000"/>
                  </a:solidFill>
                  <a:latin typeface="Tahoma" panose="020B0604030504040204" pitchFamily="34" charset="0"/>
                </a:endParaRPr>
              </a:p>
            </p:txBody>
          </p:sp>
        </p:grpSp>
        <p:sp>
          <p:nvSpPr>
            <p:cNvPr id="1490962" name="Line 18"/>
            <p:cNvSpPr>
              <a:spLocks noChangeShapeType="1"/>
            </p:cNvSpPr>
            <p:nvPr/>
          </p:nvSpPr>
          <p:spPr bwMode="auto">
            <a:xfrm>
              <a:off x="398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1490980" name="Group 36"/>
          <p:cNvGrpSpPr>
            <a:grpSpLocks/>
          </p:cNvGrpSpPr>
          <p:nvPr/>
        </p:nvGrpSpPr>
        <p:grpSpPr bwMode="auto">
          <a:xfrm>
            <a:off x="2819400" y="4648200"/>
            <a:ext cx="3886200" cy="1765300"/>
            <a:chOff x="816" y="2928"/>
            <a:chExt cx="2448" cy="1112"/>
          </a:xfrm>
        </p:grpSpPr>
        <p:sp>
          <p:nvSpPr>
            <p:cNvPr id="1490964" name="Line 20"/>
            <p:cNvSpPr>
              <a:spLocks noChangeShapeType="1"/>
            </p:cNvSpPr>
            <p:nvPr/>
          </p:nvSpPr>
          <p:spPr bwMode="auto">
            <a:xfrm>
              <a:off x="2102" y="3588"/>
              <a:ext cx="24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90965" name="Text Box 21"/>
            <p:cNvSpPr txBox="1">
              <a:spLocks noChangeArrowheads="1"/>
            </p:cNvSpPr>
            <p:nvPr/>
          </p:nvSpPr>
          <p:spPr bwMode="auto">
            <a:xfrm>
              <a:off x="1928" y="2928"/>
              <a:ext cx="76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interpret</a:t>
              </a:r>
            </a:p>
          </p:txBody>
        </p:sp>
        <p:sp>
          <p:nvSpPr>
            <p:cNvPr id="1490967" name="Text Box 23"/>
            <p:cNvSpPr txBox="1">
              <a:spLocks noChangeArrowheads="1"/>
            </p:cNvSpPr>
            <p:nvPr/>
          </p:nvSpPr>
          <p:spPr bwMode="auto">
            <a:xfrm>
              <a:off x="2367" y="3193"/>
              <a:ext cx="53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output</a:t>
              </a:r>
            </a:p>
          </p:txBody>
        </p:sp>
        <p:pic>
          <p:nvPicPr>
            <p:cNvPr id="1490968" name="Picture 24"/>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2362" y="3415"/>
              <a:ext cx="902" cy="437"/>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90970" name="Rectangle 26"/>
            <p:cNvSpPr>
              <a:spLocks noChangeArrowheads="1"/>
            </p:cNvSpPr>
            <p:nvPr/>
          </p:nvSpPr>
          <p:spPr bwMode="auto">
            <a:xfrm>
              <a:off x="816" y="3171"/>
              <a:ext cx="1286" cy="869"/>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71" name="Text Box 27"/>
            <p:cNvSpPr txBox="1">
              <a:spLocks noChangeArrowheads="1"/>
            </p:cNvSpPr>
            <p:nvPr/>
          </p:nvSpPr>
          <p:spPr bwMode="auto">
            <a:xfrm>
              <a:off x="830" y="3193"/>
              <a:ext cx="1272"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Hello.py</a:t>
              </a:r>
              <a:endParaRPr kumimoji="0" lang="en-GB" altLang="en-US" sz="1800">
                <a:solidFill>
                  <a:srgbClr val="000000"/>
                </a:solidFill>
                <a:latin typeface="Tahoma" panose="020B0604030504040204" pitchFamily="34" charset="0"/>
              </a:endParaRPr>
            </a:p>
          </p:txBody>
        </p:sp>
        <p:pic>
          <p:nvPicPr>
            <p:cNvPr id="1490979"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3582"/>
              <a:ext cx="40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851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IN" dirty="0" smtClean="0"/>
              <a:t>Versions of Python</a:t>
            </a:r>
            <a:endParaRPr lang="en-IN" dirty="0"/>
          </a:p>
        </p:txBody>
      </p:sp>
      <p:sp>
        <p:nvSpPr>
          <p:cNvPr id="3" name="Content Placeholder 2"/>
          <p:cNvSpPr>
            <a:spLocks noGrp="1"/>
          </p:cNvSpPr>
          <p:nvPr>
            <p:ph idx="1"/>
          </p:nvPr>
        </p:nvSpPr>
        <p:spPr>
          <a:xfrm>
            <a:off x="838200" y="1447800"/>
            <a:ext cx="10515600" cy="4729163"/>
          </a:xfrm>
        </p:spPr>
        <p:txBody>
          <a:bodyPr>
            <a:normAutofit/>
          </a:bodyPr>
          <a:lstStyle/>
          <a:p>
            <a:r>
              <a:rPr lang="en-IN" dirty="0"/>
              <a:t>Python 2.1 - April 17, 2001.</a:t>
            </a:r>
          </a:p>
          <a:p>
            <a:r>
              <a:rPr lang="en-IN" dirty="0"/>
              <a:t>Python 2.2 - December 21, 2001.</a:t>
            </a:r>
          </a:p>
          <a:p>
            <a:r>
              <a:rPr lang="en-IN" dirty="0"/>
              <a:t>Python 2.3 - July 29, 2003.</a:t>
            </a:r>
          </a:p>
          <a:p>
            <a:r>
              <a:rPr lang="en-IN" dirty="0"/>
              <a:t>Python 2.4 - November 30, 2004.</a:t>
            </a:r>
          </a:p>
          <a:p>
            <a:r>
              <a:rPr lang="en-IN" dirty="0"/>
              <a:t>Python 2.5 - September 19, 2006.</a:t>
            </a:r>
          </a:p>
          <a:p>
            <a:r>
              <a:rPr lang="en-IN" dirty="0"/>
              <a:t>Python 2.6 - October 1, 2008.</a:t>
            </a:r>
          </a:p>
          <a:p>
            <a:r>
              <a:rPr lang="en-IN" dirty="0"/>
              <a:t>Python 2.7 - July 3, </a:t>
            </a:r>
            <a:r>
              <a:rPr lang="en-IN" dirty="0" smtClean="0"/>
              <a:t>2010.</a:t>
            </a:r>
          </a:p>
          <a:p>
            <a:r>
              <a:rPr lang="en-IN" altLang="en-US" dirty="0" smtClean="0">
                <a:effectLst/>
              </a:rPr>
              <a:t>Python </a:t>
            </a:r>
            <a:r>
              <a:rPr lang="en-US" altLang="en-US" dirty="0" smtClean="0">
                <a:effectLst/>
              </a:rPr>
              <a:t>3.1.2 - Early 2010</a:t>
            </a:r>
          </a:p>
          <a:p>
            <a:r>
              <a:rPr lang="en-IN" dirty="0" smtClean="0"/>
              <a:t>Python 3.6.4 - Latest</a:t>
            </a:r>
            <a:endParaRPr lang="en-IN" dirty="0"/>
          </a:p>
          <a:p>
            <a:endParaRPr lang="en-IN" dirty="0"/>
          </a:p>
        </p:txBody>
      </p:sp>
    </p:spTree>
    <p:extLst>
      <p:ext uri="{BB962C8B-B14F-4D97-AF65-F5344CB8AC3E}">
        <p14:creationId xmlns:p14="http://schemas.microsoft.com/office/powerpoint/2010/main" val="41634565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defRPr/>
            </a:pPr>
            <a:r>
              <a:rPr lang="en-US" altLang="en-US" dirty="0" smtClean="0"/>
              <a:t>Versions of Python</a:t>
            </a:r>
          </a:p>
        </p:txBody>
      </p:sp>
      <p:sp>
        <p:nvSpPr>
          <p:cNvPr id="6147" name="Rectangle 3"/>
          <p:cNvSpPr>
            <a:spLocks noGrp="1" noChangeArrowheads="1"/>
          </p:cNvSpPr>
          <p:nvPr>
            <p:ph type="body" idx="1"/>
          </p:nvPr>
        </p:nvSpPr>
        <p:spPr/>
        <p:txBody>
          <a:bodyPr/>
          <a:lstStyle/>
          <a:p>
            <a:pPr eaLnBrk="1" hangingPunct="1"/>
            <a:endParaRPr lang="en-US" altLang="en-US" dirty="0" smtClean="0">
              <a:effectLst/>
            </a:endParaRPr>
          </a:p>
          <a:p>
            <a:pPr eaLnBrk="1" hangingPunct="1"/>
            <a:r>
              <a:rPr lang="en-US" altLang="en-US" dirty="0" smtClean="0">
                <a:effectLst/>
              </a:rPr>
              <a:t>“Python” or “</a:t>
            </a:r>
            <a:r>
              <a:rPr lang="en-US" altLang="en-US" dirty="0" err="1" smtClean="0">
                <a:effectLst/>
              </a:rPr>
              <a:t>CPython</a:t>
            </a:r>
            <a:r>
              <a:rPr lang="en-US" altLang="en-US" dirty="0" smtClean="0">
                <a:effectLst/>
              </a:rPr>
              <a:t>” is written in C/C++</a:t>
            </a:r>
          </a:p>
          <a:p>
            <a:pPr eaLnBrk="1" hangingPunct="1">
              <a:buFont typeface="Wingdings" panose="05000000000000000000" pitchFamily="2" charset="2"/>
              <a:buNone/>
            </a:pPr>
            <a:r>
              <a:rPr lang="en-US" altLang="en-US" dirty="0" smtClean="0">
                <a:effectLst/>
              </a:rPr>
              <a:t>   </a:t>
            </a:r>
          </a:p>
          <a:p>
            <a:pPr eaLnBrk="1" hangingPunct="1"/>
            <a:r>
              <a:rPr lang="en-US" altLang="en-US" dirty="0" smtClean="0">
                <a:effectLst/>
              </a:rPr>
              <a:t>“</a:t>
            </a:r>
            <a:r>
              <a:rPr lang="en-US" altLang="en-US" dirty="0" err="1" smtClean="0">
                <a:effectLst/>
              </a:rPr>
              <a:t>Jython</a:t>
            </a:r>
            <a:r>
              <a:rPr lang="en-US" altLang="en-US" dirty="0" smtClean="0">
                <a:effectLst/>
              </a:rPr>
              <a:t>” is written in Java for the JVM</a:t>
            </a:r>
          </a:p>
          <a:p>
            <a:pPr eaLnBrk="1" hangingPunct="1"/>
            <a:endParaRPr lang="en-US" altLang="en-US" dirty="0" smtClean="0">
              <a:effectLst/>
            </a:endParaRPr>
          </a:p>
          <a:p>
            <a:pPr eaLnBrk="1" hangingPunct="1"/>
            <a:r>
              <a:rPr lang="en-US" altLang="en-US" dirty="0" smtClean="0">
                <a:effectLst/>
              </a:rPr>
              <a:t>“</a:t>
            </a:r>
            <a:r>
              <a:rPr lang="en-US" altLang="en-US" dirty="0" err="1" smtClean="0">
                <a:effectLst/>
              </a:rPr>
              <a:t>IronPython</a:t>
            </a:r>
            <a:r>
              <a:rPr lang="en-US" altLang="en-US" dirty="0" smtClean="0">
                <a:effectLst/>
              </a:rPr>
              <a:t>” is written in C# for the </a:t>
            </a:r>
            <a:r>
              <a:rPr lang="en-US" altLang="en-US" dirty="0" err="1" smtClean="0">
                <a:effectLst/>
              </a:rPr>
              <a:t>.Net</a:t>
            </a:r>
            <a:r>
              <a:rPr lang="en-US" altLang="en-US" dirty="0" smtClean="0">
                <a:effectLst/>
              </a:rPr>
              <a:t> environment</a:t>
            </a:r>
          </a:p>
        </p:txBody>
      </p:sp>
    </p:spTree>
    <p:extLst>
      <p:ext uri="{BB962C8B-B14F-4D97-AF65-F5344CB8AC3E}">
        <p14:creationId xmlns:p14="http://schemas.microsoft.com/office/powerpoint/2010/main" val="918617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6"/>
            <a:ext cx="10515600" cy="763588"/>
          </a:xfrm>
        </p:spPr>
        <p:txBody>
          <a:bodyPr/>
          <a:lstStyle/>
          <a:p>
            <a:pPr algn="ctr" eaLnBrk="1" hangingPunct="1"/>
            <a:r>
              <a:rPr lang="en-US" altLang="en-US" dirty="0" smtClean="0"/>
              <a:t>Installing Python</a:t>
            </a:r>
          </a:p>
        </p:txBody>
      </p:sp>
      <p:sp>
        <p:nvSpPr>
          <p:cNvPr id="8195" name="Rectangle 3"/>
          <p:cNvSpPr>
            <a:spLocks noGrp="1" noChangeArrowheads="1"/>
          </p:cNvSpPr>
          <p:nvPr>
            <p:ph type="body" idx="1"/>
          </p:nvPr>
        </p:nvSpPr>
        <p:spPr>
          <a:xfrm>
            <a:off x="838200" y="1402080"/>
            <a:ext cx="10515600" cy="5090160"/>
          </a:xfrm>
        </p:spPr>
        <p:txBody>
          <a:bodyPr>
            <a:normAutofit lnSpcReduction="10000"/>
          </a:bodyPr>
          <a:lstStyle/>
          <a:p>
            <a:pPr eaLnBrk="1" hangingPunct="1">
              <a:lnSpc>
                <a:spcPct val="90000"/>
              </a:lnSpc>
            </a:pPr>
            <a:endParaRPr lang="en-US" altLang="en-US" dirty="0" smtClean="0"/>
          </a:p>
          <a:p>
            <a:pPr eaLnBrk="1" hangingPunct="1">
              <a:lnSpc>
                <a:spcPct val="90000"/>
              </a:lnSpc>
            </a:pPr>
            <a:r>
              <a:rPr lang="en-US" altLang="en-US" dirty="0" smtClean="0"/>
              <a:t>Download Python from </a:t>
            </a:r>
            <a:r>
              <a:rPr lang="en-US" altLang="en-US" dirty="0" smtClean="0">
                <a:hlinkClick r:id="rId2"/>
              </a:rPr>
              <a:t>www.python.org</a:t>
            </a:r>
            <a:endParaRPr lang="en-US" altLang="en-US" dirty="0" smtClean="0"/>
          </a:p>
          <a:p>
            <a:pPr marL="0" indent="0" eaLnBrk="1" hangingPunct="1">
              <a:lnSpc>
                <a:spcPct val="90000"/>
              </a:lnSpc>
              <a:buNone/>
            </a:pPr>
            <a:endParaRPr lang="en-US" altLang="en-US" dirty="0" smtClean="0"/>
          </a:p>
          <a:p>
            <a:pPr eaLnBrk="1" hangingPunct="1">
              <a:lnSpc>
                <a:spcPct val="90000"/>
              </a:lnSpc>
            </a:pPr>
            <a:r>
              <a:rPr lang="en-US" altLang="en-US" dirty="0" smtClean="0"/>
              <a:t>Any version will do for this class</a:t>
            </a:r>
          </a:p>
          <a:p>
            <a:pPr lvl="1" eaLnBrk="1" hangingPunct="1">
              <a:lnSpc>
                <a:spcPct val="90000"/>
              </a:lnSpc>
            </a:pPr>
            <a:r>
              <a:rPr lang="en-US" altLang="en-US" dirty="0" smtClean="0"/>
              <a:t>By and large they are all mutually compatible</a:t>
            </a:r>
          </a:p>
          <a:p>
            <a:pPr marL="457200" lvl="1" indent="0" eaLnBrk="1" hangingPunct="1">
              <a:lnSpc>
                <a:spcPct val="90000"/>
              </a:lnSpc>
              <a:buNone/>
            </a:pPr>
            <a:endParaRPr lang="en-US" altLang="en-US" dirty="0" smtClean="0"/>
          </a:p>
          <a:p>
            <a:pPr lvl="1" eaLnBrk="1" hangingPunct="1">
              <a:lnSpc>
                <a:spcPct val="90000"/>
              </a:lnSpc>
            </a:pPr>
            <a:r>
              <a:rPr lang="en-US" altLang="en-US" dirty="0" smtClean="0"/>
              <a:t>Recommended version: 2.2 or higher</a:t>
            </a:r>
          </a:p>
          <a:p>
            <a:pPr marL="457200" lvl="1" indent="0" eaLnBrk="1" hangingPunct="1">
              <a:lnSpc>
                <a:spcPct val="90000"/>
              </a:lnSpc>
              <a:buNone/>
            </a:pPr>
            <a:endParaRPr lang="en-US" altLang="en-US" dirty="0" smtClean="0"/>
          </a:p>
          <a:p>
            <a:pPr lvl="1" eaLnBrk="1" hangingPunct="1">
              <a:lnSpc>
                <a:spcPct val="90000"/>
              </a:lnSpc>
            </a:pPr>
            <a:r>
              <a:rPr lang="en-US" altLang="en-US" dirty="0" smtClean="0"/>
              <a:t>Oldest version still in widespread use: 1.5.2</a:t>
            </a:r>
          </a:p>
          <a:p>
            <a:pPr lvl="1" eaLnBrk="1" hangingPunct="1">
              <a:lnSpc>
                <a:spcPct val="90000"/>
              </a:lnSpc>
            </a:pPr>
            <a:endParaRPr lang="en-US" altLang="en-US" dirty="0" smtClean="0"/>
          </a:p>
          <a:p>
            <a:pPr marL="0" lvl="1" indent="0" eaLnBrk="1" hangingPunct="1">
              <a:lnSpc>
                <a:spcPct val="90000"/>
              </a:lnSpc>
            </a:pPr>
            <a:r>
              <a:rPr lang="en-US" dirty="0" smtClean="0"/>
              <a:t>Especially for numerical computing you should be using python 3, preferably 3.5. You can install everything you need at once using an integrated python distribution like anaconda if you are on Windows.</a:t>
            </a:r>
          </a:p>
          <a:p>
            <a:pPr lvl="1" eaLnBrk="1" hangingPunct="1">
              <a:lnSpc>
                <a:spcPct val="90000"/>
              </a:lnSpc>
            </a:pPr>
            <a:endParaRPr lang="en-US" altLang="en-US" dirty="0" smtClean="0"/>
          </a:p>
          <a:p>
            <a:pPr lvl="1" eaLnBrk="1" hangingPunct="1">
              <a:lnSpc>
                <a:spcPct val="90000"/>
              </a:lnSpc>
            </a:pPr>
            <a:endParaRPr lang="en-US" altLang="en-US" dirty="0" smtClean="0"/>
          </a:p>
        </p:txBody>
      </p:sp>
    </p:spTree>
    <p:extLst>
      <p:ext uri="{BB962C8B-B14F-4D97-AF65-F5344CB8AC3E}">
        <p14:creationId xmlns:p14="http://schemas.microsoft.com/office/powerpoint/2010/main" val="2795347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65125"/>
            <a:ext cx="10515600" cy="1082675"/>
          </a:xfrm>
        </p:spPr>
        <p:txBody>
          <a:bodyPr/>
          <a:lstStyle/>
          <a:p>
            <a:pPr algn="ctr" eaLnBrk="1" hangingPunct="1">
              <a:defRPr/>
            </a:pPr>
            <a:r>
              <a:rPr lang="en-US" altLang="en-US" sz="4000" dirty="0"/>
              <a:t>Development Environments</a:t>
            </a:r>
            <a:br>
              <a:rPr lang="en-US" altLang="en-US" sz="4000" dirty="0"/>
            </a:br>
            <a:r>
              <a:rPr lang="en-US" altLang="en-US" sz="2400" dirty="0" smtClean="0">
                <a:solidFill>
                  <a:schemeClr val="folHlink"/>
                </a:solidFill>
              </a:rPr>
              <a:t>What </a:t>
            </a:r>
            <a:r>
              <a:rPr lang="en-US" altLang="en-US" sz="2400" dirty="0">
                <a:solidFill>
                  <a:schemeClr val="folHlink"/>
                </a:solidFill>
              </a:rPr>
              <a:t>IDE to use?</a:t>
            </a:r>
            <a:r>
              <a:rPr lang="en-US" altLang="en-US" sz="2400" dirty="0"/>
              <a:t> </a:t>
            </a:r>
            <a:endParaRPr lang="en-US" altLang="en-US" sz="2000" dirty="0">
              <a:solidFill>
                <a:srgbClr val="99FF33"/>
              </a:solidFill>
            </a:endParaRPr>
          </a:p>
        </p:txBody>
      </p:sp>
      <p:sp>
        <p:nvSpPr>
          <p:cNvPr id="7171" name="Rectangle 3"/>
          <p:cNvSpPr>
            <a:spLocks noGrp="1" noChangeArrowheads="1"/>
          </p:cNvSpPr>
          <p:nvPr>
            <p:ph type="body" idx="1"/>
          </p:nvPr>
        </p:nvSpPr>
        <p:spPr/>
        <p:txBody>
          <a:bodyPr>
            <a:normAutofit lnSpcReduction="10000"/>
          </a:bodyPr>
          <a:lstStyle/>
          <a:p>
            <a:pPr eaLnBrk="1" hangingPunct="1">
              <a:lnSpc>
                <a:spcPct val="80000"/>
              </a:lnSpc>
              <a:buFont typeface="Wingdings" panose="05000000000000000000" pitchFamily="2" charset="2"/>
              <a:buNone/>
            </a:pPr>
            <a:r>
              <a:rPr lang="en-US" altLang="en-US" dirty="0"/>
              <a:t>1. </a:t>
            </a:r>
            <a:r>
              <a:rPr lang="en-US" altLang="en-US" dirty="0" err="1"/>
              <a:t>PyDev</a:t>
            </a:r>
            <a:r>
              <a:rPr lang="en-US" altLang="en-US" dirty="0"/>
              <a:t> with Eclipse </a:t>
            </a:r>
          </a:p>
          <a:p>
            <a:pPr eaLnBrk="1" hangingPunct="1">
              <a:lnSpc>
                <a:spcPct val="80000"/>
              </a:lnSpc>
              <a:buFont typeface="Wingdings" panose="05000000000000000000" pitchFamily="2" charset="2"/>
              <a:buNone/>
            </a:pPr>
            <a:r>
              <a:rPr lang="en-US" altLang="en-US" dirty="0"/>
              <a:t>2. Komodo</a:t>
            </a:r>
          </a:p>
          <a:p>
            <a:pPr eaLnBrk="1" hangingPunct="1">
              <a:lnSpc>
                <a:spcPct val="80000"/>
              </a:lnSpc>
              <a:buFont typeface="Wingdings" panose="05000000000000000000" pitchFamily="2" charset="2"/>
              <a:buNone/>
            </a:pPr>
            <a:r>
              <a:rPr lang="en-US" altLang="en-US" dirty="0"/>
              <a:t>3. </a:t>
            </a:r>
            <a:r>
              <a:rPr lang="en-US" altLang="en-US" dirty="0" err="1"/>
              <a:t>Emacs</a:t>
            </a:r>
            <a:endParaRPr lang="en-US" altLang="en-US" dirty="0"/>
          </a:p>
          <a:p>
            <a:pPr eaLnBrk="1" hangingPunct="1">
              <a:lnSpc>
                <a:spcPct val="80000"/>
              </a:lnSpc>
              <a:buFont typeface="Wingdings" panose="05000000000000000000" pitchFamily="2" charset="2"/>
              <a:buNone/>
            </a:pPr>
            <a:r>
              <a:rPr lang="en-US" altLang="en-US" dirty="0"/>
              <a:t>4. Vim</a:t>
            </a:r>
          </a:p>
          <a:p>
            <a:pPr eaLnBrk="1" hangingPunct="1">
              <a:lnSpc>
                <a:spcPct val="80000"/>
              </a:lnSpc>
              <a:buFont typeface="Wingdings" panose="05000000000000000000" pitchFamily="2" charset="2"/>
              <a:buNone/>
            </a:pPr>
            <a:r>
              <a:rPr lang="en-US" altLang="en-US" dirty="0"/>
              <a:t>5. </a:t>
            </a:r>
            <a:r>
              <a:rPr lang="en-US" altLang="en-US" dirty="0" err="1"/>
              <a:t>TextMate</a:t>
            </a:r>
            <a:endParaRPr lang="en-US" altLang="en-US" dirty="0"/>
          </a:p>
          <a:p>
            <a:pPr eaLnBrk="1" hangingPunct="1">
              <a:lnSpc>
                <a:spcPct val="80000"/>
              </a:lnSpc>
              <a:buFont typeface="Wingdings" panose="05000000000000000000" pitchFamily="2" charset="2"/>
              <a:buNone/>
            </a:pPr>
            <a:r>
              <a:rPr lang="en-US" altLang="en-US" dirty="0"/>
              <a:t>6. </a:t>
            </a:r>
            <a:r>
              <a:rPr lang="en-US" altLang="en-US" dirty="0" err="1"/>
              <a:t>Gedit</a:t>
            </a:r>
            <a:endParaRPr lang="en-US" altLang="en-US" dirty="0"/>
          </a:p>
          <a:p>
            <a:pPr eaLnBrk="1" hangingPunct="1">
              <a:lnSpc>
                <a:spcPct val="80000"/>
              </a:lnSpc>
              <a:buFont typeface="Wingdings" panose="05000000000000000000" pitchFamily="2" charset="2"/>
              <a:buNone/>
            </a:pPr>
            <a:r>
              <a:rPr lang="en-US" altLang="en-US" dirty="0"/>
              <a:t>7. Idle</a:t>
            </a:r>
          </a:p>
          <a:p>
            <a:pPr eaLnBrk="1" hangingPunct="1">
              <a:lnSpc>
                <a:spcPct val="80000"/>
              </a:lnSpc>
              <a:buFont typeface="Wingdings" panose="05000000000000000000" pitchFamily="2" charset="2"/>
              <a:buNone/>
            </a:pPr>
            <a:r>
              <a:rPr lang="en-US" altLang="en-US" dirty="0"/>
              <a:t>8. PIDA (Linux)(VIM Based)</a:t>
            </a:r>
          </a:p>
          <a:p>
            <a:pPr eaLnBrk="1" hangingPunct="1">
              <a:lnSpc>
                <a:spcPct val="80000"/>
              </a:lnSpc>
              <a:buFont typeface="Wingdings" panose="05000000000000000000" pitchFamily="2" charset="2"/>
              <a:buNone/>
            </a:pPr>
            <a:r>
              <a:rPr lang="en-US" altLang="en-US" dirty="0"/>
              <a:t>9. </a:t>
            </a:r>
            <a:r>
              <a:rPr lang="en-US" altLang="en-US" dirty="0" err="1"/>
              <a:t>NotePad</a:t>
            </a:r>
            <a:r>
              <a:rPr lang="en-US" altLang="en-US" dirty="0"/>
              <a:t>++ (Windows)</a:t>
            </a:r>
          </a:p>
          <a:p>
            <a:pPr eaLnBrk="1" hangingPunct="1">
              <a:lnSpc>
                <a:spcPct val="80000"/>
              </a:lnSpc>
              <a:buFont typeface="Wingdings" panose="05000000000000000000" pitchFamily="2" charset="2"/>
              <a:buNone/>
            </a:pPr>
            <a:r>
              <a:rPr lang="en-US" altLang="en-US" dirty="0"/>
              <a:t>10.BlueFish (Linux)</a:t>
            </a:r>
          </a:p>
        </p:txBody>
      </p:sp>
    </p:spTree>
    <p:extLst>
      <p:ext uri="{BB962C8B-B14F-4D97-AF65-F5344CB8AC3E}">
        <p14:creationId xmlns:p14="http://schemas.microsoft.com/office/powerpoint/2010/main" val="1668862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518795"/>
          </a:xfrm>
        </p:spPr>
        <p:txBody>
          <a:bodyPr>
            <a:normAutofit fontScale="90000"/>
          </a:bodyPr>
          <a:lstStyle/>
          <a:p>
            <a:pPr algn="ctr" eaLnBrk="1" hangingPunct="1"/>
            <a:r>
              <a:rPr lang="en-US" altLang="en-US" dirty="0" smtClean="0"/>
              <a:t>Python Language : Brief</a:t>
            </a:r>
          </a:p>
        </p:txBody>
      </p:sp>
      <p:sp>
        <p:nvSpPr>
          <p:cNvPr id="7171" name="Rectangle 3"/>
          <p:cNvSpPr>
            <a:spLocks noGrp="1" noChangeArrowheads="1"/>
          </p:cNvSpPr>
          <p:nvPr>
            <p:ph type="body" idx="1"/>
          </p:nvPr>
        </p:nvSpPr>
        <p:spPr>
          <a:xfrm>
            <a:off x="838200" y="1214438"/>
            <a:ext cx="10515600" cy="5506402"/>
          </a:xfrm>
        </p:spPr>
        <p:txBody>
          <a:bodyPr>
            <a:noAutofit/>
          </a:bodyPr>
          <a:lstStyle/>
          <a:p>
            <a:pPr eaLnBrk="1" hangingPunct="1">
              <a:lnSpc>
                <a:spcPct val="90000"/>
              </a:lnSpc>
            </a:pPr>
            <a:r>
              <a:rPr lang="en-US" altLang="en-US" sz="2400" dirty="0"/>
              <a:t>interactive "shell"</a:t>
            </a:r>
          </a:p>
          <a:p>
            <a:pPr eaLnBrk="1" hangingPunct="1">
              <a:lnSpc>
                <a:spcPct val="90000"/>
              </a:lnSpc>
            </a:pPr>
            <a:r>
              <a:rPr lang="en-US" altLang="en-US" sz="2400" dirty="0"/>
              <a:t>basic types: numbers, strings</a:t>
            </a:r>
          </a:p>
          <a:p>
            <a:pPr eaLnBrk="1" hangingPunct="1">
              <a:lnSpc>
                <a:spcPct val="90000"/>
              </a:lnSpc>
            </a:pPr>
            <a:r>
              <a:rPr lang="en-US" altLang="en-US" sz="2400" dirty="0"/>
              <a:t>container types: lists, dictionaries, tuples</a:t>
            </a:r>
          </a:p>
          <a:p>
            <a:pPr eaLnBrk="1" hangingPunct="1">
              <a:lnSpc>
                <a:spcPct val="90000"/>
              </a:lnSpc>
            </a:pPr>
            <a:r>
              <a:rPr lang="en-US" altLang="en-US" sz="2400" dirty="0"/>
              <a:t>variables</a:t>
            </a:r>
          </a:p>
          <a:p>
            <a:pPr eaLnBrk="1" hangingPunct="1">
              <a:lnSpc>
                <a:spcPct val="90000"/>
              </a:lnSpc>
            </a:pPr>
            <a:r>
              <a:rPr lang="en-US" altLang="en-US" sz="2400" dirty="0"/>
              <a:t>control structures</a:t>
            </a:r>
          </a:p>
          <a:p>
            <a:pPr eaLnBrk="1" hangingPunct="1">
              <a:lnSpc>
                <a:spcPct val="90000"/>
              </a:lnSpc>
            </a:pPr>
            <a:r>
              <a:rPr lang="en-US" altLang="en-US" sz="2400" dirty="0"/>
              <a:t>functions &amp; procedures</a:t>
            </a:r>
          </a:p>
          <a:p>
            <a:pPr eaLnBrk="1" hangingPunct="1">
              <a:lnSpc>
                <a:spcPct val="90000"/>
              </a:lnSpc>
            </a:pPr>
            <a:r>
              <a:rPr lang="en-US" altLang="en-US" sz="2400" dirty="0"/>
              <a:t>classes &amp; instances</a:t>
            </a:r>
          </a:p>
          <a:p>
            <a:pPr eaLnBrk="1" hangingPunct="1">
              <a:lnSpc>
                <a:spcPct val="90000"/>
              </a:lnSpc>
            </a:pPr>
            <a:r>
              <a:rPr lang="en-US" altLang="en-US" sz="2400" dirty="0"/>
              <a:t>modules &amp; packages</a:t>
            </a:r>
          </a:p>
          <a:p>
            <a:pPr eaLnBrk="1" hangingPunct="1">
              <a:lnSpc>
                <a:spcPct val="90000"/>
              </a:lnSpc>
            </a:pPr>
            <a:r>
              <a:rPr lang="en-US" altLang="en-US" sz="2400" dirty="0"/>
              <a:t>exceptions</a:t>
            </a:r>
          </a:p>
          <a:p>
            <a:pPr eaLnBrk="1" hangingPunct="1">
              <a:lnSpc>
                <a:spcPct val="90000"/>
              </a:lnSpc>
            </a:pPr>
            <a:r>
              <a:rPr lang="en-US" altLang="en-US" sz="2400" dirty="0"/>
              <a:t>files &amp; standard library</a:t>
            </a:r>
          </a:p>
          <a:p>
            <a:pPr eaLnBrk="1" hangingPunct="1">
              <a:lnSpc>
                <a:spcPct val="90000"/>
              </a:lnSpc>
            </a:pPr>
            <a:r>
              <a:rPr lang="en-US" altLang="en-US" sz="2400" dirty="0" err="1" smtClean="0"/>
              <a:t>Tkinter</a:t>
            </a:r>
            <a:r>
              <a:rPr lang="en-US" altLang="en-US" sz="2400" dirty="0" smtClean="0"/>
              <a:t> , GUI Package</a:t>
            </a:r>
          </a:p>
          <a:p>
            <a:pPr eaLnBrk="1" hangingPunct="1">
              <a:lnSpc>
                <a:spcPct val="90000"/>
              </a:lnSpc>
            </a:pPr>
            <a:r>
              <a:rPr lang="en-US" altLang="en-US" sz="2400" dirty="0" smtClean="0"/>
              <a:t>Libraries like Pandas, Numpy, </a:t>
            </a:r>
            <a:r>
              <a:rPr lang="en-US" altLang="en-US" sz="2400" dirty="0" err="1" smtClean="0"/>
              <a:t>Scikit</a:t>
            </a:r>
            <a:endParaRPr lang="en-US" altLang="en-US" sz="2400" dirty="0"/>
          </a:p>
        </p:txBody>
      </p:sp>
    </p:spTree>
    <p:extLst>
      <p:ext uri="{BB962C8B-B14F-4D97-AF65-F5344CB8AC3E}">
        <p14:creationId xmlns:p14="http://schemas.microsoft.com/office/powerpoint/2010/main" val="1450521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523"/>
            <a:ext cx="9144000" cy="720918"/>
          </a:xfrm>
        </p:spPr>
        <p:txBody>
          <a:bodyPr>
            <a:normAutofit/>
          </a:bodyPr>
          <a:lstStyle/>
          <a:p>
            <a:r>
              <a:rPr lang="en-IN" sz="4400" dirty="0" smtClean="0"/>
              <a:t>Executing Python Programs</a:t>
            </a:r>
            <a:endParaRPr lang="en-IN" sz="4400" dirty="0"/>
          </a:p>
        </p:txBody>
      </p:sp>
      <p:sp>
        <p:nvSpPr>
          <p:cNvPr id="3" name="Subtitle 2"/>
          <p:cNvSpPr>
            <a:spLocks noGrp="1"/>
          </p:cNvSpPr>
          <p:nvPr>
            <p:ph type="subTitle" idx="1"/>
          </p:nvPr>
        </p:nvSpPr>
        <p:spPr>
          <a:xfrm>
            <a:off x="1524000" y="731520"/>
            <a:ext cx="9144000" cy="5836919"/>
          </a:xfrm>
        </p:spPr>
        <p:txBody>
          <a:bodyPr>
            <a:noAutofit/>
          </a:bodyPr>
          <a:lstStyle/>
          <a:p>
            <a:pPr marL="457200" indent="-457200" algn="just">
              <a:buAutoNum type="arabicPeriod"/>
            </a:pPr>
            <a:endParaRPr lang="en-IN" b="1" dirty="0" smtClean="0"/>
          </a:p>
          <a:p>
            <a:pPr marL="457200" indent="-457200" algn="just">
              <a:buAutoNum type="arabicPeriod"/>
            </a:pPr>
            <a:r>
              <a:rPr lang="en-IN" b="1" dirty="0" smtClean="0"/>
              <a:t>Through the Interactive Command Line </a:t>
            </a:r>
          </a:p>
          <a:p>
            <a:pPr marL="1257300" lvl="2" indent="-342900" algn="just">
              <a:buFont typeface="Arial" panose="020B0604020202020204" pitchFamily="34" charset="0"/>
              <a:buChar char="•"/>
            </a:pPr>
            <a:r>
              <a:rPr lang="en-US" sz="2400" dirty="0" smtClean="0"/>
              <a:t>Typing </a:t>
            </a:r>
            <a:r>
              <a:rPr lang="en-US" sz="2400" dirty="0"/>
              <a:t>python at your operating system's prompt without any arguments 	</a:t>
            </a:r>
            <a:r>
              <a:rPr lang="en-US" sz="2400" dirty="0" smtClean="0"/>
              <a:t>starts the </a:t>
            </a:r>
            <a:r>
              <a:rPr lang="en-US" sz="2400" dirty="0"/>
              <a:t>interactive interpreter. </a:t>
            </a:r>
          </a:p>
          <a:p>
            <a:pPr lvl="2" algn="just"/>
            <a:r>
              <a:rPr lang="en-US" sz="2400" dirty="0" smtClean="0"/>
              <a:t>	For example:</a:t>
            </a:r>
          </a:p>
          <a:p>
            <a:pPr lvl="2" algn="just"/>
            <a:r>
              <a:rPr lang="en-US" sz="2400" dirty="0" smtClean="0"/>
              <a:t>	c:\users\python&gt; python</a:t>
            </a:r>
          </a:p>
          <a:p>
            <a:pPr lvl="2" algn="just"/>
            <a:r>
              <a:rPr lang="en-US" sz="2400" dirty="0" smtClean="0"/>
              <a:t>	&gt;&gt;&gt; print('Hello world!‘)&gt;&gt;</a:t>
            </a:r>
            <a:endParaRPr lang="en-US" sz="2400" dirty="0"/>
          </a:p>
          <a:p>
            <a:pPr marL="1257300" lvl="2" indent="-342900" algn="just">
              <a:buFont typeface="Arial" panose="020B0604020202020204" pitchFamily="34" charset="0"/>
              <a:buChar char="•"/>
            </a:pPr>
            <a:r>
              <a:rPr lang="en-US" sz="2400" dirty="0" smtClean="0"/>
              <a:t>The code we entered is executed immediately by the interpreter. For instance, after typing a print statement at the &gt;&gt;&gt; prompt, the output (a Python string) is echoed back right away. </a:t>
            </a:r>
          </a:p>
          <a:p>
            <a:pPr marL="1257300" lvl="2" indent="-342900" algn="just">
              <a:buFont typeface="Arial" panose="020B0604020202020204" pitchFamily="34" charset="0"/>
              <a:buChar char="•"/>
            </a:pPr>
            <a:r>
              <a:rPr lang="en-US" sz="2400" dirty="0" smtClean="0"/>
              <a:t>There's no need to run the code through a compiler and linker first, as you'd normally do when using a language such as C or C++. </a:t>
            </a:r>
          </a:p>
          <a:p>
            <a:pPr lvl="2" algn="just"/>
            <a:endParaRPr lang="en-US" sz="2400" dirty="0" smtClean="0"/>
          </a:p>
          <a:p>
            <a:pPr algn="just"/>
            <a:endParaRPr lang="en-IN" sz="1600" dirty="0"/>
          </a:p>
          <a:p>
            <a:pPr algn="just"/>
            <a:r>
              <a:rPr lang="en-IN" sz="1600" dirty="0" smtClean="0"/>
              <a:t> </a:t>
            </a:r>
            <a:endParaRPr lang="en-IN" sz="1600" dirty="0"/>
          </a:p>
        </p:txBody>
      </p:sp>
    </p:spTree>
    <p:extLst>
      <p:ext uri="{BB962C8B-B14F-4D97-AF65-F5344CB8AC3E}">
        <p14:creationId xmlns:p14="http://schemas.microsoft.com/office/powerpoint/2010/main" val="3997091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1"/>
            <a:ext cx="9144000" cy="768626"/>
          </a:xfrm>
        </p:spPr>
        <p:txBody>
          <a:bodyPr>
            <a:normAutofit/>
          </a:bodyPr>
          <a:lstStyle/>
          <a:p>
            <a:r>
              <a:rPr lang="en-IN" sz="4000" dirty="0" smtClean="0"/>
              <a:t>Executing Python Programs</a:t>
            </a:r>
            <a:endParaRPr lang="en-IN" sz="4000" dirty="0"/>
          </a:p>
        </p:txBody>
      </p:sp>
      <p:sp>
        <p:nvSpPr>
          <p:cNvPr id="3" name="Subtitle 2"/>
          <p:cNvSpPr>
            <a:spLocks noGrp="1"/>
          </p:cNvSpPr>
          <p:nvPr>
            <p:ph type="subTitle" idx="1"/>
          </p:nvPr>
        </p:nvSpPr>
        <p:spPr>
          <a:xfrm>
            <a:off x="1676400" y="1219200"/>
            <a:ext cx="9144000" cy="5379720"/>
          </a:xfrm>
        </p:spPr>
        <p:txBody>
          <a:bodyPr>
            <a:normAutofit lnSpcReduction="10000"/>
          </a:bodyPr>
          <a:lstStyle/>
          <a:p>
            <a:pPr marL="0" lvl="2" algn="just"/>
            <a:r>
              <a:rPr lang="en-IN" b="1" dirty="0" smtClean="0"/>
              <a:t>2.   </a:t>
            </a:r>
            <a:r>
              <a:rPr lang="en-IN" sz="2400" b="1" dirty="0"/>
              <a:t> Through </a:t>
            </a:r>
            <a:r>
              <a:rPr lang="en-IN" sz="2400" b="1" dirty="0" smtClean="0"/>
              <a:t>Module </a:t>
            </a:r>
            <a:r>
              <a:rPr lang="en-IN" sz="2400" b="1" dirty="0"/>
              <a:t>Files : </a:t>
            </a:r>
            <a:r>
              <a:rPr lang="en-US" sz="2400" dirty="0"/>
              <a:t>To save programs permanently, you need Python module files. Module files are simply text files containing Python statements.</a:t>
            </a:r>
            <a:endParaRPr lang="en-IN" sz="2400" dirty="0"/>
          </a:p>
          <a:p>
            <a:pPr lvl="2" algn="just"/>
            <a:endParaRPr lang="en-IN" sz="2400" dirty="0"/>
          </a:p>
          <a:p>
            <a:pPr marL="1200150" lvl="2" indent="-285750" algn="just">
              <a:buFont typeface="Arial" panose="020B0604020202020204" pitchFamily="34" charset="0"/>
              <a:buChar char="•"/>
            </a:pPr>
            <a:r>
              <a:rPr lang="en-IN" sz="2400" dirty="0"/>
              <a:t>Type the program in notepad++ editor and save it with .</a:t>
            </a:r>
            <a:r>
              <a:rPr lang="en-IN" sz="2400" dirty="0" err="1"/>
              <a:t>py</a:t>
            </a:r>
            <a:r>
              <a:rPr lang="en-IN" sz="2400" dirty="0"/>
              <a:t> extension.</a:t>
            </a:r>
          </a:p>
          <a:p>
            <a:pPr lvl="2" algn="just"/>
            <a:r>
              <a:rPr lang="en-IN" sz="2400" dirty="0"/>
              <a:t>  	Example sum.py</a:t>
            </a:r>
          </a:p>
          <a:p>
            <a:pPr marL="1371600" lvl="2" indent="-457200" algn="just">
              <a:buFont typeface="Arial" panose="020B0604020202020204" pitchFamily="34" charset="0"/>
              <a:buChar char="•"/>
            </a:pPr>
            <a:endParaRPr lang="en-IN" sz="2400" dirty="0"/>
          </a:p>
          <a:p>
            <a:pPr marL="1200150" lvl="2" indent="-285750" algn="just">
              <a:buFont typeface="Arial" panose="020B0604020202020204" pitchFamily="34" charset="0"/>
              <a:buChar char="•"/>
            </a:pPr>
            <a:r>
              <a:rPr lang="en-IN" sz="2400" dirty="0"/>
              <a:t>Go to command prompt and run </a:t>
            </a:r>
          </a:p>
          <a:p>
            <a:pPr lvl="2" algn="just"/>
            <a:r>
              <a:rPr lang="en-IN" sz="2400" dirty="0"/>
              <a:t>	Python sum.py</a:t>
            </a:r>
          </a:p>
          <a:p>
            <a:pPr lvl="2" algn="just"/>
            <a:endParaRPr lang="en-IN" sz="2400" dirty="0"/>
          </a:p>
          <a:p>
            <a:pPr marL="1200150" lvl="2" indent="-285750" algn="just">
              <a:buFont typeface="Arial" panose="020B0604020202020204" pitchFamily="34" charset="0"/>
              <a:buChar char="•"/>
            </a:pPr>
            <a:r>
              <a:rPr lang="en-IN" sz="2400" dirty="0"/>
              <a:t>Write sum.py at prompt to edit the program </a:t>
            </a:r>
            <a:r>
              <a:rPr lang="en-IN" sz="2400" dirty="0" smtClean="0"/>
              <a:t>sum.py</a:t>
            </a:r>
          </a:p>
          <a:p>
            <a:pPr marL="1200150" lvl="2" indent="-285750" algn="just">
              <a:buFont typeface="Arial" panose="020B0604020202020204" pitchFamily="34" charset="0"/>
              <a:buChar char="•"/>
            </a:pPr>
            <a:endParaRPr lang="en-IN" sz="2400" dirty="0"/>
          </a:p>
          <a:p>
            <a:pPr lvl="2" algn="just"/>
            <a:r>
              <a:rPr lang="en-IN" sz="2400" dirty="0"/>
              <a:t>Example : </a:t>
            </a:r>
            <a:r>
              <a:rPr lang="pl-PL" sz="2400" dirty="0"/>
              <a:t>python spam.py -i </a:t>
            </a:r>
            <a:r>
              <a:rPr lang="en-IN" sz="2400" dirty="0"/>
              <a:t> </a:t>
            </a:r>
            <a:r>
              <a:rPr lang="en-IN" sz="2400" dirty="0" err="1"/>
              <a:t>abc</a:t>
            </a:r>
            <a:r>
              <a:rPr lang="pl-PL" sz="2400" dirty="0"/>
              <a:t> -o </a:t>
            </a:r>
            <a:r>
              <a:rPr lang="en-IN" sz="2400" dirty="0"/>
              <a:t>xyz will run taking command line arguments</a:t>
            </a:r>
          </a:p>
        </p:txBody>
      </p:sp>
    </p:spTree>
    <p:extLst>
      <p:ext uri="{BB962C8B-B14F-4D97-AF65-F5344CB8AC3E}">
        <p14:creationId xmlns:p14="http://schemas.microsoft.com/office/powerpoint/2010/main" val="1633398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Executing Python Programs</a:t>
            </a:r>
          </a:p>
        </p:txBody>
      </p:sp>
      <p:sp>
        <p:nvSpPr>
          <p:cNvPr id="3" name="Content Placeholder 2"/>
          <p:cNvSpPr>
            <a:spLocks noGrp="1"/>
          </p:cNvSpPr>
          <p:nvPr>
            <p:ph idx="1"/>
          </p:nvPr>
        </p:nvSpPr>
        <p:spPr/>
        <p:txBody>
          <a:bodyPr/>
          <a:lstStyle/>
          <a:p>
            <a:pPr marL="0" indent="0">
              <a:buNone/>
            </a:pPr>
            <a:r>
              <a:rPr lang="en-US" dirty="0" smtClean="0"/>
              <a:t>3</a:t>
            </a:r>
            <a:r>
              <a:rPr lang="en-US" b="1" dirty="0" smtClean="0"/>
              <a:t>. Through Integrated Development Environment</a:t>
            </a:r>
          </a:p>
          <a:p>
            <a:pPr marL="0" indent="0">
              <a:buNone/>
            </a:pPr>
            <a:endParaRPr lang="en-US" dirty="0" smtClean="0"/>
          </a:p>
          <a:p>
            <a:pPr marL="0" indent="0">
              <a:buNone/>
            </a:pPr>
            <a:r>
              <a:rPr lang="en-US" dirty="0" smtClean="0"/>
              <a:t>	You can run Python from a Graphical User Interface (GUI) 	environment as well, if you have a GUI application on your 	system that supports Python.</a:t>
            </a:r>
          </a:p>
          <a:p>
            <a:pPr lvl="4"/>
            <a:r>
              <a:rPr lang="en-US" sz="2800" dirty="0"/>
              <a:t>	</a:t>
            </a:r>
            <a:r>
              <a:rPr lang="en-US" sz="2800" dirty="0" err="1" smtClean="0"/>
              <a:t>Jupyter</a:t>
            </a:r>
            <a:endParaRPr lang="en-US" sz="2800" dirty="0" smtClean="0"/>
          </a:p>
          <a:p>
            <a:pPr lvl="4"/>
            <a:r>
              <a:rPr lang="en-US" sz="2800" dirty="0"/>
              <a:t>	</a:t>
            </a:r>
            <a:r>
              <a:rPr lang="en-US" sz="2800" dirty="0" err="1" smtClean="0"/>
              <a:t>Spyder</a:t>
            </a:r>
            <a:r>
              <a:rPr lang="en-US" sz="2800" dirty="0" smtClean="0"/>
              <a:t> </a:t>
            </a:r>
            <a:r>
              <a:rPr lang="en-US" sz="2800" dirty="0" err="1" smtClean="0"/>
              <a:t>etc</a:t>
            </a:r>
            <a:endParaRPr lang="en-US" sz="2800" dirty="0" smtClean="0"/>
          </a:p>
          <a:p>
            <a:endParaRPr lang="en-IN" dirty="0"/>
          </a:p>
        </p:txBody>
      </p:sp>
    </p:spTree>
    <p:extLst>
      <p:ext uri="{BB962C8B-B14F-4D97-AF65-F5344CB8AC3E}">
        <p14:creationId xmlns:p14="http://schemas.microsoft.com/office/powerpoint/2010/main" val="1802373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of Python</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A scientist once said</a:t>
            </a:r>
          </a:p>
          <a:p>
            <a:pPr marL="273050" indent="-273050">
              <a:buNone/>
            </a:pPr>
            <a:r>
              <a:rPr lang="en-US" dirty="0"/>
              <a:t>	</a:t>
            </a:r>
            <a:r>
              <a:rPr lang="en-US" dirty="0" smtClean="0"/>
              <a:t>“I have used a combination of Perl, Fortran, NCL, </a:t>
            </a:r>
            <a:r>
              <a:rPr lang="en-US" dirty="0" err="1" smtClean="0"/>
              <a:t>Matlab</a:t>
            </a:r>
            <a:r>
              <a:rPr lang="en-US" dirty="0" smtClean="0"/>
              <a:t>, R and others for routine research,  but found out this general- purpose language, Python, can handle almost all in an efficient way from requesting data from remote online sites to statistics, and graphics.”</a:t>
            </a:r>
          </a:p>
          <a:p>
            <a:pPr marL="0" indent="0">
              <a:buNone/>
            </a:pPr>
            <a:endParaRPr lang="en-US" dirty="0" smtClean="0"/>
          </a:p>
          <a:p>
            <a:pPr algn="just"/>
            <a:r>
              <a:rPr lang="en-US" dirty="0"/>
              <a:t>The programming language Python was conceived in the late </a:t>
            </a:r>
            <a:r>
              <a:rPr lang="en-US" dirty="0" smtClean="0"/>
              <a:t>1980s, and </a:t>
            </a:r>
            <a:r>
              <a:rPr lang="en-US" dirty="0"/>
              <a:t>its implementation was started in December </a:t>
            </a:r>
            <a:r>
              <a:rPr lang="en-US" dirty="0" smtClean="0"/>
              <a:t>1989 by</a:t>
            </a:r>
            <a:r>
              <a:rPr lang="en-US" dirty="0"/>
              <a:t> Guido van Rossum at CWI in </a:t>
            </a:r>
            <a:r>
              <a:rPr lang="en-US" dirty="0" smtClean="0"/>
              <a:t> at the National Research Institute for Mathematics and Computer Science in the Netherlands. </a:t>
            </a:r>
          </a:p>
          <a:p>
            <a:pPr algn="just"/>
            <a:r>
              <a:rPr lang="en-US" dirty="0"/>
              <a:t>he began implementing </a:t>
            </a:r>
            <a:r>
              <a:rPr lang="en-US" b="1" dirty="0"/>
              <a:t>Python</a:t>
            </a:r>
            <a:r>
              <a:rPr lang="en-US" dirty="0"/>
              <a:t>, Guido van Rossum was also reading the published scripts from “Monty </a:t>
            </a:r>
            <a:r>
              <a:rPr lang="en-US" b="1" dirty="0"/>
              <a:t>Python's</a:t>
            </a:r>
            <a:r>
              <a:rPr lang="en-US" dirty="0"/>
              <a:t> Flying Circus”, a BBC comedy series from the 1970s. Van Rossum thought he needed a name that was short, unique, and slightly mysterious, so he decided to </a:t>
            </a:r>
            <a:r>
              <a:rPr lang="en-US" b="1" dirty="0"/>
              <a:t>call</a:t>
            </a:r>
            <a:r>
              <a:rPr lang="en-US" dirty="0"/>
              <a:t> the language </a:t>
            </a:r>
            <a:r>
              <a:rPr lang="en-US" b="1" dirty="0"/>
              <a:t>Python</a:t>
            </a:r>
            <a:r>
              <a:rPr lang="en-US" dirty="0"/>
              <a:t>.</a:t>
            </a:r>
            <a:endParaRPr lang="en-US" dirty="0" smtClean="0"/>
          </a:p>
          <a:p>
            <a:pPr algn="just"/>
            <a:endParaRPr lang="en-US" dirty="0" smtClean="0"/>
          </a:p>
          <a:p>
            <a:pPr algn="just"/>
            <a:r>
              <a:rPr lang="en-US" dirty="0" smtClean="0"/>
              <a:t>Python is a general-purpose interpreted, interactive, object-oriented, and high-level programming language. </a:t>
            </a:r>
            <a:endParaRPr lang="en-IN" dirty="0"/>
          </a:p>
        </p:txBody>
      </p:sp>
    </p:spTree>
    <p:extLst>
      <p:ext uri="{BB962C8B-B14F-4D97-AF65-F5344CB8AC3E}">
        <p14:creationId xmlns:p14="http://schemas.microsoft.com/office/powerpoint/2010/main" val="902566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0521"/>
            <a:ext cx="9144000" cy="853439"/>
          </a:xfrm>
        </p:spPr>
        <p:txBody>
          <a:bodyPr>
            <a:normAutofit fontScale="90000"/>
          </a:bodyPr>
          <a:lstStyle/>
          <a:p>
            <a:r>
              <a:rPr lang="en-IN" dirty="0" smtClean="0"/>
              <a:t>Executing Python Programs</a:t>
            </a:r>
            <a:endParaRPr lang="en-IN" dirty="0"/>
          </a:p>
        </p:txBody>
      </p:sp>
      <p:sp>
        <p:nvSpPr>
          <p:cNvPr id="3" name="Subtitle 2"/>
          <p:cNvSpPr>
            <a:spLocks noGrp="1"/>
          </p:cNvSpPr>
          <p:nvPr>
            <p:ph type="subTitle" idx="1"/>
          </p:nvPr>
        </p:nvSpPr>
        <p:spPr>
          <a:xfrm>
            <a:off x="1524000" y="1203960"/>
            <a:ext cx="9144000" cy="5318761"/>
          </a:xfrm>
        </p:spPr>
        <p:txBody>
          <a:bodyPr>
            <a:normAutofit fontScale="62500" lnSpcReduction="20000"/>
          </a:bodyPr>
          <a:lstStyle/>
          <a:p>
            <a:pPr marL="0" lvl="2" algn="just">
              <a:lnSpc>
                <a:spcPct val="110000"/>
              </a:lnSpc>
            </a:pPr>
            <a:r>
              <a:rPr lang="en-IN" sz="4400" b="1" dirty="0" smtClean="0"/>
              <a:t>4. Through  </a:t>
            </a:r>
            <a:r>
              <a:rPr lang="en-IN" sz="4400" b="1" dirty="0"/>
              <a:t>Unix-Style Scripts</a:t>
            </a:r>
          </a:p>
          <a:p>
            <a:pPr marL="571500" lvl="2" indent="-571500" algn="just">
              <a:lnSpc>
                <a:spcPct val="110000"/>
              </a:lnSpc>
              <a:buFont typeface="Arial" panose="020B0604020202020204" pitchFamily="34" charset="0"/>
              <a:buChar char="•"/>
            </a:pPr>
            <a:r>
              <a:rPr lang="en-US" sz="3800" dirty="0" smtClean="0"/>
              <a:t>If </a:t>
            </a:r>
            <a:r>
              <a:rPr lang="en-US" sz="3800" dirty="0"/>
              <a:t>you're going to use Python on a Unix, Linux, or Unix-like system, you can also turn files of Python code into executable programs, much as you would for programs coded in a shell language such as </a:t>
            </a:r>
            <a:r>
              <a:rPr lang="en-US" sz="3800" dirty="0" err="1"/>
              <a:t>csh</a:t>
            </a:r>
            <a:r>
              <a:rPr lang="en-US" sz="3800" dirty="0"/>
              <a:t> or </a:t>
            </a:r>
            <a:r>
              <a:rPr lang="en-US" sz="3800" dirty="0" err="1"/>
              <a:t>ksh</a:t>
            </a:r>
            <a:r>
              <a:rPr lang="en-US" sz="3800" dirty="0"/>
              <a:t>. </a:t>
            </a:r>
            <a:endParaRPr lang="en-US" sz="3800" dirty="0" smtClean="0"/>
          </a:p>
          <a:p>
            <a:pPr marL="571500" lvl="2" indent="-571500" algn="just">
              <a:lnSpc>
                <a:spcPct val="110000"/>
              </a:lnSpc>
              <a:buFont typeface="Arial" panose="020B0604020202020204" pitchFamily="34" charset="0"/>
              <a:buChar char="•"/>
            </a:pPr>
            <a:r>
              <a:rPr lang="en-US" sz="3800" dirty="0" smtClean="0"/>
              <a:t>Such </a:t>
            </a:r>
            <a:r>
              <a:rPr lang="en-US" sz="3800" dirty="0"/>
              <a:t>files are usually called scripts; in simple terms, Unix-style scripts are just text files containing Python statements, but with two special properties:</a:t>
            </a:r>
          </a:p>
          <a:p>
            <a:pPr marL="457200" lvl="3" algn="just">
              <a:lnSpc>
                <a:spcPct val="110000"/>
              </a:lnSpc>
            </a:pPr>
            <a:r>
              <a:rPr lang="en-US" sz="3600" dirty="0" smtClean="0"/>
              <a:t>	Their </a:t>
            </a:r>
            <a:r>
              <a:rPr lang="en-US" sz="3600" dirty="0"/>
              <a:t>first line is special Scripts usually start with a first line that </a:t>
            </a:r>
            <a:r>
              <a:rPr lang="en-US" sz="3600" dirty="0" smtClean="0"/>
              <a:t>	begins </a:t>
            </a:r>
            <a:r>
              <a:rPr lang="en-US" sz="3600" dirty="0"/>
              <a:t>with the characters #!, followed by the path to the Python </a:t>
            </a:r>
            <a:r>
              <a:rPr lang="en-US" sz="3600" dirty="0" smtClean="0"/>
              <a:t>	interpreter </a:t>
            </a:r>
            <a:r>
              <a:rPr lang="en-US" sz="3600" dirty="0"/>
              <a:t>on your machine.</a:t>
            </a:r>
          </a:p>
          <a:p>
            <a:pPr marL="571500" lvl="2" indent="-571500" algn="just">
              <a:lnSpc>
                <a:spcPct val="110000"/>
              </a:lnSpc>
              <a:buFont typeface="Arial" panose="020B0604020202020204" pitchFamily="34" charset="0"/>
              <a:buChar char="•"/>
            </a:pPr>
            <a:r>
              <a:rPr lang="en-US" sz="3800" dirty="0" smtClean="0"/>
              <a:t>In </a:t>
            </a:r>
            <a:r>
              <a:rPr lang="en-US" sz="3800" dirty="0"/>
              <a:t>fact, if you want to run files portably between Unix and MS-Windows, your life will probably be simpler if you always use the module file approach, not Unix-style scripts, to launch programs.</a:t>
            </a:r>
          </a:p>
          <a:p>
            <a:pPr marL="457200" indent="-457200" algn="just">
              <a:buFont typeface="Arial" panose="020B0604020202020204" pitchFamily="34" charset="0"/>
              <a:buChar char="•"/>
            </a:pPr>
            <a:endParaRPr lang="en-IN" dirty="0" smtClean="0"/>
          </a:p>
        </p:txBody>
      </p:sp>
    </p:spTree>
    <p:extLst>
      <p:ext uri="{BB962C8B-B14F-4D97-AF65-F5344CB8AC3E}">
        <p14:creationId xmlns:p14="http://schemas.microsoft.com/office/powerpoint/2010/main" val="3798310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213361"/>
            <a:ext cx="10515600" cy="548640"/>
          </a:xfrm>
        </p:spPr>
        <p:txBody>
          <a:bodyPr>
            <a:normAutofit fontScale="90000"/>
          </a:bodyPr>
          <a:lstStyle/>
          <a:p>
            <a:pPr algn="ctr" eaLnBrk="1" hangingPunct="1"/>
            <a:r>
              <a:rPr lang="en-US" altLang="en-US" dirty="0" smtClean="0"/>
              <a:t>Interactive “Shell”</a:t>
            </a:r>
          </a:p>
        </p:txBody>
      </p:sp>
      <p:sp>
        <p:nvSpPr>
          <p:cNvPr id="9219" name="Rectangle 3"/>
          <p:cNvSpPr>
            <a:spLocks noGrp="1" noChangeArrowheads="1"/>
          </p:cNvSpPr>
          <p:nvPr>
            <p:ph type="body" idx="1"/>
          </p:nvPr>
        </p:nvSpPr>
        <p:spPr>
          <a:xfrm>
            <a:off x="838200" y="762002"/>
            <a:ext cx="10515600" cy="5852158"/>
          </a:xfrm>
        </p:spPr>
        <p:txBody>
          <a:bodyPr>
            <a:noAutofit/>
          </a:bodyPr>
          <a:lstStyle/>
          <a:p>
            <a:pPr eaLnBrk="1" hangingPunct="1"/>
            <a:endParaRPr lang="en-US" altLang="en-US" sz="2400" dirty="0"/>
          </a:p>
          <a:p>
            <a:pPr eaLnBrk="1" hangingPunct="1"/>
            <a:r>
              <a:rPr lang="en-US" altLang="en-US" sz="2400" dirty="0" smtClean="0"/>
              <a:t>Good </a:t>
            </a:r>
            <a:r>
              <a:rPr lang="en-US" altLang="en-US" sz="2400" dirty="0"/>
              <a:t>for learning the language</a:t>
            </a:r>
          </a:p>
          <a:p>
            <a:pPr eaLnBrk="1" hangingPunct="1"/>
            <a:r>
              <a:rPr lang="en-US" altLang="en-US" sz="2400" dirty="0" smtClean="0"/>
              <a:t>Good </a:t>
            </a:r>
            <a:r>
              <a:rPr lang="en-US" altLang="en-US" sz="2400" dirty="0"/>
              <a:t>for experimenting with the library</a:t>
            </a:r>
          </a:p>
          <a:p>
            <a:pPr eaLnBrk="1" hangingPunct="1"/>
            <a:r>
              <a:rPr lang="en-US" altLang="en-US" sz="2400" dirty="0" smtClean="0"/>
              <a:t>Good </a:t>
            </a:r>
            <a:r>
              <a:rPr lang="en-US" altLang="en-US" sz="2400" dirty="0"/>
              <a:t>for testing your own modules</a:t>
            </a:r>
          </a:p>
          <a:p>
            <a:pPr eaLnBrk="1" hangingPunct="1"/>
            <a:r>
              <a:rPr lang="en-US" altLang="en-US" sz="2400" dirty="0" smtClean="0"/>
              <a:t>Type </a:t>
            </a:r>
            <a:r>
              <a:rPr lang="en-US" altLang="en-US" sz="2400" dirty="0"/>
              <a:t>statements or expressions at prompt:</a:t>
            </a:r>
          </a:p>
          <a:p>
            <a:pPr lvl="2" eaLnBrk="1" hangingPunct="1">
              <a:buFontTx/>
              <a:buNone/>
            </a:pPr>
            <a:r>
              <a:rPr lang="en-US" altLang="en-US" sz="2400" dirty="0"/>
              <a:t>&gt;&gt;&gt; print "Hello, world"</a:t>
            </a:r>
          </a:p>
          <a:p>
            <a:pPr lvl="2" eaLnBrk="1" hangingPunct="1">
              <a:buFontTx/>
              <a:buNone/>
            </a:pPr>
            <a:r>
              <a:rPr lang="en-US" altLang="en-US" sz="2400" dirty="0"/>
              <a:t>Hello, world</a:t>
            </a:r>
          </a:p>
          <a:p>
            <a:pPr lvl="2" eaLnBrk="1" hangingPunct="1">
              <a:buFontTx/>
              <a:buNone/>
            </a:pPr>
            <a:r>
              <a:rPr lang="en-US" altLang="en-US" sz="2400" dirty="0"/>
              <a:t>&gt;&gt;&gt; x = 12**2</a:t>
            </a:r>
          </a:p>
          <a:p>
            <a:pPr lvl="2" eaLnBrk="1" hangingPunct="1">
              <a:buFontTx/>
              <a:buNone/>
            </a:pPr>
            <a:r>
              <a:rPr lang="en-US" altLang="en-US" sz="2400" dirty="0"/>
              <a:t>&gt;&gt;&gt; x/2</a:t>
            </a:r>
          </a:p>
          <a:p>
            <a:pPr lvl="2" eaLnBrk="1" hangingPunct="1">
              <a:buFontTx/>
              <a:buNone/>
            </a:pPr>
            <a:r>
              <a:rPr lang="en-US" altLang="en-US" sz="2400" dirty="0"/>
              <a:t>72</a:t>
            </a:r>
          </a:p>
          <a:p>
            <a:pPr lvl="2" eaLnBrk="1" hangingPunct="1">
              <a:buFontTx/>
              <a:buNone/>
            </a:pPr>
            <a:r>
              <a:rPr lang="en-US" altLang="en-US" sz="2400" dirty="0"/>
              <a:t>&gt;&gt;&gt; # this is a </a:t>
            </a:r>
            <a:r>
              <a:rPr lang="en-US" altLang="en-US" sz="2400" dirty="0" smtClean="0"/>
              <a:t>comment</a:t>
            </a:r>
          </a:p>
          <a:p>
            <a:pPr lvl="2" eaLnBrk="1" hangingPunct="1">
              <a:buFontTx/>
              <a:buNone/>
            </a:pPr>
            <a:r>
              <a:rPr lang="en-US" altLang="en-US" sz="2400" b="1" dirty="0" smtClean="0"/>
              <a:t>Note : But nothing is saved for future use.</a:t>
            </a:r>
            <a:endParaRPr lang="en-US" altLang="en-US" sz="2400" b="1" dirty="0"/>
          </a:p>
        </p:txBody>
      </p:sp>
    </p:spTree>
    <p:extLst>
      <p:ext uri="{BB962C8B-B14F-4D97-AF65-F5344CB8AC3E}">
        <p14:creationId xmlns:p14="http://schemas.microsoft.com/office/powerpoint/2010/main" val="1864304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515"/>
          </a:xfrm>
        </p:spPr>
        <p:txBody>
          <a:bodyPr>
            <a:normAutofit fontScale="90000"/>
          </a:bodyPr>
          <a:lstStyle/>
          <a:p>
            <a:pPr algn="ctr"/>
            <a:r>
              <a:rPr lang="en-IN" dirty="0" smtClean="0"/>
              <a:t>Module Files</a:t>
            </a:r>
            <a:endParaRPr lang="en-IN" dirty="0"/>
          </a:p>
        </p:txBody>
      </p:sp>
      <p:sp>
        <p:nvSpPr>
          <p:cNvPr id="3" name="Content Placeholder 2"/>
          <p:cNvSpPr>
            <a:spLocks noGrp="1"/>
          </p:cNvSpPr>
          <p:nvPr>
            <p:ph idx="1"/>
          </p:nvPr>
        </p:nvSpPr>
        <p:spPr>
          <a:xfrm>
            <a:off x="838200" y="1188720"/>
            <a:ext cx="10515600" cy="5410200"/>
          </a:xfrm>
        </p:spPr>
        <p:txBody>
          <a:bodyPr>
            <a:noAutofit/>
          </a:bodyPr>
          <a:lstStyle/>
          <a:p>
            <a:pPr marL="0" lvl="2" indent="0" algn="just">
              <a:lnSpc>
                <a:spcPct val="110000"/>
              </a:lnSpc>
              <a:buNone/>
            </a:pPr>
            <a:r>
              <a:rPr lang="en-GB" altLang="en-US" sz="2100" b="1" dirty="0"/>
              <a:t>Python scripts can be written in text files with the suffix .</a:t>
            </a:r>
            <a:r>
              <a:rPr lang="en-GB" altLang="en-US" sz="2100" b="1" dirty="0" err="1"/>
              <a:t>py</a:t>
            </a:r>
            <a:r>
              <a:rPr lang="en-GB" altLang="en-US" sz="2100" b="1" dirty="0"/>
              <a:t>.  The scripts can be read into the interpreter in several ways</a:t>
            </a:r>
            <a:r>
              <a:rPr lang="en-GB" altLang="en-US" sz="2100" b="1" dirty="0" smtClean="0"/>
              <a:t>:</a:t>
            </a:r>
            <a:endParaRPr lang="en-GB" altLang="en-US" sz="2100" b="1" dirty="0"/>
          </a:p>
          <a:p>
            <a:pPr marL="0" lvl="2" indent="0" algn="just">
              <a:lnSpc>
                <a:spcPct val="110000"/>
              </a:lnSpc>
              <a:buNone/>
            </a:pPr>
            <a:r>
              <a:rPr lang="en-GB" altLang="en-US" sz="2100" dirty="0"/>
              <a:t>Examples:</a:t>
            </a:r>
          </a:p>
          <a:p>
            <a:pPr marL="457200" lvl="2" indent="-457200" algn="just">
              <a:lnSpc>
                <a:spcPct val="110000"/>
              </a:lnSpc>
              <a:buFont typeface="Arial" panose="020B0604020202020204" pitchFamily="34" charset="0"/>
              <a:buAutoNum type="arabicPeriod"/>
            </a:pPr>
            <a:r>
              <a:rPr lang="en-GB" altLang="en-US" sz="2100" b="1" dirty="0"/>
              <a:t>$ python script.py</a:t>
            </a:r>
          </a:p>
          <a:p>
            <a:pPr marL="0" lvl="2" indent="0" algn="just">
              <a:lnSpc>
                <a:spcPct val="110000"/>
              </a:lnSpc>
              <a:buNone/>
            </a:pPr>
            <a:r>
              <a:rPr lang="en-GB" altLang="en-US" sz="2100" dirty="0"/>
              <a:t># This will simply execute the script and return to the terminal afterwards</a:t>
            </a:r>
          </a:p>
          <a:p>
            <a:pPr marL="0" lvl="2" indent="0" algn="just">
              <a:lnSpc>
                <a:spcPct val="110000"/>
              </a:lnSpc>
              <a:buNone/>
            </a:pPr>
            <a:r>
              <a:rPr lang="en-GB" altLang="en-US" sz="2100" dirty="0" smtClean="0"/>
              <a:t>2</a:t>
            </a:r>
            <a:r>
              <a:rPr lang="en-GB" altLang="en-US" sz="2100" b="1" dirty="0" smtClean="0"/>
              <a:t>.    $ </a:t>
            </a:r>
            <a:r>
              <a:rPr lang="en-GB" altLang="en-US" sz="2100" b="1" dirty="0"/>
              <a:t>python</a:t>
            </a:r>
          </a:p>
          <a:p>
            <a:pPr marL="0" lvl="2" indent="0" algn="just">
              <a:lnSpc>
                <a:spcPct val="110000"/>
              </a:lnSpc>
              <a:buNone/>
            </a:pPr>
            <a:r>
              <a:rPr lang="en-GB" altLang="en-US" sz="2100" dirty="0" smtClean="0"/>
              <a:t>	</a:t>
            </a:r>
            <a:r>
              <a:rPr lang="en-GB" altLang="en-US" sz="2100" b="1" dirty="0" smtClean="0"/>
              <a:t>&gt;&gt;&gt; </a:t>
            </a:r>
            <a:r>
              <a:rPr lang="en-GB" altLang="en-US" sz="2100" b="1" dirty="0" err="1"/>
              <a:t>execfile</a:t>
            </a:r>
            <a:r>
              <a:rPr lang="en-GB" altLang="en-US" sz="2100" b="1" dirty="0"/>
              <a:t>('script.py')</a:t>
            </a:r>
          </a:p>
          <a:p>
            <a:pPr marL="0" lvl="2" indent="0" algn="just">
              <a:lnSpc>
                <a:spcPct val="110000"/>
              </a:lnSpc>
              <a:buNone/>
            </a:pPr>
            <a:r>
              <a:rPr lang="en-GB" altLang="en-US" sz="2100" dirty="0"/>
              <a:t># The </a:t>
            </a:r>
            <a:r>
              <a:rPr lang="en-GB" altLang="en-US" sz="2100" dirty="0" err="1"/>
              <a:t>execfile</a:t>
            </a:r>
            <a:r>
              <a:rPr lang="en-GB" altLang="en-US" sz="2100" dirty="0"/>
              <a:t> command reads in scripts and executes them immediately, as though they had been typed into the interpreter directly</a:t>
            </a:r>
          </a:p>
          <a:p>
            <a:pPr marL="0" lvl="2" indent="0" algn="just">
              <a:lnSpc>
                <a:spcPct val="110000"/>
              </a:lnSpc>
              <a:buNone/>
            </a:pPr>
            <a:r>
              <a:rPr lang="en-GB" altLang="en-US" sz="2100" dirty="0" smtClean="0"/>
              <a:t>3</a:t>
            </a:r>
            <a:r>
              <a:rPr lang="en-GB" altLang="en-US" sz="2100" b="1" dirty="0" smtClean="0"/>
              <a:t>.    $ </a:t>
            </a:r>
            <a:r>
              <a:rPr lang="en-GB" altLang="en-US" sz="2100" b="1" dirty="0"/>
              <a:t>python</a:t>
            </a:r>
          </a:p>
          <a:p>
            <a:pPr marL="0" lvl="2" indent="0" algn="just">
              <a:lnSpc>
                <a:spcPct val="110000"/>
              </a:lnSpc>
              <a:buNone/>
            </a:pPr>
            <a:r>
              <a:rPr lang="en-GB" altLang="en-US" sz="2100" dirty="0" smtClean="0"/>
              <a:t>	</a:t>
            </a:r>
            <a:r>
              <a:rPr lang="en-GB" altLang="en-US" sz="2100" b="1" dirty="0" smtClean="0"/>
              <a:t>&gt;&gt;&gt; </a:t>
            </a:r>
            <a:r>
              <a:rPr lang="en-GB" altLang="en-US" sz="2100" b="1" dirty="0"/>
              <a:t>import </a:t>
            </a:r>
            <a:r>
              <a:rPr lang="en-GB" altLang="en-US" sz="2100" b="1" dirty="0" smtClean="0"/>
              <a:t>script</a:t>
            </a:r>
            <a:endParaRPr lang="en-GB" altLang="en-US" sz="2100" b="1" dirty="0"/>
          </a:p>
          <a:p>
            <a:pPr marL="0" lvl="2" indent="0" algn="just">
              <a:lnSpc>
                <a:spcPct val="110000"/>
              </a:lnSpc>
              <a:buNone/>
            </a:pPr>
            <a:r>
              <a:rPr lang="en-GB" altLang="en-US" sz="2100" dirty="0"/>
              <a:t># The import command runs the script, displays any </a:t>
            </a:r>
            <a:r>
              <a:rPr lang="en-GB" altLang="en-US" sz="2100" dirty="0" err="1"/>
              <a:t>unstored</a:t>
            </a:r>
            <a:r>
              <a:rPr lang="en-GB" altLang="en-US" sz="2100" dirty="0"/>
              <a:t> outputs, and creates a lower level (or context) within the program.  More on contexts later.  </a:t>
            </a:r>
          </a:p>
          <a:p>
            <a:pPr marL="457200" lvl="2" indent="-457200" algn="just">
              <a:lnSpc>
                <a:spcPct val="110000"/>
              </a:lnSpc>
              <a:buFont typeface="Arial" panose="020B0604020202020204" pitchFamily="34" charset="0"/>
              <a:buAutoNum type="arabicPeriod"/>
            </a:pPr>
            <a:endParaRPr lang="en-IN" sz="2100" dirty="0"/>
          </a:p>
        </p:txBody>
      </p:sp>
    </p:spTree>
    <p:extLst>
      <p:ext uri="{BB962C8B-B14F-4D97-AF65-F5344CB8AC3E}">
        <p14:creationId xmlns:p14="http://schemas.microsoft.com/office/powerpoint/2010/main" val="828821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838200" y="1051560"/>
            <a:ext cx="10515600" cy="5125403"/>
          </a:xfrm>
        </p:spPr>
        <p:txBody>
          <a:bodyPr>
            <a:noAutofit/>
          </a:bodyPr>
          <a:lstStyle/>
          <a:p>
            <a:r>
              <a:rPr lang="en-GB" altLang="en-US" sz="2000" dirty="0">
                <a:solidFill>
                  <a:srgbClr val="000000"/>
                </a:solidFill>
              </a:rPr>
              <a:t>Suppose the file script.py contains the following lines:</a:t>
            </a:r>
          </a:p>
          <a:p>
            <a:pPr lvl="1">
              <a:lnSpc>
                <a:spcPct val="103000"/>
              </a:lnSpc>
            </a:pPr>
            <a:r>
              <a:rPr lang="en-GB" altLang="en-US" sz="1600" dirty="0">
                <a:solidFill>
                  <a:srgbClr val="000000"/>
                </a:solidFill>
                <a:latin typeface="Courier New" panose="02070309020205020404" pitchFamily="49" charset="0"/>
              </a:rPr>
              <a:t>print 'Hello world'</a:t>
            </a:r>
          </a:p>
          <a:p>
            <a:pPr lvl="1">
              <a:lnSpc>
                <a:spcPct val="103000"/>
              </a:lnSpc>
            </a:pPr>
            <a:r>
              <a:rPr lang="en-GB" altLang="en-US" sz="1600" dirty="0">
                <a:solidFill>
                  <a:srgbClr val="000000"/>
                </a:solidFill>
                <a:latin typeface="Courier New" panose="02070309020205020404" pitchFamily="49" charset="0"/>
              </a:rPr>
              <a:t>x = [0,1,2]</a:t>
            </a:r>
          </a:p>
          <a:p>
            <a:pPr marL="0" indent="0">
              <a:buNone/>
            </a:pPr>
            <a:r>
              <a:rPr lang="en-GB" altLang="en-US" sz="2000" dirty="0">
                <a:solidFill>
                  <a:srgbClr val="000000"/>
                </a:solidFill>
              </a:rPr>
              <a:t>Let's run this script in each of the ways described on the last slide:</a:t>
            </a:r>
          </a:p>
          <a:p>
            <a:pPr marL="0" indent="0">
              <a:buNone/>
            </a:pPr>
            <a:r>
              <a:rPr lang="en-GB" altLang="en-US" sz="2000" dirty="0" smtClean="0">
                <a:solidFill>
                  <a:srgbClr val="0000FF"/>
                </a:solidFill>
              </a:rPr>
              <a:t>1. </a:t>
            </a:r>
            <a:r>
              <a:rPr lang="en-GB" altLang="en-US" sz="2000" dirty="0" smtClean="0">
                <a:solidFill>
                  <a:srgbClr val="000000"/>
                </a:solidFill>
                <a:latin typeface="Courier New" panose="02070309020205020404" pitchFamily="49" charset="0"/>
              </a:rPr>
              <a:t>python </a:t>
            </a:r>
            <a:r>
              <a:rPr lang="en-GB" altLang="en-US" sz="2000" dirty="0">
                <a:solidFill>
                  <a:srgbClr val="000000"/>
                </a:solidFill>
                <a:latin typeface="Courier New" panose="02070309020205020404" pitchFamily="49" charset="0"/>
              </a:rPr>
              <a:t>script.py</a:t>
            </a:r>
          </a:p>
          <a:p>
            <a:pPr>
              <a:lnSpc>
                <a:spcPct val="103000"/>
              </a:lnSpc>
            </a:pPr>
            <a:r>
              <a:rPr lang="en-GB" altLang="en-US" sz="2000" dirty="0">
                <a:solidFill>
                  <a:srgbClr val="000000"/>
                </a:solidFill>
                <a:latin typeface="Courier New" panose="02070309020205020404" pitchFamily="49" charset="0"/>
              </a:rPr>
              <a:t>Hello </a:t>
            </a:r>
            <a:r>
              <a:rPr lang="en-GB" altLang="en-US" sz="2000" dirty="0" smtClean="0">
                <a:solidFill>
                  <a:srgbClr val="000000"/>
                </a:solidFill>
                <a:latin typeface="Courier New" panose="02070309020205020404" pitchFamily="49" charset="0"/>
              </a:rPr>
              <a:t>world</a:t>
            </a:r>
          </a:p>
          <a:p>
            <a:pPr>
              <a:lnSpc>
                <a:spcPct val="103000"/>
              </a:lnSpc>
            </a:pPr>
            <a:r>
              <a:rPr lang="en-GB" altLang="en-US" sz="2000" dirty="0" smtClean="0">
                <a:solidFill>
                  <a:srgbClr val="000000"/>
                </a:solidFill>
                <a:latin typeface="Courier New" panose="02070309020205020404" pitchFamily="49" charset="0"/>
              </a:rPr>
              <a:t>&gt;&gt;&gt; x</a:t>
            </a:r>
            <a:endParaRPr lang="en-GB" altLang="en-US" sz="2000" dirty="0">
              <a:solidFill>
                <a:srgbClr val="000000"/>
              </a:solidFill>
              <a:latin typeface="Courier New" panose="02070309020205020404" pitchFamily="49" charset="0"/>
            </a:endParaRPr>
          </a:p>
          <a:p>
            <a:r>
              <a:rPr lang="en-GB" altLang="en-US" sz="2000" dirty="0" smtClean="0">
                <a:solidFill>
                  <a:srgbClr val="008000"/>
                </a:solidFill>
              </a:rPr>
              <a:t># </a:t>
            </a:r>
            <a:r>
              <a:rPr lang="en-GB" altLang="en-US" sz="2000" dirty="0">
                <a:solidFill>
                  <a:srgbClr val="008000"/>
                </a:solidFill>
              </a:rPr>
              <a:t>The script is executed and the interpreter is immediately closed.  x is lost.</a:t>
            </a:r>
          </a:p>
          <a:p>
            <a:pPr marL="0" indent="0">
              <a:lnSpc>
                <a:spcPct val="103000"/>
              </a:lnSpc>
              <a:buNone/>
            </a:pPr>
            <a:r>
              <a:rPr lang="en-GB" altLang="en-US" sz="2000" dirty="0" smtClean="0">
                <a:solidFill>
                  <a:srgbClr val="000000"/>
                </a:solidFill>
                <a:latin typeface="Courier New" panose="02070309020205020404" pitchFamily="49" charset="0"/>
              </a:rPr>
              <a:t>2.python </a:t>
            </a:r>
            <a:r>
              <a:rPr lang="en-GB" altLang="en-US" sz="2000" dirty="0">
                <a:solidFill>
                  <a:srgbClr val="000000"/>
                </a:solidFill>
                <a:latin typeface="Courier New" panose="02070309020205020404" pitchFamily="49" charset="0"/>
              </a:rPr>
              <a:t>-</a:t>
            </a:r>
            <a:r>
              <a:rPr lang="en-GB" altLang="en-US" sz="2000" dirty="0" err="1">
                <a:solidFill>
                  <a:srgbClr val="000000"/>
                </a:solidFill>
                <a:latin typeface="Courier New" panose="02070309020205020404" pitchFamily="49" charset="0"/>
              </a:rPr>
              <a:t>i</a:t>
            </a:r>
            <a:r>
              <a:rPr lang="en-GB" altLang="en-US" sz="2000" dirty="0">
                <a:solidFill>
                  <a:srgbClr val="000000"/>
                </a:solidFill>
                <a:latin typeface="Courier New" panose="02070309020205020404" pitchFamily="49" charset="0"/>
              </a:rPr>
              <a:t> script.py</a:t>
            </a:r>
          </a:p>
          <a:p>
            <a:pPr>
              <a:lnSpc>
                <a:spcPct val="103000"/>
              </a:lnSpc>
            </a:pPr>
            <a:r>
              <a:rPr lang="en-GB" altLang="en-US" sz="2000" dirty="0">
                <a:solidFill>
                  <a:srgbClr val="000000"/>
                </a:solidFill>
                <a:latin typeface="Courier New" panose="02070309020205020404" pitchFamily="49" charset="0"/>
              </a:rPr>
              <a:t>Hello world</a:t>
            </a:r>
          </a:p>
          <a:p>
            <a:pPr>
              <a:lnSpc>
                <a:spcPct val="103000"/>
              </a:lnSpc>
            </a:pPr>
            <a:r>
              <a:rPr lang="en-GB" altLang="en-US" sz="2000" dirty="0">
                <a:solidFill>
                  <a:srgbClr val="000000"/>
                </a:solidFill>
                <a:latin typeface="Courier New" panose="02070309020205020404" pitchFamily="49" charset="0"/>
              </a:rPr>
              <a:t>&gt;&gt;&gt; x</a:t>
            </a:r>
          </a:p>
          <a:p>
            <a:pPr>
              <a:lnSpc>
                <a:spcPct val="103000"/>
              </a:lnSpc>
            </a:pPr>
            <a:r>
              <a:rPr lang="en-GB" altLang="en-US" sz="2000" dirty="0">
                <a:solidFill>
                  <a:srgbClr val="000000"/>
                </a:solidFill>
                <a:latin typeface="Courier New" panose="02070309020205020404" pitchFamily="49" charset="0"/>
              </a:rPr>
              <a:t>[0,1,2]</a:t>
            </a:r>
          </a:p>
          <a:p>
            <a:pPr>
              <a:lnSpc>
                <a:spcPct val="103000"/>
              </a:lnSpc>
            </a:pPr>
            <a:r>
              <a:rPr lang="en-GB" altLang="en-US" sz="2000" dirty="0">
                <a:solidFill>
                  <a:srgbClr val="000000"/>
                </a:solidFill>
                <a:latin typeface="Courier New" panose="02070309020205020404" pitchFamily="49" charset="0"/>
              </a:rPr>
              <a:t>&gt;&gt;&gt;</a:t>
            </a:r>
          </a:p>
          <a:p>
            <a:r>
              <a:rPr lang="en-GB" altLang="en-US" sz="2000" dirty="0">
                <a:solidFill>
                  <a:srgbClr val="008000"/>
                </a:solidFill>
              </a:rPr>
              <a:t># “Hello world” is printed, x is stored and can be called later, and the interpreter is left open </a:t>
            </a:r>
          </a:p>
          <a:p>
            <a:endParaRPr lang="en-IN" sz="2000" dirty="0"/>
          </a:p>
        </p:txBody>
      </p:sp>
    </p:spTree>
    <p:extLst>
      <p:ext uri="{BB962C8B-B14F-4D97-AF65-F5344CB8AC3E}">
        <p14:creationId xmlns:p14="http://schemas.microsoft.com/office/powerpoint/2010/main" val="573386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035"/>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838200" y="1051560"/>
            <a:ext cx="10515600" cy="5684520"/>
          </a:xfrm>
        </p:spPr>
        <p:txBody>
          <a:bodyPr>
            <a:normAutofit fontScale="47500" lnSpcReduction="20000"/>
          </a:bodyPr>
          <a:lstStyle/>
          <a:p>
            <a:pPr>
              <a:lnSpc>
                <a:spcPct val="103000"/>
              </a:lnSpc>
            </a:pPr>
            <a:r>
              <a:rPr lang="en-GB" altLang="en-US" sz="3600" dirty="0">
                <a:solidFill>
                  <a:srgbClr val="000000"/>
                </a:solidFill>
                <a:latin typeface="Courier New" panose="02070309020205020404" pitchFamily="49" charset="0"/>
              </a:rPr>
              <a:t>$ python</a:t>
            </a:r>
          </a:p>
          <a:p>
            <a:pPr>
              <a:lnSpc>
                <a:spcPct val="103000"/>
              </a:lnSpc>
            </a:pPr>
            <a:r>
              <a:rPr lang="en-GB" altLang="en-US" sz="3600" dirty="0">
                <a:solidFill>
                  <a:srgbClr val="000000"/>
                </a:solidFill>
                <a:latin typeface="Courier New" panose="02070309020205020404" pitchFamily="49" charset="0"/>
              </a:rPr>
              <a:t>&gt;&gt;&gt; </a:t>
            </a:r>
            <a:r>
              <a:rPr lang="en-GB" altLang="en-US" sz="3600" dirty="0" err="1">
                <a:solidFill>
                  <a:srgbClr val="000000"/>
                </a:solidFill>
                <a:latin typeface="Courier New" panose="02070309020205020404" pitchFamily="49" charset="0"/>
              </a:rPr>
              <a:t>execfile</a:t>
            </a:r>
            <a:r>
              <a:rPr lang="en-GB" altLang="en-US" sz="3600" dirty="0">
                <a:solidFill>
                  <a:srgbClr val="000000"/>
                </a:solidFill>
                <a:latin typeface="Courier New" panose="02070309020205020404" pitchFamily="49" charset="0"/>
              </a:rPr>
              <a:t>('script.py')</a:t>
            </a:r>
          </a:p>
          <a:p>
            <a:pPr>
              <a:lnSpc>
                <a:spcPct val="103000"/>
              </a:lnSpc>
            </a:pPr>
            <a:r>
              <a:rPr lang="en-GB" altLang="en-US" sz="3600" dirty="0">
                <a:solidFill>
                  <a:srgbClr val="000000"/>
                </a:solidFill>
                <a:latin typeface="Courier New" panose="02070309020205020404" pitchFamily="49" charset="0"/>
              </a:rPr>
              <a:t>Hello world</a:t>
            </a:r>
          </a:p>
          <a:p>
            <a:pPr>
              <a:lnSpc>
                <a:spcPct val="103000"/>
              </a:lnSpc>
            </a:pPr>
            <a:r>
              <a:rPr lang="en-GB" altLang="en-US" sz="3600" dirty="0">
                <a:solidFill>
                  <a:srgbClr val="000000"/>
                </a:solidFill>
                <a:latin typeface="Courier New" panose="02070309020205020404" pitchFamily="49" charset="0"/>
              </a:rPr>
              <a:t>&gt;&gt;&gt; x</a:t>
            </a:r>
          </a:p>
          <a:p>
            <a:pPr>
              <a:lnSpc>
                <a:spcPct val="103000"/>
              </a:lnSpc>
            </a:pPr>
            <a:r>
              <a:rPr lang="en-GB" altLang="en-US" sz="3600" dirty="0">
                <a:solidFill>
                  <a:srgbClr val="000000"/>
                </a:solidFill>
                <a:latin typeface="Courier New" panose="02070309020205020404" pitchFamily="49" charset="0"/>
              </a:rPr>
              <a:t>[0,1,2]</a:t>
            </a:r>
          </a:p>
          <a:p>
            <a:pPr>
              <a:lnSpc>
                <a:spcPct val="103000"/>
              </a:lnSpc>
            </a:pPr>
            <a:r>
              <a:rPr lang="en-GB" altLang="en-US" sz="3600" dirty="0">
                <a:solidFill>
                  <a:srgbClr val="000000"/>
                </a:solidFill>
                <a:latin typeface="Courier New" panose="02070309020205020404" pitchFamily="49" charset="0"/>
              </a:rPr>
              <a:t>&gt;&gt;&gt; </a:t>
            </a:r>
          </a:p>
          <a:p>
            <a:r>
              <a:rPr lang="en-GB" altLang="en-US" sz="3600" dirty="0" smtClean="0">
                <a:solidFill>
                  <a:srgbClr val="008000"/>
                </a:solidFill>
              </a:rPr>
              <a:t>(same as </a:t>
            </a:r>
            <a:r>
              <a:rPr lang="en-GB" altLang="en-US" sz="3600" dirty="0">
                <a:solidFill>
                  <a:srgbClr val="800080"/>
                </a:solidFill>
                <a:latin typeface="Courier New" panose="02070309020205020404" pitchFamily="49" charset="0"/>
              </a:rPr>
              <a:t>python -</a:t>
            </a:r>
            <a:r>
              <a:rPr lang="en-GB" altLang="en-US" sz="3600" dirty="0" err="1">
                <a:solidFill>
                  <a:srgbClr val="800080"/>
                </a:solidFill>
                <a:latin typeface="Courier New" panose="02070309020205020404" pitchFamily="49" charset="0"/>
              </a:rPr>
              <a:t>i</a:t>
            </a:r>
            <a:r>
              <a:rPr lang="en-GB" altLang="en-US" sz="3600" dirty="0">
                <a:solidFill>
                  <a:srgbClr val="800080"/>
                </a:solidFill>
                <a:latin typeface="Courier New" panose="02070309020205020404" pitchFamily="49" charset="0"/>
              </a:rPr>
              <a:t> </a:t>
            </a:r>
            <a:r>
              <a:rPr lang="en-GB" altLang="en-US" sz="3600" dirty="0" smtClean="0">
                <a:solidFill>
                  <a:srgbClr val="800080"/>
                </a:solidFill>
                <a:latin typeface="Courier New" panose="02070309020205020404" pitchFamily="49" charset="0"/>
              </a:rPr>
              <a:t>script.py)</a:t>
            </a:r>
            <a:endParaRPr lang="en-GB" altLang="en-US" sz="3600" dirty="0">
              <a:solidFill>
                <a:srgbClr val="800080"/>
              </a:solidFill>
              <a:latin typeface="Courier New" panose="02070309020205020404" pitchFamily="49" charset="0"/>
            </a:endParaRPr>
          </a:p>
          <a:p>
            <a:pPr>
              <a:lnSpc>
                <a:spcPct val="103000"/>
              </a:lnSpc>
            </a:pPr>
            <a:r>
              <a:rPr lang="en-GB" altLang="en-US" sz="3600" dirty="0">
                <a:solidFill>
                  <a:srgbClr val="000000"/>
                </a:solidFill>
                <a:latin typeface="Courier New" panose="02070309020205020404" pitchFamily="49" charset="0"/>
              </a:rPr>
              <a:t>$ python</a:t>
            </a:r>
          </a:p>
          <a:p>
            <a:pPr>
              <a:lnSpc>
                <a:spcPct val="103000"/>
              </a:lnSpc>
            </a:pPr>
            <a:r>
              <a:rPr lang="en-GB" altLang="en-US" sz="3600" dirty="0">
                <a:solidFill>
                  <a:srgbClr val="000000"/>
                </a:solidFill>
                <a:latin typeface="Courier New" panose="02070309020205020404" pitchFamily="49" charset="0"/>
              </a:rPr>
              <a:t>&gt;&gt;&gt; import script</a:t>
            </a:r>
          </a:p>
          <a:p>
            <a:pPr>
              <a:lnSpc>
                <a:spcPct val="103000"/>
              </a:lnSpc>
            </a:pPr>
            <a:r>
              <a:rPr lang="en-GB" altLang="en-US" sz="3600" dirty="0">
                <a:solidFill>
                  <a:srgbClr val="000000"/>
                </a:solidFill>
                <a:latin typeface="Courier New" panose="02070309020205020404" pitchFamily="49" charset="0"/>
              </a:rPr>
              <a:t>Hello world</a:t>
            </a:r>
          </a:p>
          <a:p>
            <a:pPr>
              <a:lnSpc>
                <a:spcPct val="103000"/>
              </a:lnSpc>
            </a:pPr>
            <a:r>
              <a:rPr lang="en-GB" altLang="en-US" sz="3600" dirty="0">
                <a:solidFill>
                  <a:srgbClr val="000000"/>
                </a:solidFill>
                <a:latin typeface="Courier New" panose="02070309020205020404" pitchFamily="49" charset="0"/>
              </a:rPr>
              <a:t>&gt;&gt;&gt; x</a:t>
            </a:r>
          </a:p>
          <a:p>
            <a:pPr>
              <a:lnSpc>
                <a:spcPct val="103000"/>
              </a:lnSpc>
            </a:pPr>
            <a:r>
              <a:rPr lang="en-GB" altLang="en-US" sz="3600" dirty="0" err="1">
                <a:solidFill>
                  <a:srgbClr val="000000"/>
                </a:solidFill>
                <a:latin typeface="Courier New" panose="02070309020205020404" pitchFamily="49" charset="0"/>
              </a:rPr>
              <a:t>Traceback</a:t>
            </a:r>
            <a:r>
              <a:rPr lang="en-GB" altLang="en-US" sz="3600" dirty="0">
                <a:solidFill>
                  <a:srgbClr val="000000"/>
                </a:solidFill>
                <a:latin typeface="Courier New" panose="02070309020205020404" pitchFamily="49" charset="0"/>
              </a:rPr>
              <a:t> (most recent call last):</a:t>
            </a:r>
          </a:p>
          <a:p>
            <a:pPr>
              <a:lnSpc>
                <a:spcPct val="103000"/>
              </a:lnSpc>
            </a:pPr>
            <a:r>
              <a:rPr lang="en-GB" altLang="en-US" sz="3600" dirty="0">
                <a:solidFill>
                  <a:srgbClr val="000000"/>
                </a:solidFill>
                <a:latin typeface="Courier New" panose="02070309020205020404" pitchFamily="49" charset="0"/>
              </a:rPr>
              <a:t>  File "&lt;</a:t>
            </a:r>
            <a:r>
              <a:rPr lang="en-GB" altLang="en-US" sz="3600" dirty="0" err="1">
                <a:solidFill>
                  <a:srgbClr val="000000"/>
                </a:solidFill>
                <a:latin typeface="Courier New" panose="02070309020205020404" pitchFamily="49" charset="0"/>
              </a:rPr>
              <a:t>stdin</a:t>
            </a:r>
            <a:r>
              <a:rPr lang="en-GB" altLang="en-US" sz="3600" dirty="0">
                <a:solidFill>
                  <a:srgbClr val="000000"/>
                </a:solidFill>
                <a:latin typeface="Courier New" panose="02070309020205020404" pitchFamily="49" charset="0"/>
              </a:rPr>
              <a:t>&gt;", line 1, in ?</a:t>
            </a:r>
          </a:p>
          <a:p>
            <a:pPr>
              <a:lnSpc>
                <a:spcPct val="103000"/>
              </a:lnSpc>
            </a:pPr>
            <a:r>
              <a:rPr lang="en-GB" altLang="en-US" sz="3600" dirty="0" err="1">
                <a:solidFill>
                  <a:srgbClr val="000000"/>
                </a:solidFill>
                <a:latin typeface="Courier New" panose="02070309020205020404" pitchFamily="49" charset="0"/>
              </a:rPr>
              <a:t>NameError</a:t>
            </a:r>
            <a:r>
              <a:rPr lang="en-GB" altLang="en-US" sz="3600" dirty="0">
                <a:solidFill>
                  <a:srgbClr val="000000"/>
                </a:solidFill>
                <a:latin typeface="Courier New" panose="02070309020205020404" pitchFamily="49" charset="0"/>
              </a:rPr>
              <a:t>: name 'x' is not defined</a:t>
            </a:r>
          </a:p>
          <a:p>
            <a:pPr>
              <a:lnSpc>
                <a:spcPct val="103000"/>
              </a:lnSpc>
            </a:pPr>
            <a:r>
              <a:rPr lang="en-GB" altLang="en-US" sz="3600" dirty="0">
                <a:solidFill>
                  <a:srgbClr val="000000"/>
                </a:solidFill>
                <a:latin typeface="Courier New" panose="02070309020205020404" pitchFamily="49" charset="0"/>
              </a:rPr>
              <a:t>&gt;&gt;&gt; </a:t>
            </a:r>
          </a:p>
          <a:p>
            <a:r>
              <a:rPr lang="en-GB" altLang="en-US" sz="3600" dirty="0">
                <a:solidFill>
                  <a:srgbClr val="008000"/>
                </a:solidFill>
              </a:rPr>
              <a:t># When script.py is loaded in this way, x is not defined on the top level</a:t>
            </a:r>
          </a:p>
          <a:p>
            <a:endParaRPr lang="en-IN" dirty="0"/>
          </a:p>
        </p:txBody>
      </p:sp>
    </p:spTree>
    <p:extLst>
      <p:ext uri="{BB962C8B-B14F-4D97-AF65-F5344CB8AC3E}">
        <p14:creationId xmlns:p14="http://schemas.microsoft.com/office/powerpoint/2010/main" val="1736575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p>
            <a:pPr algn="ctr"/>
            <a:r>
              <a:rPr lang="en-US" dirty="0" err="1" smtClean="0"/>
              <a:t>Ipython</a:t>
            </a:r>
            <a:r>
              <a:rPr lang="en-US" dirty="0" smtClean="0"/>
              <a:t> Notebooks</a:t>
            </a:r>
            <a:endParaRPr lang="en-US" dirty="0"/>
          </a:p>
        </p:txBody>
      </p:sp>
      <p:sp>
        <p:nvSpPr>
          <p:cNvPr id="3" name="Content Placeholder 2"/>
          <p:cNvSpPr>
            <a:spLocks noGrp="1"/>
          </p:cNvSpPr>
          <p:nvPr>
            <p:ph idx="1"/>
          </p:nvPr>
        </p:nvSpPr>
        <p:spPr>
          <a:xfrm>
            <a:off x="838200" y="1371600"/>
            <a:ext cx="10515600" cy="4805363"/>
          </a:xfrm>
        </p:spPr>
        <p:txBody>
          <a:bodyPr/>
          <a:lstStyle/>
          <a:p>
            <a:r>
              <a:rPr lang="en-US" dirty="0"/>
              <a:t>For a bit of history, </a:t>
            </a:r>
            <a:r>
              <a:rPr lang="en-US" dirty="0" err="1"/>
              <a:t>IPython</a:t>
            </a:r>
            <a:r>
              <a:rPr lang="en-US" dirty="0"/>
              <a:t> notebooks quickly gained popularity and in 2013 the </a:t>
            </a:r>
            <a:r>
              <a:rPr lang="en-US" dirty="0" err="1"/>
              <a:t>IPython</a:t>
            </a:r>
            <a:r>
              <a:rPr lang="en-US" dirty="0"/>
              <a:t> team won a Sloan Foundation Grant to accelerate development of this technology</a:t>
            </a:r>
            <a:r>
              <a:rPr lang="en-US" dirty="0" smtClean="0"/>
              <a:t>.</a:t>
            </a:r>
          </a:p>
          <a:p>
            <a:pPr marL="0" indent="0">
              <a:buNone/>
            </a:pPr>
            <a:endParaRPr lang="en-US" dirty="0" smtClean="0"/>
          </a:p>
          <a:p>
            <a:pPr algn="just"/>
            <a:r>
              <a:rPr lang="en-US" dirty="0" smtClean="0"/>
              <a:t>The </a:t>
            </a:r>
            <a:r>
              <a:rPr lang="en-US" dirty="0" err="1"/>
              <a:t>IPython</a:t>
            </a:r>
            <a:r>
              <a:rPr lang="en-US" dirty="0"/>
              <a:t> Notebook concept was expanded upon to allow for additional programming languages and was therefore renamed “</a:t>
            </a:r>
            <a:r>
              <a:rPr lang="en-US" dirty="0" err="1"/>
              <a:t>Jupyter</a:t>
            </a:r>
            <a:r>
              <a:rPr lang="en-US" dirty="0" smtClean="0"/>
              <a:t>”.</a:t>
            </a:r>
          </a:p>
          <a:p>
            <a:pPr marL="0" indent="0" algn="just">
              <a:buNone/>
            </a:pPr>
            <a:r>
              <a:rPr lang="en-US" dirty="0" smtClean="0"/>
              <a:t> </a:t>
            </a:r>
          </a:p>
          <a:p>
            <a:pPr algn="just"/>
            <a:r>
              <a:rPr lang="en-US" dirty="0" smtClean="0"/>
              <a:t>“</a:t>
            </a:r>
            <a:r>
              <a:rPr lang="en-US" dirty="0" err="1"/>
              <a:t>Jupyter</a:t>
            </a:r>
            <a:r>
              <a:rPr lang="en-US" dirty="0"/>
              <a:t>” is a loose acronym meaning Julia, Python and R, but today, the notebook technology supports many programming languages. </a:t>
            </a:r>
          </a:p>
        </p:txBody>
      </p:sp>
    </p:spTree>
    <p:extLst>
      <p:ext uri="{BB962C8B-B14F-4D97-AF65-F5344CB8AC3E}">
        <p14:creationId xmlns:p14="http://schemas.microsoft.com/office/powerpoint/2010/main" val="327494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502919"/>
          </a:xfrm>
        </p:spPr>
        <p:txBody>
          <a:bodyPr>
            <a:normAutofit fontScale="90000"/>
          </a:bodyPr>
          <a:lstStyle/>
          <a:p>
            <a:pPr algn="ctr"/>
            <a:r>
              <a:rPr lang="en-US" dirty="0" smtClean="0"/>
              <a:t>About </a:t>
            </a:r>
            <a:r>
              <a:rPr lang="en-US" dirty="0" err="1" smtClean="0"/>
              <a:t>Jupyter</a:t>
            </a:r>
            <a:endParaRPr lang="en-US" dirty="0"/>
          </a:p>
        </p:txBody>
      </p:sp>
      <p:sp>
        <p:nvSpPr>
          <p:cNvPr id="3" name="Content Placeholder 2"/>
          <p:cNvSpPr>
            <a:spLocks noGrp="1"/>
          </p:cNvSpPr>
          <p:nvPr>
            <p:ph idx="1"/>
          </p:nvPr>
        </p:nvSpPr>
        <p:spPr>
          <a:xfrm>
            <a:off x="838200" y="914400"/>
            <a:ext cx="10515600" cy="4981433"/>
          </a:xfrm>
        </p:spPr>
        <p:txBody>
          <a:bodyPr>
            <a:noAutofit/>
          </a:bodyPr>
          <a:lstStyle/>
          <a:p>
            <a:pPr algn="just">
              <a:lnSpc>
                <a:spcPct val="100000"/>
              </a:lnSpc>
              <a:spcBef>
                <a:spcPts val="0"/>
              </a:spcBef>
            </a:pPr>
            <a:r>
              <a:rPr lang="en-US" sz="2400" dirty="0"/>
              <a:t>Brian Granger and Fernando Pérez created the </a:t>
            </a:r>
            <a:r>
              <a:rPr lang="en-US" sz="2400" dirty="0" err="1"/>
              <a:t>IPython</a:t>
            </a:r>
            <a:r>
              <a:rPr lang="en-US" sz="2400" dirty="0"/>
              <a:t> (now “</a:t>
            </a:r>
            <a:r>
              <a:rPr lang="en-US" sz="2400" dirty="0" err="1"/>
              <a:t>Jupyter</a:t>
            </a:r>
            <a:r>
              <a:rPr lang="en-US" sz="2400" dirty="0"/>
              <a:t>”) Notebooks web-based technology because of the </a:t>
            </a:r>
            <a:r>
              <a:rPr lang="en-US" sz="2400" dirty="0" smtClean="0"/>
              <a:t>improved </a:t>
            </a:r>
            <a:r>
              <a:rPr lang="en-US" sz="2400" dirty="0"/>
              <a:t>web browser technologies (e.g., HTML5</a:t>
            </a:r>
            <a:r>
              <a:rPr lang="en-US" sz="2400" dirty="0" smtClean="0"/>
              <a:t>). </a:t>
            </a:r>
            <a:r>
              <a:rPr lang="en-US" sz="2400" dirty="0" err="1" smtClean="0"/>
              <a:t>Jupyter</a:t>
            </a:r>
            <a:r>
              <a:rPr lang="en-US" sz="2400" dirty="0" smtClean="0"/>
              <a:t> provides kernels for Python2 or Python3 depending on the version of </a:t>
            </a:r>
            <a:r>
              <a:rPr lang="en-US" sz="2400" dirty="0" err="1" smtClean="0"/>
              <a:t>Jupyter</a:t>
            </a:r>
            <a:r>
              <a:rPr lang="en-US" sz="2400" dirty="0" smtClean="0"/>
              <a:t>.</a:t>
            </a:r>
          </a:p>
          <a:p>
            <a:pPr marL="0" indent="0" algn="just">
              <a:lnSpc>
                <a:spcPct val="100000"/>
              </a:lnSpc>
              <a:spcBef>
                <a:spcPts val="0"/>
              </a:spcBef>
              <a:buNone/>
            </a:pPr>
            <a:endParaRPr lang="en-US" sz="2400" dirty="0"/>
          </a:p>
          <a:p>
            <a:pPr algn="just">
              <a:lnSpc>
                <a:spcPct val="100000"/>
              </a:lnSpc>
              <a:spcBef>
                <a:spcPts val="0"/>
              </a:spcBef>
            </a:pPr>
            <a:r>
              <a:rPr lang="en-US" sz="2400" dirty="0" err="1"/>
              <a:t>Jupyter</a:t>
            </a:r>
            <a:r>
              <a:rPr lang="en-US" sz="2400" dirty="0"/>
              <a:t> notebooks are a series of “cells” containing executable code, or markdown. These notebooks can be saved and easily shared in .</a:t>
            </a:r>
            <a:r>
              <a:rPr lang="en-US" sz="2400" dirty="0" err="1"/>
              <a:t>ipynb</a:t>
            </a:r>
            <a:r>
              <a:rPr lang="en-US" sz="2400" dirty="0"/>
              <a:t> JSON format. </a:t>
            </a:r>
          </a:p>
          <a:p>
            <a:pPr>
              <a:lnSpc>
                <a:spcPct val="100000"/>
              </a:lnSpc>
              <a:spcBef>
                <a:spcPts val="0"/>
              </a:spcBef>
            </a:pPr>
            <a:endParaRPr lang="en-US" sz="2400" dirty="0" smtClean="0"/>
          </a:p>
          <a:p>
            <a:pPr algn="just">
              <a:lnSpc>
                <a:spcPct val="100000"/>
              </a:lnSpc>
              <a:spcBef>
                <a:spcPts val="0"/>
              </a:spcBef>
            </a:pPr>
            <a:r>
              <a:rPr lang="en-US" sz="2400" dirty="0" smtClean="0"/>
              <a:t>They </a:t>
            </a:r>
            <a:r>
              <a:rPr lang="en-US" sz="2400" dirty="0"/>
              <a:t>have </a:t>
            </a:r>
            <a:r>
              <a:rPr lang="en-US" sz="2400" dirty="0" err="1"/>
              <a:t>LaTeX</a:t>
            </a:r>
            <a:r>
              <a:rPr lang="en-US" sz="2400" dirty="0"/>
              <a:t> support for mathematical equations with MathJax, a web browser enhancement for display of mathematics. </a:t>
            </a:r>
            <a:endParaRPr lang="en-US" sz="2400" dirty="0" smtClean="0"/>
          </a:p>
          <a:p>
            <a:pPr>
              <a:lnSpc>
                <a:spcPct val="100000"/>
              </a:lnSpc>
              <a:spcBef>
                <a:spcPts val="0"/>
              </a:spcBef>
            </a:pPr>
            <a:endParaRPr lang="en-US" sz="2400" dirty="0" smtClean="0"/>
          </a:p>
          <a:p>
            <a:pPr marL="0" indent="0">
              <a:lnSpc>
                <a:spcPct val="110000"/>
              </a:lnSpc>
              <a:buNone/>
            </a:pPr>
            <a:endParaRPr lang="en-US" sz="2400" dirty="0"/>
          </a:p>
        </p:txBody>
      </p:sp>
    </p:spTree>
    <p:extLst>
      <p:ext uri="{BB962C8B-B14F-4D97-AF65-F5344CB8AC3E}">
        <p14:creationId xmlns:p14="http://schemas.microsoft.com/office/powerpoint/2010/main" val="30821620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lstStyle/>
          <a:p>
            <a:pPr algn="ctr"/>
            <a:r>
              <a:rPr lang="en-IN" dirty="0" err="1" smtClean="0"/>
              <a:t>Jupyter</a:t>
            </a:r>
            <a:r>
              <a:rPr lang="en-IN" dirty="0" smtClean="0"/>
              <a:t> notebooks</a:t>
            </a:r>
            <a:endParaRPr lang="en-IN" dirty="0"/>
          </a:p>
        </p:txBody>
      </p:sp>
      <p:sp>
        <p:nvSpPr>
          <p:cNvPr id="3" name="Content Placeholder 2"/>
          <p:cNvSpPr>
            <a:spLocks noGrp="1"/>
          </p:cNvSpPr>
          <p:nvPr>
            <p:ph idx="1"/>
          </p:nvPr>
        </p:nvSpPr>
        <p:spPr>
          <a:xfrm>
            <a:off x="838200" y="1433015"/>
            <a:ext cx="10515600" cy="4743948"/>
          </a:xfrm>
        </p:spPr>
        <p:txBody>
          <a:bodyPr/>
          <a:lstStyle/>
          <a:p>
            <a:r>
              <a:rPr lang="en-US" dirty="0" smtClean="0"/>
              <a:t>Jupiter</a:t>
            </a:r>
            <a:r>
              <a:rPr lang="en-US" dirty="0"/>
              <a:t> notebooks are one of the many possible ways to interact with Python and the scientific libraries</a:t>
            </a:r>
          </a:p>
          <a:p>
            <a:r>
              <a:rPr lang="en-US" dirty="0"/>
              <a:t>They use a </a:t>
            </a:r>
            <a:r>
              <a:rPr lang="en-US" i="1" dirty="0"/>
              <a:t>browser-based</a:t>
            </a:r>
            <a:r>
              <a:rPr lang="en-US" dirty="0"/>
              <a:t> interface to Python with</a:t>
            </a:r>
          </a:p>
          <a:p>
            <a:r>
              <a:rPr lang="en-US" dirty="0"/>
              <a:t>The ability to write and execute Python commands</a:t>
            </a:r>
          </a:p>
          <a:p>
            <a:r>
              <a:rPr lang="en-US" dirty="0"/>
              <a:t>Formatted output in the browser, including tables, figures, animation, etc.</a:t>
            </a:r>
          </a:p>
          <a:p>
            <a:r>
              <a:rPr lang="en-US" dirty="0"/>
              <a:t>The option to mix in formatted text and mathematical expressions</a:t>
            </a:r>
          </a:p>
          <a:p>
            <a:r>
              <a:rPr lang="en-US" dirty="0"/>
              <a:t>Because of these possibilities, </a:t>
            </a:r>
            <a:r>
              <a:rPr lang="en-US" dirty="0" err="1"/>
              <a:t>Jupyter</a:t>
            </a:r>
            <a:r>
              <a:rPr lang="en-US" dirty="0"/>
              <a:t> is fast turning into a major player in the scientific computing ecosystem</a:t>
            </a:r>
          </a:p>
        </p:txBody>
      </p:sp>
    </p:spTree>
    <p:extLst>
      <p:ext uri="{BB962C8B-B14F-4D97-AF65-F5344CB8AC3E}">
        <p14:creationId xmlns:p14="http://schemas.microsoft.com/office/powerpoint/2010/main" val="252922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1478281"/>
            <a:ext cx="12984480" cy="7300205"/>
          </a:xfrm>
          <a:prstGeom prst="rect">
            <a:avLst/>
          </a:prstGeom>
        </p:spPr>
      </p:pic>
    </p:spTree>
    <p:extLst>
      <p:ext uri="{BB962C8B-B14F-4D97-AF65-F5344CB8AC3E}">
        <p14:creationId xmlns:p14="http://schemas.microsoft.com/office/powerpoint/2010/main" val="1413537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kernel in </a:t>
            </a:r>
            <a:r>
              <a:rPr lang="en-US" dirty="0" err="1"/>
              <a:t>Jupyter</a:t>
            </a:r>
            <a:r>
              <a:rPr lang="en-US" dirty="0"/>
              <a:t>?</a:t>
            </a:r>
          </a:p>
        </p:txBody>
      </p:sp>
      <p:sp>
        <p:nvSpPr>
          <p:cNvPr id="3" name="Content Placeholder 2"/>
          <p:cNvSpPr>
            <a:spLocks noGrp="1"/>
          </p:cNvSpPr>
          <p:nvPr>
            <p:ph idx="1"/>
          </p:nvPr>
        </p:nvSpPr>
        <p:spPr/>
        <p:txBody>
          <a:bodyPr>
            <a:normAutofit fontScale="92500" lnSpcReduction="10000"/>
          </a:bodyPr>
          <a:lstStyle/>
          <a:p>
            <a:pPr algn="just"/>
            <a:r>
              <a:rPr lang="en-US" dirty="0"/>
              <a:t>First and foremost, the </a:t>
            </a:r>
            <a:r>
              <a:rPr lang="en-US" dirty="0" err="1"/>
              <a:t>Jupyter</a:t>
            </a:r>
            <a:r>
              <a:rPr lang="en-US" dirty="0"/>
              <a:t> Notebook is an interactive environment for writing and running code. The notebook is capable of running code in a wide range of languages. However, each notebook is associated with a single kernel. </a:t>
            </a:r>
            <a:r>
              <a:rPr lang="en-US" dirty="0" smtClean="0"/>
              <a:t>The notebook </a:t>
            </a:r>
            <a:r>
              <a:rPr lang="en-US" dirty="0"/>
              <a:t>is associated with the </a:t>
            </a:r>
            <a:r>
              <a:rPr lang="en-US" dirty="0" err="1"/>
              <a:t>IPython</a:t>
            </a:r>
            <a:r>
              <a:rPr lang="en-US" dirty="0"/>
              <a:t> kernel, therefor runs Python code</a:t>
            </a:r>
            <a:r>
              <a:rPr lang="en-US" dirty="0" smtClean="0"/>
              <a:t>. A </a:t>
            </a:r>
            <a:r>
              <a:rPr lang="en-US" dirty="0"/>
              <a:t>'</a:t>
            </a:r>
            <a:r>
              <a:rPr lang="en-US" b="1" dirty="0"/>
              <a:t>kernel</a:t>
            </a:r>
            <a:r>
              <a:rPr lang="en-US" dirty="0"/>
              <a:t>' is a program that runs and introspects the user's code. </a:t>
            </a:r>
            <a:endParaRPr lang="en-US" dirty="0" smtClean="0"/>
          </a:p>
          <a:p>
            <a:pPr marL="0" indent="0" algn="just">
              <a:buNone/>
            </a:pPr>
            <a:endParaRPr lang="en-US" dirty="0" smtClean="0"/>
          </a:p>
          <a:p>
            <a:pPr algn="just"/>
            <a:r>
              <a:rPr lang="en-US" b="1" dirty="0" err="1" smtClean="0"/>
              <a:t>IPython</a:t>
            </a:r>
            <a:r>
              <a:rPr lang="en-US" dirty="0"/>
              <a:t> includes </a:t>
            </a:r>
            <a:r>
              <a:rPr lang="en-US" dirty="0" smtClean="0"/>
              <a:t>a </a:t>
            </a:r>
            <a:r>
              <a:rPr lang="en-US" b="1" dirty="0" smtClean="0"/>
              <a:t>kernel</a:t>
            </a:r>
            <a:r>
              <a:rPr lang="en-US" dirty="0"/>
              <a:t> for Python code, and people have written </a:t>
            </a:r>
            <a:r>
              <a:rPr lang="en-US" b="1" dirty="0"/>
              <a:t>kernels</a:t>
            </a:r>
            <a:r>
              <a:rPr lang="en-US" dirty="0"/>
              <a:t> for several other languages. </a:t>
            </a:r>
            <a:endParaRPr lang="en-US" dirty="0" smtClean="0"/>
          </a:p>
          <a:p>
            <a:pPr marL="0" indent="0" algn="just">
              <a:buNone/>
            </a:pPr>
            <a:endParaRPr lang="en-US" dirty="0" smtClean="0"/>
          </a:p>
          <a:p>
            <a:pPr algn="just"/>
            <a:r>
              <a:rPr lang="en-US" dirty="0" smtClean="0"/>
              <a:t>When</a:t>
            </a:r>
            <a:r>
              <a:rPr lang="en-US" dirty="0"/>
              <a:t> </a:t>
            </a:r>
            <a:r>
              <a:rPr lang="en-US" b="1" dirty="0" err="1"/>
              <a:t>Jupyter</a:t>
            </a:r>
            <a:r>
              <a:rPr lang="en-US" dirty="0"/>
              <a:t> starts a </a:t>
            </a:r>
            <a:r>
              <a:rPr lang="en-US" b="1" dirty="0"/>
              <a:t>kernel</a:t>
            </a:r>
            <a:r>
              <a:rPr lang="en-US" dirty="0"/>
              <a:t>, it passes it a connection file</a:t>
            </a:r>
            <a:r>
              <a:rPr lang="en-US" dirty="0" smtClean="0"/>
              <a:t>.</a:t>
            </a:r>
          </a:p>
        </p:txBody>
      </p:sp>
    </p:spTree>
    <p:extLst>
      <p:ext uri="{BB962C8B-B14F-4D97-AF65-F5344CB8AC3E}">
        <p14:creationId xmlns:p14="http://schemas.microsoft.com/office/powerpoint/2010/main" val="2189702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Python</a:t>
            </a:r>
            <a:br>
              <a:rPr lang="en-US" dirty="0" smtClean="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Python is derived from many other languages, including ABC, Modula-3, C, C++, Algol-68, </a:t>
            </a:r>
            <a:r>
              <a:rPr lang="en-US" dirty="0" err="1" smtClean="0"/>
              <a:t>SmallTalk</a:t>
            </a:r>
            <a:r>
              <a:rPr lang="en-US" dirty="0" smtClean="0"/>
              <a:t>, and Unix shell and other scripting languages.</a:t>
            </a:r>
          </a:p>
          <a:p>
            <a:pPr algn="just"/>
            <a:r>
              <a:rPr lang="en-US" dirty="0" smtClean="0"/>
              <a:t>Python source code is now available under the GNU General Public License (GPL).</a:t>
            </a:r>
          </a:p>
          <a:p>
            <a:pPr algn="just"/>
            <a:r>
              <a:rPr lang="en-US" dirty="0"/>
              <a:t>Python is a scripting language like PHP, Perl, Ruby and so much more. It can be used for web programming (</a:t>
            </a:r>
            <a:r>
              <a:rPr lang="en-US" b="1" dirty="0" err="1"/>
              <a:t>django</a:t>
            </a:r>
            <a:r>
              <a:rPr lang="en-US" dirty="0"/>
              <a:t>, </a:t>
            </a:r>
            <a:r>
              <a:rPr lang="en-US" dirty="0" err="1"/>
              <a:t>Zope</a:t>
            </a:r>
            <a:r>
              <a:rPr lang="en-US" dirty="0"/>
              <a:t>, Google App Engine, and much more). But it also can be used for desktop applications (Blender 3D, or even for games </a:t>
            </a:r>
            <a:r>
              <a:rPr lang="en-US" dirty="0" err="1"/>
              <a:t>pygame</a:t>
            </a:r>
            <a:r>
              <a:rPr lang="en-US" dirty="0"/>
              <a:t>). Python can also be translated into binary code like java.</a:t>
            </a:r>
            <a:endParaRPr lang="en-US" dirty="0" smtClean="0"/>
          </a:p>
          <a:p>
            <a:pPr algn="just"/>
            <a:r>
              <a:rPr lang="en-US" dirty="0" smtClean="0"/>
              <a:t>Python is now maintained by a core development team at the institute, although Guido van Rossum still holds a vital role in directing its progress.</a:t>
            </a:r>
          </a:p>
          <a:p>
            <a:pPr algn="just"/>
            <a:endParaRPr lang="en-IN" dirty="0"/>
          </a:p>
        </p:txBody>
      </p:sp>
    </p:spTree>
    <p:extLst>
      <p:ext uri="{BB962C8B-B14F-4D97-AF65-F5344CB8AC3E}">
        <p14:creationId xmlns:p14="http://schemas.microsoft.com/office/powerpoint/2010/main" val="3707229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To Install </a:t>
            </a:r>
            <a:r>
              <a:rPr lang="en-US" b="1" dirty="0" err="1" smtClean="0"/>
              <a:t>Jupyter</a:t>
            </a:r>
            <a:r>
              <a:rPr lang="en-US" b="1" dirty="0" smtClean="0"/>
              <a:t> Notebook</a:t>
            </a:r>
            <a:br>
              <a:rPr lang="en-US" b="1" dirty="0" smtClean="0"/>
            </a:br>
            <a:endParaRPr lang="en-US" dirty="0"/>
          </a:p>
        </p:txBody>
      </p:sp>
      <p:sp>
        <p:nvSpPr>
          <p:cNvPr id="3" name="Content Placeholder 2"/>
          <p:cNvSpPr>
            <a:spLocks noGrp="1"/>
          </p:cNvSpPr>
          <p:nvPr>
            <p:ph idx="1"/>
          </p:nvPr>
        </p:nvSpPr>
        <p:spPr>
          <a:xfrm>
            <a:off x="838200" y="1234440"/>
            <a:ext cx="10515600" cy="4942523"/>
          </a:xfrm>
        </p:spPr>
        <p:txBody>
          <a:bodyPr/>
          <a:lstStyle/>
          <a:p>
            <a:pPr marL="0" indent="0">
              <a:buNone/>
            </a:pPr>
            <a:endParaRPr lang="en-US" b="1" dirty="0" smtClean="0"/>
          </a:p>
          <a:p>
            <a:pPr marL="0" indent="0">
              <a:buNone/>
            </a:pPr>
            <a:r>
              <a:rPr lang="en-US" b="1" dirty="0" smtClean="0"/>
              <a:t>Running </a:t>
            </a:r>
            <a:r>
              <a:rPr lang="en-US" b="1" dirty="0" err="1"/>
              <a:t>Jupyter</a:t>
            </a:r>
            <a:r>
              <a:rPr lang="en-US" b="1" dirty="0"/>
              <a:t> Notebooks With The Anaconda Python Distribution</a:t>
            </a:r>
          </a:p>
          <a:p>
            <a:pPr algn="just"/>
            <a:endParaRPr lang="en-US" dirty="0" smtClean="0"/>
          </a:p>
          <a:p>
            <a:pPr algn="just"/>
            <a:r>
              <a:rPr lang="en-US" dirty="0" smtClean="0"/>
              <a:t>One </a:t>
            </a:r>
            <a:r>
              <a:rPr lang="en-US" dirty="0"/>
              <a:t>of the requirements here is Python, either Python 3.3 or </a:t>
            </a:r>
            <a:r>
              <a:rPr lang="en-US" dirty="0" smtClean="0"/>
              <a:t>greater. </a:t>
            </a:r>
            <a:r>
              <a:rPr lang="en-US" dirty="0"/>
              <a:t>The general recommendation is that you use the Anaconda distribution to install both Python and the notebook application. </a:t>
            </a:r>
            <a:endParaRPr lang="en-US" dirty="0" smtClean="0"/>
          </a:p>
          <a:p>
            <a:pPr algn="just"/>
            <a:endParaRPr lang="en-US" dirty="0"/>
          </a:p>
          <a:p>
            <a:pPr algn="just"/>
            <a:r>
              <a:rPr lang="en-US" dirty="0"/>
              <a:t>The advantage of Anaconda is that you have access to over 720 packages that can easily be installed with Anaconda's </a:t>
            </a:r>
            <a:r>
              <a:rPr lang="en-US" dirty="0" err="1"/>
              <a:t>conda</a:t>
            </a:r>
            <a:r>
              <a:rPr lang="en-US" dirty="0"/>
              <a:t>, a package, dependency, and environment manager. </a:t>
            </a:r>
          </a:p>
        </p:txBody>
      </p:sp>
    </p:spTree>
    <p:extLst>
      <p:ext uri="{BB962C8B-B14F-4D97-AF65-F5344CB8AC3E}">
        <p14:creationId xmlns:p14="http://schemas.microsoft.com/office/powerpoint/2010/main" val="3145838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t>What is Anaconda program?</a:t>
            </a:r>
          </a:p>
        </p:txBody>
      </p:sp>
      <p:sp>
        <p:nvSpPr>
          <p:cNvPr id="3" name="Content Placeholder 2"/>
          <p:cNvSpPr>
            <a:spLocks noGrp="1"/>
          </p:cNvSpPr>
          <p:nvPr>
            <p:ph idx="1"/>
          </p:nvPr>
        </p:nvSpPr>
        <p:spPr>
          <a:xfrm>
            <a:off x="838200" y="1386840"/>
            <a:ext cx="10515600" cy="4790123"/>
          </a:xfrm>
        </p:spPr>
        <p:txBody>
          <a:bodyPr/>
          <a:lstStyle/>
          <a:p>
            <a:pPr marL="0" indent="0" algn="just">
              <a:buNone/>
            </a:pPr>
            <a:r>
              <a:rPr lang="en-US" b="1" dirty="0"/>
              <a:t>Anaconda</a:t>
            </a:r>
            <a:r>
              <a:rPr lang="en-US" dirty="0"/>
              <a:t> (Python distribution) </a:t>
            </a:r>
            <a:r>
              <a:rPr lang="en-US" dirty="0" smtClean="0"/>
              <a:t>is </a:t>
            </a:r>
            <a:r>
              <a:rPr lang="en-US" dirty="0"/>
              <a:t>a free and open source distribution of the Python and R </a:t>
            </a:r>
            <a:r>
              <a:rPr lang="en-US" b="1" dirty="0"/>
              <a:t>programming</a:t>
            </a:r>
            <a:r>
              <a:rPr lang="en-US" dirty="0"/>
              <a:t> languages for large-scale data processing, predictive analytics, and scientific computing, that </a:t>
            </a:r>
            <a:r>
              <a:rPr lang="en-US" dirty="0" smtClean="0"/>
              <a:t>aims </a:t>
            </a:r>
            <a:r>
              <a:rPr lang="en-US" dirty="0"/>
              <a:t>to simplify package management and deployment</a:t>
            </a:r>
            <a:r>
              <a:rPr lang="en-US" dirty="0" smtClean="0"/>
              <a:t>.</a:t>
            </a:r>
          </a:p>
          <a:p>
            <a:pPr marL="0" indent="0" algn="just">
              <a:buNone/>
            </a:pPr>
            <a:r>
              <a:rPr lang="en-US" b="1" dirty="0" err="1" smtClean="0"/>
              <a:t>Ipynb</a:t>
            </a:r>
            <a:r>
              <a:rPr lang="en-US" b="1" dirty="0" smtClean="0"/>
              <a:t> file</a:t>
            </a:r>
          </a:p>
          <a:p>
            <a:pPr marL="0" indent="0" algn="just">
              <a:buNone/>
            </a:pPr>
            <a:r>
              <a:rPr lang="en-US" dirty="0"/>
              <a:t>An </a:t>
            </a:r>
            <a:r>
              <a:rPr lang="en-US" b="1" dirty="0"/>
              <a:t>IPYNB file</a:t>
            </a:r>
            <a:r>
              <a:rPr lang="en-US" dirty="0"/>
              <a:t> is a notebook document used by </a:t>
            </a:r>
            <a:r>
              <a:rPr lang="en-US" dirty="0" err="1"/>
              <a:t>Jupyter</a:t>
            </a:r>
            <a:r>
              <a:rPr lang="en-US" dirty="0"/>
              <a:t> Notebook, an interactive computational environment designed to help scientists work with the Python language and their data. </a:t>
            </a:r>
          </a:p>
          <a:p>
            <a:pPr marL="0" indent="0" algn="just">
              <a:buNone/>
            </a:pPr>
            <a:r>
              <a:rPr lang="en-US" dirty="0" smtClean="0"/>
              <a:t>NOTE</a:t>
            </a:r>
            <a:r>
              <a:rPr lang="en-US" dirty="0"/>
              <a:t>: </a:t>
            </a:r>
            <a:r>
              <a:rPr lang="en-US" dirty="0" err="1"/>
              <a:t>Jupyter</a:t>
            </a:r>
            <a:r>
              <a:rPr lang="en-US" dirty="0"/>
              <a:t> notebooks were formerly known as </a:t>
            </a:r>
            <a:r>
              <a:rPr lang="en-US" dirty="0" err="1"/>
              <a:t>IPython</a:t>
            </a:r>
            <a:r>
              <a:rPr lang="en-US" dirty="0"/>
              <a:t> notebooks, which is where the "</a:t>
            </a:r>
            <a:r>
              <a:rPr lang="en-US" b="1" dirty="0" err="1"/>
              <a:t>ipynb</a:t>
            </a:r>
            <a:r>
              <a:rPr lang="en-US" dirty="0"/>
              <a:t>" extension got its name.</a:t>
            </a:r>
          </a:p>
        </p:txBody>
      </p:sp>
    </p:spTree>
    <p:extLst>
      <p:ext uri="{BB962C8B-B14F-4D97-AF65-F5344CB8AC3E}">
        <p14:creationId xmlns:p14="http://schemas.microsoft.com/office/powerpoint/2010/main" val="4611258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Why anaconda?</a:t>
            </a:r>
            <a:endParaRPr lang="en-IN" dirty="0"/>
          </a:p>
        </p:txBody>
      </p:sp>
      <p:sp>
        <p:nvSpPr>
          <p:cNvPr id="3" name="Content Placeholder 2"/>
          <p:cNvSpPr>
            <a:spLocks noGrp="1"/>
          </p:cNvSpPr>
          <p:nvPr>
            <p:ph idx="1"/>
          </p:nvPr>
        </p:nvSpPr>
        <p:spPr>
          <a:xfrm>
            <a:off x="838200" y="1460310"/>
            <a:ext cx="10515600" cy="4716653"/>
          </a:xfrm>
        </p:spPr>
        <p:txBody>
          <a:bodyPr>
            <a:normAutofit/>
          </a:bodyPr>
          <a:lstStyle/>
          <a:p>
            <a:r>
              <a:rPr lang="en-US" dirty="0"/>
              <a:t>Hence the best approach for our purposes is to install a free Python distribution that </a:t>
            </a:r>
            <a:r>
              <a:rPr lang="en-US" dirty="0" smtClean="0"/>
              <a:t>contains</a:t>
            </a:r>
          </a:p>
          <a:p>
            <a:pPr marL="0" indent="0">
              <a:buNone/>
            </a:pPr>
            <a:endParaRPr lang="en-US" dirty="0"/>
          </a:p>
          <a:p>
            <a:pPr lvl="1"/>
            <a:r>
              <a:rPr lang="en-US" dirty="0"/>
              <a:t>the core Python language </a:t>
            </a:r>
            <a:r>
              <a:rPr lang="en-US" b="1" dirty="0"/>
              <a:t>and</a:t>
            </a:r>
            <a:endParaRPr lang="en-US" dirty="0"/>
          </a:p>
          <a:p>
            <a:pPr lvl="1"/>
            <a:r>
              <a:rPr lang="en-US" dirty="0"/>
              <a:t>the most popular scientific </a:t>
            </a:r>
            <a:r>
              <a:rPr lang="en-US" dirty="0" smtClean="0"/>
              <a:t>libraries</a:t>
            </a:r>
          </a:p>
          <a:p>
            <a:pPr marL="457200" lvl="1" indent="0">
              <a:buNone/>
            </a:pPr>
            <a:endParaRPr lang="en-US" dirty="0"/>
          </a:p>
          <a:p>
            <a:pPr marL="0" indent="0">
              <a:buNone/>
            </a:pPr>
            <a:r>
              <a:rPr lang="en-US" dirty="0"/>
              <a:t>The best such distribution is </a:t>
            </a:r>
            <a:r>
              <a:rPr lang="en-US" dirty="0" smtClean="0"/>
              <a:t>Anaconda  which is </a:t>
            </a:r>
            <a:endParaRPr lang="en-US" dirty="0"/>
          </a:p>
          <a:p>
            <a:pPr lvl="1"/>
            <a:r>
              <a:rPr lang="en-US" dirty="0"/>
              <a:t>very popular</a:t>
            </a:r>
          </a:p>
          <a:p>
            <a:pPr lvl="1"/>
            <a:r>
              <a:rPr lang="en-US" dirty="0"/>
              <a:t>cross platform</a:t>
            </a:r>
          </a:p>
          <a:p>
            <a:pPr lvl="1"/>
            <a:r>
              <a:rPr lang="en-US" dirty="0"/>
              <a:t>comprehensive</a:t>
            </a:r>
          </a:p>
          <a:p>
            <a:endParaRPr lang="en-IN" dirty="0"/>
          </a:p>
        </p:txBody>
      </p:sp>
    </p:spTree>
    <p:extLst>
      <p:ext uri="{BB962C8B-B14F-4D97-AF65-F5344CB8AC3E}">
        <p14:creationId xmlns:p14="http://schemas.microsoft.com/office/powerpoint/2010/main" val="1725242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Jupyter</a:t>
            </a:r>
            <a:r>
              <a:rPr lang="en-US" dirty="0" smtClean="0"/>
              <a:t> Notebooks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How To Use </a:t>
            </a:r>
            <a:r>
              <a:rPr lang="en-US" b="1" dirty="0" err="1"/>
              <a:t>Jupyter</a:t>
            </a:r>
            <a:r>
              <a:rPr lang="en-US" b="1" dirty="0"/>
              <a:t> Notebooks</a:t>
            </a:r>
          </a:p>
          <a:p>
            <a:r>
              <a:rPr lang="en-US" dirty="0"/>
              <a:t>Now that you know what you'll be working with and you have installed it, it's time to get started for real!</a:t>
            </a:r>
          </a:p>
          <a:p>
            <a:r>
              <a:rPr lang="en-US" b="1" dirty="0"/>
              <a:t>Getting Started With </a:t>
            </a:r>
            <a:r>
              <a:rPr lang="en-US" b="1" dirty="0" err="1"/>
              <a:t>Jupyter</a:t>
            </a:r>
            <a:r>
              <a:rPr lang="en-US" b="1" dirty="0"/>
              <a:t> Notebooks</a:t>
            </a:r>
          </a:p>
          <a:p>
            <a:r>
              <a:rPr lang="en-US" dirty="0"/>
              <a:t>Run </a:t>
            </a:r>
            <a:r>
              <a:rPr lang="en-US" dirty="0" err="1" smtClean="0"/>
              <a:t>Jupyter</a:t>
            </a:r>
            <a:r>
              <a:rPr lang="en-US" dirty="0" smtClean="0"/>
              <a:t>:</a:t>
            </a:r>
            <a:endParaRPr lang="en-US" dirty="0"/>
          </a:p>
          <a:p>
            <a:r>
              <a:rPr lang="en-US" dirty="0"/>
              <a:t>Then you'll see the application opening in the web browser on the following address: http://localhost:8888</a:t>
            </a:r>
            <a:r>
              <a:rPr lang="en-US" dirty="0" smtClean="0"/>
              <a:t>.</a:t>
            </a:r>
          </a:p>
          <a:p>
            <a:pPr algn="just"/>
            <a:r>
              <a:rPr lang="en-US" dirty="0"/>
              <a:t>You probably want to start by making a new notebook.</a:t>
            </a:r>
          </a:p>
          <a:p>
            <a:pPr algn="just"/>
            <a:r>
              <a:rPr lang="en-US" dirty="0"/>
              <a:t>You can easily do this by clicking on the "New button" in the "Files tab". You see that you have the option to make a regular text file, a folder, and a terminal</a:t>
            </a:r>
          </a:p>
        </p:txBody>
      </p:sp>
    </p:spTree>
    <p:extLst>
      <p:ext uri="{BB962C8B-B14F-4D97-AF65-F5344CB8AC3E}">
        <p14:creationId xmlns:p14="http://schemas.microsoft.com/office/powerpoint/2010/main" val="28691908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Jupyter</a:t>
            </a:r>
            <a:r>
              <a:rPr lang="en-US" dirty="0" smtClean="0"/>
              <a:t> Notebooks</a:t>
            </a:r>
            <a:endParaRPr lang="en-US" dirty="0"/>
          </a:p>
        </p:txBody>
      </p:sp>
      <p:sp>
        <p:nvSpPr>
          <p:cNvPr id="3" name="Content Placeholder 2"/>
          <p:cNvSpPr>
            <a:spLocks noGrp="1"/>
          </p:cNvSpPr>
          <p:nvPr>
            <p:ph idx="1"/>
          </p:nvPr>
        </p:nvSpPr>
        <p:spPr/>
        <p:txBody>
          <a:bodyPr/>
          <a:lstStyle/>
          <a:p>
            <a:r>
              <a:rPr lang="en-US" dirty="0" smtClean="0"/>
              <a:t>Lastly, you will also see the option to make a Python 3 notebook.</a:t>
            </a:r>
          </a:p>
          <a:p>
            <a:endParaRPr lang="en-US" dirty="0" smtClean="0"/>
          </a:p>
          <a:p>
            <a:r>
              <a:rPr lang="en-US" dirty="0" smtClean="0"/>
              <a:t>Thirdly</a:t>
            </a:r>
            <a:r>
              <a:rPr lang="en-US" dirty="0"/>
              <a:t>, the terminal is there to support browser-based interactive terminal sessions</a:t>
            </a:r>
            <a:r>
              <a:rPr lang="en-US" dirty="0" smtClean="0"/>
              <a:t>.</a:t>
            </a:r>
          </a:p>
          <a:p>
            <a:pPr marL="0" indent="0">
              <a:buNone/>
            </a:pPr>
            <a:endParaRPr lang="en-US" dirty="0" smtClean="0"/>
          </a:p>
          <a:p>
            <a:r>
              <a:rPr lang="en-US" dirty="0" smtClean="0"/>
              <a:t>It </a:t>
            </a:r>
            <a:r>
              <a:rPr lang="en-US" dirty="0"/>
              <a:t>basically works just like your terminal or </a:t>
            </a:r>
            <a:r>
              <a:rPr lang="en-US" dirty="0" err="1"/>
              <a:t>cmd</a:t>
            </a:r>
            <a:r>
              <a:rPr lang="en-US" dirty="0"/>
              <a:t> application! </a:t>
            </a:r>
            <a:endParaRPr lang="en-US" dirty="0" smtClean="0"/>
          </a:p>
          <a:p>
            <a:endParaRPr lang="en-US" dirty="0" smtClean="0"/>
          </a:p>
        </p:txBody>
      </p:sp>
    </p:spTree>
    <p:extLst>
      <p:ext uri="{BB962C8B-B14F-4D97-AF65-F5344CB8AC3E}">
        <p14:creationId xmlns:p14="http://schemas.microsoft.com/office/powerpoint/2010/main" val="2257134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lstStyle/>
          <a:p>
            <a:pPr algn="ctr"/>
            <a:r>
              <a:rPr lang="en-US" dirty="0" smtClean="0"/>
              <a:t>What is IDLE in Python?</a:t>
            </a:r>
            <a:endParaRPr lang="en-US" dirty="0"/>
          </a:p>
        </p:txBody>
      </p:sp>
      <p:sp>
        <p:nvSpPr>
          <p:cNvPr id="3" name="Content Placeholder 2"/>
          <p:cNvSpPr>
            <a:spLocks noGrp="1"/>
          </p:cNvSpPr>
          <p:nvPr>
            <p:ph idx="1"/>
          </p:nvPr>
        </p:nvSpPr>
        <p:spPr>
          <a:xfrm>
            <a:off x="838200" y="1460310"/>
            <a:ext cx="10515600" cy="4716653"/>
          </a:xfrm>
        </p:spPr>
        <p:txBody>
          <a:bodyPr>
            <a:normAutofit/>
          </a:bodyPr>
          <a:lstStyle/>
          <a:p>
            <a:pPr algn="just"/>
            <a:r>
              <a:rPr lang="en-US" dirty="0" smtClean="0"/>
              <a:t>IDLE </a:t>
            </a:r>
            <a:r>
              <a:rPr lang="en-US" dirty="0"/>
              <a:t>(short for integrated development environment or integrated development and learning environment) is an integrated development environment for </a:t>
            </a:r>
            <a:r>
              <a:rPr lang="en-US" b="1" dirty="0"/>
              <a:t>Python</a:t>
            </a:r>
            <a:r>
              <a:rPr lang="en-US" dirty="0"/>
              <a:t>, which has been bundled with the default implementation of the </a:t>
            </a:r>
            <a:r>
              <a:rPr lang="en-US" dirty="0" smtClean="0"/>
              <a:t>language.</a:t>
            </a:r>
          </a:p>
          <a:p>
            <a:pPr algn="just"/>
            <a:r>
              <a:rPr lang="en-US" dirty="0" smtClean="0"/>
              <a:t>What </a:t>
            </a:r>
            <a:r>
              <a:rPr lang="en-US" dirty="0"/>
              <a:t>does IDE stand for in Python?</a:t>
            </a:r>
          </a:p>
          <a:p>
            <a:pPr algn="ctr"/>
            <a:r>
              <a:rPr lang="en-US" dirty="0"/>
              <a:t>Author Guido van Rossum says IDLE stands for "</a:t>
            </a:r>
            <a:r>
              <a:rPr lang="en-US" b="1" dirty="0"/>
              <a:t>Integrated </a:t>
            </a:r>
            <a:r>
              <a:rPr lang="en-US" b="1" dirty="0" smtClean="0"/>
              <a:t>Development </a:t>
            </a:r>
            <a:r>
              <a:rPr lang="en-US" b="1" dirty="0"/>
              <a:t>Environment</a:t>
            </a:r>
            <a:r>
              <a:rPr lang="en-US" dirty="0"/>
              <a:t>", and since van Rossum named the language Python partly to honor British comedy group Monty Python, the name IDLE was probably also chosen partly to honor Eric Idle, one of Monty Python's founding members.</a:t>
            </a:r>
          </a:p>
          <a:p>
            <a:endParaRPr lang="en-US" dirty="0"/>
          </a:p>
        </p:txBody>
      </p:sp>
    </p:spTree>
    <p:extLst>
      <p:ext uri="{BB962C8B-B14F-4D97-AF65-F5344CB8AC3E}">
        <p14:creationId xmlns:p14="http://schemas.microsoft.com/office/powerpoint/2010/main" val="13484341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183"/>
            <a:ext cx="10515600" cy="988098"/>
          </a:xfrm>
        </p:spPr>
        <p:txBody>
          <a:bodyPr>
            <a:normAutofit fontScale="90000"/>
          </a:bodyPr>
          <a:lstStyle/>
          <a:p>
            <a:pPr algn="ctr"/>
            <a:r>
              <a:rPr lang="en-IN" dirty="0"/>
              <a:t>Top 5 IDEs for </a:t>
            </a:r>
            <a:r>
              <a:rPr lang="en-IN" dirty="0" smtClean="0"/>
              <a:t>Python </a:t>
            </a:r>
            <a:r>
              <a:rPr lang="en-IN" dirty="0"/>
              <a:t>in Data SCIENCE &amp; ML</a:t>
            </a:r>
            <a:r>
              <a:rPr lang="en-IN" dirty="0" smtClean="0"/>
              <a:t> </a:t>
            </a:r>
            <a:br>
              <a:rPr lang="en-IN" dirty="0" smtClean="0"/>
            </a:br>
            <a:r>
              <a:rPr lang="en-US" dirty="0" err="1" smtClean="0"/>
              <a:t>Spyder</a:t>
            </a:r>
            <a:r>
              <a:rPr lang="en-US" dirty="0" smtClean="0"/>
              <a:t> </a:t>
            </a:r>
            <a:endParaRPr lang="en-US" dirty="0"/>
          </a:p>
        </p:txBody>
      </p:sp>
      <p:sp>
        <p:nvSpPr>
          <p:cNvPr id="3" name="Content Placeholder 2"/>
          <p:cNvSpPr>
            <a:spLocks noGrp="1"/>
          </p:cNvSpPr>
          <p:nvPr>
            <p:ph idx="1"/>
          </p:nvPr>
        </p:nvSpPr>
        <p:spPr>
          <a:xfrm>
            <a:off x="838200" y="1097280"/>
            <a:ext cx="10515600" cy="5079683"/>
          </a:xfrm>
        </p:spPr>
        <p:txBody>
          <a:bodyPr>
            <a:normAutofit fontScale="92500"/>
          </a:bodyPr>
          <a:lstStyle/>
          <a:p>
            <a:pPr algn="just"/>
            <a:r>
              <a:rPr lang="en-US" b="1" dirty="0" err="1"/>
              <a:t>Spyder</a:t>
            </a:r>
            <a:r>
              <a:rPr lang="en-US" dirty="0"/>
              <a:t> (formerly </a:t>
            </a:r>
            <a:r>
              <a:rPr lang="en-US" dirty="0" err="1"/>
              <a:t>Pydee</a:t>
            </a:r>
            <a:r>
              <a:rPr lang="en-US" dirty="0"/>
              <a:t>) is an open source cross-platform integrated development environment (IDE) for scientific programming in the </a:t>
            </a:r>
            <a:r>
              <a:rPr lang="en-US" b="1" dirty="0"/>
              <a:t>Python</a:t>
            </a:r>
            <a:r>
              <a:rPr lang="en-US" dirty="0"/>
              <a:t> language. </a:t>
            </a:r>
            <a:endParaRPr lang="en-US" dirty="0" smtClean="0"/>
          </a:p>
          <a:p>
            <a:pPr algn="just"/>
            <a:r>
              <a:rPr lang="en-US" b="1" dirty="0" err="1" smtClean="0"/>
              <a:t>Spyder</a:t>
            </a:r>
            <a:r>
              <a:rPr lang="en-US" b="1" dirty="0" smtClean="0"/>
              <a:t> </a:t>
            </a:r>
            <a:r>
              <a:rPr lang="en-US" dirty="0" smtClean="0"/>
              <a:t>integrates </a:t>
            </a:r>
            <a:r>
              <a:rPr lang="en-US" dirty="0" err="1"/>
              <a:t>NumPy</a:t>
            </a:r>
            <a:r>
              <a:rPr lang="en-US" dirty="0"/>
              <a:t>, </a:t>
            </a:r>
            <a:r>
              <a:rPr lang="en-US" dirty="0" err="1"/>
              <a:t>SciPy</a:t>
            </a:r>
            <a:r>
              <a:rPr lang="en-US" dirty="0"/>
              <a:t>, Matplotlib and </a:t>
            </a:r>
            <a:r>
              <a:rPr lang="en-US" dirty="0" err="1"/>
              <a:t>IPython</a:t>
            </a:r>
            <a:r>
              <a:rPr lang="en-US" dirty="0"/>
              <a:t>, as well as other open source software</a:t>
            </a:r>
            <a:r>
              <a:rPr lang="en-US" dirty="0" smtClean="0"/>
              <a:t>.</a:t>
            </a:r>
          </a:p>
          <a:p>
            <a:pPr algn="just"/>
            <a:r>
              <a:rPr lang="en-US" b="1" dirty="0" err="1" smtClean="0"/>
              <a:t>Spyder</a:t>
            </a:r>
            <a:r>
              <a:rPr lang="en-US" dirty="0"/>
              <a:t> is a powerful interactive development environment for the Python language with advanced editing, interactive testing, debugging and introspection features. </a:t>
            </a:r>
            <a:endParaRPr lang="en-US" dirty="0" smtClean="0"/>
          </a:p>
          <a:p>
            <a:pPr algn="just"/>
            <a:r>
              <a:rPr lang="en-US" dirty="0" smtClean="0"/>
              <a:t>Additionally</a:t>
            </a:r>
            <a:r>
              <a:rPr lang="en-US" dirty="0"/>
              <a:t>, </a:t>
            </a:r>
            <a:r>
              <a:rPr lang="en-US" b="1" dirty="0" err="1"/>
              <a:t>Spyder</a:t>
            </a:r>
            <a:r>
              <a:rPr lang="en-US" dirty="0"/>
              <a:t> is a numerical computing environment </a:t>
            </a:r>
            <a:r>
              <a:rPr lang="en-US" dirty="0" smtClean="0"/>
              <a:t>of </a:t>
            </a:r>
            <a:r>
              <a:rPr lang="en-US" dirty="0" err="1"/>
              <a:t>IPython</a:t>
            </a:r>
            <a:r>
              <a:rPr lang="en-US" dirty="0"/>
              <a:t> and popular Python libraries such as </a:t>
            </a:r>
            <a:r>
              <a:rPr lang="en-US" dirty="0" err="1"/>
              <a:t>NumPy</a:t>
            </a:r>
            <a:r>
              <a:rPr lang="en-US" dirty="0"/>
              <a:t>, </a:t>
            </a:r>
            <a:r>
              <a:rPr lang="en-US" dirty="0" err="1"/>
              <a:t>SciPy</a:t>
            </a:r>
            <a:r>
              <a:rPr lang="en-US" dirty="0"/>
              <a:t>, or matplotlib</a:t>
            </a:r>
            <a:r>
              <a:rPr lang="en-US" dirty="0" smtClean="0"/>
              <a:t>.</a:t>
            </a:r>
          </a:p>
          <a:p>
            <a:pPr algn="just"/>
            <a:r>
              <a:rPr lang="en-US" dirty="0" err="1"/>
              <a:t>Spyder</a:t>
            </a:r>
            <a:r>
              <a:rPr lang="en-US" dirty="0"/>
              <a:t> was built specifically for data science. It may not be as charming as another IDEs such as Visual Studio or Atom, but give it a try! </a:t>
            </a:r>
          </a:p>
        </p:txBody>
      </p:sp>
    </p:spTree>
    <p:extLst>
      <p:ext uri="{BB962C8B-B14F-4D97-AF65-F5344CB8AC3E}">
        <p14:creationId xmlns:p14="http://schemas.microsoft.com/office/powerpoint/2010/main" val="4128828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Top 5 IDEs for Python in Data SCIENCE &amp; ML</a:t>
            </a:r>
            <a:br>
              <a:rPr lang="en-IN" dirty="0"/>
            </a:br>
            <a:r>
              <a:rPr lang="en-IN" dirty="0" err="1" smtClean="0"/>
              <a:t>Jupyter</a:t>
            </a:r>
            <a:r>
              <a:rPr lang="en-IN" dirty="0" smtClean="0"/>
              <a:t> Notebook</a:t>
            </a:r>
            <a:endParaRPr lang="en-IN" dirty="0"/>
          </a:p>
        </p:txBody>
      </p:sp>
      <p:sp>
        <p:nvSpPr>
          <p:cNvPr id="3" name="Content Placeholder 2"/>
          <p:cNvSpPr>
            <a:spLocks noGrp="1"/>
          </p:cNvSpPr>
          <p:nvPr>
            <p:ph idx="1"/>
          </p:nvPr>
        </p:nvSpPr>
        <p:spPr>
          <a:xfrm>
            <a:off x="838200" y="1825625"/>
            <a:ext cx="10515600" cy="4725300"/>
          </a:xfrm>
        </p:spPr>
        <p:txBody>
          <a:bodyPr>
            <a:normAutofit fontScale="92500" lnSpcReduction="20000"/>
          </a:bodyPr>
          <a:lstStyle/>
          <a:p>
            <a:pPr algn="just"/>
            <a:r>
              <a:rPr lang="en-US" dirty="0" err="1"/>
              <a:t>Jupyter</a:t>
            </a:r>
            <a:r>
              <a:rPr lang="en-US" dirty="0"/>
              <a:t> Notebook was born out of </a:t>
            </a:r>
            <a:r>
              <a:rPr lang="en-US" dirty="0" err="1"/>
              <a:t>IPython</a:t>
            </a:r>
            <a:r>
              <a:rPr lang="en-US" dirty="0"/>
              <a:t> in 2014. It is a web application based on server-client structure and it allows you to create and manipulate notebook documents - or just “notebooks”.</a:t>
            </a:r>
          </a:p>
          <a:p>
            <a:pPr algn="just"/>
            <a:r>
              <a:rPr lang="en-US" b="1" dirty="0"/>
              <a:t>You should try it out because…</a:t>
            </a:r>
            <a:r>
              <a:rPr lang="en-US" dirty="0"/>
              <a:t> </a:t>
            </a:r>
            <a:r>
              <a:rPr lang="en-US" dirty="0" err="1"/>
              <a:t>Jupyter</a:t>
            </a:r>
            <a:r>
              <a:rPr lang="en-US" dirty="0"/>
              <a:t> Notebook provides you with an easy-to-use, interactive data science environment across many programming languages that doesn’t only work as an IDE, but also as a presentation or education tool. It’s perfect for those who are just starting out with data science!</a:t>
            </a:r>
          </a:p>
          <a:p>
            <a:pPr algn="just"/>
            <a:r>
              <a:rPr lang="en-US" b="1" dirty="0"/>
              <a:t>Features</a:t>
            </a:r>
            <a:r>
              <a:rPr lang="en-US" dirty="0"/>
              <a:t> The </a:t>
            </a:r>
            <a:r>
              <a:rPr lang="en-US" dirty="0" err="1"/>
              <a:t>Jupyter</a:t>
            </a:r>
            <a:r>
              <a:rPr lang="en-US" dirty="0"/>
              <a:t> Notebook supports markdowns, allowing you to add HTML components from images to videos. Thanks to </a:t>
            </a:r>
            <a:r>
              <a:rPr lang="en-US" dirty="0" err="1"/>
              <a:t>Jupyter</a:t>
            </a:r>
            <a:r>
              <a:rPr lang="en-US" dirty="0"/>
              <a:t>, you can easily see and edit your code in order to create compelling presentations. For instance, you can use data visualization libraries like Matplotlib and </a:t>
            </a:r>
            <a:r>
              <a:rPr lang="en-US" dirty="0" err="1"/>
              <a:t>Seaborn</a:t>
            </a:r>
            <a:r>
              <a:rPr lang="en-US" dirty="0"/>
              <a:t> and show your graphs in the same document where your code is. Besides all of this, you can export your final work to PDF and HTML files, or you can just export it as a .</a:t>
            </a:r>
            <a:r>
              <a:rPr lang="en-US" dirty="0" err="1"/>
              <a:t>py</a:t>
            </a:r>
            <a:r>
              <a:rPr lang="en-US" dirty="0"/>
              <a:t> file. </a:t>
            </a:r>
          </a:p>
          <a:p>
            <a:endParaRPr lang="en-IN" dirty="0"/>
          </a:p>
        </p:txBody>
      </p:sp>
    </p:spTree>
    <p:extLst>
      <p:ext uri="{BB962C8B-B14F-4D97-AF65-F5344CB8AC3E}">
        <p14:creationId xmlns:p14="http://schemas.microsoft.com/office/powerpoint/2010/main" val="2592383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Top 5 IDEs for Python in Data SCIENCE &amp; ML</a:t>
            </a:r>
            <a:br>
              <a:rPr lang="en-IN" dirty="0" smtClean="0"/>
            </a:br>
            <a:r>
              <a:rPr lang="en-IN" dirty="0" err="1" smtClean="0"/>
              <a:t>PyCharm</a:t>
            </a:r>
            <a:r>
              <a:rPr lang="en-IN" dirty="0" smtClean="0"/>
              <a:t> IDE</a:t>
            </a:r>
            <a:endParaRPr lang="en-IN" dirty="0"/>
          </a:p>
        </p:txBody>
      </p:sp>
      <p:sp>
        <p:nvSpPr>
          <p:cNvPr id="3" name="Content Placeholder 2"/>
          <p:cNvSpPr>
            <a:spLocks noGrp="1"/>
          </p:cNvSpPr>
          <p:nvPr>
            <p:ph idx="1"/>
          </p:nvPr>
        </p:nvSpPr>
        <p:spPr/>
        <p:txBody>
          <a:bodyPr/>
          <a:lstStyle/>
          <a:p>
            <a:pPr algn="just"/>
            <a:endParaRPr lang="en-US" dirty="0" smtClean="0"/>
          </a:p>
          <a:p>
            <a:pPr algn="just"/>
            <a:r>
              <a:rPr lang="en-US" dirty="0" err="1" smtClean="0"/>
              <a:t>PyCharm</a:t>
            </a:r>
            <a:r>
              <a:rPr lang="en-US" dirty="0" smtClean="0"/>
              <a:t> </a:t>
            </a:r>
            <a:r>
              <a:rPr lang="en-US" dirty="0"/>
              <a:t>is an IDE made by the folks at </a:t>
            </a:r>
            <a:r>
              <a:rPr lang="en-US" dirty="0" err="1"/>
              <a:t>JetBrain</a:t>
            </a:r>
            <a:r>
              <a:rPr lang="en-US" dirty="0"/>
              <a:t>, a team responsible for one of the most famous Java IDE, the IntelliJ IDEA.</a:t>
            </a:r>
          </a:p>
          <a:p>
            <a:pPr algn="just"/>
            <a:r>
              <a:rPr lang="en-US" b="1" dirty="0"/>
              <a:t>You should try it out because…</a:t>
            </a:r>
            <a:r>
              <a:rPr lang="en-US" dirty="0"/>
              <a:t> </a:t>
            </a:r>
            <a:r>
              <a:rPr lang="en-US" dirty="0" err="1"/>
              <a:t>PyCharm</a:t>
            </a:r>
            <a:r>
              <a:rPr lang="en-US" dirty="0"/>
              <a:t> is perfect for those who already have experience using another </a:t>
            </a:r>
            <a:r>
              <a:rPr lang="en-US" dirty="0" err="1"/>
              <a:t>JetBrain’s</a:t>
            </a:r>
            <a:r>
              <a:rPr lang="en-US" dirty="0"/>
              <a:t> IDE, due to the fact that the interface and features be similar. Also, if you like </a:t>
            </a:r>
            <a:r>
              <a:rPr lang="en-US" dirty="0" err="1"/>
              <a:t>IPython</a:t>
            </a:r>
            <a:r>
              <a:rPr lang="en-US" dirty="0"/>
              <a:t> or Anaconda distribution, it’s nice for you to know that </a:t>
            </a:r>
            <a:r>
              <a:rPr lang="en-US" dirty="0" err="1"/>
              <a:t>PyCharm</a:t>
            </a:r>
            <a:r>
              <a:rPr lang="en-US" dirty="0"/>
              <a:t> integrates its tools and libraries such as </a:t>
            </a:r>
            <a:r>
              <a:rPr lang="en-US" dirty="0" err="1"/>
              <a:t>NumPy</a:t>
            </a:r>
            <a:r>
              <a:rPr lang="en-US" dirty="0"/>
              <a:t> and Matplotlib, allowing you work with array viewers and interactive plots.</a:t>
            </a:r>
          </a:p>
          <a:p>
            <a:endParaRPr lang="en-IN" dirty="0"/>
          </a:p>
        </p:txBody>
      </p:sp>
    </p:spTree>
    <p:extLst>
      <p:ext uri="{BB962C8B-B14F-4D97-AF65-F5344CB8AC3E}">
        <p14:creationId xmlns:p14="http://schemas.microsoft.com/office/powerpoint/2010/main" val="343285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Top 5 IDEs for Python in Data SCIENCE &amp; ML</a:t>
            </a:r>
            <a:br>
              <a:rPr lang="en-IN" dirty="0"/>
            </a:br>
            <a:r>
              <a:rPr lang="en-IN" dirty="0" smtClean="0"/>
              <a:t>Rodeo IDE</a:t>
            </a:r>
            <a:endParaRPr lang="en-IN" dirty="0"/>
          </a:p>
        </p:txBody>
      </p:sp>
      <p:sp>
        <p:nvSpPr>
          <p:cNvPr id="3" name="Content Placeholder 2"/>
          <p:cNvSpPr>
            <a:spLocks noGrp="1"/>
          </p:cNvSpPr>
          <p:nvPr>
            <p:ph idx="1"/>
          </p:nvPr>
        </p:nvSpPr>
        <p:spPr/>
        <p:txBody>
          <a:bodyPr/>
          <a:lstStyle/>
          <a:p>
            <a:r>
              <a:rPr lang="en-US" dirty="0"/>
              <a:t>Rodeo is pretty similar to </a:t>
            </a:r>
            <a:r>
              <a:rPr lang="en-US" dirty="0" err="1"/>
              <a:t>RStudio</a:t>
            </a:r>
            <a:r>
              <a:rPr lang="en-US" dirty="0"/>
              <a:t>, which is by far the most popular IDE for the R language, not just because of its appearance, but also for its </a:t>
            </a:r>
            <a:r>
              <a:rPr lang="en-US" dirty="0" smtClean="0"/>
              <a:t>features.</a:t>
            </a:r>
          </a:p>
          <a:p>
            <a:r>
              <a:rPr lang="en-US" dirty="0" smtClean="0"/>
              <a:t>For </a:t>
            </a:r>
            <a:r>
              <a:rPr lang="en-US" dirty="0"/>
              <a:t>instance, when you first open up Rodeo, the IDE’s window is divided into four groups: text editor, console, environment for variable visualization and plot/libraries/files, just like </a:t>
            </a:r>
            <a:r>
              <a:rPr lang="en-US" dirty="0" err="1"/>
              <a:t>RStudio</a:t>
            </a:r>
            <a:r>
              <a:rPr lang="en-US" dirty="0"/>
              <a:t>. </a:t>
            </a:r>
            <a:endParaRPr lang="en-US" dirty="0" smtClean="0"/>
          </a:p>
        </p:txBody>
      </p:sp>
    </p:spTree>
    <p:extLst>
      <p:ext uri="{BB962C8B-B14F-4D97-AF65-F5344CB8AC3E}">
        <p14:creationId xmlns:p14="http://schemas.microsoft.com/office/powerpoint/2010/main" val="175126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pPr algn="ctr"/>
            <a:r>
              <a:rPr lang="en-IN" dirty="0" smtClean="0"/>
              <a:t>About the Language</a:t>
            </a:r>
            <a:endParaRPr lang="en-IN" dirty="0"/>
          </a:p>
        </p:txBody>
      </p:sp>
      <p:sp>
        <p:nvSpPr>
          <p:cNvPr id="3" name="Content Placeholder 2"/>
          <p:cNvSpPr>
            <a:spLocks noGrp="1"/>
          </p:cNvSpPr>
          <p:nvPr>
            <p:ph idx="1"/>
          </p:nvPr>
        </p:nvSpPr>
        <p:spPr>
          <a:xfrm>
            <a:off x="838200" y="1042988"/>
            <a:ext cx="10515600" cy="5616892"/>
          </a:xfrm>
        </p:spPr>
        <p:txBody>
          <a:bodyPr>
            <a:noAutofit/>
          </a:bodyPr>
          <a:lstStyle/>
          <a:p>
            <a:pPr marL="342900" lvl="1" indent="-342900" algn="just"/>
            <a:r>
              <a:rPr lang="en-US" dirty="0" smtClean="0"/>
              <a:t>Python is a </a:t>
            </a:r>
            <a:r>
              <a:rPr lang="en-US" b="1" dirty="0" smtClean="0"/>
              <a:t>high-level</a:t>
            </a:r>
            <a:r>
              <a:rPr lang="en-US" dirty="0" smtClean="0"/>
              <a:t> language, meaning that it abstracts underlying computer-related technical details. For example, Python does not make its users think too much about computer memory management or proper declaration of variables and uses safe assumptions about what the programmer is trying to convey. </a:t>
            </a:r>
          </a:p>
          <a:p>
            <a:pPr marL="365125" indent="-365125" algn="just"/>
            <a:r>
              <a:rPr lang="en-US" sz="2400" dirty="0"/>
              <a:t>More concretely, Python is a </a:t>
            </a:r>
            <a:r>
              <a:rPr lang="en-US" sz="2400" b="1" dirty="0"/>
              <a:t>programming language </a:t>
            </a:r>
            <a:r>
              <a:rPr lang="en-US" sz="2400" dirty="0"/>
              <a:t>that, in contrast to other programming languages such as C, Fortran, or Java, allows users to more readily focus and solve domain problems instead of dealing with the complexity of how a computer operates. </a:t>
            </a:r>
          </a:p>
          <a:p>
            <a:pPr marL="342900" lvl="1" indent="-342900" algn="just"/>
            <a:r>
              <a:rPr lang="en-US" dirty="0" smtClean="0"/>
              <a:t>Python is a </a:t>
            </a:r>
            <a:r>
              <a:rPr lang="en-US" b="1" dirty="0" smtClean="0"/>
              <a:t>general-purpose</a:t>
            </a:r>
            <a:r>
              <a:rPr lang="en-US" dirty="0" smtClean="0"/>
              <a:t> language meaning that it can be used for all problems that a computer is capable of rather than specializing in a specific area </a:t>
            </a:r>
            <a:r>
              <a:rPr lang="en-US" dirty="0" smtClean="0"/>
              <a:t>like analysis.</a:t>
            </a:r>
          </a:p>
          <a:p>
            <a:pPr marL="342900" lvl="1" indent="-342900" algn="just"/>
            <a:r>
              <a:rPr lang="en-US" dirty="0" smtClean="0"/>
              <a:t>Example </a:t>
            </a:r>
            <a:r>
              <a:rPr lang="en-US" dirty="0" smtClean="0"/>
              <a:t>Python </a:t>
            </a:r>
            <a:r>
              <a:rPr lang="en-US" dirty="0" smtClean="0"/>
              <a:t>can be used for both </a:t>
            </a:r>
            <a:r>
              <a:rPr lang="en-US" b="1" dirty="0" smtClean="0"/>
              <a:t>artificial intelligence and statistical analysis</a:t>
            </a:r>
            <a:r>
              <a:rPr lang="en-US" dirty="0" smtClean="0"/>
              <a:t>. Python can be used for a variety of heterogeneous tasks within a given </a:t>
            </a:r>
            <a:r>
              <a:rPr lang="en-US" dirty="0" smtClean="0"/>
              <a:t>work-flow.</a:t>
            </a:r>
            <a:endParaRPr lang="en-US" dirty="0" smtClean="0"/>
          </a:p>
          <a:p>
            <a:pPr algn="just"/>
            <a:endParaRPr lang="en-US" sz="2400" dirty="0" smtClean="0"/>
          </a:p>
          <a:p>
            <a:pPr algn="just"/>
            <a:endParaRPr lang="en-US" sz="2400" dirty="0" smtClean="0"/>
          </a:p>
          <a:p>
            <a:pPr lvl="1" algn="just"/>
            <a:endParaRPr lang="en-US" dirty="0" smtClean="0"/>
          </a:p>
          <a:p>
            <a:pPr marL="457200" lvl="1" indent="0" algn="just">
              <a:buNone/>
            </a:pPr>
            <a:endParaRPr lang="en-US" dirty="0" smtClean="0"/>
          </a:p>
          <a:p>
            <a:pPr marL="457200" lvl="1" indent="0" algn="just">
              <a:buNone/>
            </a:pPr>
            <a:r>
              <a:rPr lang="en-US" dirty="0" smtClean="0"/>
              <a:t> </a:t>
            </a:r>
          </a:p>
          <a:p>
            <a:endParaRPr lang="en-IN" sz="2400" dirty="0"/>
          </a:p>
        </p:txBody>
      </p:sp>
    </p:spTree>
    <p:extLst>
      <p:ext uri="{BB962C8B-B14F-4D97-AF65-F5344CB8AC3E}">
        <p14:creationId xmlns:p14="http://schemas.microsoft.com/office/powerpoint/2010/main" val="10131075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Top 5 IDEs for Python in Data SCIENCE &amp; ML</a:t>
            </a:r>
            <a:br>
              <a:rPr lang="en-IN" dirty="0"/>
            </a:br>
            <a:r>
              <a:rPr lang="en-IN" dirty="0" smtClean="0"/>
              <a:t>Atom IDE</a:t>
            </a:r>
            <a:endParaRPr lang="en-IN" dirty="0"/>
          </a:p>
        </p:txBody>
      </p:sp>
      <p:sp>
        <p:nvSpPr>
          <p:cNvPr id="3" name="Content Placeholder 2"/>
          <p:cNvSpPr>
            <a:spLocks noGrp="1"/>
          </p:cNvSpPr>
          <p:nvPr>
            <p:ph idx="1"/>
          </p:nvPr>
        </p:nvSpPr>
        <p:spPr/>
        <p:txBody>
          <a:bodyPr/>
          <a:lstStyle/>
          <a:p>
            <a:pPr algn="just"/>
            <a:r>
              <a:rPr lang="en-US" dirty="0"/>
              <a:t>An open source text editor developed by </a:t>
            </a:r>
            <a:r>
              <a:rPr lang="en-US" dirty="0" err="1"/>
              <a:t>Github</a:t>
            </a:r>
            <a:r>
              <a:rPr lang="en-US" dirty="0"/>
              <a:t>. That sounds great, right?</a:t>
            </a:r>
          </a:p>
          <a:p>
            <a:pPr algn="just"/>
            <a:r>
              <a:rPr lang="en-US" dirty="0"/>
              <a:t>That’s exactly what Atom is.</a:t>
            </a:r>
          </a:p>
          <a:p>
            <a:pPr algn="just"/>
            <a:r>
              <a:rPr lang="en-US" b="1" dirty="0"/>
              <a:t>You should try it out because…</a:t>
            </a:r>
            <a:r>
              <a:rPr lang="en-US" dirty="0"/>
              <a:t> Although this text editor is available for many popular programming languages such as Ruby on Rails, PHP, Java and so on, Atom has interesting features that create a good experience for Python developers.</a:t>
            </a:r>
          </a:p>
          <a:p>
            <a:pPr algn="just"/>
            <a:r>
              <a:rPr lang="en-US" b="1" dirty="0"/>
              <a:t>Features</a:t>
            </a:r>
            <a:r>
              <a:rPr lang="en-US" dirty="0"/>
              <a:t> One of the best advantages of Atom is its community, chiefly due to the constants enhancements and plugins that they develop in order to customize your IDE and improve your workflow.</a:t>
            </a:r>
          </a:p>
          <a:p>
            <a:endParaRPr lang="en-IN" dirty="0"/>
          </a:p>
        </p:txBody>
      </p:sp>
    </p:spTree>
    <p:extLst>
      <p:ext uri="{BB962C8B-B14F-4D97-AF65-F5344CB8AC3E}">
        <p14:creationId xmlns:p14="http://schemas.microsoft.com/office/powerpoint/2010/main" val="1223906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change </a:t>
            </a:r>
            <a:r>
              <a:rPr lang="en-US" dirty="0"/>
              <a:t>the default serving directory of </a:t>
            </a:r>
            <a:r>
              <a:rPr lang="en-US" dirty="0" err="1"/>
              <a:t>ipython</a:t>
            </a:r>
            <a:r>
              <a:rPr lang="en-US" dirty="0"/>
              <a:t> when started from anaconda</a:t>
            </a:r>
            <a:endParaRPr lang="en-IN" dirty="0"/>
          </a:p>
        </p:txBody>
      </p:sp>
      <p:sp>
        <p:nvSpPr>
          <p:cNvPr id="3" name="Content Placeholder 2"/>
          <p:cNvSpPr>
            <a:spLocks noGrp="1"/>
          </p:cNvSpPr>
          <p:nvPr>
            <p:ph idx="1"/>
          </p:nvPr>
        </p:nvSpPr>
        <p:spPr/>
        <p:txBody>
          <a:bodyPr/>
          <a:lstStyle/>
          <a:p>
            <a:r>
              <a:rPr lang="en-US" dirty="0" smtClean="0"/>
              <a:t>Steps</a:t>
            </a:r>
            <a:r>
              <a:rPr lang="en-US" dirty="0"/>
              <a:t/>
            </a:r>
            <a:br>
              <a:rPr lang="en-US" dirty="0"/>
            </a:br>
            <a:r>
              <a:rPr lang="en-US" dirty="0"/>
              <a:t>- run anaconda command prompt</a:t>
            </a:r>
            <a:br>
              <a:rPr lang="en-US" dirty="0"/>
            </a:br>
            <a:r>
              <a:rPr lang="en-US" dirty="0"/>
              <a:t>- run &gt;</a:t>
            </a:r>
            <a:r>
              <a:rPr lang="en-US" dirty="0" err="1"/>
              <a:t>jupyter</a:t>
            </a:r>
            <a:r>
              <a:rPr lang="en-US" dirty="0"/>
              <a:t> notebook --generate-</a:t>
            </a:r>
            <a:r>
              <a:rPr lang="en-US" dirty="0" err="1"/>
              <a:t>config</a:t>
            </a:r>
            <a:r>
              <a:rPr lang="en-US" dirty="0"/>
              <a:t/>
            </a:r>
            <a:br>
              <a:rPr lang="en-US" dirty="0"/>
            </a:br>
            <a:r>
              <a:rPr lang="en-US" dirty="0"/>
              <a:t>- a directory .</a:t>
            </a:r>
            <a:r>
              <a:rPr lang="en-US" dirty="0" err="1"/>
              <a:t>jupyter</a:t>
            </a:r>
            <a:r>
              <a:rPr lang="en-US" dirty="0"/>
              <a:t>/ should have created in your home with a file </a:t>
            </a:r>
            <a:endParaRPr lang="en-US" dirty="0" smtClean="0"/>
          </a:p>
          <a:p>
            <a:r>
              <a:rPr lang="en-US" dirty="0" smtClean="0"/>
              <a:t>jupyter_notebook_config.py</a:t>
            </a:r>
            <a:r>
              <a:rPr lang="en-US" dirty="0"/>
              <a:t/>
            </a:r>
            <a:br>
              <a:rPr lang="en-US" dirty="0"/>
            </a:br>
            <a:r>
              <a:rPr lang="en-US" dirty="0"/>
              <a:t>- uncomment and edit the field </a:t>
            </a:r>
            <a:endParaRPr lang="en-US" dirty="0" smtClean="0"/>
          </a:p>
          <a:p>
            <a:r>
              <a:rPr lang="en-US" dirty="0" smtClean="0"/>
              <a:t>#</a:t>
            </a:r>
            <a:r>
              <a:rPr lang="en-US" dirty="0" err="1" smtClean="0"/>
              <a:t>c.NotebookApp.notebook_dir</a:t>
            </a:r>
            <a:r>
              <a:rPr lang="en-US" dirty="0" smtClean="0"/>
              <a:t>=“ ”</a:t>
            </a:r>
          </a:p>
          <a:p>
            <a:pPr marL="0" indent="0">
              <a:buNone/>
            </a:pPr>
            <a:r>
              <a:rPr lang="en-US" dirty="0"/>
              <a:t/>
            </a:r>
            <a:br>
              <a:rPr lang="en-US" dirty="0"/>
            </a:br>
            <a:endParaRPr lang="en-IN" dirty="0"/>
          </a:p>
        </p:txBody>
      </p:sp>
    </p:spTree>
    <p:extLst>
      <p:ext uri="{BB962C8B-B14F-4D97-AF65-F5344CB8AC3E}">
        <p14:creationId xmlns:p14="http://schemas.microsoft.com/office/powerpoint/2010/main" val="2495728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pPr algn="ctr"/>
            <a:r>
              <a:rPr lang="en-US" dirty="0" smtClean="0"/>
              <a:t>Example</a:t>
            </a:r>
            <a:endParaRPr lang="en-US" dirty="0"/>
          </a:p>
        </p:txBody>
      </p:sp>
      <p:sp>
        <p:nvSpPr>
          <p:cNvPr id="3" name="Content Placeholder 2"/>
          <p:cNvSpPr>
            <a:spLocks noGrp="1"/>
          </p:cNvSpPr>
          <p:nvPr>
            <p:ph idx="1"/>
          </p:nvPr>
        </p:nvSpPr>
        <p:spPr>
          <a:xfrm>
            <a:off x="838200" y="1187356"/>
            <a:ext cx="10515600" cy="5459103"/>
          </a:xfrm>
        </p:spPr>
        <p:txBody>
          <a:bodyPr>
            <a:normAutofit fontScale="92500" lnSpcReduction="20000"/>
          </a:bodyPr>
          <a:lstStyle/>
          <a:p>
            <a:pPr algn="just"/>
            <a:r>
              <a:rPr lang="en-US" b="1" dirty="0"/>
              <a:t>Perform basic arithmetic.</a:t>
            </a:r>
            <a:r>
              <a:rPr lang="en-US" dirty="0"/>
              <a:t> You can use Python to perform basic arithmetic with ease. See the box below for some examples on how to use the calculator functions. Note: #designates comments in Python code, and they are not passed through the interpreter </a:t>
            </a:r>
            <a:endParaRPr lang="en-US" dirty="0" smtClean="0"/>
          </a:p>
          <a:p>
            <a:r>
              <a:rPr lang="en-US" dirty="0" smtClean="0"/>
              <a:t>&gt;&gt;&gt; </a:t>
            </a:r>
            <a:r>
              <a:rPr lang="en-US" dirty="0"/>
              <a:t>3 + 7 </a:t>
            </a:r>
            <a:endParaRPr lang="en-US" dirty="0" smtClean="0"/>
          </a:p>
          <a:p>
            <a:pPr marL="0" indent="0">
              <a:buNone/>
            </a:pPr>
            <a:r>
              <a:rPr lang="en-US" dirty="0" smtClean="0"/>
              <a:t>10 </a:t>
            </a:r>
          </a:p>
          <a:p>
            <a:r>
              <a:rPr lang="en-US" dirty="0" smtClean="0"/>
              <a:t>&gt;&gt;&gt; </a:t>
            </a:r>
            <a:r>
              <a:rPr lang="en-US" dirty="0"/>
              <a:t>100 - </a:t>
            </a:r>
            <a:r>
              <a:rPr lang="en-US" dirty="0" smtClean="0"/>
              <a:t>10*3</a:t>
            </a:r>
          </a:p>
          <a:p>
            <a:pPr marL="0" indent="0">
              <a:buNone/>
            </a:pPr>
            <a:r>
              <a:rPr lang="en-US" dirty="0" smtClean="0"/>
              <a:t> </a:t>
            </a:r>
            <a:r>
              <a:rPr lang="en-US" dirty="0"/>
              <a:t>70 </a:t>
            </a:r>
            <a:endParaRPr lang="en-US" dirty="0" smtClean="0"/>
          </a:p>
          <a:p>
            <a:r>
              <a:rPr lang="en-US" dirty="0" smtClean="0"/>
              <a:t>&gt;&gt;&gt; </a:t>
            </a:r>
            <a:r>
              <a:rPr lang="en-US" dirty="0"/>
              <a:t>(100 - 10*3) / 2 </a:t>
            </a:r>
            <a:endParaRPr lang="en-US" dirty="0" smtClean="0"/>
          </a:p>
          <a:p>
            <a:pPr marL="0" indent="0">
              <a:buNone/>
            </a:pPr>
            <a:r>
              <a:rPr lang="en-US" i="1" dirty="0" smtClean="0"/>
              <a:t># </a:t>
            </a:r>
            <a:r>
              <a:rPr lang="en-US" i="1" dirty="0"/>
              <a:t>Division will always return a floating point (decimal) number</a:t>
            </a:r>
            <a:r>
              <a:rPr lang="en-US" dirty="0"/>
              <a:t> 35.0 </a:t>
            </a:r>
            <a:endParaRPr lang="en-US" dirty="0" smtClean="0"/>
          </a:p>
          <a:p>
            <a:r>
              <a:rPr lang="en-US" dirty="0" smtClean="0"/>
              <a:t>&gt;&gt;&gt; </a:t>
            </a:r>
            <a:r>
              <a:rPr lang="en-US" dirty="0"/>
              <a:t>(100 - 10*3) // 2 </a:t>
            </a:r>
            <a:endParaRPr lang="en-US" dirty="0" smtClean="0"/>
          </a:p>
          <a:p>
            <a:pPr marL="0" indent="0">
              <a:buNone/>
            </a:pPr>
            <a:r>
              <a:rPr lang="en-US" i="1" dirty="0" smtClean="0"/>
              <a:t># </a:t>
            </a:r>
            <a:r>
              <a:rPr lang="en-US" i="1" dirty="0"/>
              <a:t>Floor division (two slashes) will discard any decimal results</a:t>
            </a:r>
            <a:r>
              <a:rPr lang="en-US" dirty="0"/>
              <a:t> 35 </a:t>
            </a:r>
            <a:endParaRPr lang="en-US" dirty="0" smtClean="0"/>
          </a:p>
          <a:p>
            <a:r>
              <a:rPr lang="en-US" dirty="0" smtClean="0"/>
              <a:t>&gt;&gt;&gt; </a:t>
            </a:r>
            <a:r>
              <a:rPr lang="en-US" dirty="0"/>
              <a:t>23 % 4 </a:t>
            </a:r>
            <a:endParaRPr lang="en-US" dirty="0" smtClean="0"/>
          </a:p>
          <a:p>
            <a:r>
              <a:rPr lang="en-US" i="1" dirty="0" smtClean="0"/>
              <a:t># </a:t>
            </a:r>
            <a:r>
              <a:rPr lang="en-US" i="1" dirty="0"/>
              <a:t>This calculates the remainder of the division</a:t>
            </a:r>
            <a:r>
              <a:rPr lang="en-US" dirty="0"/>
              <a:t> </a:t>
            </a:r>
            <a:r>
              <a:rPr lang="en-US" dirty="0" smtClean="0"/>
              <a:t>3</a:t>
            </a:r>
          </a:p>
        </p:txBody>
      </p:sp>
    </p:spTree>
    <p:extLst>
      <p:ext uri="{BB962C8B-B14F-4D97-AF65-F5344CB8AC3E}">
        <p14:creationId xmlns:p14="http://schemas.microsoft.com/office/powerpoint/2010/main" val="213564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pPr algn="ctr"/>
            <a:r>
              <a:rPr lang="en-IN" dirty="0" smtClean="0"/>
              <a:t>More about Python</a:t>
            </a:r>
            <a:endParaRPr lang="en-IN" dirty="0"/>
          </a:p>
        </p:txBody>
      </p:sp>
      <p:sp>
        <p:nvSpPr>
          <p:cNvPr id="3" name="Content Placeholder 2"/>
          <p:cNvSpPr>
            <a:spLocks noGrp="1"/>
          </p:cNvSpPr>
          <p:nvPr>
            <p:ph idx="1"/>
          </p:nvPr>
        </p:nvSpPr>
        <p:spPr>
          <a:xfrm>
            <a:off x="838200" y="1384663"/>
            <a:ext cx="10515600" cy="4792300"/>
          </a:xfrm>
        </p:spPr>
        <p:txBody>
          <a:bodyPr>
            <a:normAutofit lnSpcReduction="10000"/>
          </a:bodyPr>
          <a:lstStyle/>
          <a:p>
            <a:pPr algn="just"/>
            <a:r>
              <a:rPr lang="en-US" b="1" dirty="0"/>
              <a:t>Python</a:t>
            </a:r>
            <a:r>
              <a:rPr lang="en-US" dirty="0"/>
              <a:t> is developed under an OSI-approved open source </a:t>
            </a:r>
            <a:r>
              <a:rPr lang="en-US" b="1" dirty="0"/>
              <a:t>license</a:t>
            </a:r>
            <a:r>
              <a:rPr lang="en-US" dirty="0"/>
              <a:t>, making it freely usable and distributable, even for </a:t>
            </a:r>
            <a:r>
              <a:rPr lang="en-US" b="1" dirty="0"/>
              <a:t>commercial use</a:t>
            </a:r>
            <a:r>
              <a:rPr lang="en-US" dirty="0"/>
              <a:t>. </a:t>
            </a:r>
            <a:r>
              <a:rPr lang="en-US" b="1" dirty="0"/>
              <a:t>Python's license</a:t>
            </a:r>
            <a:r>
              <a:rPr lang="en-US" dirty="0"/>
              <a:t> is administered by the </a:t>
            </a:r>
            <a:r>
              <a:rPr lang="en-US" b="1" dirty="0"/>
              <a:t>Python</a:t>
            </a:r>
            <a:r>
              <a:rPr lang="en-US" dirty="0"/>
              <a:t> Software Foundation</a:t>
            </a:r>
            <a:r>
              <a:rPr lang="en-US" dirty="0" smtClean="0"/>
              <a:t>.</a:t>
            </a:r>
          </a:p>
          <a:p>
            <a:pPr algn="just"/>
            <a:r>
              <a:rPr lang="en-US" b="1" dirty="0" smtClean="0"/>
              <a:t>Python</a:t>
            </a:r>
            <a:r>
              <a:rPr lang="en-US" dirty="0"/>
              <a:t> is not an exception - its most </a:t>
            </a:r>
            <a:r>
              <a:rPr lang="en-US" dirty="0" smtClean="0"/>
              <a:t>popular implementation </a:t>
            </a:r>
            <a:r>
              <a:rPr lang="en-US" dirty="0"/>
              <a:t>is called </a:t>
            </a:r>
            <a:r>
              <a:rPr lang="en-US" dirty="0" err="1"/>
              <a:t>CPython</a:t>
            </a:r>
            <a:r>
              <a:rPr lang="en-US" dirty="0"/>
              <a:t> and is </a:t>
            </a:r>
            <a:r>
              <a:rPr lang="en-US" b="1" dirty="0"/>
              <a:t>written in </a:t>
            </a:r>
            <a:r>
              <a:rPr lang="en-US" b="1" dirty="0" smtClean="0"/>
              <a:t>C</a:t>
            </a:r>
          </a:p>
          <a:p>
            <a:pPr algn="just"/>
            <a:r>
              <a:rPr lang="en-US" dirty="0"/>
              <a:t>The biggest difference between </a:t>
            </a:r>
            <a:r>
              <a:rPr lang="en-US" dirty="0" smtClean="0"/>
              <a:t>Java and Python is </a:t>
            </a:r>
            <a:r>
              <a:rPr lang="en-US" dirty="0"/>
              <a:t>that </a:t>
            </a:r>
            <a:r>
              <a:rPr lang="en-US" b="1" dirty="0"/>
              <a:t>Java</a:t>
            </a:r>
            <a:r>
              <a:rPr lang="en-US" dirty="0"/>
              <a:t> </a:t>
            </a:r>
            <a:r>
              <a:rPr lang="en-US" dirty="0" smtClean="0"/>
              <a:t>is </a:t>
            </a:r>
            <a:r>
              <a:rPr lang="en-US" dirty="0"/>
              <a:t>statically typed and </a:t>
            </a:r>
            <a:r>
              <a:rPr lang="en-US" b="1" dirty="0"/>
              <a:t>Python</a:t>
            </a:r>
            <a:r>
              <a:rPr lang="en-US" dirty="0"/>
              <a:t> is </a:t>
            </a:r>
            <a:r>
              <a:rPr lang="en-US" dirty="0" smtClean="0"/>
              <a:t> </a:t>
            </a:r>
            <a:r>
              <a:rPr lang="en-US" dirty="0"/>
              <a:t>dynamically typed. </a:t>
            </a:r>
            <a:r>
              <a:rPr lang="en-US" dirty="0" smtClean="0"/>
              <a:t>This </a:t>
            </a:r>
            <a:r>
              <a:rPr lang="en-US" dirty="0"/>
              <a:t>makes </a:t>
            </a:r>
            <a:r>
              <a:rPr lang="en-US" b="1" dirty="0"/>
              <a:t>Python</a:t>
            </a:r>
            <a:r>
              <a:rPr lang="en-US" dirty="0"/>
              <a:t> very easy to write and not too bad to read, but difficult to analyze.</a:t>
            </a:r>
            <a:endParaRPr lang="en-US" b="1" dirty="0" smtClean="0"/>
          </a:p>
          <a:p>
            <a:pPr algn="just"/>
            <a:r>
              <a:rPr lang="en-US" dirty="0" err="1"/>
              <a:t>IronPython</a:t>
            </a:r>
            <a:r>
              <a:rPr lang="en-US" dirty="0"/>
              <a:t> </a:t>
            </a:r>
            <a:r>
              <a:rPr lang="en-US" dirty="0" smtClean="0"/>
              <a:t> is the </a:t>
            </a:r>
            <a:r>
              <a:rPr lang="en-US" b="1" dirty="0" smtClean="0"/>
              <a:t>Python</a:t>
            </a:r>
            <a:r>
              <a:rPr lang="en-US" dirty="0"/>
              <a:t> running on .</a:t>
            </a:r>
            <a:r>
              <a:rPr lang="en-US" dirty="0" smtClean="0"/>
              <a:t>NET</a:t>
            </a:r>
          </a:p>
          <a:p>
            <a:pPr algn="just"/>
            <a:r>
              <a:rPr lang="en-US" dirty="0" err="1" smtClean="0"/>
              <a:t>Jython</a:t>
            </a:r>
            <a:r>
              <a:rPr lang="en-US" dirty="0" smtClean="0"/>
              <a:t> is the </a:t>
            </a:r>
            <a:r>
              <a:rPr lang="en-US" b="1" dirty="0" smtClean="0"/>
              <a:t>Python</a:t>
            </a:r>
            <a:r>
              <a:rPr lang="en-US" dirty="0"/>
              <a:t> running on the Java Virtual </a:t>
            </a:r>
            <a:r>
              <a:rPr lang="en-US" dirty="0" smtClean="0"/>
              <a:t>Machine</a:t>
            </a:r>
            <a:endParaRPr lang="en-IN" dirty="0"/>
          </a:p>
        </p:txBody>
      </p:sp>
    </p:spTree>
    <p:extLst>
      <p:ext uri="{BB962C8B-B14F-4D97-AF65-F5344CB8AC3E}">
        <p14:creationId xmlns:p14="http://schemas.microsoft.com/office/powerpoint/2010/main" val="681456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pPr algn="ctr"/>
            <a:r>
              <a:rPr lang="en-IN" dirty="0" smtClean="0"/>
              <a:t>More about Python</a:t>
            </a:r>
            <a:endParaRPr lang="en-IN" dirty="0"/>
          </a:p>
        </p:txBody>
      </p:sp>
      <p:sp>
        <p:nvSpPr>
          <p:cNvPr id="3" name="Content Placeholder 2"/>
          <p:cNvSpPr>
            <a:spLocks noGrp="1"/>
          </p:cNvSpPr>
          <p:nvPr>
            <p:ph idx="1"/>
          </p:nvPr>
        </p:nvSpPr>
        <p:spPr>
          <a:xfrm>
            <a:off x="838200" y="1119116"/>
            <a:ext cx="10515600" cy="5057847"/>
          </a:xfrm>
        </p:spPr>
        <p:txBody>
          <a:bodyPr>
            <a:normAutofit fontScale="92500" lnSpcReduction="20000"/>
          </a:bodyPr>
          <a:lstStyle/>
          <a:p>
            <a:pPr algn="just"/>
            <a:r>
              <a:rPr lang="en-US" b="1" dirty="0"/>
              <a:t>Python</a:t>
            </a:r>
            <a:r>
              <a:rPr lang="en-US" dirty="0"/>
              <a:t> </a:t>
            </a:r>
            <a:r>
              <a:rPr lang="en-US" dirty="0" smtClean="0"/>
              <a:t>has </a:t>
            </a:r>
            <a:r>
              <a:rPr lang="en-US" dirty="0"/>
              <a:t>many run-time implementations. </a:t>
            </a:r>
            <a:r>
              <a:rPr lang="en-US" dirty="0" err="1"/>
              <a:t>CPython</a:t>
            </a:r>
            <a:r>
              <a:rPr lang="en-US" dirty="0"/>
              <a:t> is usually interpreted, and will be </a:t>
            </a:r>
            <a:r>
              <a:rPr lang="en-US" b="1" dirty="0"/>
              <a:t>slower than</a:t>
            </a:r>
            <a:r>
              <a:rPr lang="en-US" dirty="0"/>
              <a:t> native-code C#. It might be </a:t>
            </a:r>
            <a:r>
              <a:rPr lang="en-US" b="1" dirty="0"/>
              <a:t>slower than Java</a:t>
            </a:r>
            <a:r>
              <a:rPr lang="en-US" dirty="0"/>
              <a:t>, depending on the </a:t>
            </a:r>
            <a:r>
              <a:rPr lang="en-US" b="1" dirty="0"/>
              <a:t>Java</a:t>
            </a:r>
            <a:r>
              <a:rPr lang="en-US" dirty="0"/>
              <a:t> JIT compiler</a:t>
            </a:r>
            <a:r>
              <a:rPr lang="en-US" dirty="0" smtClean="0"/>
              <a:t>.</a:t>
            </a:r>
            <a:r>
              <a:rPr lang="en-US" dirty="0"/>
              <a:t> the </a:t>
            </a:r>
            <a:endParaRPr lang="en-US" dirty="0" smtClean="0"/>
          </a:p>
          <a:p>
            <a:pPr algn="just"/>
            <a:r>
              <a:rPr lang="en-US" dirty="0" smtClean="0"/>
              <a:t>Django </a:t>
            </a:r>
            <a:r>
              <a:rPr lang="en-US" dirty="0"/>
              <a:t>web framework is built using the </a:t>
            </a:r>
            <a:r>
              <a:rPr lang="en-US" b="1" dirty="0"/>
              <a:t>Python</a:t>
            </a:r>
            <a:r>
              <a:rPr lang="en-US" dirty="0"/>
              <a:t> programming </a:t>
            </a:r>
            <a:r>
              <a:rPr lang="en-US" dirty="0" smtClean="0"/>
              <a:t>language</a:t>
            </a:r>
          </a:p>
          <a:p>
            <a:pPr algn="just"/>
            <a:r>
              <a:rPr lang="en-US" b="1" dirty="0" smtClean="0"/>
              <a:t>Python</a:t>
            </a:r>
            <a:r>
              <a:rPr lang="en-US" dirty="0"/>
              <a:t> has some important features that make it particularly useful </a:t>
            </a:r>
            <a:r>
              <a:rPr lang="en-US" dirty="0" smtClean="0"/>
              <a:t>for </a:t>
            </a:r>
            <a:r>
              <a:rPr lang="en-US" b="1" dirty="0" smtClean="0"/>
              <a:t>hacking</a:t>
            </a:r>
            <a:r>
              <a:rPr lang="en-US" dirty="0"/>
              <a:t>, but probably most importantly, it has some pre-built libraries that provide some powerful functionality</a:t>
            </a:r>
            <a:r>
              <a:rPr lang="en-US" dirty="0" smtClean="0"/>
              <a:t>.</a:t>
            </a:r>
          </a:p>
          <a:p>
            <a:pPr algn="just"/>
            <a:r>
              <a:rPr lang="en-IN" b="1" dirty="0"/>
              <a:t>Python</a:t>
            </a:r>
            <a:r>
              <a:rPr lang="en-IN" dirty="0"/>
              <a:t> will fall under byte code </a:t>
            </a:r>
            <a:r>
              <a:rPr lang="en-IN" b="1" dirty="0"/>
              <a:t>interpreted</a:t>
            </a:r>
            <a:r>
              <a:rPr lang="en-IN" dirty="0"/>
              <a:t>. </a:t>
            </a:r>
            <a:r>
              <a:rPr lang="en-IN" dirty="0" smtClean="0"/>
              <a:t>.</a:t>
            </a:r>
            <a:r>
              <a:rPr lang="en-IN" dirty="0" err="1" smtClean="0"/>
              <a:t>py</a:t>
            </a:r>
            <a:r>
              <a:rPr lang="en-IN" dirty="0" smtClean="0"/>
              <a:t> </a:t>
            </a:r>
            <a:r>
              <a:rPr lang="en-IN" dirty="0"/>
              <a:t>source code is first </a:t>
            </a:r>
            <a:r>
              <a:rPr lang="en-IN" b="1" dirty="0"/>
              <a:t>compiled</a:t>
            </a:r>
            <a:r>
              <a:rPr lang="en-IN" dirty="0"/>
              <a:t> to byte code as .</a:t>
            </a:r>
            <a:r>
              <a:rPr lang="en-IN" dirty="0" err="1"/>
              <a:t>pyc</a:t>
            </a:r>
            <a:r>
              <a:rPr lang="en-IN" dirty="0"/>
              <a:t>. This byte code can be </a:t>
            </a:r>
            <a:r>
              <a:rPr lang="en-IN" b="1" dirty="0"/>
              <a:t>interpreted</a:t>
            </a:r>
            <a:r>
              <a:rPr lang="en-IN" dirty="0"/>
              <a:t> (official </a:t>
            </a:r>
            <a:r>
              <a:rPr lang="en-IN" dirty="0" err="1"/>
              <a:t>CPython</a:t>
            </a:r>
            <a:r>
              <a:rPr lang="en-IN" dirty="0"/>
              <a:t>), or </a:t>
            </a:r>
            <a:r>
              <a:rPr lang="en-IN" dirty="0" err="1"/>
              <a:t>JIT</a:t>
            </a:r>
            <a:r>
              <a:rPr lang="en-IN" b="1" dirty="0" err="1"/>
              <a:t>compiled</a:t>
            </a:r>
            <a:r>
              <a:rPr lang="en-IN" dirty="0"/>
              <a:t> (</a:t>
            </a:r>
            <a:r>
              <a:rPr lang="en-IN" dirty="0" err="1"/>
              <a:t>PyPy</a:t>
            </a:r>
            <a:r>
              <a:rPr lang="en-IN" dirty="0" smtClean="0"/>
              <a:t>).</a:t>
            </a:r>
          </a:p>
          <a:p>
            <a:pPr algn="just"/>
            <a:r>
              <a:rPr lang="en-IN" b="1" dirty="0" smtClean="0"/>
              <a:t>Python</a:t>
            </a:r>
            <a:r>
              <a:rPr lang="en-IN" dirty="0"/>
              <a:t> source code (.</a:t>
            </a:r>
            <a:r>
              <a:rPr lang="en-IN" dirty="0" err="1"/>
              <a:t>py</a:t>
            </a:r>
            <a:r>
              <a:rPr lang="en-IN" dirty="0"/>
              <a:t>) can be </a:t>
            </a:r>
            <a:r>
              <a:rPr lang="en-IN" b="1" dirty="0"/>
              <a:t>compiled</a:t>
            </a:r>
            <a:r>
              <a:rPr lang="en-IN" dirty="0"/>
              <a:t> to different byte code also like </a:t>
            </a:r>
            <a:r>
              <a:rPr lang="en-IN" dirty="0" err="1"/>
              <a:t>IronPython</a:t>
            </a:r>
            <a:r>
              <a:rPr lang="en-IN" dirty="0"/>
              <a:t> (</a:t>
            </a:r>
            <a:r>
              <a:rPr lang="en-IN" dirty="0" err="1"/>
              <a:t>.Net</a:t>
            </a:r>
            <a:r>
              <a:rPr lang="en-IN" dirty="0"/>
              <a:t>) or </a:t>
            </a:r>
            <a:r>
              <a:rPr lang="en-IN" dirty="0" err="1"/>
              <a:t>Jython</a:t>
            </a:r>
            <a:r>
              <a:rPr lang="en-IN" dirty="0"/>
              <a:t> (JVM</a:t>
            </a:r>
            <a:r>
              <a:rPr lang="en-IN" dirty="0" smtClean="0"/>
              <a:t>).</a:t>
            </a:r>
            <a:r>
              <a:rPr lang="en-US" dirty="0"/>
              <a:t> The most used interpreter is </a:t>
            </a:r>
            <a:r>
              <a:rPr lang="en-US" dirty="0" err="1"/>
              <a:t>CPython</a:t>
            </a:r>
            <a:r>
              <a:rPr lang="en-US" dirty="0"/>
              <a:t> which is written in </a:t>
            </a:r>
            <a:r>
              <a:rPr lang="en-US" b="1" dirty="0"/>
              <a:t>C</a:t>
            </a:r>
            <a:r>
              <a:rPr lang="en-US" dirty="0"/>
              <a:t>. But there are many alternatives like for example </a:t>
            </a:r>
            <a:r>
              <a:rPr lang="en-US" dirty="0" err="1"/>
              <a:t>Jython</a:t>
            </a:r>
            <a:r>
              <a:rPr lang="en-US" dirty="0"/>
              <a:t> which is written in Java, </a:t>
            </a:r>
            <a:r>
              <a:rPr lang="en-US" dirty="0" err="1"/>
              <a:t>pypy</a:t>
            </a:r>
            <a:r>
              <a:rPr lang="en-US" dirty="0"/>
              <a:t> which is written in </a:t>
            </a:r>
            <a:r>
              <a:rPr lang="en-US" b="1" dirty="0"/>
              <a:t>python</a:t>
            </a:r>
            <a:r>
              <a:rPr lang="en-US" dirty="0"/>
              <a:t> itself or </a:t>
            </a:r>
            <a:r>
              <a:rPr lang="en-US" dirty="0" err="1"/>
              <a:t>ironpython</a:t>
            </a:r>
            <a:r>
              <a:rPr lang="en-US" dirty="0"/>
              <a:t> which is written in C#.</a:t>
            </a:r>
            <a:endParaRPr lang="en-IN" dirty="0"/>
          </a:p>
        </p:txBody>
      </p:sp>
    </p:spTree>
    <p:extLst>
      <p:ext uri="{BB962C8B-B14F-4D97-AF65-F5344CB8AC3E}">
        <p14:creationId xmlns:p14="http://schemas.microsoft.com/office/powerpoint/2010/main" val="1853645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IN" dirty="0" smtClean="0"/>
              <a:t>Ecosystem of Python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150" y="1327022"/>
            <a:ext cx="6983730" cy="5210938"/>
          </a:xfrm>
        </p:spPr>
      </p:pic>
    </p:spTree>
    <p:extLst>
      <p:ext uri="{BB962C8B-B14F-4D97-AF65-F5344CB8AC3E}">
        <p14:creationId xmlns:p14="http://schemas.microsoft.com/office/powerpoint/2010/main" val="26838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pPr algn="ctr"/>
            <a:r>
              <a:rPr lang="en-IN" dirty="0" smtClean="0"/>
              <a:t>Ecosystem of Python</a:t>
            </a:r>
            <a:endParaRPr lang="en-IN" dirty="0"/>
          </a:p>
        </p:txBody>
      </p:sp>
      <p:sp>
        <p:nvSpPr>
          <p:cNvPr id="3" name="Content Placeholder 2"/>
          <p:cNvSpPr>
            <a:spLocks noGrp="1"/>
          </p:cNvSpPr>
          <p:nvPr>
            <p:ph idx="1"/>
          </p:nvPr>
        </p:nvSpPr>
        <p:spPr>
          <a:xfrm>
            <a:off x="838200" y="1082040"/>
            <a:ext cx="10515600" cy="5532120"/>
          </a:xfrm>
        </p:spPr>
        <p:txBody>
          <a:bodyPr>
            <a:normAutofit fontScale="77500" lnSpcReduction="20000"/>
          </a:bodyPr>
          <a:lstStyle/>
          <a:p>
            <a:pPr marL="0" indent="0">
              <a:buNone/>
            </a:pPr>
            <a:r>
              <a:rPr lang="en-US" dirty="0" smtClean="0"/>
              <a:t>Python has a rich ecosystem for scientific inquiry in the form of many proven, and popular open-source packages including:</a:t>
            </a:r>
          </a:p>
          <a:p>
            <a:pPr marL="0" indent="0">
              <a:buNone/>
            </a:pPr>
            <a:endParaRPr lang="en-US" dirty="0" smtClean="0"/>
          </a:p>
          <a:p>
            <a:r>
              <a:rPr lang="en-US" b="1" dirty="0"/>
              <a:t>Numpy</a:t>
            </a:r>
            <a:r>
              <a:rPr lang="en-US" dirty="0"/>
              <a:t>:  </a:t>
            </a:r>
            <a:r>
              <a:rPr lang="en-US" dirty="0" smtClean="0"/>
              <a:t>a Python package for scientific computing </a:t>
            </a:r>
            <a:r>
              <a:rPr lang="en-US" dirty="0" smtClean="0"/>
              <a:t>providing </a:t>
            </a:r>
            <a:r>
              <a:rPr lang="en-US" dirty="0" smtClean="0"/>
              <a:t>support </a:t>
            </a:r>
            <a:r>
              <a:rPr lang="en-US" dirty="0"/>
              <a:t>for large, multi-dimensional arrays and matrices, along with a large collection of high-level mathematical functions to operate on these arrays.</a:t>
            </a:r>
            <a:endParaRPr lang="en-US" dirty="0" smtClean="0"/>
          </a:p>
          <a:p>
            <a:endParaRPr lang="en-US" dirty="0" smtClean="0"/>
          </a:p>
          <a:p>
            <a:pPr algn="just"/>
            <a:r>
              <a:rPr lang="en-US" b="1" dirty="0" smtClean="0"/>
              <a:t>Pandas: </a:t>
            </a:r>
            <a:r>
              <a:rPr lang="en-US" dirty="0" smtClean="0"/>
              <a:t>is </a:t>
            </a:r>
            <a:r>
              <a:rPr lang="en-US" dirty="0"/>
              <a:t>an open </a:t>
            </a:r>
            <a:r>
              <a:rPr lang="en-US" dirty="0" smtClean="0"/>
              <a:t>source </a:t>
            </a:r>
            <a:r>
              <a:rPr lang="en-US" dirty="0"/>
              <a:t>library package for data science providing high-performance, easy-to-use </a:t>
            </a:r>
            <a:r>
              <a:rPr lang="en-US" dirty="0" smtClean="0"/>
              <a:t>data structures like </a:t>
            </a:r>
            <a:r>
              <a:rPr lang="en-US" dirty="0" err="1" smtClean="0"/>
              <a:t>dataframes</a:t>
            </a:r>
            <a:r>
              <a:rPr lang="en-US" dirty="0" smtClean="0"/>
              <a:t>.</a:t>
            </a:r>
          </a:p>
          <a:p>
            <a:endParaRPr lang="en-US" dirty="0"/>
          </a:p>
          <a:p>
            <a:r>
              <a:rPr lang="en-US" b="1" dirty="0" smtClean="0"/>
              <a:t>Matplotlib:  </a:t>
            </a:r>
            <a:r>
              <a:rPr lang="en-US" dirty="0" smtClean="0"/>
              <a:t>2D plotting library which produces publication quality figures</a:t>
            </a:r>
          </a:p>
          <a:p>
            <a:endParaRPr lang="en-US" dirty="0"/>
          </a:p>
          <a:p>
            <a:r>
              <a:rPr lang="en-US" b="1" dirty="0" smtClean="0"/>
              <a:t>Cartopy : Th</a:t>
            </a:r>
            <a:r>
              <a:rPr lang="en-US" dirty="0" smtClean="0"/>
              <a:t>e</a:t>
            </a:r>
            <a:r>
              <a:rPr lang="en-US" dirty="0"/>
              <a:t> </a:t>
            </a:r>
            <a:r>
              <a:rPr lang="en-US" b="1" dirty="0"/>
              <a:t>Python Cartography Library</a:t>
            </a:r>
            <a:r>
              <a:rPr lang="en-US" dirty="0"/>
              <a:t> (PCL), is a package of </a:t>
            </a:r>
            <a:r>
              <a:rPr lang="en-US" b="1" dirty="0"/>
              <a:t>modules</a:t>
            </a:r>
            <a:r>
              <a:rPr lang="en-US" dirty="0"/>
              <a:t> for rendering GIS data from a variety of </a:t>
            </a:r>
            <a:r>
              <a:rPr lang="en-US" dirty="0" err="1"/>
              <a:t>backends</a:t>
            </a:r>
            <a:r>
              <a:rPr lang="en-US" dirty="0"/>
              <a:t> into maps.</a:t>
            </a:r>
            <a:endParaRPr lang="en-US" dirty="0" smtClean="0"/>
          </a:p>
          <a:p>
            <a:endParaRPr lang="en-US" dirty="0" smtClean="0"/>
          </a:p>
          <a:p>
            <a:r>
              <a:rPr lang="en-US" b="1" dirty="0" err="1" smtClean="0"/>
              <a:t>Scikit</a:t>
            </a:r>
            <a:r>
              <a:rPr lang="en-US" dirty="0" smtClean="0"/>
              <a:t> : provides </a:t>
            </a:r>
            <a:r>
              <a:rPr lang="en-US" dirty="0"/>
              <a:t>a range of supervised and unsupervised </a:t>
            </a:r>
            <a:r>
              <a:rPr lang="en-US" dirty="0" smtClean="0"/>
              <a:t>machine learning </a:t>
            </a:r>
            <a:r>
              <a:rPr lang="en-US" dirty="0"/>
              <a:t>algorithms via a consistent interface </a:t>
            </a:r>
            <a:r>
              <a:rPr lang="en-US" dirty="0" smtClean="0"/>
              <a:t>in </a:t>
            </a:r>
            <a:r>
              <a:rPr lang="en-US" b="1" dirty="0" smtClean="0"/>
              <a:t>Python</a:t>
            </a:r>
            <a:r>
              <a:rPr lang="en-US" dirty="0"/>
              <a:t>.</a:t>
            </a:r>
            <a:endParaRPr lang="en-IN" dirty="0"/>
          </a:p>
        </p:txBody>
      </p:sp>
    </p:spTree>
    <p:extLst>
      <p:ext uri="{BB962C8B-B14F-4D97-AF65-F5344CB8AC3E}">
        <p14:creationId xmlns:p14="http://schemas.microsoft.com/office/powerpoint/2010/main" val="998247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2293</Words>
  <Application>Microsoft Office PowerPoint</Application>
  <PresentationFormat>Widescreen</PresentationFormat>
  <Paragraphs>426</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Bahnschrift Light</vt:lpstr>
      <vt:lpstr>Calibri</vt:lpstr>
      <vt:lpstr>Calibri Light</vt:lpstr>
      <vt:lpstr>Courier New</vt:lpstr>
      <vt:lpstr>Tahoma</vt:lpstr>
      <vt:lpstr>Wingdings</vt:lpstr>
      <vt:lpstr>Office Theme</vt:lpstr>
      <vt:lpstr>Python for Data Science and Machine Learning</vt:lpstr>
      <vt:lpstr>PowerPoint Presentation</vt:lpstr>
      <vt:lpstr>History of Python</vt:lpstr>
      <vt:lpstr>History of Python </vt:lpstr>
      <vt:lpstr>About the Language</vt:lpstr>
      <vt:lpstr>More about Python</vt:lpstr>
      <vt:lpstr>More about Python</vt:lpstr>
      <vt:lpstr>Ecosystem of Python</vt:lpstr>
      <vt:lpstr>Ecosystem of Python</vt:lpstr>
      <vt:lpstr>Web and Internet Development </vt:lpstr>
      <vt:lpstr>Scientific and Numeric </vt:lpstr>
      <vt:lpstr>PowerPoint Presentation</vt:lpstr>
      <vt:lpstr>PowerPoint Presentation</vt:lpstr>
      <vt:lpstr>PowerPoint Presentation</vt:lpstr>
      <vt:lpstr>PowerPoint Presentation</vt:lpstr>
      <vt:lpstr>PowerPoint Presentation</vt:lpstr>
      <vt:lpstr>Power of Python</vt:lpstr>
      <vt:lpstr>Why Python ?</vt:lpstr>
      <vt:lpstr>Why Python?</vt:lpstr>
      <vt:lpstr>Attributes of Python</vt:lpstr>
      <vt:lpstr>Compiling and interpreting</vt:lpstr>
      <vt:lpstr>Versions of Python</vt:lpstr>
      <vt:lpstr>Versions of Python</vt:lpstr>
      <vt:lpstr>Installing Python</vt:lpstr>
      <vt:lpstr>Development Environments What IDE to use? </vt:lpstr>
      <vt:lpstr>Python Language : Brief</vt:lpstr>
      <vt:lpstr>Executing Python Programs</vt:lpstr>
      <vt:lpstr>Executing Python Programs</vt:lpstr>
      <vt:lpstr>Executing Python Programs</vt:lpstr>
      <vt:lpstr>Executing Python Programs</vt:lpstr>
      <vt:lpstr>Interactive “Shell”</vt:lpstr>
      <vt:lpstr>Module Files</vt:lpstr>
      <vt:lpstr>Example</vt:lpstr>
      <vt:lpstr>Example</vt:lpstr>
      <vt:lpstr>Ipython Notebooks</vt:lpstr>
      <vt:lpstr>About Jupyter</vt:lpstr>
      <vt:lpstr>Jupyter notebooks</vt:lpstr>
      <vt:lpstr>PowerPoint Presentation</vt:lpstr>
      <vt:lpstr>What is a kernel in Jupyter?</vt:lpstr>
      <vt:lpstr>How To Install Jupyter Notebook </vt:lpstr>
      <vt:lpstr>What is Anaconda program?</vt:lpstr>
      <vt:lpstr>Why anaconda?</vt:lpstr>
      <vt:lpstr>Using Jupyter Notebooks</vt:lpstr>
      <vt:lpstr>Using Jupyter Notebooks</vt:lpstr>
      <vt:lpstr>What is IDLE in Python?</vt:lpstr>
      <vt:lpstr>Top 5 IDEs for Python in Data SCIENCE &amp; ML  Spyder </vt:lpstr>
      <vt:lpstr>Top 5 IDEs for Python in Data SCIENCE &amp; ML Jupyter Notebook</vt:lpstr>
      <vt:lpstr>Top 5 IDEs for Python in Data SCIENCE &amp; ML PyCharm IDE</vt:lpstr>
      <vt:lpstr>Top 5 IDEs for Python in Data SCIENCE &amp; ML Rodeo IDE</vt:lpstr>
      <vt:lpstr>Top 5 IDEs for Python in Data SCIENCE &amp; ML Atom IDE</vt:lpstr>
      <vt:lpstr>How to change the default serving directory of ipython when started from anaconda</vt:lpstr>
      <vt:lpstr>Example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pc anita</dc:creator>
  <cp:lastModifiedBy>anita pc anita</cp:lastModifiedBy>
  <cp:revision>47</cp:revision>
  <dcterms:created xsi:type="dcterms:W3CDTF">2018-06-03T02:16:00Z</dcterms:created>
  <dcterms:modified xsi:type="dcterms:W3CDTF">2018-12-23T21:49:22Z</dcterms:modified>
</cp:coreProperties>
</file>