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4"/>
  </p:sldMasterIdLst>
  <p:sldIdLst>
    <p:sldId id="257" r:id="rId5"/>
    <p:sldId id="279" r:id="rId6"/>
    <p:sldId id="281" r:id="rId7"/>
    <p:sldId id="290" r:id="rId8"/>
    <p:sldId id="289" r:id="rId9"/>
    <p:sldId id="284" r:id="rId10"/>
    <p:sldId id="286" r:id="rId11"/>
    <p:sldId id="293" r:id="rId12"/>
    <p:sldId id="294"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0"/>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ta%20Dash\Downloads\Average%20Ride%20Length%20Vs%20Day%20of%20the%20Week.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ta%20Dash\Downloads\No.%20of%20Rides%20Vs%20Day%20of%20the%20Week.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ta%20Dash\Downloads\Average%20Ride%20Length%20Vs%20Month%20Only%20(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ita%20Dash\Downloads\No.%20of%20Rides%20Vs%20Month%20Onl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ita%20Dash\Downloads\Average%20Ride%20Length%20Vs%20Ride%20Season.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ita%20Dash\Downloads\No.%20of%20Rides%20Vs%20Ride%20Season.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ita%20Dash\Downloads\Average%20Ride%20Length%20Vs%20Type%20of%20Bik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ita%20Dash\Downloads\No.%20of%20Rides%20Vs%20Type%20of%20bike.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Average Ride Length Vs Day of the Week</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Ride Length Vs Day of t'!$A$2</c:f>
              <c:strCache>
                <c:ptCount val="1"/>
                <c:pt idx="0">
                  <c:v>casual</c:v>
                </c:pt>
              </c:strCache>
            </c:strRef>
          </c:tx>
          <c:spPr>
            <a:solidFill>
              <a:schemeClr val="accent1"/>
            </a:solidFill>
            <a:ln>
              <a:noFill/>
            </a:ln>
            <a:effectLst/>
          </c:spPr>
          <c:invertIfNegative val="0"/>
          <c:cat>
            <c:strRef>
              <c:f>'Average Ride Length Vs Day of t'!$B$1:$H$1</c:f>
              <c:strCache>
                <c:ptCount val="7"/>
                <c:pt idx="0">
                  <c:v>Sunday</c:v>
                </c:pt>
                <c:pt idx="1">
                  <c:v>Monday</c:v>
                </c:pt>
                <c:pt idx="2">
                  <c:v>Tuesday</c:v>
                </c:pt>
                <c:pt idx="3">
                  <c:v>Wednesday</c:v>
                </c:pt>
                <c:pt idx="4">
                  <c:v>Thursday</c:v>
                </c:pt>
                <c:pt idx="5">
                  <c:v>Friday</c:v>
                </c:pt>
                <c:pt idx="6">
                  <c:v>Saturday</c:v>
                </c:pt>
              </c:strCache>
            </c:strRef>
          </c:cat>
          <c:val>
            <c:numRef>
              <c:f>'Average Ride Length Vs Day of t'!$B$2:$H$2</c:f>
              <c:numCache>
                <c:formatCode>#,##0</c:formatCode>
                <c:ptCount val="7"/>
                <c:pt idx="0">
                  <c:v>1984</c:v>
                </c:pt>
                <c:pt idx="1">
                  <c:v>1693</c:v>
                </c:pt>
                <c:pt idx="2">
                  <c:v>1427</c:v>
                </c:pt>
                <c:pt idx="3">
                  <c:v>1456</c:v>
                </c:pt>
                <c:pt idx="4">
                  <c:v>1459</c:v>
                </c:pt>
                <c:pt idx="5">
                  <c:v>1525</c:v>
                </c:pt>
                <c:pt idx="6">
                  <c:v>1803</c:v>
                </c:pt>
              </c:numCache>
            </c:numRef>
          </c:val>
          <c:extLst>
            <c:ext xmlns:c16="http://schemas.microsoft.com/office/drawing/2014/chart" uri="{C3380CC4-5D6E-409C-BE32-E72D297353CC}">
              <c16:uniqueId val="{00000000-C1B6-4C27-9D5E-561B9DD9066C}"/>
            </c:ext>
          </c:extLst>
        </c:ser>
        <c:ser>
          <c:idx val="1"/>
          <c:order val="1"/>
          <c:tx>
            <c:strRef>
              <c:f>'Average Ride Length Vs Day of t'!$A$3</c:f>
              <c:strCache>
                <c:ptCount val="1"/>
                <c:pt idx="0">
                  <c:v>member</c:v>
                </c:pt>
              </c:strCache>
            </c:strRef>
          </c:tx>
          <c:spPr>
            <a:solidFill>
              <a:schemeClr val="accent2"/>
            </a:solidFill>
            <a:ln>
              <a:noFill/>
            </a:ln>
            <a:effectLst/>
          </c:spPr>
          <c:invertIfNegative val="0"/>
          <c:cat>
            <c:strRef>
              <c:f>'Average Ride Length Vs Day of t'!$B$1:$H$1</c:f>
              <c:strCache>
                <c:ptCount val="7"/>
                <c:pt idx="0">
                  <c:v>Sunday</c:v>
                </c:pt>
                <c:pt idx="1">
                  <c:v>Monday</c:v>
                </c:pt>
                <c:pt idx="2">
                  <c:v>Tuesday</c:v>
                </c:pt>
                <c:pt idx="3">
                  <c:v>Wednesday</c:v>
                </c:pt>
                <c:pt idx="4">
                  <c:v>Thursday</c:v>
                </c:pt>
                <c:pt idx="5">
                  <c:v>Friday</c:v>
                </c:pt>
                <c:pt idx="6">
                  <c:v>Saturday</c:v>
                </c:pt>
              </c:strCache>
            </c:strRef>
          </c:cat>
          <c:val>
            <c:numRef>
              <c:f>'Average Ride Length Vs Day of t'!$B$3:$H$3</c:f>
              <c:numCache>
                <c:formatCode>General</c:formatCode>
                <c:ptCount val="7"/>
                <c:pt idx="0">
                  <c:v>889</c:v>
                </c:pt>
                <c:pt idx="1">
                  <c:v>747</c:v>
                </c:pt>
                <c:pt idx="2">
                  <c:v>721</c:v>
                </c:pt>
                <c:pt idx="3">
                  <c:v>731</c:v>
                </c:pt>
                <c:pt idx="4">
                  <c:v>731</c:v>
                </c:pt>
                <c:pt idx="5">
                  <c:v>752</c:v>
                </c:pt>
                <c:pt idx="6">
                  <c:v>868</c:v>
                </c:pt>
              </c:numCache>
            </c:numRef>
          </c:val>
          <c:extLst>
            <c:ext xmlns:c16="http://schemas.microsoft.com/office/drawing/2014/chart" uri="{C3380CC4-5D6E-409C-BE32-E72D297353CC}">
              <c16:uniqueId val="{00000001-C1B6-4C27-9D5E-561B9DD9066C}"/>
            </c:ext>
          </c:extLst>
        </c:ser>
        <c:dLbls>
          <c:showLegendKey val="0"/>
          <c:showVal val="0"/>
          <c:showCatName val="0"/>
          <c:showSerName val="0"/>
          <c:showPercent val="0"/>
          <c:showBubbleSize val="0"/>
        </c:dLbls>
        <c:gapWidth val="219"/>
        <c:overlap val="-27"/>
        <c:axId val="2008915840"/>
        <c:axId val="2008929984"/>
      </c:barChart>
      <c:catAx>
        <c:axId val="200891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929984"/>
        <c:crosses val="autoZero"/>
        <c:auto val="1"/>
        <c:lblAlgn val="ctr"/>
        <c:lblOffset val="100"/>
        <c:noMultiLvlLbl val="0"/>
      </c:catAx>
      <c:valAx>
        <c:axId val="20089299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91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No. of Rides Vs Day of the Week</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'No. of Rides Vs Day of the Week'!$A$2</c:f>
              <c:strCache>
                <c:ptCount val="1"/>
                <c:pt idx="0">
                  <c:v>casual</c:v>
                </c:pt>
              </c:strCache>
            </c:strRef>
          </c:tx>
          <c:spPr>
            <a:solidFill>
              <a:schemeClr val="accent1"/>
            </a:solidFill>
            <a:ln>
              <a:noFill/>
            </a:ln>
            <a:effectLst/>
          </c:spPr>
          <c:invertIfNegative val="0"/>
          <c:cat>
            <c:strRef>
              <c:f>'No. of Rides Vs Day of the Week'!$B$1:$H$1</c:f>
              <c:strCache>
                <c:ptCount val="7"/>
                <c:pt idx="0">
                  <c:v>Sunday</c:v>
                </c:pt>
                <c:pt idx="1">
                  <c:v>Monday</c:v>
                </c:pt>
                <c:pt idx="2">
                  <c:v>Tuesday</c:v>
                </c:pt>
                <c:pt idx="3">
                  <c:v>Wednesday</c:v>
                </c:pt>
                <c:pt idx="4">
                  <c:v>Thursday</c:v>
                </c:pt>
                <c:pt idx="5">
                  <c:v>Friday</c:v>
                </c:pt>
                <c:pt idx="6">
                  <c:v>Saturday</c:v>
                </c:pt>
              </c:strCache>
            </c:strRef>
          </c:cat>
          <c:val>
            <c:numRef>
              <c:f>'No. of Rides Vs Day of the Week'!$B$2:$H$2</c:f>
              <c:numCache>
                <c:formatCode>#,##0</c:formatCode>
                <c:ptCount val="7"/>
                <c:pt idx="0">
                  <c:v>473118</c:v>
                </c:pt>
                <c:pt idx="1">
                  <c:v>286688</c:v>
                </c:pt>
                <c:pt idx="2">
                  <c:v>268253</c:v>
                </c:pt>
                <c:pt idx="3">
                  <c:v>282443</c:v>
                </c:pt>
                <c:pt idx="4">
                  <c:v>294652</c:v>
                </c:pt>
                <c:pt idx="5">
                  <c:v>352197</c:v>
                </c:pt>
                <c:pt idx="6">
                  <c:v>549865</c:v>
                </c:pt>
              </c:numCache>
            </c:numRef>
          </c:val>
          <c:extLst>
            <c:ext xmlns:c16="http://schemas.microsoft.com/office/drawing/2014/chart" uri="{C3380CC4-5D6E-409C-BE32-E72D297353CC}">
              <c16:uniqueId val="{00000000-5B30-4F07-95EE-916124620F8B}"/>
            </c:ext>
          </c:extLst>
        </c:ser>
        <c:ser>
          <c:idx val="1"/>
          <c:order val="1"/>
          <c:tx>
            <c:strRef>
              <c:f>'No. of Rides Vs Day of the Week'!$A$3</c:f>
              <c:strCache>
                <c:ptCount val="1"/>
                <c:pt idx="0">
                  <c:v>member</c:v>
                </c:pt>
              </c:strCache>
            </c:strRef>
          </c:tx>
          <c:spPr>
            <a:solidFill>
              <a:schemeClr val="accent2"/>
            </a:solidFill>
            <a:ln>
              <a:noFill/>
            </a:ln>
            <a:effectLst/>
          </c:spPr>
          <c:invertIfNegative val="0"/>
          <c:cat>
            <c:strRef>
              <c:f>'No. of Rides Vs Day of the Week'!$B$1:$H$1</c:f>
              <c:strCache>
                <c:ptCount val="7"/>
                <c:pt idx="0">
                  <c:v>Sunday</c:v>
                </c:pt>
                <c:pt idx="1">
                  <c:v>Monday</c:v>
                </c:pt>
                <c:pt idx="2">
                  <c:v>Tuesday</c:v>
                </c:pt>
                <c:pt idx="3">
                  <c:v>Wednesday</c:v>
                </c:pt>
                <c:pt idx="4">
                  <c:v>Thursday</c:v>
                </c:pt>
                <c:pt idx="5">
                  <c:v>Friday</c:v>
                </c:pt>
                <c:pt idx="6">
                  <c:v>Saturday</c:v>
                </c:pt>
              </c:strCache>
            </c:strRef>
          </c:cat>
          <c:val>
            <c:numRef>
              <c:f>'No. of Rides Vs Day of the Week'!$B$3:$H$3</c:f>
              <c:numCache>
                <c:formatCode>#,##0</c:formatCode>
                <c:ptCount val="7"/>
                <c:pt idx="0">
                  <c:v>387090</c:v>
                </c:pt>
                <c:pt idx="1">
                  <c:v>444736</c:v>
                </c:pt>
                <c:pt idx="2">
                  <c:v>497616</c:v>
                </c:pt>
                <c:pt idx="3">
                  <c:v>505777</c:v>
                </c:pt>
                <c:pt idx="4">
                  <c:v>484400</c:v>
                </c:pt>
                <c:pt idx="5">
                  <c:v>451028</c:v>
                </c:pt>
                <c:pt idx="6">
                  <c:v>440216</c:v>
                </c:pt>
              </c:numCache>
            </c:numRef>
          </c:val>
          <c:extLst>
            <c:ext xmlns:c16="http://schemas.microsoft.com/office/drawing/2014/chart" uri="{C3380CC4-5D6E-409C-BE32-E72D297353CC}">
              <c16:uniqueId val="{00000001-5B30-4F07-95EE-916124620F8B}"/>
            </c:ext>
          </c:extLst>
        </c:ser>
        <c:dLbls>
          <c:showLegendKey val="0"/>
          <c:showVal val="0"/>
          <c:showCatName val="0"/>
          <c:showSerName val="0"/>
          <c:showPercent val="0"/>
          <c:showBubbleSize val="0"/>
        </c:dLbls>
        <c:gapWidth val="219"/>
        <c:overlap val="-27"/>
        <c:axId val="1692232416"/>
        <c:axId val="1692229920"/>
      </c:barChart>
      <c:catAx>
        <c:axId val="1692232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229920"/>
        <c:crosses val="autoZero"/>
        <c:auto val="1"/>
        <c:lblAlgn val="ctr"/>
        <c:lblOffset val="100"/>
        <c:noMultiLvlLbl val="0"/>
      </c:catAx>
      <c:valAx>
        <c:axId val="1692229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232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Average Ride Length Vs Month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'Average Ride Length Vs Month On'!$A$3</c:f>
              <c:strCache>
                <c:ptCount val="1"/>
                <c:pt idx="0">
                  <c:v>casual</c:v>
                </c:pt>
              </c:strCache>
            </c:strRef>
          </c:tx>
          <c:spPr>
            <a:ln w="28575" cap="rnd">
              <a:solidFill>
                <a:schemeClr val="accent1"/>
              </a:solidFill>
              <a:round/>
            </a:ln>
            <a:effectLst/>
          </c:spPr>
          <c:marker>
            <c:symbol val="none"/>
          </c:marker>
          <c:cat>
            <c:numRef>
              <c:f>'Average Ride Length Vs Month On'!$B$2:$M$2</c:f>
              <c:numCache>
                <c:formatCode>mmm\-yy</c:formatCode>
                <c:ptCount val="12"/>
                <c:pt idx="0">
                  <c:v>44317</c:v>
                </c:pt>
                <c:pt idx="1">
                  <c:v>44348</c:v>
                </c:pt>
                <c:pt idx="2">
                  <c:v>44378</c:v>
                </c:pt>
                <c:pt idx="3">
                  <c:v>44409</c:v>
                </c:pt>
                <c:pt idx="4">
                  <c:v>44440</c:v>
                </c:pt>
                <c:pt idx="5">
                  <c:v>44470</c:v>
                </c:pt>
                <c:pt idx="6">
                  <c:v>44501</c:v>
                </c:pt>
                <c:pt idx="7">
                  <c:v>44531</c:v>
                </c:pt>
                <c:pt idx="8">
                  <c:v>44562</c:v>
                </c:pt>
                <c:pt idx="9">
                  <c:v>44593</c:v>
                </c:pt>
                <c:pt idx="10">
                  <c:v>44621</c:v>
                </c:pt>
                <c:pt idx="11">
                  <c:v>44652</c:v>
                </c:pt>
              </c:numCache>
            </c:numRef>
          </c:cat>
          <c:val>
            <c:numRef>
              <c:f>'Average Ride Length Vs Month On'!$B$3:$M$3</c:f>
              <c:numCache>
                <c:formatCode>#,##0</c:formatCode>
                <c:ptCount val="12"/>
                <c:pt idx="0">
                  <c:v>1996</c:v>
                </c:pt>
                <c:pt idx="1">
                  <c:v>1910</c:v>
                </c:pt>
                <c:pt idx="2">
                  <c:v>1755</c:v>
                </c:pt>
                <c:pt idx="3">
                  <c:v>1611</c:v>
                </c:pt>
                <c:pt idx="4">
                  <c:v>1545</c:v>
                </c:pt>
                <c:pt idx="5">
                  <c:v>1514</c:v>
                </c:pt>
                <c:pt idx="6">
                  <c:v>1199</c:v>
                </c:pt>
                <c:pt idx="7">
                  <c:v>1248</c:v>
                </c:pt>
                <c:pt idx="8">
                  <c:v>1496</c:v>
                </c:pt>
                <c:pt idx="9">
                  <c:v>1399</c:v>
                </c:pt>
                <c:pt idx="10">
                  <c:v>1635</c:v>
                </c:pt>
                <c:pt idx="11">
                  <c:v>1533</c:v>
                </c:pt>
              </c:numCache>
            </c:numRef>
          </c:val>
          <c:smooth val="0"/>
          <c:extLst>
            <c:ext xmlns:c16="http://schemas.microsoft.com/office/drawing/2014/chart" uri="{C3380CC4-5D6E-409C-BE32-E72D297353CC}">
              <c16:uniqueId val="{00000000-52F3-4EB7-BF3E-892466EB5692}"/>
            </c:ext>
          </c:extLst>
        </c:ser>
        <c:ser>
          <c:idx val="1"/>
          <c:order val="1"/>
          <c:tx>
            <c:strRef>
              <c:f>'Average Ride Length Vs Month On'!$A$4</c:f>
              <c:strCache>
                <c:ptCount val="1"/>
                <c:pt idx="0">
                  <c:v>member</c:v>
                </c:pt>
              </c:strCache>
            </c:strRef>
          </c:tx>
          <c:spPr>
            <a:ln w="28575" cap="rnd">
              <a:solidFill>
                <a:schemeClr val="accent2"/>
              </a:solidFill>
              <a:round/>
            </a:ln>
            <a:effectLst/>
          </c:spPr>
          <c:marker>
            <c:symbol val="none"/>
          </c:marker>
          <c:cat>
            <c:numRef>
              <c:f>'Average Ride Length Vs Month On'!$B$2:$M$2</c:f>
              <c:numCache>
                <c:formatCode>mmm\-yy</c:formatCode>
                <c:ptCount val="12"/>
                <c:pt idx="0">
                  <c:v>44317</c:v>
                </c:pt>
                <c:pt idx="1">
                  <c:v>44348</c:v>
                </c:pt>
                <c:pt idx="2">
                  <c:v>44378</c:v>
                </c:pt>
                <c:pt idx="3">
                  <c:v>44409</c:v>
                </c:pt>
                <c:pt idx="4">
                  <c:v>44440</c:v>
                </c:pt>
                <c:pt idx="5">
                  <c:v>44470</c:v>
                </c:pt>
                <c:pt idx="6">
                  <c:v>44501</c:v>
                </c:pt>
                <c:pt idx="7">
                  <c:v>44531</c:v>
                </c:pt>
                <c:pt idx="8">
                  <c:v>44562</c:v>
                </c:pt>
                <c:pt idx="9">
                  <c:v>44593</c:v>
                </c:pt>
                <c:pt idx="10">
                  <c:v>44621</c:v>
                </c:pt>
                <c:pt idx="11">
                  <c:v>44652</c:v>
                </c:pt>
              </c:numCache>
            </c:numRef>
          </c:cat>
          <c:val>
            <c:numRef>
              <c:f>'Average Ride Length Vs Month On'!$B$4:$M$4</c:f>
              <c:numCache>
                <c:formatCode>General</c:formatCode>
                <c:ptCount val="12"/>
                <c:pt idx="0">
                  <c:v>861</c:v>
                </c:pt>
                <c:pt idx="1">
                  <c:v>862</c:v>
                </c:pt>
                <c:pt idx="2">
                  <c:v>838</c:v>
                </c:pt>
                <c:pt idx="3">
                  <c:v>835</c:v>
                </c:pt>
                <c:pt idx="4">
                  <c:v>809</c:v>
                </c:pt>
                <c:pt idx="5">
                  <c:v>736</c:v>
                </c:pt>
                <c:pt idx="6">
                  <c:v>659</c:v>
                </c:pt>
                <c:pt idx="7">
                  <c:v>650</c:v>
                </c:pt>
                <c:pt idx="8">
                  <c:v>668</c:v>
                </c:pt>
                <c:pt idx="9">
                  <c:v>664</c:v>
                </c:pt>
                <c:pt idx="10">
                  <c:v>702</c:v>
                </c:pt>
                <c:pt idx="11">
                  <c:v>678</c:v>
                </c:pt>
              </c:numCache>
            </c:numRef>
          </c:val>
          <c:smooth val="0"/>
          <c:extLst>
            <c:ext xmlns:c16="http://schemas.microsoft.com/office/drawing/2014/chart" uri="{C3380CC4-5D6E-409C-BE32-E72D297353CC}">
              <c16:uniqueId val="{00000001-52F3-4EB7-BF3E-892466EB5692}"/>
            </c:ext>
          </c:extLst>
        </c:ser>
        <c:dLbls>
          <c:showLegendKey val="0"/>
          <c:showVal val="0"/>
          <c:showCatName val="0"/>
          <c:showSerName val="0"/>
          <c:showPercent val="0"/>
          <c:showBubbleSize val="0"/>
        </c:dLbls>
        <c:smooth val="0"/>
        <c:axId val="188994480"/>
        <c:axId val="188994064"/>
      </c:lineChart>
      <c:dateAx>
        <c:axId val="18899448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94064"/>
        <c:crosses val="autoZero"/>
        <c:auto val="1"/>
        <c:lblOffset val="100"/>
        <c:baseTimeUnit val="months"/>
      </c:dateAx>
      <c:valAx>
        <c:axId val="188994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94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No. of Rides Vs Month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'No. of Rides Vs Month Only'!$A$3</c:f>
              <c:strCache>
                <c:ptCount val="1"/>
                <c:pt idx="0">
                  <c:v>casual</c:v>
                </c:pt>
              </c:strCache>
            </c:strRef>
          </c:tx>
          <c:spPr>
            <a:ln w="28575" cap="rnd">
              <a:solidFill>
                <a:schemeClr val="accent1"/>
              </a:solidFill>
              <a:round/>
            </a:ln>
            <a:effectLst/>
          </c:spPr>
          <c:marker>
            <c:symbol val="none"/>
          </c:marker>
          <c:cat>
            <c:numRef>
              <c:f>'No. of Rides Vs Month Only'!$B$2:$M$2</c:f>
              <c:numCache>
                <c:formatCode>mmm\-yy</c:formatCode>
                <c:ptCount val="12"/>
                <c:pt idx="0">
                  <c:v>44317</c:v>
                </c:pt>
                <c:pt idx="1">
                  <c:v>44348</c:v>
                </c:pt>
                <c:pt idx="2">
                  <c:v>44378</c:v>
                </c:pt>
                <c:pt idx="3">
                  <c:v>44409</c:v>
                </c:pt>
                <c:pt idx="4">
                  <c:v>44440</c:v>
                </c:pt>
                <c:pt idx="5">
                  <c:v>44470</c:v>
                </c:pt>
                <c:pt idx="6">
                  <c:v>44501</c:v>
                </c:pt>
                <c:pt idx="7">
                  <c:v>44531</c:v>
                </c:pt>
                <c:pt idx="8">
                  <c:v>44562</c:v>
                </c:pt>
                <c:pt idx="9">
                  <c:v>44593</c:v>
                </c:pt>
                <c:pt idx="10">
                  <c:v>44621</c:v>
                </c:pt>
                <c:pt idx="11">
                  <c:v>44652</c:v>
                </c:pt>
              </c:numCache>
            </c:numRef>
          </c:cat>
          <c:val>
            <c:numRef>
              <c:f>'No. of Rides Vs Month Only'!$B$3:$M$3</c:f>
              <c:numCache>
                <c:formatCode>#,##0</c:formatCode>
                <c:ptCount val="12"/>
                <c:pt idx="0">
                  <c:v>253157</c:v>
                </c:pt>
                <c:pt idx="1">
                  <c:v>364684</c:v>
                </c:pt>
                <c:pt idx="2">
                  <c:v>436318</c:v>
                </c:pt>
                <c:pt idx="3">
                  <c:v>408229</c:v>
                </c:pt>
                <c:pt idx="4">
                  <c:v>360200</c:v>
                </c:pt>
                <c:pt idx="5">
                  <c:v>254951</c:v>
                </c:pt>
                <c:pt idx="6">
                  <c:v>106213</c:v>
                </c:pt>
                <c:pt idx="7">
                  <c:v>69216</c:v>
                </c:pt>
                <c:pt idx="8">
                  <c:v>18389</c:v>
                </c:pt>
                <c:pt idx="9">
                  <c:v>21278</c:v>
                </c:pt>
                <c:pt idx="10">
                  <c:v>89310</c:v>
                </c:pt>
                <c:pt idx="11">
                  <c:v>125271</c:v>
                </c:pt>
              </c:numCache>
            </c:numRef>
          </c:val>
          <c:smooth val="0"/>
          <c:extLst>
            <c:ext xmlns:c16="http://schemas.microsoft.com/office/drawing/2014/chart" uri="{C3380CC4-5D6E-409C-BE32-E72D297353CC}">
              <c16:uniqueId val="{00000000-BD14-4AFF-A5AC-E5D88E2280B7}"/>
            </c:ext>
          </c:extLst>
        </c:ser>
        <c:ser>
          <c:idx val="1"/>
          <c:order val="1"/>
          <c:tx>
            <c:strRef>
              <c:f>'No. of Rides Vs Month Only'!$A$4</c:f>
              <c:strCache>
                <c:ptCount val="1"/>
                <c:pt idx="0">
                  <c:v>member</c:v>
                </c:pt>
              </c:strCache>
            </c:strRef>
          </c:tx>
          <c:spPr>
            <a:ln w="28575" cap="rnd">
              <a:solidFill>
                <a:schemeClr val="accent2"/>
              </a:solidFill>
              <a:round/>
            </a:ln>
            <a:effectLst/>
          </c:spPr>
          <c:marker>
            <c:symbol val="none"/>
          </c:marker>
          <c:cat>
            <c:numRef>
              <c:f>'No. of Rides Vs Month Only'!$B$2:$M$2</c:f>
              <c:numCache>
                <c:formatCode>mmm\-yy</c:formatCode>
                <c:ptCount val="12"/>
                <c:pt idx="0">
                  <c:v>44317</c:v>
                </c:pt>
                <c:pt idx="1">
                  <c:v>44348</c:v>
                </c:pt>
                <c:pt idx="2">
                  <c:v>44378</c:v>
                </c:pt>
                <c:pt idx="3">
                  <c:v>44409</c:v>
                </c:pt>
                <c:pt idx="4">
                  <c:v>44440</c:v>
                </c:pt>
                <c:pt idx="5">
                  <c:v>44470</c:v>
                </c:pt>
                <c:pt idx="6">
                  <c:v>44501</c:v>
                </c:pt>
                <c:pt idx="7">
                  <c:v>44531</c:v>
                </c:pt>
                <c:pt idx="8">
                  <c:v>44562</c:v>
                </c:pt>
                <c:pt idx="9">
                  <c:v>44593</c:v>
                </c:pt>
                <c:pt idx="10">
                  <c:v>44621</c:v>
                </c:pt>
                <c:pt idx="11">
                  <c:v>44652</c:v>
                </c:pt>
              </c:numCache>
            </c:numRef>
          </c:cat>
          <c:val>
            <c:numRef>
              <c:f>'No. of Rides Vs Month Only'!$B$4:$M$4</c:f>
              <c:numCache>
                <c:formatCode>#,##0</c:formatCode>
                <c:ptCount val="12"/>
                <c:pt idx="0">
                  <c:v>273787</c:v>
                </c:pt>
                <c:pt idx="1">
                  <c:v>357451</c:v>
                </c:pt>
                <c:pt idx="2">
                  <c:v>378778</c:v>
                </c:pt>
                <c:pt idx="3">
                  <c:v>390303</c:v>
                </c:pt>
                <c:pt idx="4">
                  <c:v>390954</c:v>
                </c:pt>
                <c:pt idx="5">
                  <c:v>372780</c:v>
                </c:pt>
                <c:pt idx="6">
                  <c:v>252425</c:v>
                </c:pt>
                <c:pt idx="7">
                  <c:v>177408</c:v>
                </c:pt>
                <c:pt idx="8">
                  <c:v>85028</c:v>
                </c:pt>
                <c:pt idx="9">
                  <c:v>93992</c:v>
                </c:pt>
                <c:pt idx="10">
                  <c:v>193779</c:v>
                </c:pt>
                <c:pt idx="11">
                  <c:v>244178</c:v>
                </c:pt>
              </c:numCache>
            </c:numRef>
          </c:val>
          <c:smooth val="0"/>
          <c:extLst>
            <c:ext xmlns:c16="http://schemas.microsoft.com/office/drawing/2014/chart" uri="{C3380CC4-5D6E-409C-BE32-E72D297353CC}">
              <c16:uniqueId val="{00000001-BD14-4AFF-A5AC-E5D88E2280B7}"/>
            </c:ext>
          </c:extLst>
        </c:ser>
        <c:dLbls>
          <c:showLegendKey val="0"/>
          <c:showVal val="0"/>
          <c:showCatName val="0"/>
          <c:showSerName val="0"/>
          <c:showPercent val="0"/>
          <c:showBubbleSize val="0"/>
        </c:dLbls>
        <c:smooth val="0"/>
        <c:axId val="32441232"/>
        <c:axId val="32447888"/>
      </c:lineChart>
      <c:dateAx>
        <c:axId val="3244123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47888"/>
        <c:crosses val="autoZero"/>
        <c:auto val="1"/>
        <c:lblOffset val="100"/>
        <c:baseTimeUnit val="months"/>
      </c:dateAx>
      <c:valAx>
        <c:axId val="32447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4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Average Ride Length Vs Ride Season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Ride Length Vs Ride Sea'!$A$2</c:f>
              <c:strCache>
                <c:ptCount val="1"/>
                <c:pt idx="0">
                  <c:v>casual</c:v>
                </c:pt>
              </c:strCache>
            </c:strRef>
          </c:tx>
          <c:spPr>
            <a:solidFill>
              <a:schemeClr val="accent1"/>
            </a:solidFill>
            <a:ln>
              <a:noFill/>
            </a:ln>
            <a:effectLst/>
          </c:spPr>
          <c:invertIfNegative val="0"/>
          <c:cat>
            <c:strRef>
              <c:f>'Average Ride Length Vs Ride Sea'!$B$1:$E$1</c:f>
              <c:strCache>
                <c:ptCount val="4"/>
                <c:pt idx="0">
                  <c:v>Fall</c:v>
                </c:pt>
                <c:pt idx="1">
                  <c:v>Spring</c:v>
                </c:pt>
                <c:pt idx="2">
                  <c:v>Summer</c:v>
                </c:pt>
                <c:pt idx="3">
                  <c:v>Winter</c:v>
                </c:pt>
              </c:strCache>
            </c:strRef>
          </c:cat>
          <c:val>
            <c:numRef>
              <c:f>'Average Ride Length Vs Ride Sea'!$B$2:$E$2</c:f>
              <c:numCache>
                <c:formatCode>#,##0</c:formatCode>
                <c:ptCount val="4"/>
                <c:pt idx="0">
                  <c:v>1643</c:v>
                </c:pt>
                <c:pt idx="1">
                  <c:v>1576</c:v>
                </c:pt>
                <c:pt idx="2">
                  <c:v>1875</c:v>
                </c:pt>
                <c:pt idx="3">
                  <c:v>1393</c:v>
                </c:pt>
              </c:numCache>
            </c:numRef>
          </c:val>
          <c:extLst>
            <c:ext xmlns:c16="http://schemas.microsoft.com/office/drawing/2014/chart" uri="{C3380CC4-5D6E-409C-BE32-E72D297353CC}">
              <c16:uniqueId val="{00000000-3E8F-46AC-85D0-229E8805AEF3}"/>
            </c:ext>
          </c:extLst>
        </c:ser>
        <c:ser>
          <c:idx val="1"/>
          <c:order val="1"/>
          <c:tx>
            <c:strRef>
              <c:f>'Average Ride Length Vs Ride Sea'!$A$3</c:f>
              <c:strCache>
                <c:ptCount val="1"/>
                <c:pt idx="0">
                  <c:v>member</c:v>
                </c:pt>
              </c:strCache>
            </c:strRef>
          </c:tx>
          <c:spPr>
            <a:solidFill>
              <a:schemeClr val="accent2"/>
            </a:solidFill>
            <a:ln>
              <a:noFill/>
            </a:ln>
            <a:effectLst/>
          </c:spPr>
          <c:invertIfNegative val="0"/>
          <c:cat>
            <c:strRef>
              <c:f>'Average Ride Length Vs Ride Sea'!$B$1:$E$1</c:f>
              <c:strCache>
                <c:ptCount val="4"/>
                <c:pt idx="0">
                  <c:v>Fall</c:v>
                </c:pt>
                <c:pt idx="1">
                  <c:v>Spring</c:v>
                </c:pt>
                <c:pt idx="2">
                  <c:v>Summer</c:v>
                </c:pt>
                <c:pt idx="3">
                  <c:v>Winter</c:v>
                </c:pt>
              </c:strCache>
            </c:strRef>
          </c:cat>
          <c:val>
            <c:numRef>
              <c:f>'Average Ride Length Vs Ride Sea'!$B$3:$E$3</c:f>
              <c:numCache>
                <c:formatCode>General</c:formatCode>
                <c:ptCount val="4"/>
                <c:pt idx="0">
                  <c:v>828</c:v>
                </c:pt>
                <c:pt idx="1">
                  <c:v>685</c:v>
                </c:pt>
                <c:pt idx="2">
                  <c:v>810</c:v>
                </c:pt>
                <c:pt idx="3">
                  <c:v>693</c:v>
                </c:pt>
              </c:numCache>
            </c:numRef>
          </c:val>
          <c:extLst>
            <c:ext xmlns:c16="http://schemas.microsoft.com/office/drawing/2014/chart" uri="{C3380CC4-5D6E-409C-BE32-E72D297353CC}">
              <c16:uniqueId val="{00000001-3E8F-46AC-85D0-229E8805AEF3}"/>
            </c:ext>
          </c:extLst>
        </c:ser>
        <c:dLbls>
          <c:showLegendKey val="0"/>
          <c:showVal val="0"/>
          <c:showCatName val="0"/>
          <c:showSerName val="0"/>
          <c:showPercent val="0"/>
          <c:showBubbleSize val="0"/>
        </c:dLbls>
        <c:gapWidth val="219"/>
        <c:overlap val="-27"/>
        <c:axId val="1923414320"/>
        <c:axId val="1923413488"/>
      </c:barChart>
      <c:catAx>
        <c:axId val="192341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3413488"/>
        <c:crosses val="autoZero"/>
        <c:auto val="1"/>
        <c:lblAlgn val="ctr"/>
        <c:lblOffset val="100"/>
        <c:noMultiLvlLbl val="0"/>
      </c:catAx>
      <c:valAx>
        <c:axId val="19234134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341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No. of Rides Vs Ride Season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'No. of Rides Vs Ride Season'!$A$2</c:f>
              <c:strCache>
                <c:ptCount val="1"/>
                <c:pt idx="0">
                  <c:v>casual</c:v>
                </c:pt>
              </c:strCache>
            </c:strRef>
          </c:tx>
          <c:spPr>
            <a:solidFill>
              <a:schemeClr val="accent1"/>
            </a:solidFill>
            <a:ln>
              <a:noFill/>
            </a:ln>
            <a:effectLst/>
          </c:spPr>
          <c:invertIfNegative val="0"/>
          <c:cat>
            <c:strRef>
              <c:f>'No. of Rides Vs Ride Season'!$B$1:$E$1</c:f>
              <c:strCache>
                <c:ptCount val="4"/>
                <c:pt idx="0">
                  <c:v>Fall</c:v>
                </c:pt>
                <c:pt idx="1">
                  <c:v>Spring</c:v>
                </c:pt>
                <c:pt idx="2">
                  <c:v>Summer</c:v>
                </c:pt>
                <c:pt idx="3">
                  <c:v>Winter</c:v>
                </c:pt>
              </c:strCache>
            </c:strRef>
          </c:cat>
          <c:val>
            <c:numRef>
              <c:f>'No. of Rides Vs Ride Season'!$B$2:$E$2</c:f>
              <c:numCache>
                <c:formatCode>#,##0</c:formatCode>
                <c:ptCount val="4"/>
                <c:pt idx="0">
                  <c:v>1204747</c:v>
                </c:pt>
                <c:pt idx="1">
                  <c:v>128977</c:v>
                </c:pt>
                <c:pt idx="2">
                  <c:v>743112</c:v>
                </c:pt>
                <c:pt idx="3">
                  <c:v>430380</c:v>
                </c:pt>
              </c:numCache>
            </c:numRef>
          </c:val>
          <c:extLst>
            <c:ext xmlns:c16="http://schemas.microsoft.com/office/drawing/2014/chart" uri="{C3380CC4-5D6E-409C-BE32-E72D297353CC}">
              <c16:uniqueId val="{00000000-FE3F-4B6C-BFC0-152646102C59}"/>
            </c:ext>
          </c:extLst>
        </c:ser>
        <c:ser>
          <c:idx val="1"/>
          <c:order val="1"/>
          <c:tx>
            <c:strRef>
              <c:f>'No. of Rides Vs Ride Season'!$A$3</c:f>
              <c:strCache>
                <c:ptCount val="1"/>
                <c:pt idx="0">
                  <c:v>member</c:v>
                </c:pt>
              </c:strCache>
            </c:strRef>
          </c:tx>
          <c:spPr>
            <a:solidFill>
              <a:schemeClr val="accent2"/>
            </a:solidFill>
            <a:ln>
              <a:noFill/>
            </a:ln>
            <a:effectLst/>
          </c:spPr>
          <c:invertIfNegative val="0"/>
          <c:cat>
            <c:strRef>
              <c:f>'No. of Rides Vs Ride Season'!$B$1:$E$1</c:f>
              <c:strCache>
                <c:ptCount val="4"/>
                <c:pt idx="0">
                  <c:v>Fall</c:v>
                </c:pt>
                <c:pt idx="1">
                  <c:v>Spring</c:v>
                </c:pt>
                <c:pt idx="2">
                  <c:v>Summer</c:v>
                </c:pt>
                <c:pt idx="3">
                  <c:v>Winter</c:v>
                </c:pt>
              </c:strCache>
            </c:strRef>
          </c:cat>
          <c:val>
            <c:numRef>
              <c:f>'No. of Rides Vs Ride Season'!$B$3:$E$3</c:f>
              <c:numCache>
                <c:formatCode>#,##0</c:formatCode>
                <c:ptCount val="4"/>
                <c:pt idx="0">
                  <c:v>1160035</c:v>
                </c:pt>
                <c:pt idx="1">
                  <c:v>372799</c:v>
                </c:pt>
                <c:pt idx="2">
                  <c:v>875416</c:v>
                </c:pt>
                <c:pt idx="3">
                  <c:v>802613</c:v>
                </c:pt>
              </c:numCache>
            </c:numRef>
          </c:val>
          <c:extLst>
            <c:ext xmlns:c16="http://schemas.microsoft.com/office/drawing/2014/chart" uri="{C3380CC4-5D6E-409C-BE32-E72D297353CC}">
              <c16:uniqueId val="{00000001-FE3F-4B6C-BFC0-152646102C59}"/>
            </c:ext>
          </c:extLst>
        </c:ser>
        <c:dLbls>
          <c:showLegendKey val="0"/>
          <c:showVal val="0"/>
          <c:showCatName val="0"/>
          <c:showSerName val="0"/>
          <c:showPercent val="0"/>
          <c:showBubbleSize val="0"/>
        </c:dLbls>
        <c:gapWidth val="219"/>
        <c:overlap val="-27"/>
        <c:axId val="1996523536"/>
        <c:axId val="1996528528"/>
      </c:barChart>
      <c:catAx>
        <c:axId val="199652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528528"/>
        <c:crosses val="autoZero"/>
        <c:auto val="1"/>
        <c:lblAlgn val="ctr"/>
        <c:lblOffset val="100"/>
        <c:noMultiLvlLbl val="0"/>
      </c:catAx>
      <c:valAx>
        <c:axId val="19965285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52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Average Ride Length Vs Type of Bike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Ride Length Vs Type of '!$A$2</c:f>
              <c:strCache>
                <c:ptCount val="1"/>
                <c:pt idx="0">
                  <c:v>casual</c:v>
                </c:pt>
              </c:strCache>
            </c:strRef>
          </c:tx>
          <c:spPr>
            <a:solidFill>
              <a:schemeClr val="accent1"/>
            </a:solidFill>
            <a:ln>
              <a:noFill/>
            </a:ln>
            <a:effectLst/>
          </c:spPr>
          <c:invertIfNegative val="0"/>
          <c:cat>
            <c:strRef>
              <c:f>'Average Ride Length Vs Type of '!$B$1:$D$1</c:f>
              <c:strCache>
                <c:ptCount val="3"/>
                <c:pt idx="0">
                  <c:v>classic_bike</c:v>
                </c:pt>
                <c:pt idx="1">
                  <c:v>docked_bike</c:v>
                </c:pt>
                <c:pt idx="2">
                  <c:v>electric_bike</c:v>
                </c:pt>
              </c:strCache>
            </c:strRef>
          </c:cat>
          <c:val>
            <c:numRef>
              <c:f>'Average Ride Length Vs Type of '!$B$2:$D$2</c:f>
              <c:numCache>
                <c:formatCode>#,##0</c:formatCode>
                <c:ptCount val="3"/>
                <c:pt idx="0">
                  <c:v>1640</c:v>
                </c:pt>
                <c:pt idx="1">
                  <c:v>3624</c:v>
                </c:pt>
                <c:pt idx="2">
                  <c:v>1141</c:v>
                </c:pt>
              </c:numCache>
            </c:numRef>
          </c:val>
          <c:extLst>
            <c:ext xmlns:c16="http://schemas.microsoft.com/office/drawing/2014/chart" uri="{C3380CC4-5D6E-409C-BE32-E72D297353CC}">
              <c16:uniqueId val="{00000000-3B69-404A-B685-A1BEA733A3F7}"/>
            </c:ext>
          </c:extLst>
        </c:ser>
        <c:ser>
          <c:idx val="1"/>
          <c:order val="1"/>
          <c:tx>
            <c:strRef>
              <c:f>'Average Ride Length Vs Type of '!$A$3</c:f>
              <c:strCache>
                <c:ptCount val="1"/>
                <c:pt idx="0">
                  <c:v>member</c:v>
                </c:pt>
              </c:strCache>
            </c:strRef>
          </c:tx>
          <c:spPr>
            <a:solidFill>
              <a:schemeClr val="accent2"/>
            </a:solidFill>
            <a:ln>
              <a:noFill/>
            </a:ln>
            <a:effectLst/>
          </c:spPr>
          <c:invertIfNegative val="0"/>
          <c:cat>
            <c:strRef>
              <c:f>'Average Ride Length Vs Type of '!$B$1:$D$1</c:f>
              <c:strCache>
                <c:ptCount val="3"/>
                <c:pt idx="0">
                  <c:v>classic_bike</c:v>
                </c:pt>
                <c:pt idx="1">
                  <c:v>docked_bike</c:v>
                </c:pt>
                <c:pt idx="2">
                  <c:v>electric_bike</c:v>
                </c:pt>
              </c:strCache>
            </c:strRef>
          </c:cat>
          <c:val>
            <c:numRef>
              <c:f>'Average Ride Length Vs Type of '!$B$3:$D$3</c:f>
              <c:numCache>
                <c:formatCode>General</c:formatCode>
                <c:ptCount val="3"/>
                <c:pt idx="0">
                  <c:v>805</c:v>
                </c:pt>
                <c:pt idx="2">
                  <c:v>721</c:v>
                </c:pt>
              </c:numCache>
            </c:numRef>
          </c:val>
          <c:extLst>
            <c:ext xmlns:c16="http://schemas.microsoft.com/office/drawing/2014/chart" uri="{C3380CC4-5D6E-409C-BE32-E72D297353CC}">
              <c16:uniqueId val="{00000001-3B69-404A-B685-A1BEA733A3F7}"/>
            </c:ext>
          </c:extLst>
        </c:ser>
        <c:dLbls>
          <c:showLegendKey val="0"/>
          <c:showVal val="0"/>
          <c:showCatName val="0"/>
          <c:showSerName val="0"/>
          <c:showPercent val="0"/>
          <c:showBubbleSize val="0"/>
        </c:dLbls>
        <c:gapWidth val="219"/>
        <c:overlap val="-27"/>
        <c:axId val="22074016"/>
        <c:axId val="22075680"/>
      </c:barChart>
      <c:catAx>
        <c:axId val="2207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5680"/>
        <c:crosses val="autoZero"/>
        <c:auto val="1"/>
        <c:lblAlgn val="ctr"/>
        <c:lblOffset val="100"/>
        <c:noMultiLvlLbl val="0"/>
      </c:catAx>
      <c:valAx>
        <c:axId val="22075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4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No. of Rides Vs Type of bike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'No. of Rides Vs Type of bike'!$A$3</c:f>
              <c:strCache>
                <c:ptCount val="1"/>
                <c:pt idx="0">
                  <c:v>casual</c:v>
                </c:pt>
              </c:strCache>
            </c:strRef>
          </c:tx>
          <c:spPr>
            <a:solidFill>
              <a:schemeClr val="accent1"/>
            </a:solidFill>
            <a:ln>
              <a:noFill/>
            </a:ln>
            <a:effectLst/>
          </c:spPr>
          <c:invertIfNegative val="0"/>
          <c:cat>
            <c:strRef>
              <c:f>'No. of Rides Vs Type of bike'!$B$2:$D$2</c:f>
              <c:strCache>
                <c:ptCount val="3"/>
                <c:pt idx="0">
                  <c:v>classic_bike</c:v>
                </c:pt>
                <c:pt idx="1">
                  <c:v>docked_bike</c:v>
                </c:pt>
                <c:pt idx="2">
                  <c:v>electric_bike</c:v>
                </c:pt>
              </c:strCache>
            </c:strRef>
          </c:cat>
          <c:val>
            <c:numRef>
              <c:f>'No. of Rides Vs Type of bike'!$B$3:$D$3</c:f>
              <c:numCache>
                <c:formatCode>#,##0</c:formatCode>
                <c:ptCount val="3"/>
                <c:pt idx="0">
                  <c:v>1221038</c:v>
                </c:pt>
                <c:pt idx="1">
                  <c:v>284227</c:v>
                </c:pt>
                <c:pt idx="2">
                  <c:v>1001951</c:v>
                </c:pt>
              </c:numCache>
            </c:numRef>
          </c:val>
          <c:extLst>
            <c:ext xmlns:c16="http://schemas.microsoft.com/office/drawing/2014/chart" uri="{C3380CC4-5D6E-409C-BE32-E72D297353CC}">
              <c16:uniqueId val="{00000000-BCDE-464B-8A84-5D1DCBDF3A6A}"/>
            </c:ext>
          </c:extLst>
        </c:ser>
        <c:ser>
          <c:idx val="1"/>
          <c:order val="1"/>
          <c:tx>
            <c:strRef>
              <c:f>'No. of Rides Vs Type of bike'!$A$4</c:f>
              <c:strCache>
                <c:ptCount val="1"/>
                <c:pt idx="0">
                  <c:v>member</c:v>
                </c:pt>
              </c:strCache>
            </c:strRef>
          </c:tx>
          <c:spPr>
            <a:solidFill>
              <a:schemeClr val="accent2"/>
            </a:solidFill>
            <a:ln>
              <a:noFill/>
            </a:ln>
            <a:effectLst/>
          </c:spPr>
          <c:invertIfNegative val="0"/>
          <c:cat>
            <c:strRef>
              <c:f>'No. of Rides Vs Type of bike'!$B$2:$D$2</c:f>
              <c:strCache>
                <c:ptCount val="3"/>
                <c:pt idx="0">
                  <c:v>classic_bike</c:v>
                </c:pt>
                <c:pt idx="1">
                  <c:v>docked_bike</c:v>
                </c:pt>
                <c:pt idx="2">
                  <c:v>electric_bike</c:v>
                </c:pt>
              </c:strCache>
            </c:strRef>
          </c:cat>
          <c:val>
            <c:numRef>
              <c:f>'No. of Rides Vs Type of bike'!$B$4:$D$4</c:f>
              <c:numCache>
                <c:formatCode>General</c:formatCode>
                <c:ptCount val="3"/>
                <c:pt idx="0" formatCode="#,##0">
                  <c:v>1962422</c:v>
                </c:pt>
                <c:pt idx="2" formatCode="#,##0">
                  <c:v>1248441</c:v>
                </c:pt>
              </c:numCache>
            </c:numRef>
          </c:val>
          <c:extLst>
            <c:ext xmlns:c16="http://schemas.microsoft.com/office/drawing/2014/chart" uri="{C3380CC4-5D6E-409C-BE32-E72D297353CC}">
              <c16:uniqueId val="{00000001-BCDE-464B-8A84-5D1DCBDF3A6A}"/>
            </c:ext>
          </c:extLst>
        </c:ser>
        <c:dLbls>
          <c:showLegendKey val="0"/>
          <c:showVal val="0"/>
          <c:showCatName val="0"/>
          <c:showSerName val="0"/>
          <c:showPercent val="0"/>
          <c:showBubbleSize val="0"/>
        </c:dLbls>
        <c:gapWidth val="219"/>
        <c:overlap val="-27"/>
        <c:axId val="2085539056"/>
        <c:axId val="2085545296"/>
      </c:barChart>
      <c:catAx>
        <c:axId val="208553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5545296"/>
        <c:crosses val="autoZero"/>
        <c:auto val="1"/>
        <c:lblAlgn val="ctr"/>
        <c:lblOffset val="100"/>
        <c:noMultiLvlLbl val="0"/>
      </c:catAx>
      <c:valAx>
        <c:axId val="20855452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5539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89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82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30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357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138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18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28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70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36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71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67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32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33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08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130741"/>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aseasyasridingabike.wordpress.com/2014/08/15/a-cyclist-is-not-a-different-species-just-another-human-be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DBD6C-E8A8-B349-AC85-61C44AAEA05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837473B0-CC2E-450A-ABE3-18F120FF3D39}">
                <a1611:picAttrSrcUrl xmlns:a1611="http://schemas.microsoft.com/office/drawing/2016/11/main" r:id="rId4"/>
              </a:ext>
            </a:extLst>
          </a:blip>
          <a:srcRect/>
          <a:stretch/>
        </p:blipFill>
        <p:spPr>
          <a:xfrm>
            <a:off x="731209" y="414458"/>
            <a:ext cx="10729583" cy="6029084"/>
          </a:xfrm>
          <a:prstGeom prst="rect">
            <a:avLst/>
          </a:prstGeom>
          <a:effectLst>
            <a:outerShdw blurRad="50800" dist="50800" dir="5400000" algn="ctr" rotWithShape="0">
              <a:schemeClr val="bg1"/>
            </a:outerShdw>
          </a:effectLst>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1" y="4902200"/>
            <a:ext cx="10572000" cy="694862"/>
          </a:xfrm>
        </p:spPr>
        <p:txBody>
          <a:bodyPr>
            <a:noAutofit/>
          </a:bodyPr>
          <a:lstStyle/>
          <a:p>
            <a:pPr>
              <a:lnSpc>
                <a:spcPct val="90000"/>
              </a:lnSpc>
            </a:pPr>
            <a:r>
              <a:rPr lang="en-US" sz="7200" dirty="0"/>
              <a:t>CASE-STUDY</a:t>
            </a: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405718"/>
            <a:ext cx="10572000" cy="1037824"/>
          </a:xfrm>
        </p:spPr>
        <p:txBody>
          <a:bodyPr>
            <a:normAutofit/>
          </a:bodyPr>
          <a:lstStyle/>
          <a:p>
            <a:r>
              <a:rPr lang="en-US" sz="1400" dirty="0"/>
              <a:t>CYCLISTIC BIKE-SHARE COMPANY</a:t>
            </a:r>
          </a:p>
          <a:p>
            <a:r>
              <a:rPr lang="en-US" sz="1400" dirty="0"/>
              <a:t>Done By:</a:t>
            </a:r>
          </a:p>
          <a:p>
            <a:r>
              <a:rPr lang="en-US" sz="1400" dirty="0"/>
              <a:t>Anita Dash</a:t>
            </a:r>
          </a:p>
        </p:txBody>
      </p:sp>
      <p:sp>
        <p:nvSpPr>
          <p:cNvPr id="3" name="TextBox 2">
            <a:extLst>
              <a:ext uri="{FF2B5EF4-FFF2-40B4-BE49-F238E27FC236}">
                <a16:creationId xmlns:a16="http://schemas.microsoft.com/office/drawing/2014/main" id="{1DA3552C-AA24-4B03-9A63-3B5C611CA87A}"/>
              </a:ext>
            </a:extLst>
          </p:cNvPr>
          <p:cNvSpPr txBox="1"/>
          <p:nvPr/>
        </p:nvSpPr>
        <p:spPr>
          <a:xfrm>
            <a:off x="731209" y="6443542"/>
            <a:ext cx="10729583" cy="230832"/>
          </a:xfrm>
          <a:prstGeom prst="rect">
            <a:avLst/>
          </a:prstGeom>
          <a:noFill/>
        </p:spPr>
        <p:txBody>
          <a:bodyPr wrap="square" rtlCol="0">
            <a:spAutoFit/>
          </a:bodyPr>
          <a:lstStyle/>
          <a:p>
            <a:r>
              <a:rPr lang="en-IN" sz="900" dirty="0">
                <a:hlinkClick r:id="rId4" tooltip="https://aseasyasridingabike.wordpress.com/2014/08/15/a-cyclist-is-not-a-different-species-just-another-human-being/"/>
              </a:rPr>
              <a:t>This Photo</a:t>
            </a:r>
            <a:r>
              <a:rPr lang="en-IN" sz="900" dirty="0"/>
              <a:t> FROM GOOGLE IMAGES.</a:t>
            </a: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0F562-E5CA-D2F8-0C6A-8AAC9A2B0074}"/>
              </a:ext>
            </a:extLst>
          </p:cNvPr>
          <p:cNvSpPr/>
          <p:nvPr/>
        </p:nvSpPr>
        <p:spPr>
          <a:xfrm>
            <a:off x="1734457" y="2321004"/>
            <a:ext cx="8866531" cy="2215991"/>
          </a:xfrm>
          <a:prstGeom prst="rect">
            <a:avLst/>
          </a:prstGeom>
          <a:noFill/>
        </p:spPr>
        <p:txBody>
          <a:bodyPr wrap="none" lIns="91440" tIns="45720" rIns="91440" bIns="45720">
            <a:spAutoFit/>
          </a:bodyPr>
          <a:lstStyle/>
          <a:p>
            <a:pPr algn="ctr"/>
            <a:r>
              <a:rPr lang="en-US" sz="138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6562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671D-9704-9FDB-9F07-FDD87D78DA48}"/>
              </a:ext>
            </a:extLst>
          </p:cNvPr>
          <p:cNvSpPr>
            <a:spLocks noGrp="1"/>
          </p:cNvSpPr>
          <p:nvPr>
            <p:ph type="title"/>
          </p:nvPr>
        </p:nvSpPr>
        <p:spPr/>
        <p:txBody>
          <a:bodyPr/>
          <a:lstStyle/>
          <a:p>
            <a:r>
              <a:rPr lang="en-US" dirty="0"/>
              <a:t>BUSINESS TASK</a:t>
            </a:r>
            <a:endParaRPr lang="en-IN" dirty="0"/>
          </a:p>
        </p:txBody>
      </p:sp>
      <p:sp>
        <p:nvSpPr>
          <p:cNvPr id="3" name="Text Placeholder 2">
            <a:extLst>
              <a:ext uri="{FF2B5EF4-FFF2-40B4-BE49-F238E27FC236}">
                <a16:creationId xmlns:a16="http://schemas.microsoft.com/office/drawing/2014/main" id="{13867FFA-A30F-45B6-7DD4-7B648A492BF1}"/>
              </a:ext>
            </a:extLst>
          </p:cNvPr>
          <p:cNvSpPr>
            <a:spLocks noGrp="1"/>
          </p:cNvSpPr>
          <p:nvPr>
            <p:ph type="body" sz="quarter" idx="16"/>
          </p:nvPr>
        </p:nvSpPr>
        <p:spPr/>
        <p:txBody>
          <a:bodyPr anchor="b"/>
          <a:lstStyle/>
          <a:p>
            <a:pPr algn="ctr" rtl="0">
              <a:spcBef>
                <a:spcPts val="0"/>
              </a:spcBef>
              <a:spcAft>
                <a:spcPts val="0"/>
              </a:spcAft>
            </a:pPr>
            <a:r>
              <a:rPr lang="en-US" sz="1800" b="0" i="0" u="none" strike="noStrike" dirty="0">
                <a:effectLst/>
              </a:rPr>
              <a:t>Analyze the Cyclistic bike trip data from past one year (May 2021 to April 2022) to identify how annual members and casual riders use Cyclistic bikes differently</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IN" dirty="0"/>
          </a:p>
        </p:txBody>
      </p:sp>
    </p:spTree>
    <p:extLst>
      <p:ext uri="{BB962C8B-B14F-4D97-AF65-F5344CB8AC3E}">
        <p14:creationId xmlns:p14="http://schemas.microsoft.com/office/powerpoint/2010/main" val="149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9B23A6-3C3D-FD2C-9FB2-87AA3553652E}"/>
              </a:ext>
              <a:ext uri="{C183D7F6-B498-43B3-948B-1728B52AA6E4}">
                <adec:decorative xmlns:adec="http://schemas.microsoft.com/office/drawing/2017/decorative" val="1"/>
              </a:ext>
            </a:extLst>
          </p:cNvPr>
          <p:cNvCxnSpPr>
            <a:cxnSpLocks/>
            <a:stCxn id="6" idx="6"/>
            <a:endCxn id="5" idx="2"/>
          </p:cNvCxnSpPr>
          <p:nvPr/>
        </p:nvCxnSpPr>
        <p:spPr>
          <a:xfrm>
            <a:off x="2172245" y="3125425"/>
            <a:ext cx="76222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613B41F-AC5B-2734-0E24-4D2949CE808B}"/>
              </a:ext>
              <a:ext uri="{C183D7F6-B498-43B3-948B-1728B52AA6E4}">
                <adec:decorative xmlns:adec="http://schemas.microsoft.com/office/drawing/2017/decorative" val="1"/>
              </a:ext>
            </a:extLst>
          </p:cNvPr>
          <p:cNvSpPr/>
          <p:nvPr/>
        </p:nvSpPr>
        <p:spPr>
          <a:xfrm>
            <a:off x="4085064" y="2652586"/>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 name="Oval 3">
            <a:extLst>
              <a:ext uri="{FF2B5EF4-FFF2-40B4-BE49-F238E27FC236}">
                <a16:creationId xmlns:a16="http://schemas.microsoft.com/office/drawing/2014/main" id="{DC585BAA-526C-F934-C0A7-500BDD9C1212}"/>
              </a:ext>
              <a:ext uri="{C183D7F6-B498-43B3-948B-1728B52AA6E4}">
                <adec:decorative xmlns:adec="http://schemas.microsoft.com/office/drawing/2017/decorative" val="1"/>
              </a:ext>
            </a:extLst>
          </p:cNvPr>
          <p:cNvSpPr/>
          <p:nvPr/>
        </p:nvSpPr>
        <p:spPr>
          <a:xfrm>
            <a:off x="6943562" y="2654675"/>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5" name="Oval 4">
            <a:extLst>
              <a:ext uri="{FF2B5EF4-FFF2-40B4-BE49-F238E27FC236}">
                <a16:creationId xmlns:a16="http://schemas.microsoft.com/office/drawing/2014/main" id="{0E6CE22E-210C-09B7-D906-CA46162D95A8}"/>
              </a:ext>
              <a:ext uri="{C183D7F6-B498-43B3-948B-1728B52AA6E4}">
                <adec:decorative xmlns:adec="http://schemas.microsoft.com/office/drawing/2017/decorative" val="1"/>
              </a:ext>
            </a:extLst>
          </p:cNvPr>
          <p:cNvSpPr/>
          <p:nvPr/>
        </p:nvSpPr>
        <p:spPr>
          <a:xfrm>
            <a:off x="9794529" y="2652586"/>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6" name="Oval 5">
            <a:extLst>
              <a:ext uri="{FF2B5EF4-FFF2-40B4-BE49-F238E27FC236}">
                <a16:creationId xmlns:a16="http://schemas.microsoft.com/office/drawing/2014/main" id="{5C842695-5C90-6CD3-F90D-6467197820E5}"/>
              </a:ext>
              <a:ext uri="{C183D7F6-B498-43B3-948B-1728B52AA6E4}">
                <adec:decorative xmlns:adec="http://schemas.microsoft.com/office/drawing/2017/decorative" val="1"/>
              </a:ext>
            </a:extLst>
          </p:cNvPr>
          <p:cNvSpPr/>
          <p:nvPr/>
        </p:nvSpPr>
        <p:spPr>
          <a:xfrm>
            <a:off x="1226567" y="2652586"/>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9" name="Text Placeholder 30">
            <a:extLst>
              <a:ext uri="{FF2B5EF4-FFF2-40B4-BE49-F238E27FC236}">
                <a16:creationId xmlns:a16="http://schemas.microsoft.com/office/drawing/2014/main" id="{0D8606A4-F2C3-2608-38B2-D6F9711CDC75}"/>
              </a:ext>
            </a:extLst>
          </p:cNvPr>
          <p:cNvSpPr txBox="1">
            <a:spLocks/>
          </p:cNvSpPr>
          <p:nvPr/>
        </p:nvSpPr>
        <p:spPr>
          <a:xfrm>
            <a:off x="3889627" y="3670500"/>
            <a:ext cx="2640803" cy="365125"/>
          </a:xfrm>
          <a:prstGeom prst="rect">
            <a:avLst/>
          </a:prstGeom>
        </p:spPr>
        <p:txBody>
          <a:bodyPr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Month</a:t>
            </a:r>
          </a:p>
        </p:txBody>
      </p:sp>
      <p:sp>
        <p:nvSpPr>
          <p:cNvPr id="10" name="Text Placeholder 27">
            <a:extLst>
              <a:ext uri="{FF2B5EF4-FFF2-40B4-BE49-F238E27FC236}">
                <a16:creationId xmlns:a16="http://schemas.microsoft.com/office/drawing/2014/main" id="{CB1FED5F-42DD-99F7-50A9-621532FDE5B8}"/>
              </a:ext>
            </a:extLst>
          </p:cNvPr>
          <p:cNvSpPr txBox="1">
            <a:spLocks/>
          </p:cNvSpPr>
          <p:nvPr/>
        </p:nvSpPr>
        <p:spPr>
          <a:xfrm>
            <a:off x="3237503" y="4030188"/>
            <a:ext cx="2640803" cy="1616414"/>
          </a:xfrm>
          <a:prstGeom prst="rect">
            <a:avLst/>
          </a:prstGeom>
        </p:spPr>
        <p:txBody>
          <a:bodyPr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
        <p:nvSpPr>
          <p:cNvPr id="12" name="Text Placeholder 31">
            <a:extLst>
              <a:ext uri="{FF2B5EF4-FFF2-40B4-BE49-F238E27FC236}">
                <a16:creationId xmlns:a16="http://schemas.microsoft.com/office/drawing/2014/main" id="{D64A37E2-F0C4-B293-CC4E-5CB8D9B26386}"/>
              </a:ext>
            </a:extLst>
          </p:cNvPr>
          <p:cNvSpPr txBox="1">
            <a:spLocks/>
          </p:cNvSpPr>
          <p:nvPr/>
        </p:nvSpPr>
        <p:spPr>
          <a:xfrm>
            <a:off x="6651803" y="3673464"/>
            <a:ext cx="2640803" cy="365125"/>
          </a:xfrm>
          <a:prstGeom prst="rect">
            <a:avLst/>
          </a:prstGeom>
        </p:spPr>
        <p:txBody>
          <a:bodyPr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Season</a:t>
            </a:r>
          </a:p>
        </p:txBody>
      </p:sp>
      <p:sp>
        <p:nvSpPr>
          <p:cNvPr id="16" name="Text Placeholder 30">
            <a:extLst>
              <a:ext uri="{FF2B5EF4-FFF2-40B4-BE49-F238E27FC236}">
                <a16:creationId xmlns:a16="http://schemas.microsoft.com/office/drawing/2014/main" id="{5388C23E-E24C-FB1E-9E6B-17A9951A9852}"/>
              </a:ext>
            </a:extLst>
          </p:cNvPr>
          <p:cNvSpPr txBox="1">
            <a:spLocks/>
          </p:cNvSpPr>
          <p:nvPr/>
        </p:nvSpPr>
        <p:spPr>
          <a:xfrm>
            <a:off x="547042" y="3662680"/>
            <a:ext cx="2640803" cy="365125"/>
          </a:xfrm>
          <a:prstGeom prst="rect">
            <a:avLst/>
          </a:prstGeom>
        </p:spPr>
        <p:txBody>
          <a:bodyPr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Days of the week</a:t>
            </a:r>
          </a:p>
        </p:txBody>
      </p:sp>
      <p:sp>
        <p:nvSpPr>
          <p:cNvPr id="17" name="Text Placeholder 31">
            <a:extLst>
              <a:ext uri="{FF2B5EF4-FFF2-40B4-BE49-F238E27FC236}">
                <a16:creationId xmlns:a16="http://schemas.microsoft.com/office/drawing/2014/main" id="{4DC8F39E-F809-1275-484C-3061211C710F}"/>
              </a:ext>
            </a:extLst>
          </p:cNvPr>
          <p:cNvSpPr txBox="1">
            <a:spLocks/>
          </p:cNvSpPr>
          <p:nvPr/>
        </p:nvSpPr>
        <p:spPr>
          <a:xfrm>
            <a:off x="9220890" y="3673464"/>
            <a:ext cx="2640803" cy="365125"/>
          </a:xfrm>
          <a:prstGeom prst="rect">
            <a:avLst/>
          </a:prstGeom>
        </p:spPr>
        <p:txBody>
          <a:bodyPr anchor="t"/>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Type of Bikes</a:t>
            </a:r>
          </a:p>
        </p:txBody>
      </p:sp>
      <p:sp>
        <p:nvSpPr>
          <p:cNvPr id="18" name="TextBox 17">
            <a:extLst>
              <a:ext uri="{FF2B5EF4-FFF2-40B4-BE49-F238E27FC236}">
                <a16:creationId xmlns:a16="http://schemas.microsoft.com/office/drawing/2014/main" id="{4CB302F2-B029-FA8F-E886-CD96E9816873}"/>
              </a:ext>
            </a:extLst>
          </p:cNvPr>
          <p:cNvSpPr txBox="1"/>
          <p:nvPr/>
        </p:nvSpPr>
        <p:spPr>
          <a:xfrm>
            <a:off x="1451793" y="2654462"/>
            <a:ext cx="538372" cy="923330"/>
          </a:xfrm>
          <a:prstGeom prst="rect">
            <a:avLst/>
          </a:prstGeom>
          <a:noFill/>
        </p:spPr>
        <p:txBody>
          <a:bodyPr wrap="square" rtlCol="0" anchor="ctr">
            <a:spAutoFit/>
          </a:bodyPr>
          <a:lstStyle/>
          <a:p>
            <a:pPr algn="ctr"/>
            <a:r>
              <a:rPr lang="en-US" sz="5400" dirty="0">
                <a:latin typeface="Tempus Sans ITC" panose="04020404030D07020202" pitchFamily="82" charset="0"/>
              </a:rPr>
              <a:t>D</a:t>
            </a:r>
            <a:endParaRPr lang="en-IN" sz="5400" dirty="0">
              <a:latin typeface="Tempus Sans ITC" panose="04020404030D07020202" pitchFamily="82" charset="0"/>
            </a:endParaRPr>
          </a:p>
        </p:txBody>
      </p:sp>
      <p:sp>
        <p:nvSpPr>
          <p:cNvPr id="19" name="TextBox 18">
            <a:extLst>
              <a:ext uri="{FF2B5EF4-FFF2-40B4-BE49-F238E27FC236}">
                <a16:creationId xmlns:a16="http://schemas.microsoft.com/office/drawing/2014/main" id="{FE03A1E7-8C62-B2AF-A6D5-7D3E516D7A0A}"/>
              </a:ext>
            </a:extLst>
          </p:cNvPr>
          <p:cNvSpPr txBox="1"/>
          <p:nvPr/>
        </p:nvSpPr>
        <p:spPr>
          <a:xfrm>
            <a:off x="4303557" y="2663760"/>
            <a:ext cx="538372" cy="923330"/>
          </a:xfrm>
          <a:prstGeom prst="rect">
            <a:avLst/>
          </a:prstGeom>
          <a:noFill/>
        </p:spPr>
        <p:txBody>
          <a:bodyPr wrap="square" rtlCol="0" anchor="ctr">
            <a:spAutoFit/>
          </a:bodyPr>
          <a:lstStyle/>
          <a:p>
            <a:pPr algn="ctr"/>
            <a:r>
              <a:rPr lang="en-US" sz="5400" dirty="0">
                <a:latin typeface="Tempus Sans ITC" panose="04020404030D07020202" pitchFamily="82" charset="0"/>
              </a:rPr>
              <a:t>M</a:t>
            </a:r>
            <a:endParaRPr lang="en-IN" sz="5400" dirty="0">
              <a:latin typeface="Tempus Sans ITC" panose="04020404030D07020202" pitchFamily="82" charset="0"/>
            </a:endParaRPr>
          </a:p>
        </p:txBody>
      </p:sp>
      <p:sp>
        <p:nvSpPr>
          <p:cNvPr id="20" name="TextBox 19">
            <a:extLst>
              <a:ext uri="{FF2B5EF4-FFF2-40B4-BE49-F238E27FC236}">
                <a16:creationId xmlns:a16="http://schemas.microsoft.com/office/drawing/2014/main" id="{2097911F-62CD-C03F-D229-29FCEBBFF614}"/>
              </a:ext>
            </a:extLst>
          </p:cNvPr>
          <p:cNvSpPr txBox="1"/>
          <p:nvPr/>
        </p:nvSpPr>
        <p:spPr>
          <a:xfrm>
            <a:off x="7143449" y="2654462"/>
            <a:ext cx="538372" cy="923330"/>
          </a:xfrm>
          <a:prstGeom prst="rect">
            <a:avLst/>
          </a:prstGeom>
          <a:noFill/>
        </p:spPr>
        <p:txBody>
          <a:bodyPr wrap="square" rtlCol="0" anchor="ctr">
            <a:spAutoFit/>
          </a:bodyPr>
          <a:lstStyle/>
          <a:p>
            <a:pPr algn="ctr"/>
            <a:r>
              <a:rPr lang="en-US" sz="5400" dirty="0">
                <a:latin typeface="Tempus Sans ITC" panose="04020404030D07020202" pitchFamily="82" charset="0"/>
              </a:rPr>
              <a:t>S</a:t>
            </a:r>
            <a:endParaRPr lang="en-IN" sz="5400" dirty="0">
              <a:latin typeface="Tempus Sans ITC" panose="04020404030D07020202" pitchFamily="82" charset="0"/>
            </a:endParaRPr>
          </a:p>
        </p:txBody>
      </p:sp>
      <p:sp>
        <p:nvSpPr>
          <p:cNvPr id="21" name="TextBox 20">
            <a:extLst>
              <a:ext uri="{FF2B5EF4-FFF2-40B4-BE49-F238E27FC236}">
                <a16:creationId xmlns:a16="http://schemas.microsoft.com/office/drawing/2014/main" id="{4F6C403D-716E-168E-1D17-E7438475E318}"/>
              </a:ext>
            </a:extLst>
          </p:cNvPr>
          <p:cNvSpPr txBox="1"/>
          <p:nvPr/>
        </p:nvSpPr>
        <p:spPr>
          <a:xfrm>
            <a:off x="10002920" y="2677023"/>
            <a:ext cx="538372" cy="923330"/>
          </a:xfrm>
          <a:prstGeom prst="rect">
            <a:avLst/>
          </a:prstGeom>
          <a:noFill/>
        </p:spPr>
        <p:txBody>
          <a:bodyPr wrap="square" rtlCol="0" anchor="ctr">
            <a:spAutoFit/>
          </a:bodyPr>
          <a:lstStyle/>
          <a:p>
            <a:pPr algn="ctr"/>
            <a:r>
              <a:rPr lang="en-US" sz="5400" dirty="0">
                <a:latin typeface="Tempus Sans ITC" panose="04020404030D07020202" pitchFamily="82" charset="0"/>
              </a:rPr>
              <a:t>B</a:t>
            </a:r>
            <a:endParaRPr lang="en-IN" sz="5400" dirty="0">
              <a:latin typeface="Tempus Sans ITC" panose="04020404030D07020202" pitchFamily="82" charset="0"/>
            </a:endParaRPr>
          </a:p>
        </p:txBody>
      </p:sp>
      <p:sp>
        <p:nvSpPr>
          <p:cNvPr id="24" name="TextBox 23">
            <a:extLst>
              <a:ext uri="{FF2B5EF4-FFF2-40B4-BE49-F238E27FC236}">
                <a16:creationId xmlns:a16="http://schemas.microsoft.com/office/drawing/2014/main" id="{271B76F4-02D4-2594-DBBD-E579E2418664}"/>
              </a:ext>
            </a:extLst>
          </p:cNvPr>
          <p:cNvSpPr txBox="1"/>
          <p:nvPr/>
        </p:nvSpPr>
        <p:spPr>
          <a:xfrm>
            <a:off x="944533" y="3961434"/>
            <a:ext cx="2097741" cy="1815882"/>
          </a:xfrm>
          <a:prstGeom prst="rect">
            <a:avLst/>
          </a:prstGeom>
          <a:noFill/>
        </p:spPr>
        <p:txBody>
          <a:bodyPr wrap="square" rtlCol="0">
            <a:spAutoFit/>
          </a:bodyPr>
          <a:lstStyle/>
          <a:p>
            <a:r>
              <a:rPr lang="en-US" sz="1600" dirty="0"/>
              <a:t>Identify trends or patterns on how Annual Members and Casual Riders use the bikes in different days of the week</a:t>
            </a:r>
            <a:endParaRPr lang="en-IN" sz="1600" dirty="0"/>
          </a:p>
        </p:txBody>
      </p:sp>
      <p:sp>
        <p:nvSpPr>
          <p:cNvPr id="25" name="TextBox 24">
            <a:extLst>
              <a:ext uri="{FF2B5EF4-FFF2-40B4-BE49-F238E27FC236}">
                <a16:creationId xmlns:a16="http://schemas.microsoft.com/office/drawing/2014/main" id="{7A95084F-BAB2-5B97-9F04-B2C377C24B53}"/>
              </a:ext>
            </a:extLst>
          </p:cNvPr>
          <p:cNvSpPr txBox="1"/>
          <p:nvPr/>
        </p:nvSpPr>
        <p:spPr>
          <a:xfrm>
            <a:off x="3768254" y="3961434"/>
            <a:ext cx="2097741" cy="1569660"/>
          </a:xfrm>
          <a:prstGeom prst="rect">
            <a:avLst/>
          </a:prstGeom>
          <a:noFill/>
        </p:spPr>
        <p:txBody>
          <a:bodyPr wrap="square" rtlCol="0">
            <a:spAutoFit/>
          </a:bodyPr>
          <a:lstStyle/>
          <a:p>
            <a:r>
              <a:rPr lang="en-US" sz="1600" dirty="0"/>
              <a:t>Identify trends or patterns on how Annual Members and Casual Riders use the bikes on different Months</a:t>
            </a:r>
            <a:endParaRPr lang="en-IN" sz="1600" dirty="0"/>
          </a:p>
        </p:txBody>
      </p:sp>
      <p:sp>
        <p:nvSpPr>
          <p:cNvPr id="26" name="TextBox 25">
            <a:extLst>
              <a:ext uri="{FF2B5EF4-FFF2-40B4-BE49-F238E27FC236}">
                <a16:creationId xmlns:a16="http://schemas.microsoft.com/office/drawing/2014/main" id="{CE2A0073-1354-1EE1-35BC-C383622B484C}"/>
              </a:ext>
            </a:extLst>
          </p:cNvPr>
          <p:cNvSpPr txBox="1"/>
          <p:nvPr/>
        </p:nvSpPr>
        <p:spPr>
          <a:xfrm>
            <a:off x="6580088" y="3961434"/>
            <a:ext cx="2097741" cy="1569660"/>
          </a:xfrm>
          <a:prstGeom prst="rect">
            <a:avLst/>
          </a:prstGeom>
          <a:noFill/>
        </p:spPr>
        <p:txBody>
          <a:bodyPr wrap="square" rtlCol="0">
            <a:spAutoFit/>
          </a:bodyPr>
          <a:lstStyle/>
          <a:p>
            <a:r>
              <a:rPr lang="en-US" sz="1600" dirty="0"/>
              <a:t>Identify trends or patterns on how Annual Members and Casual Riders use the bikes in different Seasons</a:t>
            </a:r>
            <a:endParaRPr lang="en-IN" sz="1600" dirty="0"/>
          </a:p>
        </p:txBody>
      </p:sp>
      <p:sp>
        <p:nvSpPr>
          <p:cNvPr id="27" name="TextBox 26">
            <a:extLst>
              <a:ext uri="{FF2B5EF4-FFF2-40B4-BE49-F238E27FC236}">
                <a16:creationId xmlns:a16="http://schemas.microsoft.com/office/drawing/2014/main" id="{DE10CC3E-FBC6-CCA0-6ACB-1324423CECFF}"/>
              </a:ext>
            </a:extLst>
          </p:cNvPr>
          <p:cNvSpPr txBox="1"/>
          <p:nvPr/>
        </p:nvSpPr>
        <p:spPr>
          <a:xfrm>
            <a:off x="9467762" y="3961434"/>
            <a:ext cx="2097741" cy="1569660"/>
          </a:xfrm>
          <a:prstGeom prst="rect">
            <a:avLst/>
          </a:prstGeom>
          <a:noFill/>
        </p:spPr>
        <p:txBody>
          <a:bodyPr wrap="square" rtlCol="0">
            <a:spAutoFit/>
          </a:bodyPr>
          <a:lstStyle/>
          <a:p>
            <a:r>
              <a:rPr lang="en-US" sz="1600" dirty="0"/>
              <a:t>Identify trends or patterns on how Annual Members and Casual Riders use different types of bikes</a:t>
            </a:r>
            <a:endParaRPr lang="en-IN" sz="1600" dirty="0"/>
          </a:p>
        </p:txBody>
      </p:sp>
      <p:sp>
        <p:nvSpPr>
          <p:cNvPr id="8" name="Title 7">
            <a:extLst>
              <a:ext uri="{FF2B5EF4-FFF2-40B4-BE49-F238E27FC236}">
                <a16:creationId xmlns:a16="http://schemas.microsoft.com/office/drawing/2014/main" id="{3721BC22-B204-8D78-47DB-F065229ED674}"/>
              </a:ext>
            </a:extLst>
          </p:cNvPr>
          <p:cNvSpPr>
            <a:spLocks noGrp="1"/>
          </p:cNvSpPr>
          <p:nvPr>
            <p:ph type="title"/>
          </p:nvPr>
        </p:nvSpPr>
        <p:spPr/>
        <p:txBody>
          <a:bodyPr/>
          <a:lstStyle/>
          <a:p>
            <a:r>
              <a:rPr lang="en-US" dirty="0"/>
              <a:t>FACTORS THAT MAY LEAD TO DIFFERENCES</a:t>
            </a:r>
            <a:endParaRPr lang="en-IN" dirty="0"/>
          </a:p>
        </p:txBody>
      </p:sp>
    </p:spTree>
    <p:extLst>
      <p:ext uri="{BB962C8B-B14F-4D97-AF65-F5344CB8AC3E}">
        <p14:creationId xmlns:p14="http://schemas.microsoft.com/office/powerpoint/2010/main" val="35534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161BB-55D6-18BF-4EA3-7DDE5BDB0B5B}"/>
              </a:ext>
            </a:extLst>
          </p:cNvPr>
          <p:cNvSpPr>
            <a:spLocks noGrp="1"/>
          </p:cNvSpPr>
          <p:nvPr>
            <p:ph type="title"/>
          </p:nvPr>
        </p:nvSpPr>
        <p:spPr/>
        <p:txBody>
          <a:bodyPr anchor="ctr"/>
          <a:lstStyle/>
          <a:p>
            <a:r>
              <a:rPr lang="en-US" sz="3200" dirty="0"/>
              <a:t>Days of the week</a:t>
            </a:r>
            <a:endParaRPr lang="en-IN" sz="3200" dirty="0"/>
          </a:p>
        </p:txBody>
      </p:sp>
      <p:graphicFrame>
        <p:nvGraphicFramePr>
          <p:cNvPr id="9" name="Content Placeholder 8">
            <a:extLst>
              <a:ext uri="{FF2B5EF4-FFF2-40B4-BE49-F238E27FC236}">
                <a16:creationId xmlns:a16="http://schemas.microsoft.com/office/drawing/2014/main" id="{30A0F4B5-238A-C4E4-6D19-AB12F5C33665}"/>
              </a:ext>
            </a:extLst>
          </p:cNvPr>
          <p:cNvGraphicFramePr>
            <a:graphicFrameLocks noGrp="1"/>
          </p:cNvGraphicFramePr>
          <p:nvPr>
            <p:ph idx="1"/>
            <p:extLst>
              <p:ext uri="{D42A27DB-BD31-4B8C-83A1-F6EECF244321}">
                <p14:modId xmlns:p14="http://schemas.microsoft.com/office/powerpoint/2010/main" val="2360088670"/>
              </p:ext>
            </p:extLst>
          </p:nvPr>
        </p:nvGraphicFramePr>
        <p:xfrm>
          <a:off x="4856163" y="446088"/>
          <a:ext cx="6262686" cy="29829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CE7E0F7C-C351-6D70-DAFD-0E961B74979B}"/>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Casual Riders Tend to ride more often on the weekends</a:t>
            </a:r>
          </a:p>
          <a:p>
            <a:pPr marL="285750" indent="-285750">
              <a:buFont typeface="Courier New" panose="02070309020205020404" pitchFamily="49" charset="0"/>
              <a:buChar char="o"/>
            </a:pPr>
            <a:r>
              <a:rPr lang="en-US" dirty="0"/>
              <a:t>Annual Members Tend to ride more during the weekdays </a:t>
            </a:r>
            <a:endParaRPr lang="en-IN" dirty="0"/>
          </a:p>
        </p:txBody>
      </p:sp>
      <p:graphicFrame>
        <p:nvGraphicFramePr>
          <p:cNvPr id="11" name="Content Placeholder 8">
            <a:extLst>
              <a:ext uri="{FF2B5EF4-FFF2-40B4-BE49-F238E27FC236}">
                <a16:creationId xmlns:a16="http://schemas.microsoft.com/office/drawing/2014/main" id="{66B48081-187C-3D49-B4E2-44FC514AC97E}"/>
              </a:ext>
            </a:extLst>
          </p:cNvPr>
          <p:cNvGraphicFramePr>
            <a:graphicFrameLocks/>
          </p:cNvGraphicFramePr>
          <p:nvPr>
            <p:extLst>
              <p:ext uri="{D42A27DB-BD31-4B8C-83A1-F6EECF244321}">
                <p14:modId xmlns:p14="http://schemas.microsoft.com/office/powerpoint/2010/main" val="3339509491"/>
              </p:ext>
            </p:extLst>
          </p:nvPr>
        </p:nvGraphicFramePr>
        <p:xfrm>
          <a:off x="4867274" y="3429000"/>
          <a:ext cx="6251575" cy="28618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791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5ECF8-D1B0-F9E9-41E5-66D36A3B67DF}"/>
              </a:ext>
            </a:extLst>
          </p:cNvPr>
          <p:cNvSpPr>
            <a:spLocks noGrp="1"/>
          </p:cNvSpPr>
          <p:nvPr>
            <p:ph type="title"/>
          </p:nvPr>
        </p:nvSpPr>
        <p:spPr/>
        <p:txBody>
          <a:bodyPr anchor="ctr"/>
          <a:lstStyle/>
          <a:p>
            <a:r>
              <a:rPr lang="en-US" sz="4400" dirty="0"/>
              <a:t>Month</a:t>
            </a:r>
            <a:endParaRPr lang="en-IN" sz="4400" dirty="0"/>
          </a:p>
        </p:txBody>
      </p:sp>
      <p:graphicFrame>
        <p:nvGraphicFramePr>
          <p:cNvPr id="7" name="Content Placeholder 6">
            <a:extLst>
              <a:ext uri="{FF2B5EF4-FFF2-40B4-BE49-F238E27FC236}">
                <a16:creationId xmlns:a16="http://schemas.microsoft.com/office/drawing/2014/main" id="{92DAD0D5-296F-C8C7-9C3F-DFBAE1C416EC}"/>
              </a:ext>
            </a:extLst>
          </p:cNvPr>
          <p:cNvGraphicFramePr>
            <a:graphicFrameLocks noGrp="1"/>
          </p:cNvGraphicFramePr>
          <p:nvPr>
            <p:ph idx="1"/>
            <p:extLst>
              <p:ext uri="{D42A27DB-BD31-4B8C-83A1-F6EECF244321}">
                <p14:modId xmlns:p14="http://schemas.microsoft.com/office/powerpoint/2010/main" val="1450478124"/>
              </p:ext>
            </p:extLst>
          </p:nvPr>
        </p:nvGraphicFramePr>
        <p:xfrm>
          <a:off x="4856163" y="446088"/>
          <a:ext cx="6251575" cy="25481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E58C5AAF-9002-4FCB-5C09-6D107C29A019}"/>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Even though the Average ride length is higher for Casual Riders, Annual Members tend to ride more frequently from around the end of September to mid June</a:t>
            </a:r>
          </a:p>
          <a:p>
            <a:pPr marL="285750" indent="-285750">
              <a:buFont typeface="Courier New" panose="02070309020205020404" pitchFamily="49" charset="0"/>
              <a:buChar char="o"/>
            </a:pPr>
            <a:r>
              <a:rPr lang="en-US" dirty="0"/>
              <a:t>There is a steep decline in the average ride length for Casual Riders in the month of November which gradually increases around the month of January</a:t>
            </a:r>
          </a:p>
          <a:p>
            <a:pPr marL="285750" indent="-285750">
              <a:buFont typeface="Courier New" panose="02070309020205020404" pitchFamily="49" charset="0"/>
              <a:buChar char="o"/>
            </a:pPr>
            <a:r>
              <a:rPr lang="en-US" dirty="0"/>
              <a:t>Average ride length for Members is more or less consistent with a slight decline</a:t>
            </a:r>
          </a:p>
        </p:txBody>
      </p:sp>
      <p:graphicFrame>
        <p:nvGraphicFramePr>
          <p:cNvPr id="8" name="Content Placeholder 7">
            <a:extLst>
              <a:ext uri="{FF2B5EF4-FFF2-40B4-BE49-F238E27FC236}">
                <a16:creationId xmlns:a16="http://schemas.microsoft.com/office/drawing/2014/main" id="{E933DEF1-950E-24B5-334C-463E92B5286A}"/>
              </a:ext>
            </a:extLst>
          </p:cNvPr>
          <p:cNvGraphicFramePr>
            <a:graphicFrameLocks/>
          </p:cNvGraphicFramePr>
          <p:nvPr>
            <p:extLst>
              <p:ext uri="{D42A27DB-BD31-4B8C-83A1-F6EECF244321}">
                <p14:modId xmlns:p14="http://schemas.microsoft.com/office/powerpoint/2010/main" val="1778643366"/>
              </p:ext>
            </p:extLst>
          </p:nvPr>
        </p:nvGraphicFramePr>
        <p:xfrm>
          <a:off x="4856163" y="3429000"/>
          <a:ext cx="6251575" cy="25750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639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8DA41D-1B72-CE67-68EA-41DFC66C9724}"/>
              </a:ext>
            </a:extLst>
          </p:cNvPr>
          <p:cNvSpPr>
            <a:spLocks noGrp="1"/>
          </p:cNvSpPr>
          <p:nvPr>
            <p:ph type="title"/>
          </p:nvPr>
        </p:nvSpPr>
        <p:spPr/>
        <p:txBody>
          <a:bodyPr anchor="ctr"/>
          <a:lstStyle/>
          <a:p>
            <a:r>
              <a:rPr lang="en-US" sz="4400" dirty="0"/>
              <a:t>Season</a:t>
            </a:r>
            <a:endParaRPr lang="en-IN" sz="4400" dirty="0"/>
          </a:p>
        </p:txBody>
      </p:sp>
      <p:graphicFrame>
        <p:nvGraphicFramePr>
          <p:cNvPr id="6" name="Content Placeholder 5">
            <a:extLst>
              <a:ext uri="{FF2B5EF4-FFF2-40B4-BE49-F238E27FC236}">
                <a16:creationId xmlns:a16="http://schemas.microsoft.com/office/drawing/2014/main" id="{8C4A3653-C46A-1F0C-EB13-115C547273DC}"/>
              </a:ext>
            </a:extLst>
          </p:cNvPr>
          <p:cNvGraphicFramePr>
            <a:graphicFrameLocks noGrp="1"/>
          </p:cNvGraphicFramePr>
          <p:nvPr>
            <p:ph idx="1"/>
            <p:extLst>
              <p:ext uri="{D42A27DB-BD31-4B8C-83A1-F6EECF244321}">
                <p14:modId xmlns:p14="http://schemas.microsoft.com/office/powerpoint/2010/main" val="506969159"/>
              </p:ext>
            </p:extLst>
          </p:nvPr>
        </p:nvGraphicFramePr>
        <p:xfrm>
          <a:off x="4856163" y="446088"/>
          <a:ext cx="6251575" cy="266466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34F3F188-82DB-BD3A-E51A-3F90710262B4}"/>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Both Casual Riders and Annual members tend to ride more frequently during the fall season, and the least during the season of spring.</a:t>
            </a:r>
          </a:p>
          <a:p>
            <a:pPr marL="285750" indent="-285750">
              <a:buFont typeface="Courier New" panose="02070309020205020404" pitchFamily="49" charset="0"/>
              <a:buChar char="o"/>
            </a:pPr>
            <a:r>
              <a:rPr lang="en-US" dirty="0"/>
              <a:t>Average ride length is the highest for Casual Riders during the season of summer.</a:t>
            </a:r>
          </a:p>
          <a:p>
            <a:pPr marL="285750" indent="-285750">
              <a:buFont typeface="Courier New" panose="02070309020205020404" pitchFamily="49" charset="0"/>
              <a:buChar char="o"/>
            </a:pPr>
            <a:r>
              <a:rPr lang="en-US" dirty="0"/>
              <a:t>The average ride length is almost consistent for Annual Members throughout the seasons.</a:t>
            </a:r>
            <a:endParaRPr lang="en-IN" dirty="0"/>
          </a:p>
        </p:txBody>
      </p:sp>
      <p:graphicFrame>
        <p:nvGraphicFramePr>
          <p:cNvPr id="7" name="Content Placeholder 5">
            <a:extLst>
              <a:ext uri="{FF2B5EF4-FFF2-40B4-BE49-F238E27FC236}">
                <a16:creationId xmlns:a16="http://schemas.microsoft.com/office/drawing/2014/main" id="{AA5A6EA6-1E93-B7CF-764B-30C843C6E045}"/>
              </a:ext>
            </a:extLst>
          </p:cNvPr>
          <p:cNvGraphicFramePr>
            <a:graphicFrameLocks/>
          </p:cNvGraphicFramePr>
          <p:nvPr>
            <p:extLst>
              <p:ext uri="{D42A27DB-BD31-4B8C-83A1-F6EECF244321}">
                <p14:modId xmlns:p14="http://schemas.microsoft.com/office/powerpoint/2010/main" val="570480289"/>
              </p:ext>
            </p:extLst>
          </p:nvPr>
        </p:nvGraphicFramePr>
        <p:xfrm>
          <a:off x="4856162" y="3083859"/>
          <a:ext cx="6251575" cy="28529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967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4A48F-05A8-00ED-B6DF-7AE70AAFEAFB}"/>
              </a:ext>
            </a:extLst>
          </p:cNvPr>
          <p:cNvSpPr>
            <a:spLocks noGrp="1"/>
          </p:cNvSpPr>
          <p:nvPr>
            <p:ph type="title"/>
          </p:nvPr>
        </p:nvSpPr>
        <p:spPr/>
        <p:txBody>
          <a:bodyPr anchor="ctr"/>
          <a:lstStyle/>
          <a:p>
            <a:r>
              <a:rPr lang="en-US" sz="4000" dirty="0"/>
              <a:t>Type of Bike</a:t>
            </a:r>
            <a:endParaRPr lang="en-IN" sz="4000" dirty="0"/>
          </a:p>
        </p:txBody>
      </p:sp>
      <p:graphicFrame>
        <p:nvGraphicFramePr>
          <p:cNvPr id="9" name="Content Placeholder 8">
            <a:extLst>
              <a:ext uri="{FF2B5EF4-FFF2-40B4-BE49-F238E27FC236}">
                <a16:creationId xmlns:a16="http://schemas.microsoft.com/office/drawing/2014/main" id="{F0F78E7B-8612-EE59-4254-5883D630BE90}"/>
              </a:ext>
            </a:extLst>
          </p:cNvPr>
          <p:cNvGraphicFramePr>
            <a:graphicFrameLocks noGrp="1"/>
          </p:cNvGraphicFramePr>
          <p:nvPr>
            <p:ph idx="1"/>
            <p:extLst>
              <p:ext uri="{D42A27DB-BD31-4B8C-83A1-F6EECF244321}">
                <p14:modId xmlns:p14="http://schemas.microsoft.com/office/powerpoint/2010/main" val="1901582359"/>
              </p:ext>
            </p:extLst>
          </p:nvPr>
        </p:nvGraphicFramePr>
        <p:xfrm>
          <a:off x="4856163" y="446088"/>
          <a:ext cx="6251576" cy="281706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7">
            <a:extLst>
              <a:ext uri="{FF2B5EF4-FFF2-40B4-BE49-F238E27FC236}">
                <a16:creationId xmlns:a16="http://schemas.microsoft.com/office/drawing/2014/main" id="{EBB15A69-2BE8-9E7E-F50F-AD3854CA3030}"/>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t>Casual Members are the only riders that use the docked bike, even though used the least frequently amongst them it has the largest average ride length.</a:t>
            </a:r>
          </a:p>
          <a:p>
            <a:pPr marL="285750" indent="-285750">
              <a:buFont typeface="Courier New" panose="02070309020205020404" pitchFamily="49" charset="0"/>
              <a:buChar char="o"/>
            </a:pPr>
            <a:r>
              <a:rPr lang="en-US" dirty="0"/>
              <a:t>Annual members and Casual Riders tend to use classic bike more frequently</a:t>
            </a:r>
            <a:endParaRPr lang="en-IN" dirty="0"/>
          </a:p>
        </p:txBody>
      </p:sp>
      <p:graphicFrame>
        <p:nvGraphicFramePr>
          <p:cNvPr id="10" name="Content Placeholder 5">
            <a:extLst>
              <a:ext uri="{FF2B5EF4-FFF2-40B4-BE49-F238E27FC236}">
                <a16:creationId xmlns:a16="http://schemas.microsoft.com/office/drawing/2014/main" id="{59266E12-705F-0F38-5B0E-6BF36CBC67E6}"/>
              </a:ext>
            </a:extLst>
          </p:cNvPr>
          <p:cNvGraphicFramePr>
            <a:graphicFrameLocks/>
          </p:cNvGraphicFramePr>
          <p:nvPr>
            <p:extLst>
              <p:ext uri="{D42A27DB-BD31-4B8C-83A1-F6EECF244321}">
                <p14:modId xmlns:p14="http://schemas.microsoft.com/office/powerpoint/2010/main" val="1934283564"/>
              </p:ext>
            </p:extLst>
          </p:nvPr>
        </p:nvGraphicFramePr>
        <p:xfrm>
          <a:off x="4856162" y="3357748"/>
          <a:ext cx="6251576" cy="2684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874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9457-302D-E01E-2412-4EE23B947BE9}"/>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B15033F2-5338-F10E-5304-A70D71BB5174}"/>
              </a:ext>
            </a:extLst>
          </p:cNvPr>
          <p:cNvSpPr>
            <a:spLocks noGrp="1"/>
          </p:cNvSpPr>
          <p:nvPr>
            <p:ph idx="1"/>
          </p:nvPr>
        </p:nvSpPr>
        <p:spPr/>
        <p:txBody>
          <a:bodyPr>
            <a:normAutofit lnSpcReduction="10000"/>
          </a:bodyPr>
          <a:lstStyle/>
          <a:p>
            <a:r>
              <a:rPr lang="en-US" dirty="0"/>
              <a:t>Annual Members tend to ride more often during the weekdays, while Casual Riders tend to ride more often during weekends, hence implying Casual Riders normally tend to use cyclistic for leisure purposes while Annual Members use it mostly to commute to work.</a:t>
            </a:r>
          </a:p>
          <a:p>
            <a:r>
              <a:rPr lang="en-US" dirty="0"/>
              <a:t>The above insight can also be supported by the frequency of rides for Casual Riders being the Highest during Summer-fall, as these seasons are normally the season for vacation and leisure travels</a:t>
            </a:r>
          </a:p>
          <a:p>
            <a:r>
              <a:rPr lang="en-US" dirty="0"/>
              <a:t>The frequency of Casual Riders decreasing in the months November-December can imply that due to the cold Casual Riders do not want to ride in cycles, While the consistent travel ride length for Annual Members Show that despite the season the riders need to commute for work.</a:t>
            </a:r>
          </a:p>
          <a:p>
            <a:r>
              <a:rPr lang="en-US" dirty="0"/>
              <a:t>Both the type of riders tend to use classic bike more frequently however Casual Riders are the only users of docked bike</a:t>
            </a:r>
          </a:p>
          <a:p>
            <a:endParaRPr lang="en-IN" dirty="0"/>
          </a:p>
        </p:txBody>
      </p:sp>
    </p:spTree>
    <p:extLst>
      <p:ext uri="{BB962C8B-B14F-4D97-AF65-F5344CB8AC3E}">
        <p14:creationId xmlns:p14="http://schemas.microsoft.com/office/powerpoint/2010/main" val="23602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1D9B-BBAF-A23A-3579-A9E65E17D81E}"/>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F0AB2C0E-931C-BE21-8B03-73B576E6706A}"/>
              </a:ext>
            </a:extLst>
          </p:cNvPr>
          <p:cNvSpPr>
            <a:spLocks noGrp="1"/>
          </p:cNvSpPr>
          <p:nvPr>
            <p:ph idx="1"/>
          </p:nvPr>
        </p:nvSpPr>
        <p:spPr/>
        <p:txBody>
          <a:bodyPr/>
          <a:lstStyle/>
          <a:p>
            <a:r>
              <a:rPr lang="en-IN" dirty="0"/>
              <a:t>Casual Riders have higher average ride lengths compared to Annual Members in almost all the factor based findings. Higher time of travel each ride might encourage them to buy annual memberships.</a:t>
            </a:r>
          </a:p>
          <a:p>
            <a:r>
              <a:rPr lang="en-US" dirty="0"/>
              <a:t>Casual Riders tend to ride more frequently in the weekends and in the months of summer-fall</a:t>
            </a:r>
            <a:r>
              <a:rPr lang="en-IN" dirty="0"/>
              <a:t>, Encouraging them to use the bikes to commute for work and other non-leisure activities will lead to increase in conversions from Casual Riders</a:t>
            </a:r>
          </a:p>
          <a:p>
            <a:r>
              <a:rPr lang="en-IN" dirty="0"/>
              <a:t> Casual Riders tend to use classic bike the most frequently, and docked bikes have the highest average ride length, targeting docked bike riders for the larger ride length and classic bike riders for a higher frequency can increase conversions.</a:t>
            </a:r>
            <a:endParaRPr lang="en-US" dirty="0"/>
          </a:p>
        </p:txBody>
      </p:sp>
    </p:spTree>
    <p:extLst>
      <p:ext uri="{BB962C8B-B14F-4D97-AF65-F5344CB8AC3E}">
        <p14:creationId xmlns:p14="http://schemas.microsoft.com/office/powerpoint/2010/main" val="2706760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1812AF-5C4C-4B75-9015-C90088D3D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287</TotalTime>
  <Words>653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Courier New</vt:lpstr>
      <vt:lpstr>Tempus Sans ITC</vt:lpstr>
      <vt:lpstr>Wingdings 2</vt:lpstr>
      <vt:lpstr>Quotable</vt:lpstr>
      <vt:lpstr>CASE-STUDY</vt:lpstr>
      <vt:lpstr>BUSINESS TASK</vt:lpstr>
      <vt:lpstr>FACTORS THAT MAY LEAD TO DIFFERENCES</vt:lpstr>
      <vt:lpstr>Days of the week</vt:lpstr>
      <vt:lpstr>Month</vt:lpstr>
      <vt:lpstr>Season</vt:lpstr>
      <vt:lpstr>Type of Bike</vt:lpstr>
      <vt:lpstr>Key 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CASE-STUDY</dc:title>
  <dc:creator>ANITA DASH</dc:creator>
  <cp:lastModifiedBy>ANITA DASH</cp:lastModifiedBy>
  <cp:revision>2</cp:revision>
  <dcterms:created xsi:type="dcterms:W3CDTF">2022-06-18T12:18:40Z</dcterms:created>
  <dcterms:modified xsi:type="dcterms:W3CDTF">2022-06-18T17:06:18Z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