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86" r:id="rId3"/>
    <p:sldId id="287" r:id="rId4"/>
    <p:sldId id="257" r:id="rId5"/>
    <p:sldId id="266" r:id="rId6"/>
    <p:sldId id="279" r:id="rId7"/>
    <p:sldId id="258" r:id="rId8"/>
    <p:sldId id="267" r:id="rId9"/>
    <p:sldId id="282" r:id="rId10"/>
    <p:sldId id="259" r:id="rId11"/>
    <p:sldId id="268" r:id="rId12"/>
    <p:sldId id="283" r:id="rId13"/>
    <p:sldId id="260" r:id="rId14"/>
    <p:sldId id="265" r:id="rId15"/>
    <p:sldId id="284" r:id="rId16"/>
    <p:sldId id="272" r:id="rId17"/>
    <p:sldId id="269" r:id="rId18"/>
    <p:sldId id="285" r:id="rId19"/>
    <p:sldId id="270" r:id="rId20"/>
    <p:sldId id="271" r:id="rId21"/>
    <p:sldId id="288"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61702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2249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4093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41742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8804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96868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03920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7355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3020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6422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8576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55744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9849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51227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9968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t>6/9/2023</a:t>
            </a:fld>
            <a:endParaRPr lang="en-US"/>
          </a:p>
        </p:txBody>
      </p:sp>
    </p:spTree>
    <p:extLst>
      <p:ext uri="{BB962C8B-B14F-4D97-AF65-F5344CB8AC3E}">
        <p14:creationId xmlns:p14="http://schemas.microsoft.com/office/powerpoint/2010/main" val="11899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6/9/2023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5985312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7AD6739-9C5B-95F2-BBC1-404C7F64E62B}"/>
              </a:ext>
            </a:extLst>
          </p:cNvPr>
          <p:cNvGrpSpPr/>
          <p:nvPr/>
        </p:nvGrpSpPr>
        <p:grpSpPr>
          <a:xfrm>
            <a:off x="6320072" y="-30314"/>
            <a:ext cx="7143065" cy="8476724"/>
            <a:chOff x="6027842" y="-1131330"/>
            <a:chExt cx="7143065" cy="8278529"/>
          </a:xfrm>
          <a:blipFill>
            <a:blip r:embed="rId2"/>
            <a:stretch>
              <a:fillRect/>
            </a:stretch>
          </a:blipFill>
        </p:grpSpPr>
        <p:sp>
          <p:nvSpPr>
            <p:cNvPr id="12" name="Rectangle 11">
              <a:extLst>
                <a:ext uri="{FF2B5EF4-FFF2-40B4-BE49-F238E27FC236}">
                  <a16:creationId xmlns:a16="http://schemas.microsoft.com/office/drawing/2014/main" id="{91FE91CB-EEC4-A40B-92CB-0583FF952225}"/>
                </a:ext>
              </a:extLst>
            </p:cNvPr>
            <p:cNvSpPr/>
            <p:nvPr/>
          </p:nvSpPr>
          <p:spPr>
            <a:xfrm rot="19920900">
              <a:off x="6027842" y="-1131330"/>
              <a:ext cx="6215290" cy="25024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3D1619B-845E-DE6C-75D7-02211E6484DC}"/>
                </a:ext>
              </a:extLst>
            </p:cNvPr>
            <p:cNvSpPr/>
            <p:nvPr/>
          </p:nvSpPr>
          <p:spPr>
            <a:xfrm rot="19891554">
              <a:off x="6394950" y="1431174"/>
              <a:ext cx="6775957" cy="2671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1C48204-ADBD-2739-2E58-95782CA03B1E}"/>
                </a:ext>
              </a:extLst>
            </p:cNvPr>
            <p:cNvSpPr/>
            <p:nvPr/>
          </p:nvSpPr>
          <p:spPr>
            <a:xfrm rot="19879614">
              <a:off x="8914868" y="3890702"/>
              <a:ext cx="4245928" cy="32564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4E64AC13-6992-2D43-9830-E1E43E78BB7C}"/>
              </a:ext>
            </a:extLst>
          </p:cNvPr>
          <p:cNvSpPr txBox="1"/>
          <p:nvPr/>
        </p:nvSpPr>
        <p:spPr>
          <a:xfrm>
            <a:off x="546755" y="1451728"/>
            <a:ext cx="4920791" cy="2585323"/>
          </a:xfrm>
          <a:prstGeom prst="rect">
            <a:avLst/>
          </a:prstGeom>
          <a:noFill/>
        </p:spPr>
        <p:txBody>
          <a:bodyPr wrap="square" rtlCol="0">
            <a:spAutoFit/>
          </a:bodyPr>
          <a:lstStyle/>
          <a:p>
            <a:pPr algn="ctr"/>
            <a:r>
              <a:rPr lang="en-US" sz="5400" b="1" dirty="0">
                <a:solidFill>
                  <a:schemeClr val="accent2">
                    <a:lumMod val="50000"/>
                  </a:schemeClr>
                </a:solidFill>
                <a:latin typeface="Calibri Light" panose="020F0302020204030204" pitchFamily="34" charset="0"/>
                <a:cs typeface="Calibri Light" panose="020F0302020204030204" pitchFamily="34" charset="0"/>
              </a:rPr>
              <a:t>Freiburg Unemployment                    Rate Analysis</a:t>
            </a:r>
          </a:p>
        </p:txBody>
      </p:sp>
      <p:sp>
        <p:nvSpPr>
          <p:cNvPr id="2" name="TextBox 1">
            <a:extLst>
              <a:ext uri="{FF2B5EF4-FFF2-40B4-BE49-F238E27FC236}">
                <a16:creationId xmlns:a16="http://schemas.microsoft.com/office/drawing/2014/main" id="{B2775641-733F-29B5-7549-659851782D13}"/>
              </a:ext>
            </a:extLst>
          </p:cNvPr>
          <p:cNvSpPr txBox="1"/>
          <p:nvPr/>
        </p:nvSpPr>
        <p:spPr>
          <a:xfrm>
            <a:off x="1179317" y="4391781"/>
            <a:ext cx="2939753" cy="369332"/>
          </a:xfrm>
          <a:prstGeom prst="rect">
            <a:avLst/>
          </a:prstGeom>
          <a:noFill/>
        </p:spPr>
        <p:txBody>
          <a:bodyPr wrap="square" rtlCol="0">
            <a:spAutoFit/>
          </a:bodyPr>
          <a:lstStyle/>
          <a:p>
            <a:r>
              <a:rPr lang="en-US" b="1" dirty="0">
                <a:solidFill>
                  <a:schemeClr val="accent2">
                    <a:lumMod val="50000"/>
                  </a:schemeClr>
                </a:solidFill>
                <a:latin typeface="Calibri Light" panose="020F0302020204030204" pitchFamily="34" charset="0"/>
                <a:cs typeface="Calibri Light" panose="020F0302020204030204" pitchFamily="34" charset="0"/>
              </a:rPr>
              <a:t>Presented By : Anita </a:t>
            </a:r>
            <a:r>
              <a:rPr lang="en-US" b="1" dirty="0" err="1">
                <a:solidFill>
                  <a:schemeClr val="accent2">
                    <a:lumMod val="50000"/>
                  </a:schemeClr>
                </a:solidFill>
                <a:latin typeface="Calibri Light" panose="020F0302020204030204" pitchFamily="34" charset="0"/>
                <a:cs typeface="Calibri Light" panose="020F0302020204030204" pitchFamily="34" charset="0"/>
              </a:rPr>
              <a:t>Gashi</a:t>
            </a:r>
            <a:endParaRPr lang="en-US" b="1" dirty="0">
              <a:solidFill>
                <a:schemeClr val="accent2">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heet 3">
            <a:extLst>
              <a:ext uri="{FF2B5EF4-FFF2-40B4-BE49-F238E27FC236}">
                <a16:creationId xmlns:a16="http://schemas.microsoft.com/office/drawing/2014/main" id="{E2BFEDED-2D9D-4549-B46F-26CF4577A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802" y="0"/>
            <a:ext cx="8887575" cy="6858000"/>
          </a:xfrm>
          <a:prstGeom prst="rect">
            <a:avLst/>
          </a:prstGeom>
        </p:spPr>
      </p:pic>
      <p:pic>
        <p:nvPicPr>
          <p:cNvPr id="3080" name="Picture 8">
            <a:extLst>
              <a:ext uri="{FF2B5EF4-FFF2-40B4-BE49-F238E27FC236}">
                <a16:creationId xmlns:a16="http://schemas.microsoft.com/office/drawing/2014/main" id="{2589652A-059A-D293-0F03-93F5740FE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0252" y="3913204"/>
            <a:ext cx="3434500" cy="294479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C09A777-CC66-0A9F-42BD-FEEDB08EEA9E}"/>
              </a:ext>
            </a:extLst>
          </p:cNvPr>
          <p:cNvSpPr/>
          <p:nvPr/>
        </p:nvSpPr>
        <p:spPr>
          <a:xfrm>
            <a:off x="9943377" y="0"/>
            <a:ext cx="2248624" cy="39132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9" descr="Sheet 8">
            <a:extLst>
              <a:ext uri="{FF2B5EF4-FFF2-40B4-BE49-F238E27FC236}">
                <a16:creationId xmlns:a16="http://schemas.microsoft.com/office/drawing/2014/main" id="{612F0A2E-BE39-13CF-6C1D-96F888C97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6243"/>
            <a:ext cx="8927184" cy="6631757"/>
          </a:xfrm>
          <a:prstGeom prst="rect">
            <a:avLst/>
          </a:prstGeom>
        </p:spPr>
      </p:pic>
    </p:spTree>
    <p:extLst>
      <p:ext uri="{BB962C8B-B14F-4D97-AF65-F5344CB8AC3E}">
        <p14:creationId xmlns:p14="http://schemas.microsoft.com/office/powerpoint/2010/main" val="177582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5A32D94-CC53-CAF3-1A1B-329BDF891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268" y="4137307"/>
            <a:ext cx="2625893" cy="2615305"/>
          </a:xfrm>
          <a:prstGeom prst="rect">
            <a:avLst/>
          </a:prstGeom>
        </p:spPr>
      </p:pic>
      <p:pic>
        <p:nvPicPr>
          <p:cNvPr id="18436" name="Picture 4" descr="Circle flag of Germany. 11571346 PNG">
            <a:extLst>
              <a:ext uri="{FF2B5EF4-FFF2-40B4-BE49-F238E27FC236}">
                <a16:creationId xmlns:a16="http://schemas.microsoft.com/office/drawing/2014/main" id="{62D37EE9-41F6-2CFE-6FA7-F3448825C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581" y="4903953"/>
            <a:ext cx="1082068" cy="10820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91AA1E2-C568-2C2F-0264-2DA7C036F048}"/>
              </a:ext>
            </a:extLst>
          </p:cNvPr>
          <p:cNvPicPr>
            <a:picLocks noChangeAspect="1"/>
          </p:cNvPicPr>
          <p:nvPr/>
        </p:nvPicPr>
        <p:blipFill>
          <a:blip r:embed="rId4"/>
          <a:stretch>
            <a:fillRect/>
          </a:stretch>
        </p:blipFill>
        <p:spPr>
          <a:xfrm>
            <a:off x="4841059" y="3008885"/>
            <a:ext cx="3882041" cy="3831996"/>
          </a:xfrm>
          <a:prstGeom prst="rect">
            <a:avLst/>
          </a:prstGeom>
        </p:spPr>
      </p:pic>
      <p:sp>
        <p:nvSpPr>
          <p:cNvPr id="2" name="TextBox 1">
            <a:extLst>
              <a:ext uri="{FF2B5EF4-FFF2-40B4-BE49-F238E27FC236}">
                <a16:creationId xmlns:a16="http://schemas.microsoft.com/office/drawing/2014/main" id="{82AE9936-FCB9-B629-0BC2-2EA9B1640D48}"/>
              </a:ext>
            </a:extLst>
          </p:cNvPr>
          <p:cNvSpPr txBox="1"/>
          <p:nvPr/>
        </p:nvSpPr>
        <p:spPr>
          <a:xfrm>
            <a:off x="1249958" y="1493240"/>
            <a:ext cx="6811861"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2"/>
                </a:solidFill>
                <a:latin typeface="Calibri Light" panose="020F0302020204030204" pitchFamily="34" charset="0"/>
                <a:cs typeface="Calibri Light" panose="020F0302020204030204" pitchFamily="34" charset="0"/>
              </a:rPr>
              <a:t>Conclusion</a:t>
            </a:r>
          </a:p>
          <a:p>
            <a:pPr marL="285750" indent="-285750">
              <a:buFont typeface="Wingdings" panose="05000000000000000000" pitchFamily="2" charset="2"/>
              <a:buChar char="Ø"/>
            </a:pPr>
            <a:r>
              <a:rPr lang="en-US" dirty="0">
                <a:solidFill>
                  <a:schemeClr val="accent2"/>
                </a:solidFill>
                <a:latin typeface="Calibri Light" panose="020F0302020204030204" pitchFamily="34" charset="0"/>
                <a:cs typeface="Calibri Light" panose="020F0302020204030204" pitchFamily="34" charset="0"/>
              </a:rPr>
              <a:t>Germans have </a:t>
            </a:r>
            <a:r>
              <a:rPr lang="en-US" dirty="0" err="1">
                <a:solidFill>
                  <a:schemeClr val="accent2"/>
                </a:solidFill>
                <a:latin typeface="Calibri Light" panose="020F0302020204030204" pitchFamily="34" charset="0"/>
                <a:cs typeface="Calibri Light" panose="020F0302020204030204" pitchFamily="34" charset="0"/>
              </a:rPr>
              <a:t>hight</a:t>
            </a:r>
            <a:r>
              <a:rPr lang="en-US" dirty="0">
                <a:solidFill>
                  <a:schemeClr val="accent2"/>
                </a:solidFill>
                <a:latin typeface="Calibri Light" panose="020F0302020204030204" pitchFamily="34" charset="0"/>
                <a:cs typeface="Calibri Light" panose="020F0302020204030204" pitchFamily="34" charset="0"/>
              </a:rPr>
              <a:t> rate of unemployment in this city , but this is because here live more Germans than foreigners and that increase the rate of unemployment for German people</a:t>
            </a:r>
          </a:p>
        </p:txBody>
      </p:sp>
    </p:spTree>
    <p:extLst>
      <p:ext uri="{BB962C8B-B14F-4D97-AF65-F5344CB8AC3E}">
        <p14:creationId xmlns:p14="http://schemas.microsoft.com/office/powerpoint/2010/main" val="2370494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heet 6">
            <a:extLst>
              <a:ext uri="{FF2B5EF4-FFF2-40B4-BE49-F238E27FC236}">
                <a16:creationId xmlns:a16="http://schemas.microsoft.com/office/drawing/2014/main" id="{88250D4E-BCDF-4C0C-BE98-6B432CAAC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253" y="0"/>
            <a:ext cx="8830289" cy="6858000"/>
          </a:xfrm>
          <a:prstGeom prst="rect">
            <a:avLst/>
          </a:prstGeom>
        </p:spPr>
      </p:pic>
      <p:pic>
        <p:nvPicPr>
          <p:cNvPr id="4106" name="Picture 10">
            <a:extLst>
              <a:ext uri="{FF2B5EF4-FFF2-40B4-BE49-F238E27FC236}">
                <a16:creationId xmlns:a16="http://schemas.microsoft.com/office/drawing/2014/main" id="{CE29D5AE-CF6A-98CE-6103-FFD6CB586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7819" y="3704734"/>
            <a:ext cx="3604181" cy="31532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E54019-1136-CB43-22CE-9606E8E1922D}"/>
              </a:ext>
            </a:extLst>
          </p:cNvPr>
          <p:cNvSpPr/>
          <p:nvPr/>
        </p:nvSpPr>
        <p:spPr>
          <a:xfrm>
            <a:off x="9763542" y="0"/>
            <a:ext cx="2428458" cy="3704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Sheet 9">
            <a:extLst>
              <a:ext uri="{FF2B5EF4-FFF2-40B4-BE49-F238E27FC236}">
                <a16:creationId xmlns:a16="http://schemas.microsoft.com/office/drawing/2014/main" id="{F41F840C-1DEB-4439-8CAF-E74BF3DE6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46037"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Kurz erklärt: Das SGB II (Sozialgesetztbuch II) - Familienhilfe mit System  - Marco Breitenstein">
            <a:extLst>
              <a:ext uri="{FF2B5EF4-FFF2-40B4-BE49-F238E27FC236}">
                <a16:creationId xmlns:a16="http://schemas.microsoft.com/office/drawing/2014/main" id="{67BE32C8-3912-699B-1C8C-CD80BB6CC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598" y="4947403"/>
            <a:ext cx="269557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FF092FA-E52D-4CA9-C838-48B3E854AEED}"/>
              </a:ext>
            </a:extLst>
          </p:cNvPr>
          <p:cNvPicPr>
            <a:picLocks noChangeAspect="1"/>
          </p:cNvPicPr>
          <p:nvPr/>
        </p:nvPicPr>
        <p:blipFill>
          <a:blip r:embed="rId3"/>
          <a:stretch>
            <a:fillRect/>
          </a:stretch>
        </p:blipFill>
        <p:spPr>
          <a:xfrm>
            <a:off x="4699657" y="3031405"/>
            <a:ext cx="3882041" cy="3831996"/>
          </a:xfrm>
          <a:prstGeom prst="rect">
            <a:avLst/>
          </a:prstGeom>
        </p:spPr>
      </p:pic>
      <p:sp>
        <p:nvSpPr>
          <p:cNvPr id="2" name="TextBox 1">
            <a:extLst>
              <a:ext uri="{FF2B5EF4-FFF2-40B4-BE49-F238E27FC236}">
                <a16:creationId xmlns:a16="http://schemas.microsoft.com/office/drawing/2014/main" id="{C2AB884B-523A-9501-99BA-813DE64E1E73}"/>
              </a:ext>
            </a:extLst>
          </p:cNvPr>
          <p:cNvSpPr txBox="1"/>
          <p:nvPr/>
        </p:nvSpPr>
        <p:spPr>
          <a:xfrm>
            <a:off x="595619" y="369116"/>
            <a:ext cx="8430935"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2"/>
                </a:solidFill>
              </a:rPr>
              <a:t>Conclusion </a:t>
            </a:r>
          </a:p>
          <a:p>
            <a:pPr marL="285750" indent="-285750">
              <a:buFont typeface="Wingdings" panose="05000000000000000000" pitchFamily="2" charset="2"/>
              <a:buChar char="Ø"/>
            </a:pPr>
            <a:r>
              <a:rPr lang="en-US" dirty="0">
                <a:solidFill>
                  <a:schemeClr val="accent2"/>
                </a:solidFill>
              </a:rPr>
              <a:t>Highest rate of unemployment was after SGBII book than SGBIII and there are some reasons :</a:t>
            </a:r>
          </a:p>
          <a:p>
            <a:pPr marL="285750" indent="-285750">
              <a:buFont typeface="Wingdings" panose="05000000000000000000" pitchFamily="2" charset="2"/>
              <a:buChar char="Ø"/>
            </a:pPr>
            <a:endParaRPr lang="en-US" dirty="0">
              <a:solidFill>
                <a:schemeClr val="accent2"/>
              </a:solidFill>
            </a:endParaRPr>
          </a:p>
          <a:p>
            <a:pPr marL="285750" indent="-285750">
              <a:buFont typeface="Wingdings" panose="05000000000000000000" pitchFamily="2" charset="2"/>
              <a:buChar char="Ø"/>
            </a:pPr>
            <a:r>
              <a:rPr lang="en-US" b="0" i="0" dirty="0">
                <a:solidFill>
                  <a:schemeClr val="accent2"/>
                </a:solidFill>
                <a:effectLst/>
                <a:latin typeface="Söhne"/>
              </a:rPr>
              <a:t>The SGB II, also known as "</a:t>
            </a:r>
            <a:r>
              <a:rPr lang="en-US" b="0" i="0" dirty="0" err="1">
                <a:solidFill>
                  <a:schemeClr val="accent2"/>
                </a:solidFill>
                <a:effectLst/>
                <a:latin typeface="Söhne"/>
              </a:rPr>
              <a:t>Arbeitslosengeld</a:t>
            </a:r>
            <a:r>
              <a:rPr lang="en-US" b="0" i="0" dirty="0">
                <a:solidFill>
                  <a:schemeClr val="accent2"/>
                </a:solidFill>
                <a:effectLst/>
                <a:latin typeface="Söhne"/>
              </a:rPr>
              <a:t> II" deals with social assistance and support for individuals and families who are unable to cover their basic living costs. It focuses on unemployment benefits and the provision of means-tested social benefits.</a:t>
            </a:r>
          </a:p>
          <a:p>
            <a:pPr marL="285750" indent="-285750">
              <a:buFont typeface="Wingdings" panose="05000000000000000000" pitchFamily="2" charset="2"/>
              <a:buChar char="Ø"/>
            </a:pPr>
            <a:endParaRPr lang="en-US" dirty="0">
              <a:solidFill>
                <a:schemeClr val="accent2"/>
              </a:solidFill>
              <a:latin typeface="Söhne"/>
            </a:endParaRPr>
          </a:p>
          <a:p>
            <a:pPr marL="285750" indent="-285750">
              <a:buFont typeface="Wingdings" panose="05000000000000000000" pitchFamily="2" charset="2"/>
              <a:buChar char="Ø"/>
            </a:pPr>
            <a:r>
              <a:rPr lang="en-US" b="0" i="0" dirty="0">
                <a:solidFill>
                  <a:schemeClr val="accent2"/>
                </a:solidFill>
                <a:effectLst/>
                <a:latin typeface="Söhne"/>
              </a:rPr>
              <a:t>The SGB III focuses on active labor market policies and the regulation of employment and training in Germany. It aims to facilitate employment opportunities, promote vocational training, and enhance workforce integration </a:t>
            </a:r>
            <a:endParaRPr lang="en-US" dirty="0">
              <a:solidFill>
                <a:schemeClr val="accent2"/>
              </a:solidFill>
            </a:endParaRPr>
          </a:p>
        </p:txBody>
      </p:sp>
    </p:spTree>
    <p:extLst>
      <p:ext uri="{BB962C8B-B14F-4D97-AF65-F5344CB8AC3E}">
        <p14:creationId xmlns:p14="http://schemas.microsoft.com/office/powerpoint/2010/main" val="100878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7934C98-789B-F7E1-B15C-37F45589B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09" y="0"/>
            <a:ext cx="7392723" cy="57686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39F05CF-874A-D496-73BF-3A360FD2566A}"/>
              </a:ext>
            </a:extLst>
          </p:cNvPr>
          <p:cNvSpPr/>
          <p:nvPr/>
        </p:nvSpPr>
        <p:spPr>
          <a:xfrm>
            <a:off x="8031637" y="0"/>
            <a:ext cx="4160363" cy="3888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23D89D9-BC70-B05E-5AFF-8B948060DC67}"/>
              </a:ext>
            </a:extLst>
          </p:cNvPr>
          <p:cNvSpPr/>
          <p:nvPr/>
        </p:nvSpPr>
        <p:spPr>
          <a:xfrm>
            <a:off x="7381188" y="6495068"/>
            <a:ext cx="424206" cy="362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CC98507-064F-3219-81D4-7051D1187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5395" y="3888557"/>
            <a:ext cx="4386606" cy="2969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069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CEA7BB-35AE-8093-ECCE-9F6E31B87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009077" cy="6858000"/>
          </a:xfrm>
          <a:prstGeom prst="rect">
            <a:avLst/>
          </a:prstGeom>
        </p:spPr>
      </p:pic>
    </p:spTree>
    <p:extLst>
      <p:ext uri="{BB962C8B-B14F-4D97-AF65-F5344CB8AC3E}">
        <p14:creationId xmlns:p14="http://schemas.microsoft.com/office/powerpoint/2010/main" val="413322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Diverse Crowd of People of Different Ages and Races Free Vectorv Stock  Vector - Illustration of races, ethnic: 186770702">
            <a:extLst>
              <a:ext uri="{FF2B5EF4-FFF2-40B4-BE49-F238E27FC236}">
                <a16:creationId xmlns:a16="http://schemas.microsoft.com/office/drawing/2014/main" id="{5197AA92-4D42-F123-DB4A-EC2734D1F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98682"/>
            <a:ext cx="5246017" cy="32593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062D9F5-38B3-399F-EF6E-13A3C0163493}"/>
              </a:ext>
            </a:extLst>
          </p:cNvPr>
          <p:cNvPicPr>
            <a:picLocks noChangeAspect="1"/>
          </p:cNvPicPr>
          <p:nvPr/>
        </p:nvPicPr>
        <p:blipFill>
          <a:blip r:embed="rId3"/>
          <a:stretch>
            <a:fillRect/>
          </a:stretch>
        </p:blipFill>
        <p:spPr>
          <a:xfrm>
            <a:off x="5190192" y="3026004"/>
            <a:ext cx="3882041" cy="3831996"/>
          </a:xfrm>
          <a:prstGeom prst="rect">
            <a:avLst/>
          </a:prstGeom>
        </p:spPr>
      </p:pic>
      <p:sp>
        <p:nvSpPr>
          <p:cNvPr id="2" name="TextBox 1">
            <a:extLst>
              <a:ext uri="{FF2B5EF4-FFF2-40B4-BE49-F238E27FC236}">
                <a16:creationId xmlns:a16="http://schemas.microsoft.com/office/drawing/2014/main" id="{B6C35286-E438-7F9D-FCE4-7FFA5515843D}"/>
              </a:ext>
            </a:extLst>
          </p:cNvPr>
          <p:cNvSpPr txBox="1"/>
          <p:nvPr/>
        </p:nvSpPr>
        <p:spPr>
          <a:xfrm>
            <a:off x="0" y="162731"/>
            <a:ext cx="8056329" cy="4031873"/>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solidFill>
                  <a:schemeClr val="accent2"/>
                </a:solidFill>
                <a:latin typeface="Calibri Light" panose="020F0302020204030204" pitchFamily="34" charset="0"/>
                <a:cs typeface="Calibri Light" panose="020F0302020204030204" pitchFamily="34" charset="0"/>
              </a:rPr>
              <a:t>Conclusion </a:t>
            </a:r>
          </a:p>
          <a:p>
            <a:pPr marL="285750" indent="-285750">
              <a:buFont typeface="Wingdings" panose="05000000000000000000" pitchFamily="2" charset="2"/>
              <a:buChar char="Ø"/>
            </a:pPr>
            <a:r>
              <a:rPr lang="en-US" sz="1600" b="1" dirty="0">
                <a:solidFill>
                  <a:schemeClr val="accent2"/>
                </a:solidFill>
                <a:latin typeface="Calibri Light" panose="020F0302020204030204" pitchFamily="34" charset="0"/>
                <a:cs typeface="Calibri Light" panose="020F0302020204030204" pitchFamily="34" charset="0"/>
              </a:rPr>
              <a:t>The </a:t>
            </a:r>
            <a:r>
              <a:rPr lang="en-US" sz="1600" b="1" dirty="0" err="1">
                <a:solidFill>
                  <a:schemeClr val="accent2"/>
                </a:solidFill>
                <a:latin typeface="Calibri Light" panose="020F0302020204030204" pitchFamily="34" charset="0"/>
                <a:cs typeface="Calibri Light" panose="020F0302020204030204" pitchFamily="34" charset="0"/>
              </a:rPr>
              <a:t>hight</a:t>
            </a:r>
            <a:r>
              <a:rPr lang="en-US" sz="1600" b="1" dirty="0">
                <a:solidFill>
                  <a:schemeClr val="accent2"/>
                </a:solidFill>
                <a:latin typeface="Calibri Light" panose="020F0302020204030204" pitchFamily="34" charset="0"/>
                <a:cs typeface="Calibri Light" panose="020F0302020204030204" pitchFamily="34" charset="0"/>
              </a:rPr>
              <a:t> rate of unemployment is at young age and here are some reasons of this :</a:t>
            </a:r>
          </a:p>
          <a:p>
            <a:endParaRPr lang="en-US" sz="1600" b="1" dirty="0">
              <a:solidFill>
                <a:schemeClr val="accent2"/>
              </a:solidFill>
              <a:latin typeface="Calibri Light" panose="020F0302020204030204" pitchFamily="34" charset="0"/>
              <a:cs typeface="Calibri Light" panose="020F0302020204030204" pitchFamily="34" charset="0"/>
            </a:endParaRPr>
          </a:p>
          <a:p>
            <a:pPr marL="285750" indent="-285750">
              <a:buFont typeface="Wingdings" panose="05000000000000000000" pitchFamily="2" charset="2"/>
              <a:buChar char="Ø"/>
            </a:pPr>
            <a:r>
              <a:rPr lang="en-US" sz="1600" b="1" i="0" dirty="0">
                <a:solidFill>
                  <a:schemeClr val="accent2"/>
                </a:solidFill>
                <a:effectLst/>
                <a:latin typeface="Calibri Light" panose="020F0302020204030204" pitchFamily="34" charset="0"/>
                <a:cs typeface="Calibri Light" panose="020F0302020204030204" pitchFamily="34" charset="0"/>
              </a:rPr>
              <a:t>Lack of work experience: Young people entering the job market often have limited work experience, which can make it more challenging for them to compete with older, more experienced candidates</a:t>
            </a:r>
            <a:r>
              <a:rPr lang="en-US" sz="1600" b="1" i="0" dirty="0">
                <a:solidFill>
                  <a:schemeClr val="accent2"/>
                </a:solidFill>
                <a:effectLst/>
                <a:latin typeface="Söhne"/>
              </a:rPr>
              <a:t>.</a:t>
            </a:r>
          </a:p>
          <a:p>
            <a:pPr marL="285750" indent="-285750">
              <a:buFont typeface="Wingdings" panose="05000000000000000000" pitchFamily="2" charset="2"/>
              <a:buChar char="Ø"/>
            </a:pPr>
            <a:endParaRPr lang="en-US" sz="1600" b="1" dirty="0">
              <a:solidFill>
                <a:schemeClr val="accent2"/>
              </a:solidFill>
              <a:latin typeface="Söhne"/>
            </a:endParaRPr>
          </a:p>
          <a:p>
            <a:pPr marL="285750" indent="-285750">
              <a:buFont typeface="Wingdings" panose="05000000000000000000" pitchFamily="2" charset="2"/>
              <a:buChar char="Ø"/>
            </a:pPr>
            <a:r>
              <a:rPr lang="en-US" sz="1600" b="0" i="0" dirty="0">
                <a:solidFill>
                  <a:schemeClr val="accent2"/>
                </a:solidFill>
                <a:effectLst/>
                <a:latin typeface="Söhne"/>
              </a:rPr>
              <a:t>Education and qualifications: Young people may still be in the process of acquiring higher education or vocational training, which can create a temporary gap between completing their studies and finding suitable employment</a:t>
            </a:r>
          </a:p>
          <a:p>
            <a:endParaRPr lang="en-US" sz="1600" b="1" dirty="0">
              <a:solidFill>
                <a:schemeClr val="accent2"/>
              </a:solidFill>
              <a:latin typeface="Söhne"/>
            </a:endParaRPr>
          </a:p>
          <a:p>
            <a:pPr marL="285750" indent="-285750">
              <a:buFont typeface="Wingdings" panose="05000000000000000000" pitchFamily="2" charset="2"/>
              <a:buChar char="Ø"/>
            </a:pPr>
            <a:r>
              <a:rPr lang="en-US" sz="1600" b="0" i="0" dirty="0">
                <a:solidFill>
                  <a:schemeClr val="accent2"/>
                </a:solidFill>
                <a:effectLst/>
                <a:latin typeface="Söhne"/>
              </a:rPr>
              <a:t>Networking and connections: Older individuals often have more extensive professional networks built over the years, which can provide them with better access to job opportunities. Young people, who are just starting their careers, may have limited networks and may face challenges in finding suitable job openings.</a:t>
            </a:r>
          </a:p>
          <a:p>
            <a:pPr marL="285750" indent="-285750">
              <a:buFont typeface="Wingdings" panose="05000000000000000000" pitchFamily="2" charset="2"/>
              <a:buChar char="Ø"/>
            </a:pPr>
            <a:endParaRPr lang="en-US" sz="1600" b="1" dirty="0">
              <a:solidFill>
                <a:schemeClr val="accent2"/>
              </a:solidFill>
            </a:endParaRPr>
          </a:p>
        </p:txBody>
      </p:sp>
    </p:spTree>
    <p:extLst>
      <p:ext uri="{BB962C8B-B14F-4D97-AF65-F5344CB8AC3E}">
        <p14:creationId xmlns:p14="http://schemas.microsoft.com/office/powerpoint/2010/main" val="1685136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D935B31-51DB-72E5-FFEC-0CF57151C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19" y="0"/>
            <a:ext cx="7618735" cy="549582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57A5EC9-9F86-0B5E-A054-98292BAFA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6954" y="4171360"/>
            <a:ext cx="4215046" cy="26866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05693AB-9096-8FC5-B377-CFE3EDD29B19}"/>
              </a:ext>
            </a:extLst>
          </p:cNvPr>
          <p:cNvSpPr/>
          <p:nvPr/>
        </p:nvSpPr>
        <p:spPr>
          <a:xfrm>
            <a:off x="8267307" y="0"/>
            <a:ext cx="3924693" cy="4171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C9A1661-124D-D2AA-3943-441506ABA704}"/>
              </a:ext>
            </a:extLst>
          </p:cNvPr>
          <p:cNvSpPr/>
          <p:nvPr/>
        </p:nvSpPr>
        <p:spPr>
          <a:xfrm>
            <a:off x="7352907" y="6523348"/>
            <a:ext cx="624047" cy="3346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10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0F2F07-DF2E-9C34-3B03-5A37B190CFC5}"/>
              </a:ext>
            </a:extLst>
          </p:cNvPr>
          <p:cNvSpPr txBox="1"/>
          <p:nvPr/>
        </p:nvSpPr>
        <p:spPr>
          <a:xfrm>
            <a:off x="1124125" y="755009"/>
            <a:ext cx="2533475" cy="523220"/>
          </a:xfrm>
          <a:prstGeom prst="rect">
            <a:avLst/>
          </a:prstGeom>
          <a:noFill/>
        </p:spPr>
        <p:txBody>
          <a:bodyPr wrap="square" rtlCol="0">
            <a:spAutoFit/>
          </a:bodyPr>
          <a:lstStyle/>
          <a:p>
            <a:r>
              <a:rPr lang="en-US" sz="2800" b="1" dirty="0">
                <a:solidFill>
                  <a:schemeClr val="accent2"/>
                </a:solidFill>
                <a:latin typeface="Calibri Light" panose="020F0302020204030204" pitchFamily="34" charset="0"/>
                <a:cs typeface="Calibri Light" panose="020F0302020204030204" pitchFamily="34" charset="0"/>
              </a:rPr>
              <a:t>Table of Content</a:t>
            </a:r>
            <a:endParaRPr lang="en-US" sz="3200" b="1" dirty="0">
              <a:solidFill>
                <a:schemeClr val="accent2"/>
              </a:solidFill>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98253EEC-36DD-3621-67A6-5AF0D490D493}"/>
              </a:ext>
            </a:extLst>
          </p:cNvPr>
          <p:cNvSpPr txBox="1"/>
          <p:nvPr/>
        </p:nvSpPr>
        <p:spPr>
          <a:xfrm>
            <a:off x="1124125" y="2164360"/>
            <a:ext cx="6107185" cy="1477328"/>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chemeClr val="accent2"/>
                </a:solidFill>
              </a:rPr>
              <a:t>Purpose Statement (What are we talking about):</a:t>
            </a:r>
          </a:p>
          <a:p>
            <a:pPr marL="342900" indent="-342900">
              <a:buFont typeface="Wingdings" panose="05000000000000000000" pitchFamily="2" charset="2"/>
              <a:buChar char="Ø"/>
            </a:pPr>
            <a:endParaRPr lang="en-US" dirty="0">
              <a:solidFill>
                <a:schemeClr val="accent2"/>
              </a:solidFill>
            </a:endParaRPr>
          </a:p>
          <a:p>
            <a:pPr marL="342900" indent="-342900">
              <a:buFont typeface="Wingdings" panose="05000000000000000000" pitchFamily="2" charset="2"/>
              <a:buChar char="Ø"/>
            </a:pPr>
            <a:r>
              <a:rPr lang="en-US" dirty="0">
                <a:solidFill>
                  <a:schemeClr val="accent2"/>
                </a:solidFill>
              </a:rPr>
              <a:t>Tell the story with data </a:t>
            </a:r>
          </a:p>
          <a:p>
            <a:pPr marL="342900" indent="-342900">
              <a:buFont typeface="Wingdings" panose="05000000000000000000" pitchFamily="2" charset="2"/>
              <a:buChar char="Ø"/>
            </a:pPr>
            <a:endParaRPr lang="en-US" dirty="0">
              <a:solidFill>
                <a:schemeClr val="accent2"/>
              </a:solidFill>
            </a:endParaRPr>
          </a:p>
          <a:p>
            <a:pPr marL="342900" indent="-342900">
              <a:buFont typeface="Wingdings" panose="05000000000000000000" pitchFamily="2" charset="2"/>
              <a:buChar char="Ø"/>
            </a:pPr>
            <a:r>
              <a:rPr lang="en-US" dirty="0">
                <a:solidFill>
                  <a:schemeClr val="accent2"/>
                </a:solidFill>
              </a:rPr>
              <a:t>Conclusion</a:t>
            </a:r>
          </a:p>
        </p:txBody>
      </p:sp>
      <p:pic>
        <p:nvPicPr>
          <p:cNvPr id="6" name="Picture 5">
            <a:extLst>
              <a:ext uri="{FF2B5EF4-FFF2-40B4-BE49-F238E27FC236}">
                <a16:creationId xmlns:a16="http://schemas.microsoft.com/office/drawing/2014/main" id="{B471B807-6FD7-5BF9-2A3C-C1AAA95FEE63}"/>
              </a:ext>
            </a:extLst>
          </p:cNvPr>
          <p:cNvPicPr>
            <a:picLocks noChangeAspect="1"/>
          </p:cNvPicPr>
          <p:nvPr/>
        </p:nvPicPr>
        <p:blipFill>
          <a:blip r:embed="rId2"/>
          <a:stretch>
            <a:fillRect/>
          </a:stretch>
        </p:blipFill>
        <p:spPr>
          <a:xfrm>
            <a:off x="4475526" y="2542140"/>
            <a:ext cx="3882041" cy="4315860"/>
          </a:xfrm>
          <a:prstGeom prst="rect">
            <a:avLst/>
          </a:prstGeom>
        </p:spPr>
      </p:pic>
    </p:spTree>
    <p:extLst>
      <p:ext uri="{BB962C8B-B14F-4D97-AF65-F5344CB8AC3E}">
        <p14:creationId xmlns:p14="http://schemas.microsoft.com/office/powerpoint/2010/main" val="1965720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People Stand on Books Stair Steps Levels of Education. Education and  Knowledge Concept Stock Vector - Illustration of laptop, businessman:  120538089">
            <a:extLst>
              <a:ext uri="{FF2B5EF4-FFF2-40B4-BE49-F238E27FC236}">
                <a16:creationId xmlns:a16="http://schemas.microsoft.com/office/drawing/2014/main" id="{DD06AA9D-6402-5CB9-86F6-F3AE825EE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492" y="4196106"/>
            <a:ext cx="3549192" cy="266189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8ED8FBF-4123-31DF-1AC2-BE6040DC0603}"/>
              </a:ext>
            </a:extLst>
          </p:cNvPr>
          <p:cNvPicPr>
            <a:picLocks noChangeAspect="1"/>
          </p:cNvPicPr>
          <p:nvPr/>
        </p:nvPicPr>
        <p:blipFill>
          <a:blip r:embed="rId3"/>
          <a:stretch>
            <a:fillRect/>
          </a:stretch>
        </p:blipFill>
        <p:spPr>
          <a:xfrm>
            <a:off x="4807001" y="3026004"/>
            <a:ext cx="3882041" cy="3831996"/>
          </a:xfrm>
          <a:prstGeom prst="rect">
            <a:avLst/>
          </a:prstGeom>
        </p:spPr>
      </p:pic>
      <p:sp>
        <p:nvSpPr>
          <p:cNvPr id="2" name="TextBox 1">
            <a:extLst>
              <a:ext uri="{FF2B5EF4-FFF2-40B4-BE49-F238E27FC236}">
                <a16:creationId xmlns:a16="http://schemas.microsoft.com/office/drawing/2014/main" id="{64E11399-B0A5-653E-EAD3-D30BB1DD1DD9}"/>
              </a:ext>
            </a:extLst>
          </p:cNvPr>
          <p:cNvSpPr txBox="1"/>
          <p:nvPr/>
        </p:nvSpPr>
        <p:spPr>
          <a:xfrm>
            <a:off x="394281" y="310393"/>
            <a:ext cx="7449425" cy="3139321"/>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chemeClr val="accent2"/>
                </a:solidFill>
                <a:effectLst/>
                <a:latin typeface="Söhne"/>
              </a:rPr>
              <a:t>Conclusion</a:t>
            </a:r>
          </a:p>
          <a:p>
            <a:pPr marL="285750" indent="-285750">
              <a:buFont typeface="Wingdings" panose="05000000000000000000" pitchFamily="2" charset="2"/>
              <a:buChar char="Ø"/>
            </a:pPr>
            <a:r>
              <a:rPr lang="en-US" b="0" i="0" dirty="0">
                <a:solidFill>
                  <a:schemeClr val="accent2"/>
                </a:solidFill>
                <a:effectLst/>
                <a:latin typeface="Söhne"/>
              </a:rPr>
              <a:t>Highest unemployment </a:t>
            </a:r>
            <a:r>
              <a:rPr lang="en-US" dirty="0">
                <a:solidFill>
                  <a:schemeClr val="accent2"/>
                </a:solidFill>
                <a:latin typeface="Söhne"/>
              </a:rPr>
              <a:t>rate have people without vocational degree and this is why could be that :</a:t>
            </a:r>
            <a:endParaRPr lang="en-US" b="0" i="0" dirty="0">
              <a:solidFill>
                <a:schemeClr val="accent2"/>
              </a:solidFill>
              <a:effectLst/>
              <a:latin typeface="Söhne"/>
            </a:endParaRPr>
          </a:p>
          <a:p>
            <a:endParaRPr lang="en-US" b="0" i="0" dirty="0">
              <a:solidFill>
                <a:schemeClr val="accent2"/>
              </a:solidFill>
              <a:effectLst/>
              <a:latin typeface="Söhne"/>
            </a:endParaRPr>
          </a:p>
          <a:p>
            <a:pPr marL="285750" indent="-285750">
              <a:buFont typeface="Wingdings" panose="05000000000000000000" pitchFamily="2" charset="2"/>
              <a:buChar char="Ø"/>
            </a:pPr>
            <a:r>
              <a:rPr lang="en-US" b="0" i="0" dirty="0">
                <a:solidFill>
                  <a:schemeClr val="accent2"/>
                </a:solidFill>
                <a:effectLst/>
                <a:latin typeface="Söhne"/>
              </a:rPr>
              <a:t>Industry-specific demand: Certain industries may place a higher emphasis on vocational training and prefer individuals with specific skills acquired through vocational education. </a:t>
            </a:r>
          </a:p>
          <a:p>
            <a:pPr marL="285750" indent="-285750">
              <a:buFont typeface="Wingdings" panose="05000000000000000000" pitchFamily="2" charset="2"/>
              <a:buChar char="Ø"/>
            </a:pPr>
            <a:endParaRPr lang="en-US" dirty="0">
              <a:solidFill>
                <a:schemeClr val="accent2"/>
              </a:solidFill>
              <a:latin typeface="Söhne"/>
            </a:endParaRPr>
          </a:p>
          <a:p>
            <a:pPr marL="285750" indent="-285750">
              <a:buFont typeface="Wingdings" panose="05000000000000000000" pitchFamily="2" charset="2"/>
              <a:buChar char="Ø"/>
            </a:pPr>
            <a:r>
              <a:rPr lang="en-US" b="0" i="0" dirty="0">
                <a:solidFill>
                  <a:schemeClr val="accent2"/>
                </a:solidFill>
                <a:effectLst/>
                <a:latin typeface="Söhne"/>
              </a:rPr>
              <a:t>Skills and qualifications: Vocational degrees often provide practical, job-specific skills that are directly applicable to a particular occupation or industry.</a:t>
            </a:r>
          </a:p>
        </p:txBody>
      </p:sp>
    </p:spTree>
    <p:extLst>
      <p:ext uri="{BB962C8B-B14F-4D97-AF65-F5344CB8AC3E}">
        <p14:creationId xmlns:p14="http://schemas.microsoft.com/office/powerpoint/2010/main" val="1956183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45F6-D492-D3CB-3FB2-2D4344D7F6C9}"/>
              </a:ext>
            </a:extLst>
          </p:cNvPr>
          <p:cNvSpPr>
            <a:spLocks noGrp="1"/>
          </p:cNvSpPr>
          <p:nvPr>
            <p:ph type="title"/>
          </p:nvPr>
        </p:nvSpPr>
        <p:spPr>
          <a:xfrm>
            <a:off x="794780" y="816638"/>
            <a:ext cx="2040699" cy="715861"/>
          </a:xfrm>
        </p:spPr>
        <p:txBody>
          <a:bodyPr>
            <a:normAutofit/>
          </a:bodyPr>
          <a:lstStyle/>
          <a:p>
            <a:r>
              <a:rPr lang="en-US" sz="2800" dirty="0"/>
              <a:t>Conclusion </a:t>
            </a:r>
          </a:p>
        </p:txBody>
      </p:sp>
      <p:sp>
        <p:nvSpPr>
          <p:cNvPr id="3" name="Content Placeholder 2">
            <a:extLst>
              <a:ext uri="{FF2B5EF4-FFF2-40B4-BE49-F238E27FC236}">
                <a16:creationId xmlns:a16="http://schemas.microsoft.com/office/drawing/2014/main" id="{7DB9BD2C-78DA-F122-222D-4B2E9E56D2DF}"/>
              </a:ext>
            </a:extLst>
          </p:cNvPr>
          <p:cNvSpPr>
            <a:spLocks noGrp="1"/>
          </p:cNvSpPr>
          <p:nvPr>
            <p:ph idx="1"/>
          </p:nvPr>
        </p:nvSpPr>
        <p:spPr/>
        <p:txBody>
          <a:bodyPr/>
          <a:lstStyle/>
          <a:p>
            <a:r>
              <a:rPr lang="en-US" dirty="0"/>
              <a:t>My conclusion is that there are many factors that contribute to unemployment rate in a city , which are :</a:t>
            </a:r>
          </a:p>
          <a:p>
            <a:endParaRPr lang="en-US" dirty="0"/>
          </a:p>
          <a:p>
            <a:r>
              <a:rPr lang="en-US" dirty="0"/>
              <a:t>Regional Factors </a:t>
            </a:r>
          </a:p>
          <a:p>
            <a:endParaRPr lang="en-US" dirty="0"/>
          </a:p>
          <a:p>
            <a:r>
              <a:rPr lang="en-US" dirty="0"/>
              <a:t>Education Factors </a:t>
            </a:r>
          </a:p>
          <a:p>
            <a:endParaRPr lang="en-US" dirty="0"/>
          </a:p>
          <a:p>
            <a:r>
              <a:rPr lang="en-US" dirty="0"/>
              <a:t>Age Factors </a:t>
            </a:r>
          </a:p>
        </p:txBody>
      </p:sp>
    </p:spTree>
    <p:extLst>
      <p:ext uri="{BB962C8B-B14F-4D97-AF65-F5344CB8AC3E}">
        <p14:creationId xmlns:p14="http://schemas.microsoft.com/office/powerpoint/2010/main" val="3722687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45E7C-0F71-C0C3-6D6E-4D1823D165F9}"/>
              </a:ext>
            </a:extLst>
          </p:cNvPr>
          <p:cNvSpPr>
            <a:spLocks noGrp="1"/>
          </p:cNvSpPr>
          <p:nvPr>
            <p:ph idx="1"/>
          </p:nvPr>
        </p:nvSpPr>
        <p:spPr>
          <a:xfrm>
            <a:off x="2323750" y="1166071"/>
            <a:ext cx="4756558" cy="1426128"/>
          </a:xfrm>
        </p:spPr>
        <p:txBody>
          <a:bodyPr>
            <a:normAutofit/>
          </a:bodyPr>
          <a:lstStyle/>
          <a:p>
            <a:pPr marL="0" indent="0">
              <a:buNone/>
            </a:pPr>
            <a:r>
              <a:rPr lang="en-US" sz="6000" dirty="0">
                <a:solidFill>
                  <a:schemeClr val="accent2"/>
                </a:solidFill>
              </a:rPr>
              <a:t>THANK YOU !</a:t>
            </a:r>
          </a:p>
        </p:txBody>
      </p:sp>
      <p:pic>
        <p:nvPicPr>
          <p:cNvPr id="5" name="Picture 4">
            <a:extLst>
              <a:ext uri="{FF2B5EF4-FFF2-40B4-BE49-F238E27FC236}">
                <a16:creationId xmlns:a16="http://schemas.microsoft.com/office/drawing/2014/main" id="{BCE1385B-D433-554A-A1EE-77558107C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506" y="2689720"/>
            <a:ext cx="3152164" cy="3152164"/>
          </a:xfrm>
          <a:prstGeom prst="rect">
            <a:avLst/>
          </a:prstGeom>
        </p:spPr>
      </p:pic>
    </p:spTree>
    <p:extLst>
      <p:ext uri="{BB962C8B-B14F-4D97-AF65-F5344CB8AC3E}">
        <p14:creationId xmlns:p14="http://schemas.microsoft.com/office/powerpoint/2010/main" val="203074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1ADB-AEFB-C75D-893E-5195D5FE374C}"/>
              </a:ext>
            </a:extLst>
          </p:cNvPr>
          <p:cNvSpPr>
            <a:spLocks noGrp="1"/>
          </p:cNvSpPr>
          <p:nvPr>
            <p:ph type="title"/>
          </p:nvPr>
        </p:nvSpPr>
        <p:spPr/>
        <p:txBody>
          <a:bodyPr>
            <a:normAutofit/>
          </a:bodyPr>
          <a:lstStyle/>
          <a:p>
            <a:r>
              <a:rPr lang="en-US" sz="3200" dirty="0">
                <a:solidFill>
                  <a:schemeClr val="accent2"/>
                </a:solidFill>
              </a:rPr>
              <a:t>Objective </a:t>
            </a:r>
          </a:p>
        </p:txBody>
      </p:sp>
      <p:sp>
        <p:nvSpPr>
          <p:cNvPr id="3" name="Content Placeholder 2">
            <a:extLst>
              <a:ext uri="{FF2B5EF4-FFF2-40B4-BE49-F238E27FC236}">
                <a16:creationId xmlns:a16="http://schemas.microsoft.com/office/drawing/2014/main" id="{D269584E-F289-9D49-BF70-29592236640D}"/>
              </a:ext>
            </a:extLst>
          </p:cNvPr>
          <p:cNvSpPr>
            <a:spLocks noGrp="1"/>
          </p:cNvSpPr>
          <p:nvPr>
            <p:ph idx="1"/>
          </p:nvPr>
        </p:nvSpPr>
        <p:spPr>
          <a:xfrm>
            <a:off x="677334" y="2110255"/>
            <a:ext cx="9204897" cy="3880773"/>
          </a:xfrm>
        </p:spPr>
        <p:txBody>
          <a:bodyPr/>
          <a:lstStyle/>
          <a:p>
            <a:pPr>
              <a:buFont typeface="Wingdings" panose="05000000000000000000" pitchFamily="2" charset="2"/>
              <a:buChar char="Ø"/>
            </a:pPr>
            <a:r>
              <a:rPr lang="en-US" dirty="0">
                <a:solidFill>
                  <a:schemeClr val="accent2"/>
                </a:solidFill>
              </a:rPr>
              <a:t>Identify the reasons of </a:t>
            </a:r>
            <a:r>
              <a:rPr lang="en-US" dirty="0" err="1">
                <a:solidFill>
                  <a:schemeClr val="accent2"/>
                </a:solidFill>
              </a:rPr>
              <a:t>hight</a:t>
            </a:r>
            <a:r>
              <a:rPr lang="en-US" dirty="0">
                <a:solidFill>
                  <a:schemeClr val="accent2"/>
                </a:solidFill>
              </a:rPr>
              <a:t> rate of unemployment</a:t>
            </a:r>
          </a:p>
          <a:p>
            <a:pPr>
              <a:buFont typeface="Wingdings" panose="05000000000000000000" pitchFamily="2" charset="2"/>
              <a:buChar char="Ø"/>
            </a:pPr>
            <a:endParaRPr lang="en-US" dirty="0">
              <a:solidFill>
                <a:schemeClr val="accent2"/>
              </a:solidFill>
            </a:endParaRPr>
          </a:p>
          <a:p>
            <a:pPr>
              <a:buFont typeface="Wingdings" panose="05000000000000000000" pitchFamily="2" charset="2"/>
              <a:buChar char="Ø"/>
            </a:pPr>
            <a:endParaRPr lang="en-US" dirty="0">
              <a:solidFill>
                <a:schemeClr val="accent2"/>
              </a:solidFill>
            </a:endParaRPr>
          </a:p>
          <a:p>
            <a:pPr>
              <a:buFont typeface="Wingdings" panose="05000000000000000000" pitchFamily="2" charset="2"/>
              <a:buChar char="Ø"/>
            </a:pPr>
            <a:r>
              <a:rPr lang="en-US" dirty="0">
                <a:solidFill>
                  <a:schemeClr val="accent2"/>
                </a:solidFill>
              </a:rPr>
              <a:t>Identify which district in city has higher rate of unemployment during which years </a:t>
            </a:r>
          </a:p>
          <a:p>
            <a:pPr>
              <a:buFont typeface="Wingdings" panose="05000000000000000000" pitchFamily="2" charset="2"/>
              <a:buChar char="Ø"/>
            </a:pPr>
            <a:endParaRPr lang="en-US" dirty="0">
              <a:solidFill>
                <a:schemeClr val="accent2"/>
              </a:solidFill>
            </a:endParaRPr>
          </a:p>
          <a:p>
            <a:pPr>
              <a:buFont typeface="Wingdings" panose="05000000000000000000" pitchFamily="2" charset="2"/>
              <a:buChar char="Ø"/>
            </a:pPr>
            <a:endParaRPr lang="en-US" dirty="0">
              <a:solidFill>
                <a:schemeClr val="accent2"/>
              </a:solidFill>
            </a:endParaRPr>
          </a:p>
          <a:p>
            <a:pPr>
              <a:buFont typeface="Wingdings" panose="05000000000000000000" pitchFamily="2" charset="2"/>
              <a:buChar char="Ø"/>
            </a:pPr>
            <a:r>
              <a:rPr lang="en-US" dirty="0">
                <a:solidFill>
                  <a:schemeClr val="accent2"/>
                </a:solidFill>
              </a:rPr>
              <a:t>Identify if there are education or age factors that contribute to unemployment  </a:t>
            </a:r>
          </a:p>
        </p:txBody>
      </p:sp>
    </p:spTree>
    <p:extLst>
      <p:ext uri="{BB962C8B-B14F-4D97-AF65-F5344CB8AC3E}">
        <p14:creationId xmlns:p14="http://schemas.microsoft.com/office/powerpoint/2010/main" val="391184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873102DA-DD09-4A9B-95E7-6DB63EEB3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25" y="803046"/>
            <a:ext cx="8587819" cy="5405893"/>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7" descr="Sheet 5">
            <a:extLst>
              <a:ext uri="{FF2B5EF4-FFF2-40B4-BE49-F238E27FC236}">
                <a16:creationId xmlns:a16="http://schemas.microsoft.com/office/drawing/2014/main" id="{8B80D205-96BA-3A20-12E8-0599568FF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20" y="84842"/>
            <a:ext cx="9181023" cy="5156622"/>
          </a:xfrm>
          <a:prstGeom prst="rect">
            <a:avLst/>
          </a:prstGeom>
        </p:spPr>
      </p:pic>
    </p:spTree>
    <p:extLst>
      <p:ext uri="{BB962C8B-B14F-4D97-AF65-F5344CB8AC3E}">
        <p14:creationId xmlns:p14="http://schemas.microsoft.com/office/powerpoint/2010/main" val="1269917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4" descr="Graph Stock Photos, Royalty Free Graph Images | Depositphotos">
            <a:extLst>
              <a:ext uri="{FF2B5EF4-FFF2-40B4-BE49-F238E27FC236}">
                <a16:creationId xmlns:a16="http://schemas.microsoft.com/office/drawing/2014/main" id="{8998F882-A953-D1C8-E616-6C25DE0C8FC1}"/>
              </a:ext>
            </a:extLst>
          </p:cNvPr>
          <p:cNvSpPr>
            <a:spLocks noChangeAspect="1" noChangeArrowheads="1"/>
          </p:cNvSpPr>
          <p:nvPr/>
        </p:nvSpPr>
        <p:spPr bwMode="auto">
          <a:xfrm>
            <a:off x="4468304" y="3276600"/>
            <a:ext cx="3996965" cy="23362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057F88F-3F2A-694A-63AE-23FE9D409169}"/>
              </a:ext>
            </a:extLst>
          </p:cNvPr>
          <p:cNvPicPr>
            <a:picLocks noChangeAspect="1"/>
          </p:cNvPicPr>
          <p:nvPr/>
        </p:nvPicPr>
        <p:blipFill>
          <a:blip r:embed="rId2"/>
          <a:stretch>
            <a:fillRect/>
          </a:stretch>
        </p:blipFill>
        <p:spPr>
          <a:xfrm>
            <a:off x="5133629" y="2542140"/>
            <a:ext cx="3882041" cy="4315860"/>
          </a:xfrm>
          <a:prstGeom prst="rect">
            <a:avLst/>
          </a:prstGeom>
        </p:spPr>
      </p:pic>
      <p:sp>
        <p:nvSpPr>
          <p:cNvPr id="8" name="TextBox 7">
            <a:extLst>
              <a:ext uri="{FF2B5EF4-FFF2-40B4-BE49-F238E27FC236}">
                <a16:creationId xmlns:a16="http://schemas.microsoft.com/office/drawing/2014/main" id="{BF8C2D4E-A325-9930-74CC-45359FD52E90}"/>
              </a:ext>
            </a:extLst>
          </p:cNvPr>
          <p:cNvSpPr txBox="1"/>
          <p:nvPr/>
        </p:nvSpPr>
        <p:spPr>
          <a:xfrm>
            <a:off x="250858" y="135161"/>
            <a:ext cx="8842807" cy="2800767"/>
          </a:xfrm>
          <a:prstGeom prst="rect">
            <a:avLst/>
          </a:prstGeom>
          <a:noFill/>
        </p:spPr>
        <p:txBody>
          <a:bodyPr wrap="square">
            <a:spAutoFit/>
          </a:bodyPr>
          <a:lstStyle/>
          <a:p>
            <a:endParaRPr lang="en-US" sz="1600" b="1" dirty="0">
              <a:solidFill>
                <a:schemeClr val="accent2"/>
              </a:solidFill>
              <a:latin typeface="Google Sans"/>
            </a:endParaRPr>
          </a:p>
          <a:p>
            <a:pPr marL="285750" indent="-285750">
              <a:buFont typeface="Wingdings" panose="05000000000000000000" pitchFamily="2" charset="2"/>
              <a:buChar char="Ø"/>
            </a:pPr>
            <a:r>
              <a:rPr lang="en-US" sz="1600" b="1" dirty="0">
                <a:solidFill>
                  <a:schemeClr val="accent2"/>
                </a:solidFill>
                <a:latin typeface="Google Sans"/>
              </a:rPr>
              <a:t> The year with highest unemployment rate in  Freiburg was 2005, this because it was a crisis economy in Germany that time </a:t>
            </a:r>
          </a:p>
          <a:p>
            <a:endParaRPr lang="en-US" sz="1600" b="1" dirty="0">
              <a:solidFill>
                <a:schemeClr val="accent2"/>
              </a:solidFill>
              <a:latin typeface="Google Sans"/>
            </a:endParaRPr>
          </a:p>
          <a:p>
            <a:pPr marL="285750" indent="-285750">
              <a:buFont typeface="Wingdings" panose="05000000000000000000" pitchFamily="2" charset="2"/>
              <a:buChar char="Ø"/>
            </a:pPr>
            <a:endParaRPr lang="en-US" sz="1600" b="1" dirty="0">
              <a:solidFill>
                <a:schemeClr val="accent2"/>
              </a:solidFill>
              <a:latin typeface="Google Sans"/>
            </a:endParaRPr>
          </a:p>
          <a:p>
            <a:pPr marL="285750" indent="-285750">
              <a:buFont typeface="Wingdings" panose="05000000000000000000" pitchFamily="2" charset="2"/>
              <a:buChar char="Ø"/>
            </a:pPr>
            <a:r>
              <a:rPr lang="en-US" sz="1600" b="1" dirty="0">
                <a:solidFill>
                  <a:schemeClr val="accent2"/>
                </a:solidFill>
                <a:latin typeface="Google Sans"/>
              </a:rPr>
              <a:t>We can also see that in 2020 the rate was too </a:t>
            </a:r>
            <a:r>
              <a:rPr lang="en-US" sz="1600" b="1" dirty="0" err="1">
                <a:solidFill>
                  <a:schemeClr val="accent2"/>
                </a:solidFill>
                <a:latin typeface="Google Sans"/>
              </a:rPr>
              <a:t>hight</a:t>
            </a:r>
            <a:r>
              <a:rPr lang="en-US" sz="1600" b="1" dirty="0">
                <a:solidFill>
                  <a:schemeClr val="accent2"/>
                </a:solidFill>
                <a:latin typeface="Google Sans"/>
              </a:rPr>
              <a:t> compare to others , this is because of Corona Virus , which has affected bad not only in Germany but all </a:t>
            </a:r>
            <a:r>
              <a:rPr lang="en-US" sz="1600" b="1" dirty="0" err="1">
                <a:solidFill>
                  <a:schemeClr val="accent2"/>
                </a:solidFill>
                <a:latin typeface="Google Sans"/>
              </a:rPr>
              <a:t>ower</a:t>
            </a:r>
            <a:r>
              <a:rPr lang="en-US" sz="1600" b="1" dirty="0">
                <a:solidFill>
                  <a:schemeClr val="accent2"/>
                </a:solidFill>
                <a:latin typeface="Google Sans"/>
              </a:rPr>
              <a:t> the world.</a:t>
            </a:r>
          </a:p>
          <a:p>
            <a:pPr marL="285750" indent="-285750">
              <a:buFont typeface="Wingdings" panose="05000000000000000000" pitchFamily="2" charset="2"/>
              <a:buChar char="Ø"/>
            </a:pPr>
            <a:endParaRPr lang="en-US" sz="1600" b="1" dirty="0">
              <a:solidFill>
                <a:schemeClr val="accent2"/>
              </a:solidFill>
              <a:latin typeface="Google Sans"/>
            </a:endParaRPr>
          </a:p>
          <a:p>
            <a:pPr marL="285750" indent="-285750">
              <a:buFont typeface="Wingdings" panose="05000000000000000000" pitchFamily="2" charset="2"/>
              <a:buChar char="Ø"/>
            </a:pPr>
            <a:r>
              <a:rPr lang="en-US" sz="1600" b="1" dirty="0">
                <a:solidFill>
                  <a:schemeClr val="accent2"/>
                </a:solidFill>
              </a:rPr>
              <a:t>The District with highest Rate of unemployment </a:t>
            </a:r>
            <a:r>
              <a:rPr lang="en-US" sz="1600" b="1" dirty="0" err="1">
                <a:solidFill>
                  <a:schemeClr val="accent2"/>
                </a:solidFill>
              </a:rPr>
              <a:t>ist</a:t>
            </a:r>
            <a:r>
              <a:rPr lang="en-US" sz="1600" b="1" dirty="0">
                <a:solidFill>
                  <a:schemeClr val="accent2"/>
                </a:solidFill>
              </a:rPr>
              <a:t> </a:t>
            </a:r>
            <a:r>
              <a:rPr lang="en-US" sz="1600" b="1" dirty="0" err="1">
                <a:solidFill>
                  <a:schemeClr val="accent2"/>
                </a:solidFill>
              </a:rPr>
              <a:t>WeinGarten</a:t>
            </a:r>
            <a:r>
              <a:rPr lang="en-US" sz="1600" b="1" dirty="0">
                <a:solidFill>
                  <a:schemeClr val="accent2"/>
                </a:solidFill>
              </a:rPr>
              <a:t> during all Years 2005-2021 , this is because this district has more criminality cases and that could cause high rate of unemployment</a:t>
            </a:r>
          </a:p>
        </p:txBody>
      </p:sp>
    </p:spTree>
    <p:extLst>
      <p:ext uri="{BB962C8B-B14F-4D97-AF65-F5344CB8AC3E}">
        <p14:creationId xmlns:p14="http://schemas.microsoft.com/office/powerpoint/2010/main" val="77375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heet 2">
            <a:extLst>
              <a:ext uri="{FF2B5EF4-FFF2-40B4-BE49-F238E27FC236}">
                <a16:creationId xmlns:a16="http://schemas.microsoft.com/office/drawing/2014/main" id="{6BBD2551-90A3-43CD-BAC7-ABA5BF495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72" y="65987"/>
            <a:ext cx="8443532" cy="6792013"/>
          </a:xfrm>
          <a:prstGeom prst="rect">
            <a:avLst/>
          </a:prstGeom>
        </p:spPr>
      </p:pic>
      <p:pic>
        <p:nvPicPr>
          <p:cNvPr id="2052" name="Picture 4">
            <a:extLst>
              <a:ext uri="{FF2B5EF4-FFF2-40B4-BE49-F238E27FC236}">
                <a16:creationId xmlns:a16="http://schemas.microsoft.com/office/drawing/2014/main" id="{C7386D51-222D-D251-7744-951C187EC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7438" y="3761295"/>
            <a:ext cx="3104561" cy="309670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1D1B2F6-F60E-74FF-C1C2-D48E71BDF514}"/>
              </a:ext>
            </a:extLst>
          </p:cNvPr>
          <p:cNvSpPr/>
          <p:nvPr/>
        </p:nvSpPr>
        <p:spPr>
          <a:xfrm>
            <a:off x="9346254" y="0"/>
            <a:ext cx="2845746" cy="3761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8" descr="Sheet 7">
            <a:extLst>
              <a:ext uri="{FF2B5EF4-FFF2-40B4-BE49-F238E27FC236}">
                <a16:creationId xmlns:a16="http://schemas.microsoft.com/office/drawing/2014/main" id="{677F65B0-E602-A2B6-AE14-C9AE65205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511"/>
            <a:ext cx="8832915" cy="6537489"/>
          </a:xfrm>
          <a:prstGeom prst="rect">
            <a:avLst/>
          </a:prstGeom>
        </p:spPr>
      </p:pic>
    </p:spTree>
    <p:extLst>
      <p:ext uri="{BB962C8B-B14F-4D97-AF65-F5344CB8AC3E}">
        <p14:creationId xmlns:p14="http://schemas.microsoft.com/office/powerpoint/2010/main" val="94019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Page 4 | 43,000+ Man Woman Equal Pictures">
            <a:extLst>
              <a:ext uri="{FF2B5EF4-FFF2-40B4-BE49-F238E27FC236}">
                <a16:creationId xmlns:a16="http://schemas.microsoft.com/office/drawing/2014/main" id="{0279F4A1-5B9B-E2FE-BF71-AA085B124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472" y="3429000"/>
            <a:ext cx="3615572"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7FB0D54-B957-1DAE-2C3D-EE66EE04FAD6}"/>
              </a:ext>
            </a:extLst>
          </p:cNvPr>
          <p:cNvPicPr>
            <a:picLocks noChangeAspect="1"/>
          </p:cNvPicPr>
          <p:nvPr/>
        </p:nvPicPr>
        <p:blipFill>
          <a:blip r:embed="rId3"/>
          <a:stretch>
            <a:fillRect/>
          </a:stretch>
        </p:blipFill>
        <p:spPr>
          <a:xfrm>
            <a:off x="4907044" y="3026004"/>
            <a:ext cx="3882041" cy="3831996"/>
          </a:xfrm>
          <a:prstGeom prst="rect">
            <a:avLst/>
          </a:prstGeom>
        </p:spPr>
      </p:pic>
      <p:sp>
        <p:nvSpPr>
          <p:cNvPr id="5" name="TextBox 4">
            <a:extLst>
              <a:ext uri="{FF2B5EF4-FFF2-40B4-BE49-F238E27FC236}">
                <a16:creationId xmlns:a16="http://schemas.microsoft.com/office/drawing/2014/main" id="{0BF7A954-A76D-D075-83AE-A2F41C995C35}"/>
              </a:ext>
            </a:extLst>
          </p:cNvPr>
          <p:cNvSpPr txBox="1"/>
          <p:nvPr/>
        </p:nvSpPr>
        <p:spPr>
          <a:xfrm>
            <a:off x="1498862" y="970961"/>
            <a:ext cx="5703216"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2"/>
                </a:solidFill>
              </a:rPr>
              <a:t>The rate of unemployed men is higher than women with 55.4% for men and 44.6% women</a:t>
            </a:r>
          </a:p>
          <a:p>
            <a:pPr marL="285750" indent="-285750">
              <a:buFont typeface="Wingdings" panose="05000000000000000000" pitchFamily="2" charset="2"/>
              <a:buChar char="Ø"/>
            </a:pPr>
            <a:endParaRPr lang="en-US" dirty="0">
              <a:solidFill>
                <a:schemeClr val="accent2"/>
              </a:solidFill>
            </a:endParaRPr>
          </a:p>
          <a:p>
            <a:pPr marL="285750" indent="-285750">
              <a:buFont typeface="Wingdings" panose="05000000000000000000" pitchFamily="2" charset="2"/>
              <a:buChar char="Ø"/>
            </a:pPr>
            <a:r>
              <a:rPr lang="en-US" dirty="0">
                <a:solidFill>
                  <a:schemeClr val="accent2"/>
                </a:solidFill>
              </a:rPr>
              <a:t>Even in two genders the rate was higher in 2005 and 2020 </a:t>
            </a:r>
          </a:p>
        </p:txBody>
      </p:sp>
    </p:spTree>
    <p:extLst>
      <p:ext uri="{BB962C8B-B14F-4D97-AF65-F5344CB8AC3E}">
        <p14:creationId xmlns:p14="http://schemas.microsoft.com/office/powerpoint/2010/main" val="4239755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541</TotalTime>
  <Words>540</Words>
  <Application>Microsoft Office PowerPoint</Application>
  <PresentationFormat>Widescreen</PresentationFormat>
  <Paragraphs>57</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 Light</vt:lpstr>
      <vt:lpstr>Google Sans</vt:lpstr>
      <vt:lpstr>Söhne</vt:lpstr>
      <vt:lpstr>Trebuchet MS</vt:lpstr>
      <vt:lpstr>Wingdings</vt:lpstr>
      <vt:lpstr>Wingdings 3</vt:lpstr>
      <vt:lpstr>Facet</vt:lpstr>
      <vt:lpstr>PowerPoint Presentation</vt:lpstr>
      <vt:lpstr>PowerPoint Presentation</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Anita Mulliqi</cp:lastModifiedBy>
  <cp:revision>6</cp:revision>
  <dcterms:created xsi:type="dcterms:W3CDTF">2023-06-08T10:03:27Z</dcterms:created>
  <dcterms:modified xsi:type="dcterms:W3CDTF">2023-06-09T12:35:17Z</dcterms:modified>
</cp:coreProperties>
</file>