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/>
    <p:restoredTop sz="88346"/>
  </p:normalViewPr>
  <p:slideViewPr>
    <p:cSldViewPr snapToGrid="0" snapToObjects="1">
      <p:cViewPr varScale="1">
        <p:scale>
          <a:sx n="135" d="100"/>
          <a:sy n="135" d="100"/>
        </p:scale>
        <p:origin x="9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inymind/a-practical-guide-to-relu-b83ca804f1f7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1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2ba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2ba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8c235ff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8c235ff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8c235f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8c235f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8c235ff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8c235ff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8c235f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8c235f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8c235ff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8c235ff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value of </a:t>
            </a:r>
            <a:r>
              <a:rPr lang="en" dirty="0" err="1"/>
              <a:t>dj</a:t>
            </a:r>
            <a:r>
              <a:rPr lang="en" dirty="0"/>
              <a:t>/dv is how much j would change with respect to v? It is 3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8c235ff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8c235ff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change in a would affect the change in j?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8c235ff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8c235ff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8c235ff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8c235ff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8c235ff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58c235ff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58c235ff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58c235ff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2e5d871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2e5d871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58c235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58c235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8c235ff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58c235ff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58c235ff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58c235ff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58c235ff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58c235ff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62c5201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62c5201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using relu is that neurons with negative values will just have 0 gradient, which means they are dead and hard to recover from its death.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https://medium.com/tinymind/a-practical-guide-to-relu-b83ca804f1f7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2c52012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2c52012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62c52012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62c52012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2c52012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2c52012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http://neuralnetworksanddeeplearning.com/chap1.html</a:t>
            </a:r>
            <a:r>
              <a:rPr lang="en"/>
              <a:t> textbook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2c52012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2c52012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8c235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8c235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8c235ff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8c235ff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8c235ff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8c235ff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8c235f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8c235f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Here, </a:t>
            </a:r>
            <a:r>
              <a:rPr lang="en" sz="150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denotes the collection of all weights in the network, </a:t>
            </a:r>
            <a:r>
              <a:rPr lang="en" sz="150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all the biases, </a:t>
            </a:r>
            <a:r>
              <a:rPr lang="en" sz="155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the total number of training inputs, </a:t>
            </a:r>
            <a:r>
              <a:rPr lang="en" sz="155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 sz="150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the vector of outputs from the network when </a:t>
            </a:r>
            <a:r>
              <a:rPr lang="en" sz="155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50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input, and the sum is over all training inputs, </a:t>
            </a:r>
            <a:r>
              <a:rPr lang="en" sz="1550">
                <a:solidFill>
                  <a:srgbClr val="2A2A2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8c235f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8c235f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8c235ff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8c235ff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rgbClr val="B422F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rgbClr val="B422F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80999" y="1289303"/>
            <a:ext cx="8407800" cy="3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ce Sans Pro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marL="914400" lvl="1" indent="-3810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ouce Sans Pro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marL="1371600" lvl="2" indent="-3810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ce Sans Pro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marL="1828800" lvl="3" indent="-3429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ce Sans Pro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marL="2286000" lvl="4" indent="-342900" algn="l" rtl="0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uce Sans Pro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marL="2743200" lvl="5" indent="-3429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ce Sans Pro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marL="3200400" lvl="6" indent="-3429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ouce Sans Pro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marL="3657600" lvl="7" indent="-342900" algn="l" rtl="0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ce Sans Pro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marL="4114800" lvl="8" indent="-342900" algn="l" rtl="0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ouce Sans Pro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370888" y="476726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048000" y="4767263"/>
            <a:ext cx="3352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234680" y="4766310"/>
            <a:ext cx="5829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buNone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marL="0" marR="0" lvl="1" indent="0" algn="ctr" rtl="0">
              <a:buNone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marL="0" marR="0" lvl="2" indent="0" algn="ctr" rtl="0">
              <a:buNone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marL="0" marR="0" lvl="3" indent="0" algn="ctr" rtl="0">
              <a:buNone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marL="0" marR="0" lvl="4" indent="0" algn="ctr" rtl="0">
              <a:buNone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marL="0" marR="0" lvl="5" indent="0" algn="ctr" rtl="0">
              <a:buNone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marL="0" marR="0" lvl="6" indent="0" algn="ctr" rtl="0">
              <a:buNone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marL="0" marR="0" lvl="7" indent="0" algn="ctr" rtl="0">
              <a:buNone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marL="0" marR="0" lvl="8" indent="0" algn="ctr" rtl="0">
              <a:buNone/>
              <a:defRPr sz="1100" b="0" i="0" u="none" strike="noStrike" cap="non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marL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81000" y="266885"/>
            <a:ext cx="8381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ce Sans Pro"/>
              <a:buNone/>
              <a:defRPr sz="3200" cap="small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8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1" descr="FlatironSchool_logo_2014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75" y="4217247"/>
            <a:ext cx="1125499" cy="5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 txBox="1"/>
          <p:nvPr/>
        </p:nvSpPr>
        <p:spPr>
          <a:xfrm>
            <a:off x="528075" y="869425"/>
            <a:ext cx="79788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14B3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FFFF"/>
                </a:solidFill>
              </a:rPr>
              <a:t>Neural Nets Deep Dive</a:t>
            </a:r>
            <a:endParaRPr sz="3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Data Science Immersive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Gradient Descent</a:t>
            </a:r>
            <a:endParaRPr sz="3000"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434050" y="124702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Implementing gradient descent on all training examples can be extremely cumbersome, therefore we use a technique called mini-batch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will talk about different types of gradient descent later and how they make our algorithms run faster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Stochastic gradient descent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Mini-batch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1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How to calculate the weights? </a:t>
            </a:r>
            <a:endParaRPr sz="3000"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434050" y="102567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By now, we have talked about using gradient descent to find the optimal weights and biases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But we have yet to show how to use gradient descent on the cost function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order to use gradient on the cost function to find w and b, we need to understand a powerful algorithm backpropagation, which powers neural nets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Backpropagation</a:t>
            </a:r>
            <a:endParaRPr sz="3000"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663" y="1243725"/>
            <a:ext cx="4966375" cy="35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Computation graph</a:t>
            </a:r>
            <a:endParaRPr sz="3000"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Let’s use a small example to demonstrate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3(a + bc) if a = 5, b = 3, and c = 2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is actually a three step processes which can be broken down into:	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 = bc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V = a + u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J = 3v</a:t>
            </a: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75" y="3407328"/>
            <a:ext cx="7040699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Derivative of Computation Graph</a:t>
            </a:r>
            <a:endParaRPr sz="300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800"/>
              <a:t>Given the previous computation graph, what is the value of dj/dv?</a:t>
            </a: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825" y="1749290"/>
            <a:ext cx="7040699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Derivative of Computation Graph</a:t>
            </a:r>
            <a:endParaRPr sz="3000"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/>
              <a:t>To compute the gradient of j with respect to v, we only need to take one step backwards. 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about dj/da?</a:t>
            </a:r>
            <a:endParaRPr sz="22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700" y="2730090"/>
            <a:ext cx="7040699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Derivative of Computation Graph</a:t>
            </a:r>
            <a:endParaRPr sz="3000"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800"/>
              <a:t>Taking the derivative of j in respect to a would also give you 3 because:</a:t>
            </a:r>
            <a:endParaRPr sz="18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= 5 → 5.001</a:t>
            </a:r>
            <a:endParaRPr sz="18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 = 11 → 11.001</a:t>
            </a:r>
            <a:endParaRPr sz="18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 = 33 → 33.003</a:t>
            </a: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500" y="3138078"/>
            <a:ext cx="7040699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Derivative of Computation Graph</a:t>
            </a:r>
            <a:endParaRPr sz="3000"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800"/>
              <a:t>Therefore, we can see that taking the derivative of j in respect to a is equivalent to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975" y="1640875"/>
            <a:ext cx="14287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00" y="2853503"/>
            <a:ext cx="7040699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Derivative of Computation Graph</a:t>
            </a:r>
            <a:endParaRPr sz="3000"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800"/>
              <a:t>What about                                       ?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900" y="1199575"/>
            <a:ext cx="2266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00" y="2519753"/>
            <a:ext cx="7040699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9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Backpropagation</a:t>
            </a:r>
            <a:endParaRPr sz="3000"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Using the idea in computation graph, we can propagate the error term backwards in the system to adjust the values of w and b 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FF"/>
                </a:highlight>
              </a:rPr>
              <a:t>the backward movement is a consequence of the fact that the cost is a function of outputs from the network</a:t>
            </a:r>
            <a:endParaRPr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FF"/>
                </a:highlight>
              </a:rPr>
              <a:t>To understand how the cost varies with earlier weights and biases we need to repeatedly apply the chain rule, working backward through the layers to obtain usable expressions</a:t>
            </a:r>
            <a:endParaRPr sz="2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Agenda today</a:t>
            </a:r>
            <a:endParaRPr sz="3000"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Review intuition of neural nets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Introduction to neural nets cost function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Use computation graph to visualize backward propagation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Activation functions &amp; when to use them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0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Algorithm of Backpropagation</a:t>
            </a:r>
            <a:endParaRPr sz="3000"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025" y="994850"/>
            <a:ext cx="5743403" cy="40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1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Activation Functions</a:t>
            </a:r>
            <a:endParaRPr sz="3000"/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 dirty="0"/>
              <a:t>It is not essential to understand how to hand implement derivative of certain activation functions, we just need to know what some of the common ones are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Sigmoid 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Tanh (the hyperbolic tangent)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 err="1"/>
              <a:t>ReLu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Leaky </a:t>
            </a:r>
            <a:r>
              <a:rPr lang="en" sz="2200" dirty="0" err="1"/>
              <a:t>ReLu</a:t>
            </a:r>
            <a:endParaRPr sz="22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2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Activation Function</a:t>
            </a:r>
            <a:endParaRPr sz="3000"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800"/>
              <a:t>The Sigmoid </a:t>
            </a:r>
            <a:endParaRPr sz="18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very commonly used in the hidden layer because taking the gradient can be slow</a:t>
            </a:r>
            <a:endParaRPr sz="18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is, however, a natural choice for output layer when the outcome is binary</a:t>
            </a: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154" y="2649375"/>
            <a:ext cx="3347675" cy="22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3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Activation Function</a:t>
            </a:r>
            <a:endParaRPr sz="3000"/>
          </a:p>
        </p:txBody>
      </p:sp>
      <p:sp>
        <p:nvSpPr>
          <p:cNvPr id="253" name="Google Shape;253;p43"/>
          <p:cNvSpPr txBox="1">
            <a:spLocks noGrp="1"/>
          </p:cNvSpPr>
          <p:nvPr>
            <p:ph type="body" idx="1"/>
          </p:nvPr>
        </p:nvSpPr>
        <p:spPr>
          <a:xfrm>
            <a:off x="434050" y="1057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800"/>
              <a:t>The hyperbolic tangent</a:t>
            </a:r>
            <a:endParaRPr sz="1800"/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125" y="1802550"/>
            <a:ext cx="4681300" cy="31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4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Activation Function</a:t>
            </a:r>
            <a:endParaRPr sz="3000"/>
          </a:p>
        </p:txBody>
      </p:sp>
      <p:sp>
        <p:nvSpPr>
          <p:cNvPr id="261" name="Google Shape;261;p44"/>
          <p:cNvSpPr txBox="1">
            <a:spLocks noGrp="1"/>
          </p:cNvSpPr>
          <p:nvPr>
            <p:ph type="body" idx="1"/>
          </p:nvPr>
        </p:nvSpPr>
        <p:spPr>
          <a:xfrm>
            <a:off x="434050" y="9043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800"/>
              <a:t>The Rectified Linear Unit Function (ReLu)</a:t>
            </a:r>
            <a:endParaRPr sz="1800"/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48" y="1607000"/>
            <a:ext cx="4856924" cy="353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Activation Function</a:t>
            </a:r>
            <a:endParaRPr sz="3000"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1"/>
          </p:nvPr>
        </p:nvSpPr>
        <p:spPr>
          <a:xfrm>
            <a:off x="386750" y="97452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800"/>
              <a:t>Leaky ReLu</a:t>
            </a:r>
            <a:endParaRPr sz="1800"/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523" y="1600900"/>
            <a:ext cx="4847175" cy="35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6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To be continued...</a:t>
            </a:r>
            <a:endParaRPr sz="3000"/>
          </a:p>
        </p:txBody>
      </p:sp>
      <p:sp>
        <p:nvSpPr>
          <p:cNvPr id="277" name="Google Shape;277;p46"/>
          <p:cNvSpPr txBox="1"/>
          <p:nvPr/>
        </p:nvSpPr>
        <p:spPr>
          <a:xfrm>
            <a:off x="413975" y="1098075"/>
            <a:ext cx="8616300" cy="3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Implementation details in python and keras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Different types of gradient descent: batch vs mini-batch vs stochastic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Random initialization </a:t>
            </a:r>
            <a:endParaRPr sz="2200"/>
          </a:p>
        </p:txBody>
      </p:sp>
      <p:sp>
        <p:nvSpPr>
          <p:cNvPr id="278" name="Google Shape;278;p46"/>
          <p:cNvSpPr txBox="1"/>
          <p:nvPr/>
        </p:nvSpPr>
        <p:spPr>
          <a:xfrm>
            <a:off x="721400" y="1393675"/>
            <a:ext cx="6810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Citations</a:t>
            </a:r>
            <a:endParaRPr sz="3000"/>
          </a:p>
        </p:txBody>
      </p:sp>
      <p:sp>
        <p:nvSpPr>
          <p:cNvPr id="285" name="Google Shape;285;p47"/>
          <p:cNvSpPr txBox="1"/>
          <p:nvPr/>
        </p:nvSpPr>
        <p:spPr>
          <a:xfrm>
            <a:off x="414100" y="1172575"/>
            <a:ext cx="8616300" cy="3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Deep Learning and Neural Networks textbook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Deep Learning and Neural Networks by Andrew Ng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3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Students will be able to </a:t>
            </a:r>
            <a:endParaRPr sz="3000"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34050" y="124702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 the role gradient descent and backprop play in a simple neural net (multilayer perceptron)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 and explain how backpropagation works to optimize for parameters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 and explain the role of different activation in neural nets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4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Review for Neural Nets</a:t>
            </a:r>
            <a:endParaRPr sz="3000"/>
          </a:p>
        </p:txBody>
      </p:sp>
      <p:pic>
        <p:nvPicPr>
          <p:cNvPr id="107" name="Google Shape;1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50" y="1180851"/>
            <a:ext cx="8303775" cy="34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Need for optimization</a:t>
            </a:r>
            <a:endParaRPr sz="3000"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434050" y="124702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Recall from last class - each neuron gets assigned a weight at the connection before passing through the hidden layer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weight associated with the neurons determine the final outcome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Therefore, it is important to train your model to learn the optimal weights in order to minimize the cost function of your neural nets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Need for optimization</a:t>
            </a:r>
            <a:endParaRPr sz="3000"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434050" y="102237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Multilayer Perceptron is just a neural network in which there is one hidden layer between the input and output layer, and one nonlinear activation function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 let’s start today’s lesson with a network with one hidden layer and a sigmoid function as the output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850" y="3224032"/>
            <a:ext cx="3593477" cy="16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7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Cost Function	</a:t>
            </a:r>
            <a:endParaRPr sz="3000"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434050" y="124702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The cost function of a neural net can be represented as the total sum of square error between the predicted values and actual values across all training example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In an example of neural net with final activation function of output layer of Sigmoid Function, the cost function can be represented as:</a:t>
            </a:r>
            <a:endParaRPr sz="24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150" y="3742625"/>
            <a:ext cx="4508175" cy="11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Cost Function</a:t>
            </a:r>
            <a:endParaRPr sz="3000"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434050" y="95492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So the aim of our training algorithm will be to minimize the cost </a:t>
            </a:r>
            <a:r>
              <a:rPr lang="en" sz="2200">
                <a:solidFill>
                  <a:srgbClr val="2A2A2A"/>
                </a:solidFill>
                <a:highlight>
                  <a:srgbClr val="FFFFFF"/>
                </a:highlight>
              </a:rPr>
              <a:t>C(w,b)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as a function of the weights and biases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In other words, we want to find a set of weights and biases which make the cost as small as possible. We'll do that using gradient descent</a:t>
            </a:r>
            <a:endParaRPr sz="2200"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750" y="2483900"/>
            <a:ext cx="3983901" cy="28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/>
          <p:nvPr/>
        </p:nvSpPr>
        <p:spPr>
          <a:xfrm>
            <a:off x="0" y="0"/>
            <a:ext cx="9144000" cy="831900"/>
          </a:xfrm>
          <a:prstGeom prst="rect">
            <a:avLst/>
          </a:prstGeom>
          <a:solidFill>
            <a:srgbClr val="14B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9"/>
          <p:cNvSpPr txBox="1"/>
          <p:nvPr/>
        </p:nvSpPr>
        <p:spPr>
          <a:xfrm>
            <a:off x="67300" y="80825"/>
            <a:ext cx="8963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Gradient Descent</a:t>
            </a:r>
            <a:endParaRPr sz="3000"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434050" y="124702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can represent in a neural net’s simplest format, we want to find the optimal value of weight (w) and bias that minimizes the above cost function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updated gradient of w and b can be represented as: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375" y="2961850"/>
            <a:ext cx="3682625" cy="21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968</Words>
  <Application>Microsoft Macintosh PowerPoint</Application>
  <PresentationFormat>On-screen Show (16:9)</PresentationFormat>
  <Paragraphs>98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Souce Sans Pro</vt:lpstr>
      <vt:lpstr>Arial</vt:lpstr>
      <vt:lpstr>Georgia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Anita Guo</cp:lastModifiedBy>
  <cp:revision>2</cp:revision>
  <dcterms:modified xsi:type="dcterms:W3CDTF">2020-02-11T21:19:20Z</dcterms:modified>
</cp:coreProperties>
</file>