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73" r:id="rId7"/>
    <p:sldId id="275" r:id="rId8"/>
    <p:sldId id="276" r:id="rId9"/>
    <p:sldId id="263" r:id="rId10"/>
    <p:sldId id="277" r:id="rId11"/>
    <p:sldId id="265" r:id="rId12"/>
    <p:sldId id="27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ngall.com/employment-p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239000" y="84686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3314150"/>
            <a:ext cx="10784142" cy="2616101"/>
          </a:xfrm>
          <a:prstGeom prst="rect">
            <a:avLst/>
          </a:prstGeom>
          <a:noFill/>
        </p:spPr>
        <p:txBody>
          <a:bodyPr wrap="square" rtlCol="0">
            <a:spAutoFit/>
          </a:bodyPr>
          <a:lstStyle/>
          <a:p>
            <a:r>
              <a:rPr lang="en-US" sz="2800" dirty="0">
                <a:latin typeface="+mj-lt"/>
              </a:rPr>
              <a:t>STUDENT NAME: </a:t>
            </a:r>
            <a:r>
              <a:rPr lang="en-US" sz="2800" dirty="0">
                <a:solidFill>
                  <a:srgbClr val="0070C0"/>
                </a:solidFill>
              </a:rPr>
              <a:t>E. CATHERINE</a:t>
            </a:r>
          </a:p>
          <a:p>
            <a:r>
              <a:rPr lang="en-US" sz="2800" dirty="0">
                <a:latin typeface="+mj-lt"/>
              </a:rPr>
              <a:t>REGISTER NO: </a:t>
            </a:r>
            <a:r>
              <a:rPr lang="en-US" sz="2800" dirty="0">
                <a:solidFill>
                  <a:srgbClr val="0070C0"/>
                </a:solidFill>
              </a:rPr>
              <a:t>312215810</a:t>
            </a:r>
          </a:p>
          <a:p>
            <a:r>
              <a:rPr lang="en-US" sz="2800" dirty="0">
                <a:latin typeface="+mj-lt"/>
              </a:rPr>
              <a:t>DEPARTMENT: </a:t>
            </a:r>
            <a:r>
              <a:rPr lang="en-US" sz="2800" dirty="0">
                <a:solidFill>
                  <a:srgbClr val="0070C0"/>
                </a:solidFill>
              </a:rPr>
              <a:t>B.COM (ACCOUNTING AND FINANCE)</a:t>
            </a:r>
          </a:p>
          <a:p>
            <a:r>
              <a:rPr lang="en-US" sz="2800" dirty="0">
                <a:latin typeface="+mj-lt"/>
              </a:rPr>
              <a:t>COLLEGE: </a:t>
            </a:r>
            <a:r>
              <a:rPr lang="en-US" sz="2800" dirty="0">
                <a:solidFill>
                  <a:srgbClr val="0070C0"/>
                </a:solidFill>
              </a:rPr>
              <a:t>SHRI SHANKARLAL SUNDARBAI SHASUN JAIN COLLEGE FOR WOMEN</a:t>
            </a:r>
          </a:p>
          <a:p>
            <a:r>
              <a:rPr lang="en-US" sz="2400" dirty="0">
                <a:solidFill>
                  <a:srgbClr val="0070C0"/>
                </a:solidFill>
              </a:rPr>
              <a:t>           </a:t>
            </a:r>
            <a:endParaRPr lang="en-IN" sz="24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5A21-BD86-88FC-4749-86797C1B947C}"/>
              </a:ext>
            </a:extLst>
          </p:cNvPr>
          <p:cNvSpPr>
            <a:spLocks noGrp="1"/>
          </p:cNvSpPr>
          <p:nvPr>
            <p:ph type="title"/>
          </p:nvPr>
        </p:nvSpPr>
        <p:spPr>
          <a:xfrm>
            <a:off x="755332" y="228600"/>
            <a:ext cx="10681335" cy="990600"/>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b="1" spc="5" dirty="0">
                <a:latin typeface="Trebuchet MS"/>
                <a:cs typeface="Trebuchet MS"/>
              </a:rPr>
            </a:br>
            <a:endParaRPr lang="en-IN" dirty="0"/>
          </a:p>
        </p:txBody>
      </p:sp>
      <p:sp>
        <p:nvSpPr>
          <p:cNvPr id="3" name="Text Placeholder 2">
            <a:extLst>
              <a:ext uri="{FF2B5EF4-FFF2-40B4-BE49-F238E27FC236}">
                <a16:creationId xmlns:a16="http://schemas.microsoft.com/office/drawing/2014/main" id="{17448F92-7F3A-7FE6-E06A-00BF361AE9A5}"/>
              </a:ext>
            </a:extLst>
          </p:cNvPr>
          <p:cNvSpPr>
            <a:spLocks noGrp="1"/>
          </p:cNvSpPr>
          <p:nvPr>
            <p:ph type="body" idx="1"/>
          </p:nvPr>
        </p:nvSpPr>
        <p:spPr>
          <a:xfrm>
            <a:off x="463867" y="1219200"/>
            <a:ext cx="10972800" cy="5909310"/>
          </a:xfrm>
        </p:spPr>
        <p:txBody>
          <a:bodyPr/>
          <a:lstStyle/>
          <a:p>
            <a:r>
              <a:rPr lang="en-IN" sz="2000" dirty="0">
                <a:solidFill>
                  <a:srgbClr val="00B0F0"/>
                </a:solidFill>
                <a:latin typeface="+mj-lt"/>
              </a:rPr>
              <a:t>DATA COLLECTION</a:t>
            </a:r>
          </a:p>
          <a:p>
            <a:pPr marL="285750" indent="-285750">
              <a:buFont typeface="Wingdings" panose="05000000000000000000" pitchFamily="2" charset="2"/>
              <a:buChar char="§"/>
            </a:pPr>
            <a:r>
              <a:rPr lang="en-IN" sz="2000" dirty="0"/>
              <a:t>The data has been collected from the EDUNET DASHBOARD</a:t>
            </a:r>
            <a:r>
              <a:rPr lang="en-IN" dirty="0"/>
              <a:t>.</a:t>
            </a:r>
          </a:p>
          <a:p>
            <a:endParaRPr lang="en-IN" dirty="0"/>
          </a:p>
          <a:p>
            <a:r>
              <a:rPr lang="en-IN" sz="2000" dirty="0">
                <a:solidFill>
                  <a:srgbClr val="00B0F0"/>
                </a:solidFill>
                <a:latin typeface="+mj-lt"/>
              </a:rPr>
              <a:t>FEATURE COLLECTION</a:t>
            </a:r>
          </a:p>
          <a:p>
            <a:pPr marL="342900" indent="-342900">
              <a:buFont typeface="Wingdings" panose="05000000000000000000" pitchFamily="2" charset="2"/>
              <a:buChar char="§"/>
            </a:pPr>
            <a:r>
              <a:rPr lang="en-IN" sz="2000" dirty="0"/>
              <a:t>The listed 10 features were taken for the analysis of the data.  </a:t>
            </a:r>
          </a:p>
          <a:p>
            <a:endParaRPr lang="en-IN" dirty="0"/>
          </a:p>
          <a:p>
            <a:r>
              <a:rPr lang="en-IN" sz="2000" dirty="0">
                <a:solidFill>
                  <a:srgbClr val="00B0F0"/>
                </a:solidFill>
                <a:latin typeface="+mj-lt"/>
              </a:rPr>
              <a:t>DATA CLEANING</a:t>
            </a:r>
          </a:p>
          <a:p>
            <a:pPr marL="285750" indent="-285750">
              <a:buFont typeface="Wingdings" panose="05000000000000000000" pitchFamily="2" charset="2"/>
              <a:buChar char="§"/>
            </a:pPr>
            <a:r>
              <a:rPr lang="en-IN" sz="2000" dirty="0"/>
              <a:t>Identify the missing values.</a:t>
            </a:r>
          </a:p>
          <a:p>
            <a:pPr marL="285750" indent="-285750">
              <a:buFont typeface="Wingdings" panose="05000000000000000000" pitchFamily="2" charset="2"/>
              <a:buChar char="§"/>
            </a:pPr>
            <a:r>
              <a:rPr lang="en-IN" sz="2000" dirty="0"/>
              <a:t>Filtering of those missing values.</a:t>
            </a:r>
          </a:p>
          <a:p>
            <a:endParaRPr lang="en-IN" dirty="0"/>
          </a:p>
          <a:p>
            <a:r>
              <a:rPr lang="en-IN" sz="2000" dirty="0">
                <a:solidFill>
                  <a:srgbClr val="00B0F0"/>
                </a:solidFill>
                <a:latin typeface="+mj-lt"/>
              </a:rPr>
              <a:t>CALCULATION OF PERFORMANCE LEVEL</a:t>
            </a:r>
          </a:p>
          <a:p>
            <a:pPr marL="342900" indent="-342900">
              <a:buFont typeface="Wingdings" panose="05000000000000000000" pitchFamily="2" charset="2"/>
              <a:buChar char="§"/>
            </a:pPr>
            <a:r>
              <a:rPr lang="en-IN" sz="2000" dirty="0"/>
              <a:t>By considering the current employee rating I found the performance level using the IFS FORMULA.</a:t>
            </a:r>
          </a:p>
          <a:p>
            <a:endParaRPr lang="en-IN" dirty="0"/>
          </a:p>
          <a:p>
            <a:r>
              <a:rPr lang="en-IN" sz="2000" dirty="0">
                <a:solidFill>
                  <a:srgbClr val="00B0F0"/>
                </a:solidFill>
                <a:latin typeface="+mj-lt"/>
              </a:rPr>
              <a:t>SUMMARY OF PIVOT LEVEL</a:t>
            </a:r>
          </a:p>
          <a:p>
            <a:pPr marL="342900" indent="-342900">
              <a:buFont typeface="Wingdings" panose="05000000000000000000" pitchFamily="2" charset="2"/>
              <a:buChar char="§"/>
            </a:pPr>
            <a:r>
              <a:rPr lang="en-IN" sz="2000" dirty="0"/>
              <a:t>Segregating of certain features to rows, columns, headings and so on.</a:t>
            </a:r>
          </a:p>
          <a:p>
            <a:endParaRPr lang="en-IN" dirty="0"/>
          </a:p>
          <a:p>
            <a:r>
              <a:rPr lang="en-IN" sz="2000" dirty="0">
                <a:solidFill>
                  <a:srgbClr val="00B0F0"/>
                </a:solidFill>
                <a:latin typeface="+mj-lt"/>
              </a:rPr>
              <a:t>VISUALIZATION</a:t>
            </a:r>
          </a:p>
          <a:p>
            <a:pPr marL="342900" indent="-342900">
              <a:buFont typeface="Wingdings" panose="05000000000000000000" pitchFamily="2" charset="2"/>
              <a:buChar char="§"/>
            </a:pPr>
            <a:r>
              <a:rPr lang="en-IN" sz="2000" dirty="0"/>
              <a:t>Once completed  with pivot table, created the graph for the precise visualization.</a:t>
            </a:r>
          </a:p>
          <a:p>
            <a:endParaRPr lang="en-IN" dirty="0"/>
          </a:p>
          <a:p>
            <a:endParaRPr lang="en-IN" dirty="0"/>
          </a:p>
        </p:txBody>
      </p:sp>
    </p:spTree>
    <p:extLst>
      <p:ext uri="{BB962C8B-B14F-4D97-AF65-F5344CB8AC3E}">
        <p14:creationId xmlns:p14="http://schemas.microsoft.com/office/powerpoint/2010/main" val="259187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E5F3CCE9-E35E-81A9-96FF-1AC76EFC5D5D}"/>
              </a:ext>
            </a:extLst>
          </p:cNvPr>
          <p:cNvPicPr>
            <a:picLocks noChangeAspect="1"/>
          </p:cNvPicPr>
          <p:nvPr/>
        </p:nvPicPr>
        <p:blipFill>
          <a:blip r:embed="rId3"/>
          <a:stretch>
            <a:fillRect/>
          </a:stretch>
        </p:blipFill>
        <p:spPr>
          <a:xfrm>
            <a:off x="533400" y="1295400"/>
            <a:ext cx="8820150" cy="5172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510E-0FBE-F93A-B29C-E0FF6FEFA7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4" name="Text Placeholder 2">
            <a:extLst>
              <a:ext uri="{FF2B5EF4-FFF2-40B4-BE49-F238E27FC236}">
                <a16:creationId xmlns:a16="http://schemas.microsoft.com/office/drawing/2014/main" id="{AC71E082-F40F-0A3B-5F0C-6FDE90105759}"/>
              </a:ext>
            </a:extLst>
          </p:cNvPr>
          <p:cNvSpPr>
            <a:spLocks noGrp="1"/>
          </p:cNvSpPr>
          <p:nvPr>
            <p:ph type="body" idx="1"/>
          </p:nvPr>
        </p:nvSpPr>
        <p:spPr>
          <a:xfrm>
            <a:off x="609600" y="1577975"/>
            <a:ext cx="10972800" cy="4525963"/>
          </a:xfrm>
        </p:spPr>
        <p:txBody>
          <a:bodyPr/>
          <a:lstStyle/>
          <a:p>
            <a:r>
              <a:rPr lang="en-US" sz="3600" dirty="0"/>
              <a:t>This project aims to create a ANALYSIS OF THE EMPLOYEE working in a organization .It will analyze the various features in the EMPLOYEE DATA SET like Employee ID, First Name, Last Name, </a:t>
            </a:r>
            <a:r>
              <a:rPr lang="en-IN" sz="3600" dirty="0"/>
              <a:t>Business Unit, Performance level, Current Employee Rating based on the analysis we will be able to identify the best and poor performing candidate and will be provided further motivation and appreciation and also helps for the overall growth of the organisation. </a:t>
            </a:r>
          </a:p>
        </p:txBody>
      </p:sp>
    </p:spTree>
    <p:extLst>
      <p:ext uri="{BB962C8B-B14F-4D97-AF65-F5344CB8AC3E}">
        <p14:creationId xmlns:p14="http://schemas.microsoft.com/office/powerpoint/2010/main" val="167442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7641-DD28-C748-298F-706E0905C5B9}"/>
              </a:ext>
            </a:extLst>
          </p:cNvPr>
          <p:cNvSpPr>
            <a:spLocks noGrp="1"/>
          </p:cNvSpPr>
          <p:nvPr>
            <p:ph type="title"/>
          </p:nvPr>
        </p:nvSpPr>
        <p:spPr>
          <a:xfrm>
            <a:off x="755332" y="385444"/>
            <a:ext cx="10681335" cy="833756"/>
          </a:xfrm>
        </p:spPr>
        <p:txBody>
          <a:bodyPr/>
          <a:lstStyle/>
          <a:p>
            <a:r>
              <a:rPr lang="en-US" sz="4800" spc="-20" dirty="0"/>
              <a:t>P</a:t>
            </a:r>
            <a:r>
              <a:rPr lang="en-US" sz="4800" spc="15" dirty="0"/>
              <a:t>ROB</a:t>
            </a:r>
            <a:r>
              <a:rPr lang="en-US" sz="4800" spc="55" dirty="0"/>
              <a:t>L</a:t>
            </a:r>
            <a:r>
              <a:rPr lang="en-US" sz="4800" spc="-20" dirty="0"/>
              <a:t>E</a:t>
            </a:r>
            <a:r>
              <a:rPr lang="en-US" sz="4800" spc="20" dirty="0"/>
              <a:t>M</a:t>
            </a:r>
            <a:r>
              <a:rPr lang="en-US" sz="4800" dirty="0"/>
              <a:t>	</a:t>
            </a:r>
            <a:r>
              <a:rPr lang="en-US" sz="4800" spc="10" dirty="0"/>
              <a:t>S</a:t>
            </a:r>
            <a:r>
              <a:rPr lang="en-US" sz="4800" spc="-370" dirty="0"/>
              <a:t>T</a:t>
            </a:r>
            <a:r>
              <a:rPr lang="en-US" sz="4800" spc="-375" dirty="0"/>
              <a:t>A</a:t>
            </a:r>
            <a:r>
              <a:rPr lang="en-US" sz="4800" spc="15" dirty="0"/>
              <a:t>T</a:t>
            </a:r>
            <a:r>
              <a:rPr lang="en-US" sz="4800" spc="-10" dirty="0"/>
              <a:t>E</a:t>
            </a:r>
            <a:r>
              <a:rPr lang="en-US" sz="4800" spc="-20" dirty="0"/>
              <a:t>ME</a:t>
            </a:r>
            <a:r>
              <a:rPr lang="en-US" sz="4800" spc="10" dirty="0"/>
              <a:t>NT</a:t>
            </a:r>
            <a:br>
              <a:rPr lang="en-US" sz="4800" spc="10" dirty="0"/>
            </a:br>
            <a:endParaRPr lang="en-IN" dirty="0"/>
          </a:p>
        </p:txBody>
      </p:sp>
      <p:sp>
        <p:nvSpPr>
          <p:cNvPr id="3" name="Text Placeholder 2">
            <a:extLst>
              <a:ext uri="{FF2B5EF4-FFF2-40B4-BE49-F238E27FC236}">
                <a16:creationId xmlns:a16="http://schemas.microsoft.com/office/drawing/2014/main" id="{5F5AFB7F-A5CC-4B9D-58FC-05E1D6E3CAED}"/>
              </a:ext>
            </a:extLst>
          </p:cNvPr>
          <p:cNvSpPr>
            <a:spLocks noGrp="1"/>
          </p:cNvSpPr>
          <p:nvPr>
            <p:ph type="body" idx="1"/>
          </p:nvPr>
        </p:nvSpPr>
        <p:spPr>
          <a:xfrm>
            <a:off x="152400" y="1577340"/>
            <a:ext cx="11125200" cy="4493538"/>
          </a:xfrm>
        </p:spPr>
        <p:txBody>
          <a:bodyPr/>
          <a:lstStyle/>
          <a:p>
            <a:pPr marL="285750" indent="-285750">
              <a:buFont typeface="Wingdings" panose="05000000000000000000" pitchFamily="2" charset="2"/>
              <a:buChar char="q"/>
            </a:pPr>
            <a:r>
              <a:rPr lang="en-US" sz="3200" spc="10" dirty="0">
                <a:latin typeface="+mn-lt"/>
              </a:rPr>
              <a:t> To focus on the growth of the organization we must analysis the performance of the employees</a:t>
            </a:r>
          </a:p>
          <a:p>
            <a:endParaRPr lang="en-US" sz="3200" spc="10" dirty="0">
              <a:latin typeface="+mn-lt"/>
            </a:endParaRPr>
          </a:p>
          <a:p>
            <a:pPr marL="285750" indent="-285750">
              <a:buFont typeface="Wingdings" panose="05000000000000000000" pitchFamily="2" charset="2"/>
              <a:buChar char="q"/>
            </a:pPr>
            <a:r>
              <a:rPr lang="en-US" sz="3200" spc="10" dirty="0">
                <a:latin typeface="+mn-lt"/>
              </a:rPr>
              <a:t> To analysis the personal performance of the employee so that they can be given appraisal and increment</a:t>
            </a:r>
          </a:p>
          <a:p>
            <a:endParaRPr lang="en-US" sz="3200" spc="10" dirty="0">
              <a:latin typeface="+mn-lt"/>
            </a:endParaRPr>
          </a:p>
          <a:p>
            <a:pPr marL="285750" indent="-285750">
              <a:buFont typeface="Wingdings" panose="05000000000000000000" pitchFamily="2" charset="2"/>
              <a:buChar char="q"/>
            </a:pPr>
            <a:r>
              <a:rPr lang="en-US" sz="3200" spc="10" dirty="0">
                <a:latin typeface="+mn-lt"/>
              </a:rPr>
              <a:t> The organization will be able to provide motivation and appreciation based on the employee performance</a:t>
            </a:r>
            <a:br>
              <a:rPr lang="en-US" sz="3600" spc="10" dirty="0">
                <a:latin typeface="+mn-lt"/>
              </a:rPr>
            </a:br>
            <a:endParaRPr lang="en-IN" sz="3600" dirty="0"/>
          </a:p>
        </p:txBody>
      </p:sp>
      <p:pic>
        <p:nvPicPr>
          <p:cNvPr id="4" name="Picture 3">
            <a:extLst>
              <a:ext uri="{FF2B5EF4-FFF2-40B4-BE49-F238E27FC236}">
                <a16:creationId xmlns:a16="http://schemas.microsoft.com/office/drawing/2014/main" id="{D3C76736-2023-41BB-A696-B08763442622}"/>
              </a:ext>
            </a:extLst>
          </p:cNvPr>
          <p:cNvPicPr>
            <a:picLocks noChangeAspect="1"/>
          </p:cNvPicPr>
          <p:nvPr/>
        </p:nvPicPr>
        <p:blipFill>
          <a:blip r:embed="rId2"/>
          <a:stretch>
            <a:fillRect/>
          </a:stretch>
        </p:blipFill>
        <p:spPr>
          <a:xfrm>
            <a:off x="9829799" y="4267200"/>
            <a:ext cx="2209801" cy="2405463"/>
          </a:xfrm>
          <a:prstGeom prst="rect">
            <a:avLst/>
          </a:prstGeom>
        </p:spPr>
      </p:pic>
    </p:spTree>
    <p:extLst>
      <p:ext uri="{BB962C8B-B14F-4D97-AF65-F5344CB8AC3E}">
        <p14:creationId xmlns:p14="http://schemas.microsoft.com/office/powerpoint/2010/main" val="240071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665DA4-C721-C9BA-0896-FBC10E8CF10E}"/>
              </a:ext>
            </a:extLst>
          </p:cNvPr>
          <p:cNvSpPr>
            <a:spLocks noGrp="1"/>
          </p:cNvSpPr>
          <p:nvPr>
            <p:ph type="body" idx="1"/>
          </p:nvPr>
        </p:nvSpPr>
        <p:spPr>
          <a:xfrm>
            <a:off x="609600" y="1676400"/>
            <a:ext cx="10972800" cy="4724400"/>
          </a:xfrm>
        </p:spPr>
        <p:txBody>
          <a:bodyPr/>
          <a:lstStyle/>
          <a:p>
            <a:r>
              <a:rPr lang="en-US" sz="3600" dirty="0"/>
              <a:t>This project aims to create a ANALYSIS OF THE EMPLOYEE working in a organization .It will analyze the various features in the EMPLOYEE DATA SET like Employee ID, First Name, Last Name, </a:t>
            </a:r>
            <a:r>
              <a:rPr lang="en-IN" sz="3600" dirty="0"/>
              <a:t>Business Unit, Performance level, Current Employee Rating based on the analysis we will be able to identify the best and poor performing candidate and will be provided further motivation and appreciation and also helps for the overall growth of the organisation. </a:t>
            </a:r>
          </a:p>
        </p:txBody>
      </p:sp>
      <p:sp>
        <p:nvSpPr>
          <p:cNvPr id="4" name="Title 3">
            <a:extLst>
              <a:ext uri="{FF2B5EF4-FFF2-40B4-BE49-F238E27FC236}">
                <a16:creationId xmlns:a16="http://schemas.microsoft.com/office/drawing/2014/main" id="{4A20EA21-B0B7-FA6A-5776-EBF63B1BAA0D}"/>
              </a:ext>
            </a:extLst>
          </p:cNvPr>
          <p:cNvSpPr txBox="1">
            <a:spLocks noGrp="1"/>
          </p:cNvSpPr>
          <p:nvPr>
            <p:ph type="title"/>
          </p:nvPr>
        </p:nvSpPr>
        <p:spPr>
          <a:xfrm>
            <a:off x="755650" y="385763"/>
            <a:ext cx="10680700" cy="98488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4000" dirty="0">
                <a:latin typeface="Trebuchet MS" panose="020B0603020202020204" pitchFamily="34" charset="0"/>
                <a:cs typeface="Times New Roman" panose="02020603050405020304" pitchFamily="18" charset="0"/>
              </a:rPr>
              <a:t>PROJECT OVERVIEW</a:t>
            </a:r>
          </a:p>
        </p:txBody>
      </p:sp>
    </p:spTree>
    <p:extLst>
      <p:ext uri="{BB962C8B-B14F-4D97-AF65-F5344CB8AC3E}">
        <p14:creationId xmlns:p14="http://schemas.microsoft.com/office/powerpoint/2010/main" val="199341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4A93-BE5D-0D71-5015-5062A1D71699}"/>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sp>
        <p:nvSpPr>
          <p:cNvPr id="3" name="Text Placeholder 2">
            <a:extLst>
              <a:ext uri="{FF2B5EF4-FFF2-40B4-BE49-F238E27FC236}">
                <a16:creationId xmlns:a16="http://schemas.microsoft.com/office/drawing/2014/main" id="{AA6FF681-B697-9EE0-AF6D-0879331744E6}"/>
              </a:ext>
            </a:extLst>
          </p:cNvPr>
          <p:cNvSpPr>
            <a:spLocks noGrp="1"/>
          </p:cNvSpPr>
          <p:nvPr>
            <p:ph type="body" idx="1"/>
          </p:nvPr>
        </p:nvSpPr>
        <p:spPr>
          <a:xfrm>
            <a:off x="609600" y="1577340"/>
            <a:ext cx="10972800" cy="5447645"/>
          </a:xfrm>
        </p:spPr>
        <p:txBody>
          <a:bodyPr/>
          <a:lstStyle/>
          <a:p>
            <a:pPr marL="285750" indent="-285750">
              <a:buFont typeface="Wingdings" panose="05000000000000000000" pitchFamily="2" charset="2"/>
              <a:buChar char="§"/>
            </a:pPr>
            <a:r>
              <a:rPr lang="en-IN" sz="4800" dirty="0"/>
              <a:t>Employer</a:t>
            </a:r>
          </a:p>
          <a:p>
            <a:pPr marL="285750" indent="-285750">
              <a:buFont typeface="Wingdings" panose="05000000000000000000" pitchFamily="2" charset="2"/>
              <a:buChar char="§"/>
            </a:pPr>
            <a:r>
              <a:rPr lang="en-IN" sz="4800" dirty="0"/>
              <a:t>Employee</a:t>
            </a:r>
          </a:p>
          <a:p>
            <a:pPr marL="285750" indent="-285750">
              <a:buFont typeface="Wingdings" panose="05000000000000000000" pitchFamily="2" charset="2"/>
              <a:buChar char="§"/>
            </a:pPr>
            <a:r>
              <a:rPr lang="en-IN" sz="4800" dirty="0"/>
              <a:t>Manager</a:t>
            </a:r>
          </a:p>
          <a:p>
            <a:pPr marL="285750" indent="-285750">
              <a:buFont typeface="Wingdings" panose="05000000000000000000" pitchFamily="2" charset="2"/>
              <a:buChar char="§"/>
            </a:pPr>
            <a:r>
              <a:rPr lang="en-IN" sz="4800" dirty="0"/>
              <a:t>Organisation</a:t>
            </a:r>
          </a:p>
          <a:p>
            <a:pPr marL="285750" indent="-285750">
              <a:buFont typeface="Wingdings" panose="05000000000000000000" pitchFamily="2" charset="2"/>
              <a:buChar char="§"/>
            </a:pPr>
            <a:r>
              <a:rPr lang="en-IN" sz="4800" dirty="0"/>
              <a:t>IT Sectors</a:t>
            </a:r>
          </a:p>
          <a:p>
            <a:pPr marL="285750" indent="-285750">
              <a:buFont typeface="Wingdings" panose="05000000000000000000" pitchFamily="2" charset="2"/>
              <a:buChar char="§"/>
            </a:pPr>
            <a:r>
              <a:rPr lang="en-IN" sz="4800" dirty="0"/>
              <a:t>Industries</a:t>
            </a:r>
          </a:p>
          <a:p>
            <a:pPr marL="285750" indent="-285750">
              <a:buFont typeface="Wingdings" panose="05000000000000000000" pitchFamily="2" charset="2"/>
              <a:buChar char="§"/>
            </a:pPr>
            <a:endParaRPr lang="en-IN" sz="4800" dirty="0"/>
          </a:p>
          <a:p>
            <a:endParaRPr lang="en-IN" dirty="0"/>
          </a:p>
        </p:txBody>
      </p:sp>
      <p:pic>
        <p:nvPicPr>
          <p:cNvPr id="5" name="Picture 4">
            <a:extLst>
              <a:ext uri="{FF2B5EF4-FFF2-40B4-BE49-F238E27FC236}">
                <a16:creationId xmlns:a16="http://schemas.microsoft.com/office/drawing/2014/main" id="{121CA975-024A-D511-B26D-EF3881DA60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24400" y="1219200"/>
            <a:ext cx="7467600" cy="5480209"/>
          </a:xfrm>
          <a:prstGeom prst="rect">
            <a:avLst/>
          </a:prstGeom>
        </p:spPr>
      </p:pic>
      <p:sp>
        <p:nvSpPr>
          <p:cNvPr id="6" name="TextBox 5">
            <a:extLst>
              <a:ext uri="{FF2B5EF4-FFF2-40B4-BE49-F238E27FC236}">
                <a16:creationId xmlns:a16="http://schemas.microsoft.com/office/drawing/2014/main" id="{F959A4A4-E65F-3E53-74A7-2709798BDBA3}"/>
              </a:ext>
            </a:extLst>
          </p:cNvPr>
          <p:cNvSpPr txBox="1"/>
          <p:nvPr/>
        </p:nvSpPr>
        <p:spPr>
          <a:xfrm>
            <a:off x="7132901" y="12689648"/>
            <a:ext cx="4337493" cy="230832"/>
          </a:xfrm>
          <a:prstGeom prst="rect">
            <a:avLst/>
          </a:prstGeom>
          <a:noFill/>
        </p:spPr>
        <p:txBody>
          <a:bodyPr wrap="square" rtlCol="0">
            <a:spAutoFit/>
          </a:bodyPr>
          <a:lstStyle/>
          <a:p>
            <a:r>
              <a:rPr lang="en-IN" sz="900">
                <a:hlinkClick r:id="rId3" tooltip="https://www.pngall.com/employment-png/"/>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190536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7BE8-ED8C-B076-7D46-FCD8F22D1DDE}"/>
              </a:ext>
            </a:extLst>
          </p:cNvPr>
          <p:cNvSpPr>
            <a:spLocks noGrp="1"/>
          </p:cNvSpPr>
          <p:nvPr>
            <p:ph type="title"/>
          </p:nvPr>
        </p:nvSpPr>
        <p:spPr>
          <a:xfrm>
            <a:off x="755332" y="385444"/>
            <a:ext cx="10681335" cy="615553"/>
          </a:xfrm>
        </p:spPr>
        <p:txBody>
          <a:bodyPr/>
          <a:lstStyle/>
          <a:p>
            <a:r>
              <a:rPr lang="en-US" sz="4000" spc="10" dirty="0"/>
              <a:t>O</a:t>
            </a:r>
            <a:r>
              <a:rPr lang="en-US" sz="4000" spc="25" dirty="0"/>
              <a:t>U</a:t>
            </a:r>
            <a:r>
              <a:rPr lang="en-US" sz="4000" dirty="0"/>
              <a:t>R</a:t>
            </a:r>
            <a:r>
              <a:rPr lang="en-US" sz="4000" spc="5" dirty="0"/>
              <a:t> </a:t>
            </a:r>
            <a:r>
              <a:rPr lang="en-US" sz="4000" spc="25" dirty="0"/>
              <a:t>S</a:t>
            </a:r>
            <a:r>
              <a:rPr lang="en-US" sz="4000" spc="10" dirty="0"/>
              <a:t>O</a:t>
            </a:r>
            <a:r>
              <a:rPr lang="en-US" sz="4000" spc="25" dirty="0"/>
              <a:t>LU</a:t>
            </a:r>
            <a:r>
              <a:rPr lang="en-US" sz="4000" spc="-35" dirty="0"/>
              <a:t>T</a:t>
            </a:r>
            <a:r>
              <a:rPr lang="en-US" sz="4000" spc="-30" dirty="0"/>
              <a:t>I</a:t>
            </a:r>
            <a:r>
              <a:rPr lang="en-US" sz="4000" spc="10" dirty="0"/>
              <a:t>O</a:t>
            </a:r>
            <a:r>
              <a:rPr lang="en-US" sz="4000" dirty="0"/>
              <a:t>N</a:t>
            </a:r>
            <a:r>
              <a:rPr lang="en-US" sz="4000" spc="-345" dirty="0"/>
              <a:t> </a:t>
            </a:r>
            <a:r>
              <a:rPr lang="en-US" sz="4000" spc="-35" dirty="0"/>
              <a:t>A</a:t>
            </a:r>
            <a:r>
              <a:rPr lang="en-US" sz="4000" spc="-5" dirty="0"/>
              <a:t>N</a:t>
            </a:r>
            <a:r>
              <a:rPr lang="en-US" sz="4000" dirty="0"/>
              <a:t>D</a:t>
            </a:r>
            <a:r>
              <a:rPr lang="en-US" sz="4000" spc="35" dirty="0"/>
              <a:t> </a:t>
            </a:r>
            <a:r>
              <a:rPr lang="en-US" sz="4000" spc="-30" dirty="0"/>
              <a:t>I</a:t>
            </a:r>
            <a:r>
              <a:rPr lang="en-US" sz="4000" spc="-35" dirty="0"/>
              <a:t>T</a:t>
            </a:r>
            <a:r>
              <a:rPr lang="en-US" sz="4000" dirty="0"/>
              <a:t>S</a:t>
            </a:r>
            <a:r>
              <a:rPr lang="en-US" sz="4000" spc="60" dirty="0"/>
              <a:t> </a:t>
            </a:r>
            <a:r>
              <a:rPr lang="en-US" sz="4000" spc="-295" dirty="0"/>
              <a:t>V</a:t>
            </a:r>
            <a:r>
              <a:rPr lang="en-US" sz="4000" spc="-35" dirty="0"/>
              <a:t>A</a:t>
            </a:r>
            <a:r>
              <a:rPr lang="en-US" sz="4000" spc="25" dirty="0"/>
              <a:t>LU</a:t>
            </a:r>
            <a:r>
              <a:rPr lang="en-US" sz="4000" dirty="0"/>
              <a:t>E</a:t>
            </a:r>
            <a:r>
              <a:rPr lang="en-US" sz="4000" spc="-65" dirty="0"/>
              <a:t> </a:t>
            </a:r>
            <a:r>
              <a:rPr lang="en-US" sz="4000" spc="-15" dirty="0"/>
              <a:t>P</a:t>
            </a:r>
            <a:r>
              <a:rPr lang="en-US" sz="4000" spc="-30" dirty="0"/>
              <a:t>R</a:t>
            </a:r>
            <a:r>
              <a:rPr lang="en-US" sz="4000" spc="10" dirty="0"/>
              <a:t>O</a:t>
            </a:r>
            <a:r>
              <a:rPr lang="en-US" sz="4000" spc="-15" dirty="0"/>
              <a:t>P</a:t>
            </a:r>
            <a:r>
              <a:rPr lang="en-US" sz="4000" spc="10" dirty="0"/>
              <a:t>O</a:t>
            </a:r>
            <a:r>
              <a:rPr lang="en-US" sz="4000" spc="25" dirty="0"/>
              <a:t>S</a:t>
            </a:r>
            <a:r>
              <a:rPr lang="en-US" sz="4000" spc="-30" dirty="0"/>
              <a:t>I</a:t>
            </a:r>
            <a:r>
              <a:rPr lang="en-US" sz="4000" spc="-35" dirty="0"/>
              <a:t>T</a:t>
            </a:r>
            <a:r>
              <a:rPr lang="en-US" sz="4000" spc="-30" dirty="0"/>
              <a:t>I</a:t>
            </a:r>
            <a:r>
              <a:rPr lang="en-US" sz="4000" spc="10" dirty="0"/>
              <a:t>O</a:t>
            </a:r>
            <a:r>
              <a:rPr lang="en-US" sz="4000" dirty="0"/>
              <a:t>N</a:t>
            </a:r>
            <a:endParaRPr lang="en-IN" sz="4000" dirty="0"/>
          </a:p>
        </p:txBody>
      </p:sp>
      <p:sp>
        <p:nvSpPr>
          <p:cNvPr id="3" name="Text Placeholder 2">
            <a:extLst>
              <a:ext uri="{FF2B5EF4-FFF2-40B4-BE49-F238E27FC236}">
                <a16:creationId xmlns:a16="http://schemas.microsoft.com/office/drawing/2014/main" id="{D3CF732F-B549-C24E-4E14-A562C80DF733}"/>
              </a:ext>
            </a:extLst>
          </p:cNvPr>
          <p:cNvSpPr>
            <a:spLocks noGrp="1"/>
          </p:cNvSpPr>
          <p:nvPr>
            <p:ph type="body" idx="1"/>
          </p:nvPr>
        </p:nvSpPr>
        <p:spPr>
          <a:xfrm>
            <a:off x="256714" y="1524000"/>
            <a:ext cx="11630485" cy="5181600"/>
          </a:xfrm>
        </p:spPr>
        <p:txBody>
          <a:bodyPr/>
          <a:lstStyle/>
          <a:p>
            <a:pPr marL="457200" indent="-457200">
              <a:buFont typeface="Wingdings" panose="05000000000000000000" pitchFamily="2" charset="2"/>
              <a:buChar char="§"/>
            </a:pPr>
            <a:r>
              <a:rPr lang="en-IN" sz="2800" dirty="0"/>
              <a:t>DATA ANALYSIS-Analysis and Collection of the data for the execution of the results</a:t>
            </a:r>
          </a:p>
          <a:p>
            <a:pPr marL="457200" indent="-457200">
              <a:buFont typeface="Wingdings" panose="05000000000000000000" pitchFamily="2" charset="2"/>
              <a:buChar char="§"/>
            </a:pPr>
            <a:r>
              <a:rPr lang="en-IN" sz="2800" dirty="0"/>
              <a:t>CONDITIONAL FORMATTING-To identify and edit the missing values</a:t>
            </a:r>
          </a:p>
          <a:p>
            <a:pPr marL="457200" indent="-457200">
              <a:buFont typeface="Wingdings" panose="05000000000000000000" pitchFamily="2" charset="2"/>
              <a:buChar char="§"/>
            </a:pPr>
            <a:r>
              <a:rPr lang="en-IN" sz="2800" dirty="0"/>
              <a:t>SORT AND FILTER-To remove the missing values</a:t>
            </a:r>
          </a:p>
          <a:p>
            <a:pPr marL="457200" indent="-457200">
              <a:buFont typeface="Wingdings" panose="05000000000000000000" pitchFamily="2" charset="2"/>
              <a:buChar char="§"/>
            </a:pPr>
            <a:r>
              <a:rPr lang="en-IN" sz="2800" dirty="0"/>
              <a:t>FORMULA-To create a performance level column using the formulas and current employees rating</a:t>
            </a:r>
          </a:p>
          <a:p>
            <a:pPr marL="457200" indent="-457200">
              <a:buFont typeface="Wingdings" panose="05000000000000000000" pitchFamily="2" charset="2"/>
              <a:buChar char="§"/>
            </a:pPr>
            <a:r>
              <a:rPr lang="en-IN" sz="2800" dirty="0"/>
              <a:t>PIVOT TABLE-To create the performance analysis and create a table based on the male or female employees</a:t>
            </a:r>
          </a:p>
          <a:p>
            <a:pPr marL="457200" indent="-457200">
              <a:buFont typeface="Wingdings" panose="05000000000000000000" pitchFamily="2" charset="2"/>
              <a:buChar char="§"/>
            </a:pPr>
            <a:r>
              <a:rPr lang="en-IN" sz="2800" dirty="0"/>
              <a:t>GRAPH/CHART-To create the final result of the analysis of the employee performance</a:t>
            </a:r>
          </a:p>
          <a:p>
            <a:endParaRPr lang="en-IN" dirty="0"/>
          </a:p>
        </p:txBody>
      </p:sp>
    </p:spTree>
    <p:extLst>
      <p:ext uri="{BB962C8B-B14F-4D97-AF65-F5344CB8AC3E}">
        <p14:creationId xmlns:p14="http://schemas.microsoft.com/office/powerpoint/2010/main" val="298406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2D06-51B1-E169-F18C-70B04BAA728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B806AC1F-3AC3-ED47-2033-FC64C834837F}"/>
              </a:ext>
            </a:extLst>
          </p:cNvPr>
          <p:cNvSpPr>
            <a:spLocks noGrp="1"/>
          </p:cNvSpPr>
          <p:nvPr>
            <p:ph type="body" idx="1"/>
          </p:nvPr>
        </p:nvSpPr>
        <p:spPr>
          <a:xfrm>
            <a:off x="738208" y="1447800"/>
            <a:ext cx="10972800" cy="4308872"/>
          </a:xfrm>
        </p:spPr>
        <p:txBody>
          <a:bodyPr/>
          <a:lstStyle/>
          <a:p>
            <a:pPr marL="342900" indent="-342900">
              <a:buFont typeface="Wingdings" panose="05000000000000000000" pitchFamily="2" charset="2"/>
              <a:buChar char="§"/>
            </a:pPr>
            <a:r>
              <a:rPr lang="en-IN" sz="2000" dirty="0"/>
              <a:t>Employee data set taken from the Kaggle</a:t>
            </a:r>
          </a:p>
          <a:p>
            <a:pPr marL="342900" indent="-342900">
              <a:buFont typeface="Wingdings" panose="05000000000000000000" pitchFamily="2" charset="2"/>
              <a:buChar char="§"/>
            </a:pPr>
            <a:r>
              <a:rPr lang="en-IN" sz="2000" dirty="0"/>
              <a:t>In dataset, out of 26 data I took only 9 features out of it.</a:t>
            </a:r>
          </a:p>
          <a:p>
            <a:pPr marL="342900" indent="-342900">
              <a:buFont typeface="Wingdings" panose="05000000000000000000" pitchFamily="2" charset="2"/>
              <a:buChar char="§"/>
            </a:pPr>
            <a:r>
              <a:rPr lang="en-IN" sz="2000" dirty="0">
                <a:solidFill>
                  <a:srgbClr val="00B0F0"/>
                </a:solidFill>
              </a:rPr>
              <a:t>THE SELECTED 10 FEATURES ARE LISTED BELOW</a:t>
            </a:r>
          </a:p>
          <a:p>
            <a:pPr marL="342900" indent="-342900">
              <a:buFont typeface="Wingdings" panose="05000000000000000000" pitchFamily="2" charset="2"/>
              <a:buChar char="§"/>
            </a:pPr>
            <a:endParaRPr lang="en-IN" sz="2000" dirty="0">
              <a:solidFill>
                <a:schemeClr val="tx1"/>
              </a:solidFill>
            </a:endParaRPr>
          </a:p>
          <a:p>
            <a:pPr marL="457200" indent="-457200">
              <a:buFont typeface="+mj-lt"/>
              <a:buAutoNum type="arabicPeriod"/>
            </a:pPr>
            <a:r>
              <a:rPr lang="en-IN" sz="2000" dirty="0">
                <a:solidFill>
                  <a:schemeClr val="tx1"/>
                </a:solidFill>
              </a:rPr>
              <a:t>EMPLOYEE ID</a:t>
            </a:r>
          </a:p>
          <a:p>
            <a:pPr marL="457200" indent="-457200">
              <a:buFont typeface="+mj-lt"/>
              <a:buAutoNum type="arabicPeriod"/>
            </a:pPr>
            <a:r>
              <a:rPr lang="en-IN" sz="2000" dirty="0">
                <a:solidFill>
                  <a:schemeClr val="tx1"/>
                </a:solidFill>
              </a:rPr>
              <a:t>FIRST NAME</a:t>
            </a:r>
          </a:p>
          <a:p>
            <a:pPr marL="457200" indent="-457200">
              <a:buFont typeface="+mj-lt"/>
              <a:buAutoNum type="arabicPeriod"/>
            </a:pPr>
            <a:r>
              <a:rPr lang="en-IN" sz="2000" dirty="0">
                <a:solidFill>
                  <a:schemeClr val="tx1"/>
                </a:solidFill>
              </a:rPr>
              <a:t>LAST NAME</a:t>
            </a:r>
          </a:p>
          <a:p>
            <a:pPr marL="457200" indent="-457200">
              <a:buFont typeface="+mj-lt"/>
              <a:buAutoNum type="arabicPeriod"/>
            </a:pPr>
            <a:r>
              <a:rPr lang="en-IN" sz="2000" dirty="0">
                <a:solidFill>
                  <a:schemeClr val="tx1"/>
                </a:solidFill>
              </a:rPr>
              <a:t>BUSINESS UNIT</a:t>
            </a:r>
          </a:p>
          <a:p>
            <a:pPr marL="457200" indent="-457200">
              <a:buFont typeface="+mj-lt"/>
              <a:buAutoNum type="arabicPeriod"/>
            </a:pPr>
            <a:r>
              <a:rPr lang="en-IN" sz="2000" dirty="0">
                <a:solidFill>
                  <a:schemeClr val="tx1"/>
                </a:solidFill>
              </a:rPr>
              <a:t>EMPLOYEE TYPE</a:t>
            </a:r>
          </a:p>
          <a:p>
            <a:pPr marL="457200" indent="-457200">
              <a:buFont typeface="+mj-lt"/>
              <a:buAutoNum type="arabicPeriod"/>
            </a:pPr>
            <a:r>
              <a:rPr lang="en-IN" sz="2000" dirty="0">
                <a:solidFill>
                  <a:schemeClr val="tx1"/>
                </a:solidFill>
              </a:rPr>
              <a:t>EMPLOYEE STATUS</a:t>
            </a:r>
          </a:p>
          <a:p>
            <a:pPr marL="457200" indent="-457200">
              <a:buFont typeface="+mj-lt"/>
              <a:buAutoNum type="arabicPeriod"/>
            </a:pPr>
            <a:r>
              <a:rPr lang="en-IN" sz="2000" dirty="0">
                <a:solidFill>
                  <a:schemeClr val="tx1"/>
                </a:solidFill>
              </a:rPr>
              <a:t>EMPLOYEE CLASSIFICATION TYPE</a:t>
            </a:r>
          </a:p>
          <a:p>
            <a:pPr marL="457200" indent="-457200">
              <a:buFont typeface="+mj-lt"/>
              <a:buAutoNum type="arabicPeriod"/>
            </a:pPr>
            <a:r>
              <a:rPr lang="en-IN" sz="2000" dirty="0">
                <a:solidFill>
                  <a:schemeClr val="tx1"/>
                </a:solidFill>
              </a:rPr>
              <a:t>GENDER CODE</a:t>
            </a:r>
          </a:p>
          <a:p>
            <a:pPr marL="457200" indent="-457200">
              <a:buFont typeface="+mj-lt"/>
              <a:buAutoNum type="arabicPeriod"/>
            </a:pPr>
            <a:r>
              <a:rPr lang="en-IN" sz="2000" dirty="0">
                <a:solidFill>
                  <a:schemeClr val="tx1"/>
                </a:solidFill>
              </a:rPr>
              <a:t>PERFORMANCE SCORE</a:t>
            </a:r>
          </a:p>
          <a:p>
            <a:pPr marL="457200" indent="-457200">
              <a:buFont typeface="+mj-lt"/>
              <a:buAutoNum type="arabicPeriod"/>
            </a:pPr>
            <a:r>
              <a:rPr lang="en-IN" sz="2000" dirty="0">
                <a:solidFill>
                  <a:schemeClr val="tx1"/>
                </a:solidFill>
              </a:rPr>
              <a:t>CURRENT EMPLOYEE RATING</a:t>
            </a:r>
          </a:p>
        </p:txBody>
      </p:sp>
    </p:spTree>
    <p:extLst>
      <p:ext uri="{BB962C8B-B14F-4D97-AF65-F5344CB8AC3E}">
        <p14:creationId xmlns:p14="http://schemas.microsoft.com/office/powerpoint/2010/main" val="4692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929214"/>
            <a:ext cx="9623425" cy="2148024"/>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r>
              <a:rPr lang="en-IN" sz="3200" spc="20" dirty="0">
                <a:latin typeface="Arial Rounded MT Bold" panose="020F0704030504030204" pitchFamily="34" charset="0"/>
                <a:ea typeface="Segoe UI Emoji" panose="020B0502040204020203" pitchFamily="34" charset="0"/>
              </a:rPr>
              <a:t>Performance level =IFS(Z8&gt;=5,”VERY HIGH”,Z8&gt;=4,”HIGH”,Z8&gt;=3,”MED”,”TRUE”,”LOW”)</a:t>
            </a:r>
            <a:endParaRPr sz="3200" dirty="0">
              <a:latin typeface="Arial Rounded MT Bold" panose="020F0704030504030204" pitchFamily="34" charset="0"/>
              <a:ea typeface="Segoe UI Emoji" panose="020B0502040204020203"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7184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582</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vt:lpstr>
      <vt:lpstr>. PROJECT OVERVIEW</vt:lpstr>
      <vt:lpstr>WHO ARE THE END USERS?</vt:lpstr>
      <vt:lpstr>OUR SOLUTION AND ITS VALUE PROPOSITION</vt:lpstr>
      <vt:lpstr>Dataset Description</vt:lpstr>
      <vt:lpstr>THE "WOW" IN OUR SOLUTION Performance level =IFS(Z8&gt;=5,”VERY HIGH”,Z8&gt;=4,”HIGH”,Z8&gt;=3,”MED”,”TRUE”,”LOW”)</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catherine31102004@outlook.com</cp:lastModifiedBy>
  <cp:revision>14</cp:revision>
  <dcterms:created xsi:type="dcterms:W3CDTF">2024-03-29T15:07:22Z</dcterms:created>
  <dcterms:modified xsi:type="dcterms:W3CDTF">2024-09-07T13:51:18Z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