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Amatic SC"/>
      <p:regular r:id="rId22"/>
      <p:bold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AmaticSC-regular.fntdata"/><Relationship Id="rId21" Type="http://schemas.openxmlformats.org/officeDocument/2006/relationships/font" Target="fonts/PlayfairDisplay-boldItalic.fntdata"/><Relationship Id="rId24" Type="http://schemas.openxmlformats.org/officeDocument/2006/relationships/font" Target="fonts/Montserrat-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8a4aa2e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8a4aa2e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8a4aa2e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8a4aa2e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God forbid a ~woman~ gets an offer to work somewhere great. Must be because she’s a girl</a:t>
            </a:r>
            <a:endParaRPr/>
          </a:p>
          <a:p>
            <a:pPr indent="0" lvl="0" marL="0" rtl="0" algn="l">
              <a:spcBef>
                <a:spcPts val="0"/>
              </a:spcBef>
              <a:spcAft>
                <a:spcPts val="0"/>
              </a:spcAft>
              <a:buNone/>
            </a:pPr>
            <a:r>
              <a:rPr lang="en"/>
              <a:t>Contributes to the feeling of not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8a2c6c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8a2c6c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Erin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061439fb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61439fb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a2c6c4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a2c6c4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8a4aa2e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8a4aa2e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Maya Angelou</a:t>
            </a:r>
            <a:endParaRPr/>
          </a:p>
          <a:p>
            <a:pPr indent="0" lvl="0" marL="0" rtl="0" algn="l">
              <a:spcBef>
                <a:spcPts val="0"/>
              </a:spcBef>
              <a:spcAft>
                <a:spcPts val="0"/>
              </a:spcAft>
              <a:buNone/>
            </a:pPr>
            <a:r>
              <a:rPr lang="en"/>
              <a:t>Albert Einstein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061439f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061439f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Katelyn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Impostor syndrome refers to the phenomenon when an individual internalizes their accomplishments, due to fear of being exposed as a “fraud.”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Those with imposter syndrome are psychologically uncomfortable with acknowledging their role in their own success, but their negative thoughts (often referred to as “cognitive distortions”) are based on anxiety, rather than objective facts.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a4aa2e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a4aa2e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8a4aa2e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8a4aa2e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Katelyn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numbers were even higher for women with a postgraduate degree (62%), working in computer jobs (74%) or in male-dominated workplaces (78%). When asked whether their gender made It harder to succeed at work, 20 percent of women said yes and 36 percent said sexual harassment is a problem in their workplace.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addition to increasing the likelihood of gender-related discrimination against women, male-dominated workplaces pay less attention to gender diversity (43%) and cause women to feel a need to prove themselves all or some of the time (79%), according to Pew’s 2017 research. As a comparison, only 44 percent of women working in environments with a better gender-diversity balance said they experienced gender-related discrimination at work, 15 percent felt their organization paid “too little” attention to gender diversity and 52 percent said they felt a need to prove themselves.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8a4aa2e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8a4aa2e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increasing the likelihood of gender-related discrimination against women, male-dominated workplaces pay less attention to gender diversity (43%) and cause women to feel a need to prove themselves all or some of the time (79%), according to Pew’s 2017 research. As a comparison, only 44 percent of women working in environments with a better gender-diversity balance said they experienced gender-related discrimination at work, 15 percent felt their organization paid “too little” attention to gender diversity and 52 percent said they felt a need to prove themselves.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061439fb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061439fb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Katelyn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47% of the workforce across all jobs are women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Amatic SC"/>
              <a:buNone/>
              <a:defRPr b="1">
                <a:solidFill>
                  <a:schemeClr val="lt1"/>
                </a:solidFill>
                <a:latin typeface="Amatic SC"/>
                <a:ea typeface="Amatic SC"/>
                <a:cs typeface="Amatic SC"/>
                <a:sym typeface="Amatic SC"/>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054575"/>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latin typeface="Amatic SC"/>
                <a:ea typeface="Amatic SC"/>
                <a:cs typeface="Amatic SC"/>
                <a:sym typeface="Amatic SC"/>
              </a:rPr>
              <a:t>Welcome to WiCS!</a:t>
            </a:r>
            <a:endParaRPr sz="4200">
              <a:latin typeface="Amatic SC"/>
              <a:ea typeface="Amatic SC"/>
              <a:cs typeface="Amatic SC"/>
              <a:sym typeface="Amatic SC"/>
            </a:endParaRPr>
          </a:p>
          <a:p>
            <a:pPr indent="0" lvl="0" marL="0" rtl="0" algn="ctr">
              <a:spcBef>
                <a:spcPts val="0"/>
              </a:spcBef>
              <a:spcAft>
                <a:spcPts val="0"/>
              </a:spcAft>
              <a:buNone/>
            </a:pPr>
            <a:r>
              <a:rPr b="0" lang="en" sz="2400">
                <a:latin typeface="Montserrat"/>
                <a:ea typeface="Montserrat"/>
                <a:cs typeface="Montserrat"/>
                <a:sym typeface="Montserrat"/>
              </a:rPr>
              <a:t>Sign In here:</a:t>
            </a:r>
            <a:endParaRPr b="0" sz="2400">
              <a:latin typeface="Montserrat"/>
              <a:ea typeface="Montserrat"/>
              <a:cs typeface="Montserrat"/>
              <a:sym typeface="Montserrat"/>
            </a:endParaRPr>
          </a:p>
        </p:txBody>
      </p:sp>
      <p:pic>
        <p:nvPicPr>
          <p:cNvPr id="60" name="Google Shape;60;p13"/>
          <p:cNvPicPr preferRelativeResize="0"/>
          <p:nvPr/>
        </p:nvPicPr>
        <p:blipFill>
          <a:blip r:embed="rId3">
            <a:alphaModFix/>
          </a:blip>
          <a:stretch>
            <a:fillRect/>
          </a:stretch>
        </p:blipFill>
        <p:spPr>
          <a:xfrm>
            <a:off x="3682762" y="2378325"/>
            <a:ext cx="1778476" cy="166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676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What’s the Representation in SWE?</a:t>
            </a:r>
            <a:endParaRPr/>
          </a:p>
        </p:txBody>
      </p:sp>
      <p:sp>
        <p:nvSpPr>
          <p:cNvPr id="120" name="Google Shape;120;p22"/>
          <p:cNvSpPr txBox="1"/>
          <p:nvPr>
            <p:ph idx="1" type="body"/>
          </p:nvPr>
        </p:nvSpPr>
        <p:spPr>
          <a:xfrm>
            <a:off x="467575" y="1491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0"/>
              <a:t>14</a:t>
            </a:r>
            <a:r>
              <a:rPr lang="en" sz="12000"/>
              <a:t>% </a:t>
            </a:r>
            <a:endParaRPr sz="12000"/>
          </a:p>
          <a:p>
            <a:pPr indent="0" lvl="0" marL="0" rtl="0" algn="l">
              <a:spcBef>
                <a:spcPts val="1600"/>
              </a:spcBef>
              <a:spcAft>
                <a:spcPts val="1600"/>
              </a:spcAft>
              <a:buNone/>
            </a:pPr>
            <a:r>
              <a:rPr lang="en"/>
              <a:t>of software engineers are women, with only a 2% increase in the past 20 years.</a:t>
            </a:r>
            <a:r>
              <a:rPr baseline="30000" lang="en"/>
              <a:t>[1]</a:t>
            </a:r>
            <a:endParaRPr baseline="30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All These Numbers Mean?</a:t>
            </a:r>
            <a:endParaRPr/>
          </a:p>
        </p:txBody>
      </p:sp>
      <p:sp>
        <p:nvSpPr>
          <p:cNvPr id="126" name="Google Shape;126;p23"/>
          <p:cNvSpPr txBox="1"/>
          <p:nvPr>
            <p:ph idx="1" type="body"/>
          </p:nvPr>
        </p:nvSpPr>
        <p:spPr>
          <a:xfrm>
            <a:off x="311700" y="1017450"/>
            <a:ext cx="8722800" cy="391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Perception of women in the tech workplace can be skewed toward the negative</a:t>
            </a:r>
            <a:endParaRPr/>
          </a:p>
          <a:p>
            <a:pPr indent="-317500" lvl="1" marL="914400" rtl="0" algn="l">
              <a:spcBef>
                <a:spcPts val="0"/>
              </a:spcBef>
              <a:spcAft>
                <a:spcPts val="0"/>
              </a:spcAft>
              <a:buSzPts val="1400"/>
              <a:buChar char="○"/>
            </a:pPr>
            <a:r>
              <a:rPr lang="en"/>
              <a:t>“It’s easier for you to get a job here because you’re a woman”</a:t>
            </a:r>
            <a:endParaRPr/>
          </a:p>
          <a:p>
            <a:pPr indent="-317500" lvl="2" marL="1371600" rtl="0" algn="l">
              <a:spcBef>
                <a:spcPts val="0"/>
              </a:spcBef>
              <a:spcAft>
                <a:spcPts val="0"/>
              </a:spcAft>
              <a:buSzPts val="1400"/>
              <a:buChar char="■"/>
            </a:pPr>
            <a:r>
              <a:rPr lang="en"/>
              <a:t>And several variants of this, that you’re a diversity hire</a:t>
            </a:r>
            <a:endParaRPr/>
          </a:p>
          <a:p>
            <a:pPr indent="-342900" lvl="0" marL="457200" rtl="0" algn="l">
              <a:spcBef>
                <a:spcPts val="0"/>
              </a:spcBef>
              <a:spcAft>
                <a:spcPts val="0"/>
              </a:spcAft>
              <a:buSzPts val="1800"/>
              <a:buChar char="●"/>
            </a:pPr>
            <a:r>
              <a:rPr lang="en"/>
              <a:t>Negative feedback loop</a:t>
            </a:r>
            <a:endParaRPr/>
          </a:p>
          <a:p>
            <a:pPr indent="-317500" lvl="1" marL="914400" rtl="0" algn="l">
              <a:spcBef>
                <a:spcPts val="0"/>
              </a:spcBef>
              <a:spcAft>
                <a:spcPts val="0"/>
              </a:spcAft>
              <a:buSzPts val="1400"/>
              <a:buChar char="○"/>
            </a:pPr>
            <a:r>
              <a:rPr lang="en"/>
              <a:t>Treatment →</a:t>
            </a:r>
            <a:r>
              <a:rPr lang="en"/>
              <a:t> Impostor Syndrome → Discouraged → More Impostor Syndrome</a:t>
            </a:r>
            <a:endParaRPr/>
          </a:p>
          <a:p>
            <a:pPr indent="-342900" lvl="0" marL="457200" rtl="0" algn="l">
              <a:spcBef>
                <a:spcPts val="0"/>
              </a:spcBef>
              <a:spcAft>
                <a:spcPts val="0"/>
              </a:spcAft>
              <a:buSzPts val="1800"/>
              <a:buChar char="●"/>
            </a:pPr>
            <a:r>
              <a:rPr b="1" i="1" lang="en"/>
              <a:t>Feeling like you must prove yourself</a:t>
            </a:r>
            <a:endParaRPr b="1" i="1"/>
          </a:p>
          <a:p>
            <a:pPr indent="-317500" lvl="1" marL="914400" rtl="0" algn="l">
              <a:spcBef>
                <a:spcPts val="0"/>
              </a:spcBef>
              <a:spcAft>
                <a:spcPts val="0"/>
              </a:spcAft>
              <a:buSzPts val="1400"/>
              <a:buChar char="○"/>
            </a:pPr>
            <a:r>
              <a:rPr lang="en"/>
              <a:t>Important to Acknowledge:</a:t>
            </a:r>
            <a:endParaRPr/>
          </a:p>
          <a:p>
            <a:pPr indent="-317500" lvl="2" marL="1371600" rtl="0" algn="l">
              <a:spcBef>
                <a:spcPts val="0"/>
              </a:spcBef>
              <a:spcAft>
                <a:spcPts val="0"/>
              </a:spcAft>
              <a:buSzPts val="1400"/>
              <a:buChar char="■"/>
            </a:pPr>
            <a:r>
              <a:rPr lang="en"/>
              <a:t>Not everyone feels this way</a:t>
            </a:r>
            <a:endParaRPr/>
          </a:p>
          <a:p>
            <a:pPr indent="-317500" lvl="2" marL="1371600" rtl="0" algn="l">
              <a:spcBef>
                <a:spcPts val="0"/>
              </a:spcBef>
              <a:spcAft>
                <a:spcPts val="0"/>
              </a:spcAft>
              <a:buSzPts val="1400"/>
              <a:buChar char="■"/>
            </a:pPr>
            <a:r>
              <a:rPr lang="en"/>
              <a:t>But this doesn’t invalidate those who do!</a:t>
            </a:r>
            <a:endParaRPr/>
          </a:p>
          <a:p>
            <a:pPr indent="-317500" lvl="1" marL="914400" rtl="0" algn="l">
              <a:spcBef>
                <a:spcPts val="0"/>
              </a:spcBef>
              <a:spcAft>
                <a:spcPts val="0"/>
              </a:spcAft>
              <a:buSzPts val="1400"/>
              <a:buChar char="○"/>
            </a:pPr>
            <a:r>
              <a:rPr lang="en"/>
              <a:t>Meritocracy isn’t real here</a:t>
            </a:r>
            <a:endParaRPr/>
          </a:p>
          <a:p>
            <a:pPr indent="-317500" lvl="2" marL="1371600" rtl="0" algn="l">
              <a:spcBef>
                <a:spcPts val="0"/>
              </a:spcBef>
              <a:spcAft>
                <a:spcPts val="0"/>
              </a:spcAft>
              <a:buSzPts val="1400"/>
              <a:buChar char="■"/>
            </a:pPr>
            <a:r>
              <a:rPr lang="en"/>
              <a:t>“If you’re actually worthy, you’ll be acknowledged!”</a:t>
            </a:r>
            <a:endParaRPr/>
          </a:p>
          <a:p>
            <a:pPr indent="-317500" lvl="3" marL="1828800" rtl="0" algn="l">
              <a:spcBef>
                <a:spcPts val="0"/>
              </a:spcBef>
              <a:spcAft>
                <a:spcPts val="0"/>
              </a:spcAft>
              <a:buSzPts val="1400"/>
              <a:buChar char="●"/>
            </a:pPr>
            <a:r>
              <a:rPr lang="en"/>
              <a:t>n o</a:t>
            </a:r>
            <a:endParaRPr/>
          </a:p>
          <a:p>
            <a:pPr indent="-317500" lvl="3" marL="1828800" rtl="0" algn="l">
              <a:spcBef>
                <a:spcPts val="0"/>
              </a:spcBef>
              <a:spcAft>
                <a:spcPts val="0"/>
              </a:spcAft>
              <a:buSzPts val="1400"/>
              <a:buChar char="●"/>
            </a:pPr>
            <a:r>
              <a:rPr lang="en"/>
              <a:t>Argument used by others to silence those climbing the uphill battle</a:t>
            </a:r>
            <a:endParaRPr/>
          </a:p>
          <a:p>
            <a:pPr indent="-317500" lvl="3" marL="1828800" rtl="0" algn="l">
              <a:spcBef>
                <a:spcPts val="0"/>
              </a:spcBef>
              <a:spcAft>
                <a:spcPts val="0"/>
              </a:spcAft>
              <a:buSzPts val="1400"/>
              <a:buChar char="●"/>
            </a:pPr>
            <a:r>
              <a:rPr lang="en"/>
              <a:t>Shouldn’t be made to feel like this in the first place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8323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Growth Mindset Sound Like?</a:t>
            </a:r>
            <a:endParaRPr/>
          </a:p>
        </p:txBody>
      </p:sp>
      <p:sp>
        <p:nvSpPr>
          <p:cNvPr id="132" name="Google Shape;132;p24"/>
          <p:cNvSpPr txBox="1"/>
          <p:nvPr>
            <p:ph idx="1" type="body"/>
          </p:nvPr>
        </p:nvSpPr>
        <p:spPr>
          <a:xfrm>
            <a:off x="311700" y="1434300"/>
            <a:ext cx="8520600" cy="465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 can’t do this </a:t>
            </a:r>
            <a:r>
              <a:rPr b="1" lang="en" sz="1900"/>
              <a:t>yet</a:t>
            </a:r>
            <a:endParaRPr sz="1900"/>
          </a:p>
          <a:p>
            <a:pPr indent="-349250" lvl="0" marL="457200" rtl="0" algn="l">
              <a:spcBef>
                <a:spcPts val="0"/>
              </a:spcBef>
              <a:spcAft>
                <a:spcPts val="0"/>
              </a:spcAft>
              <a:buSzPts val="1900"/>
              <a:buChar char="●"/>
            </a:pPr>
            <a:r>
              <a:rPr lang="en" sz="1900"/>
              <a:t>It doesn’t get easier, but you get better</a:t>
            </a:r>
            <a:endParaRPr sz="1900"/>
          </a:p>
          <a:p>
            <a:pPr indent="-349250" lvl="0" marL="457200" rtl="0" algn="l">
              <a:spcBef>
                <a:spcPts val="0"/>
              </a:spcBef>
              <a:spcAft>
                <a:spcPts val="0"/>
              </a:spcAft>
              <a:buSzPts val="1900"/>
              <a:buChar char="●"/>
            </a:pPr>
            <a:r>
              <a:rPr lang="en" sz="1900"/>
              <a:t>Failure = learning opportunity</a:t>
            </a:r>
            <a:endParaRPr sz="1900"/>
          </a:p>
          <a:p>
            <a:pPr indent="0" lvl="0" marL="0" rtl="0" algn="l">
              <a:spcBef>
                <a:spcPts val="1600"/>
              </a:spcBef>
              <a:spcAft>
                <a:spcPts val="0"/>
              </a:spcAft>
              <a:buNone/>
            </a:pPr>
            <a:r>
              <a:rPr lang="en" sz="1900"/>
              <a:t>How can we overcome? </a:t>
            </a:r>
            <a:endParaRPr sz="1900"/>
          </a:p>
          <a:p>
            <a:pPr indent="-349250" lvl="0" marL="457200" rtl="0" algn="l">
              <a:spcBef>
                <a:spcPts val="1600"/>
              </a:spcBef>
              <a:spcAft>
                <a:spcPts val="0"/>
              </a:spcAft>
              <a:buSzPts val="1900"/>
              <a:buChar char="●"/>
            </a:pPr>
            <a:r>
              <a:rPr lang="en" sz="1900"/>
              <a:t>Going to WiCS ofc </a:t>
            </a:r>
            <a:endParaRPr sz="1900"/>
          </a:p>
          <a:p>
            <a:pPr indent="-349250" lvl="0" marL="457200" rtl="0" algn="l">
              <a:spcBef>
                <a:spcPts val="0"/>
              </a:spcBef>
              <a:spcAft>
                <a:spcPts val="0"/>
              </a:spcAft>
              <a:buSzPts val="1900"/>
              <a:buChar char="●"/>
            </a:pPr>
            <a:r>
              <a:rPr lang="en" sz="1900"/>
              <a:t>Talking to your profs!</a:t>
            </a:r>
            <a:endParaRPr sz="1900"/>
          </a:p>
          <a:p>
            <a:pPr indent="-349250" lvl="0" marL="457200" rtl="0" algn="l">
              <a:spcBef>
                <a:spcPts val="0"/>
              </a:spcBef>
              <a:spcAft>
                <a:spcPts val="0"/>
              </a:spcAft>
              <a:buSzPts val="1900"/>
              <a:buChar char="●"/>
            </a:pPr>
            <a:r>
              <a:rPr lang="en" sz="1900"/>
              <a:t>Form groups</a:t>
            </a:r>
            <a:endParaRPr sz="1900"/>
          </a:p>
          <a:p>
            <a:pPr indent="-349250" lvl="0" marL="457200" rtl="0" algn="l">
              <a:spcBef>
                <a:spcPts val="0"/>
              </a:spcBef>
              <a:spcAft>
                <a:spcPts val="0"/>
              </a:spcAft>
              <a:buSzPts val="1900"/>
              <a:buChar char="●"/>
            </a:pPr>
            <a:r>
              <a:rPr lang="en" sz="1900"/>
              <a:t>Have confidence in yourself</a:t>
            </a:r>
            <a:endParaRPr sz="1900"/>
          </a:p>
          <a:p>
            <a:pPr indent="-349250" lvl="0" marL="457200" rtl="0" algn="l">
              <a:spcBef>
                <a:spcPts val="0"/>
              </a:spcBef>
              <a:spcAft>
                <a:spcPts val="0"/>
              </a:spcAft>
              <a:buSzPts val="1900"/>
              <a:buChar char="●"/>
            </a:pPr>
            <a:r>
              <a:rPr lang="en" sz="1900"/>
              <a:t>Get in the mindset that everyone is on the same level as you</a:t>
            </a:r>
            <a:endParaRPr sz="1900"/>
          </a:p>
          <a:p>
            <a:pPr indent="0" lvl="0" marL="0" rtl="0" algn="l">
              <a:spcBef>
                <a:spcPts val="1600"/>
              </a:spcBef>
              <a:spcAft>
                <a:spcPts val="16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U</a:t>
            </a:r>
            <a:r>
              <a:rPr lang="en" sz="2600">
                <a:latin typeface="Montserrat"/>
                <a:ea typeface="Montserrat"/>
                <a:cs typeface="Montserrat"/>
                <a:sym typeface="Montserrat"/>
              </a:rPr>
              <a:t>pcoming </a:t>
            </a:r>
            <a:r>
              <a:rPr lang="en" sz="2600"/>
              <a:t>E</a:t>
            </a:r>
            <a:r>
              <a:rPr lang="en" sz="2600">
                <a:latin typeface="Montserrat"/>
                <a:ea typeface="Montserrat"/>
                <a:cs typeface="Montserrat"/>
                <a:sym typeface="Montserrat"/>
              </a:rPr>
              <a:t>vents &amp; </a:t>
            </a:r>
            <a:r>
              <a:rPr lang="en" sz="2600"/>
              <a:t>A</a:t>
            </a:r>
            <a:r>
              <a:rPr lang="en" sz="2600">
                <a:latin typeface="Montserrat"/>
                <a:ea typeface="Montserrat"/>
                <a:cs typeface="Montserrat"/>
                <a:sym typeface="Montserrat"/>
              </a:rPr>
              <a:t>nnouncements</a:t>
            </a:r>
            <a:endParaRPr sz="2600">
              <a:latin typeface="Montserrat"/>
              <a:ea typeface="Montserrat"/>
              <a:cs typeface="Montserrat"/>
              <a:sym typeface="Montserrat"/>
            </a:endParaRPr>
          </a:p>
        </p:txBody>
      </p:sp>
      <p:sp>
        <p:nvSpPr>
          <p:cNvPr id="66" name="Google Shape;66;p14"/>
          <p:cNvSpPr txBox="1"/>
          <p:nvPr>
            <p:ph idx="1" type="body"/>
          </p:nvPr>
        </p:nvSpPr>
        <p:spPr>
          <a:xfrm>
            <a:off x="311700" y="1152475"/>
            <a:ext cx="830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t>SCI week is next week! Join us for a panel with </a:t>
            </a:r>
            <a:r>
              <a:rPr lang="en"/>
              <a:t>experienced, successful women in tech</a:t>
            </a:r>
            <a:endParaRPr/>
          </a:p>
          <a:p>
            <a:pPr indent="-317500" lvl="1" marL="914400" rtl="0" algn="l">
              <a:spcBef>
                <a:spcPts val="0"/>
              </a:spcBef>
              <a:spcAft>
                <a:spcPts val="0"/>
              </a:spcAft>
              <a:buSzPts val="1400"/>
              <a:buChar char="○"/>
            </a:pPr>
            <a:r>
              <a:rPr lang="en"/>
              <a:t>Monday, Sept 12 @ 1pm</a:t>
            </a:r>
            <a:endParaRPr/>
          </a:p>
          <a:p>
            <a:pPr indent="-317500" lvl="1" marL="914400" rtl="0" algn="l">
              <a:spcBef>
                <a:spcPts val="0"/>
              </a:spcBef>
              <a:spcAft>
                <a:spcPts val="0"/>
              </a:spcAft>
              <a:buSzPts val="1400"/>
              <a:buChar char="○"/>
            </a:pPr>
            <a:r>
              <a:rPr lang="en"/>
              <a:t>Information Sciences Building, 3rd floor theater area</a:t>
            </a:r>
            <a:endParaRPr/>
          </a:p>
          <a:p>
            <a:pPr indent="-342900" lvl="0" marL="457200" rtl="0" algn="l">
              <a:spcBef>
                <a:spcPts val="0"/>
              </a:spcBef>
              <a:spcAft>
                <a:spcPts val="0"/>
              </a:spcAft>
              <a:buSzPts val="1800"/>
              <a:buChar char="●"/>
            </a:pPr>
            <a:r>
              <a:rPr lang="en"/>
              <a:t>Thats all lol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Montserrat"/>
                <a:ea typeface="Montserrat"/>
                <a:cs typeface="Montserrat"/>
                <a:sym typeface="Montserrat"/>
              </a:rPr>
              <a:t>Overcoming Imposter Syndrome</a:t>
            </a:r>
            <a:endParaRPr b="0">
              <a:latin typeface="Montserrat"/>
              <a:ea typeface="Montserrat"/>
              <a:cs typeface="Montserrat"/>
              <a:sym typeface="Montserrat"/>
            </a:endParaRPr>
          </a:p>
        </p:txBody>
      </p:sp>
      <p:sp>
        <p:nvSpPr>
          <p:cNvPr id="72" name="Google Shape;72;p15"/>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Pitt </a:t>
            </a:r>
            <a:r>
              <a:rPr lang="en" sz="2800">
                <a:latin typeface="Amatic SC"/>
                <a:ea typeface="Amatic SC"/>
                <a:cs typeface="Amatic SC"/>
                <a:sym typeface="Amatic SC"/>
              </a:rPr>
              <a:t>WiCS </a:t>
            </a:r>
            <a:endParaRPr sz="28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63210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 don’t deserve this.”</a:t>
            </a:r>
            <a:endParaRPr/>
          </a:p>
        </p:txBody>
      </p:sp>
      <p:sp>
        <p:nvSpPr>
          <p:cNvPr id="78" name="Google Shape;78;p16"/>
          <p:cNvSpPr txBox="1"/>
          <p:nvPr>
            <p:ph type="title"/>
          </p:nvPr>
        </p:nvSpPr>
        <p:spPr>
          <a:xfrm>
            <a:off x="544500" y="739388"/>
            <a:ext cx="8599500" cy="89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700"/>
              <a:t>“They’re going to find out I’m not supposed to be here.”</a:t>
            </a:r>
            <a:endParaRPr sz="2700"/>
          </a:p>
        </p:txBody>
      </p:sp>
      <p:sp>
        <p:nvSpPr>
          <p:cNvPr id="79" name="Google Shape;79;p16"/>
          <p:cNvSpPr txBox="1"/>
          <p:nvPr>
            <p:ph type="title"/>
          </p:nvPr>
        </p:nvSpPr>
        <p:spPr>
          <a:xfrm>
            <a:off x="35000" y="2727300"/>
            <a:ext cx="78963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“I just got really, really lucky.”</a:t>
            </a:r>
            <a:endParaRPr sz="4100"/>
          </a:p>
        </p:txBody>
      </p:sp>
      <p:sp>
        <p:nvSpPr>
          <p:cNvPr id="80" name="Google Shape;80;p16"/>
          <p:cNvSpPr txBox="1"/>
          <p:nvPr>
            <p:ph type="title"/>
          </p:nvPr>
        </p:nvSpPr>
        <p:spPr>
          <a:xfrm>
            <a:off x="35000" y="1553300"/>
            <a:ext cx="72315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100"/>
              <a:t>“I tricked everyone.”</a:t>
            </a:r>
            <a:endParaRPr sz="6100"/>
          </a:p>
        </p:txBody>
      </p:sp>
      <p:sp>
        <p:nvSpPr>
          <p:cNvPr id="81" name="Google Shape;81;p16"/>
          <p:cNvSpPr txBox="1"/>
          <p:nvPr>
            <p:ph type="title"/>
          </p:nvPr>
        </p:nvSpPr>
        <p:spPr>
          <a:xfrm>
            <a:off x="1273350" y="3880850"/>
            <a:ext cx="78963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800"/>
              <a:t>“I don’t belong here.”</a:t>
            </a:r>
            <a:endParaRPr sz="6800"/>
          </a:p>
        </p:txBody>
      </p:sp>
      <p:sp>
        <p:nvSpPr>
          <p:cNvPr id="82" name="Google Shape;82;p16"/>
          <p:cNvSpPr txBox="1"/>
          <p:nvPr>
            <p:ph type="title"/>
          </p:nvPr>
        </p:nvSpPr>
        <p:spPr>
          <a:xfrm>
            <a:off x="2823000" y="2218200"/>
            <a:ext cx="6321000" cy="89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700"/>
              <a:t>“It must have been a mistake.”</a:t>
            </a:r>
            <a:endParaRPr sz="3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Impostor Syndrome</a:t>
            </a:r>
            <a:endParaRPr/>
          </a:p>
        </p:txBody>
      </p:sp>
      <p:sp>
        <p:nvSpPr>
          <p:cNvPr id="88" name="Google Shape;88;p17"/>
          <p:cNvSpPr txBox="1"/>
          <p:nvPr>
            <p:ph idx="1" type="body"/>
          </p:nvPr>
        </p:nvSpPr>
        <p:spPr>
          <a:xfrm>
            <a:off x="311700" y="1076275"/>
            <a:ext cx="8520600" cy="39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So...what is it?</a:t>
            </a:r>
            <a:endParaRPr b="1"/>
          </a:p>
          <a:p>
            <a:pPr indent="-342900" lvl="0" marL="457200" rtl="0" algn="l">
              <a:spcBef>
                <a:spcPts val="1600"/>
              </a:spcBef>
              <a:spcAft>
                <a:spcPts val="0"/>
              </a:spcAft>
              <a:buSzPts val="1800"/>
              <a:buChar char="●"/>
            </a:pPr>
            <a:r>
              <a:rPr lang="en"/>
              <a:t>When you internalize your success</a:t>
            </a:r>
            <a:endParaRPr/>
          </a:p>
          <a:p>
            <a:pPr indent="-317500" lvl="1" marL="914400" rtl="0" algn="l">
              <a:spcBef>
                <a:spcPts val="0"/>
              </a:spcBef>
              <a:spcAft>
                <a:spcPts val="0"/>
              </a:spcAft>
              <a:buSzPts val="1400"/>
              <a:buChar char="○"/>
            </a:pPr>
            <a:r>
              <a:rPr lang="en"/>
              <a:t>Afraid of being exposed as a “fraud”</a:t>
            </a:r>
            <a:endParaRPr/>
          </a:p>
          <a:p>
            <a:pPr indent="-342900" lvl="0" marL="457200" rtl="0" algn="l">
              <a:spcBef>
                <a:spcPts val="0"/>
              </a:spcBef>
              <a:spcAft>
                <a:spcPts val="0"/>
              </a:spcAft>
              <a:buSzPts val="1800"/>
              <a:buChar char="●"/>
            </a:pPr>
            <a:r>
              <a:rPr lang="en"/>
              <a:t>Uncomfortable with recognizing your hard work</a:t>
            </a:r>
            <a:endParaRPr/>
          </a:p>
          <a:p>
            <a:pPr indent="-317500" lvl="1" marL="914400" rtl="0" algn="l">
              <a:spcBef>
                <a:spcPts val="0"/>
              </a:spcBef>
              <a:spcAft>
                <a:spcPts val="0"/>
              </a:spcAft>
              <a:buSzPts val="1400"/>
              <a:buChar char="○"/>
            </a:pPr>
            <a:r>
              <a:rPr lang="en"/>
              <a:t>Based on anxiety, NOT facts!</a:t>
            </a:r>
            <a:endParaRPr/>
          </a:p>
          <a:p>
            <a:pPr indent="0" lvl="0" marL="0" rtl="0" algn="l">
              <a:spcBef>
                <a:spcPts val="1600"/>
              </a:spcBef>
              <a:spcAft>
                <a:spcPts val="0"/>
              </a:spcAft>
              <a:buNone/>
            </a:pPr>
            <a:r>
              <a:rPr b="1" lang="en"/>
              <a:t>Symptoms</a:t>
            </a:r>
            <a:endParaRPr b="1"/>
          </a:p>
          <a:p>
            <a:pPr indent="-342900" lvl="0" marL="457200" rtl="0" algn="l">
              <a:spcBef>
                <a:spcPts val="1600"/>
              </a:spcBef>
              <a:spcAft>
                <a:spcPts val="0"/>
              </a:spcAft>
              <a:buSzPts val="1800"/>
              <a:buChar char="●"/>
            </a:pPr>
            <a:r>
              <a:rPr lang="en"/>
              <a:t>Self-confidence is GONE</a:t>
            </a:r>
            <a:endParaRPr/>
          </a:p>
          <a:p>
            <a:pPr indent="-342900" lvl="0" marL="457200" rtl="0" algn="l">
              <a:spcBef>
                <a:spcPts val="0"/>
              </a:spcBef>
              <a:spcAft>
                <a:spcPts val="0"/>
              </a:spcAft>
              <a:buSzPts val="1800"/>
              <a:buChar char="●"/>
            </a:pPr>
            <a:r>
              <a:rPr lang="en"/>
              <a:t>Constant comparison to others</a:t>
            </a:r>
            <a:endParaRPr/>
          </a:p>
          <a:p>
            <a:pPr indent="-342900" lvl="0" marL="457200" rtl="0" algn="l">
              <a:spcBef>
                <a:spcPts val="0"/>
              </a:spcBef>
              <a:spcAft>
                <a:spcPts val="0"/>
              </a:spcAft>
              <a:buSzPts val="1800"/>
              <a:buChar char="●"/>
            </a:pPr>
            <a:r>
              <a:rPr lang="en"/>
              <a:t>Distrust of your abilities</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
        <p:nvSpPr>
          <p:cNvPr id="89" name="Google Shape;89;p17"/>
          <p:cNvSpPr txBox="1"/>
          <p:nvPr/>
        </p:nvSpPr>
        <p:spPr>
          <a:xfrm>
            <a:off x="4807500" y="3431500"/>
            <a:ext cx="3935700" cy="143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Dwelling in the past</a:t>
            </a:r>
            <a:endParaRPr sz="1800">
              <a:solidFill>
                <a:schemeClr val="dk2"/>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Fearful of the future</a:t>
            </a: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Impostor Syndrome Look Like for Us?</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540300" y="1609675"/>
            <a:ext cx="39999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Internships</a:t>
            </a:r>
            <a:endParaRPr sz="1800"/>
          </a:p>
          <a:p>
            <a:pPr indent="-317500" lvl="1" marL="914400" rtl="0" algn="l">
              <a:lnSpc>
                <a:spcPct val="150000"/>
              </a:lnSpc>
              <a:spcBef>
                <a:spcPts val="0"/>
              </a:spcBef>
              <a:spcAft>
                <a:spcPts val="0"/>
              </a:spcAft>
              <a:buSzPts val="1400"/>
              <a:buChar char="○"/>
            </a:pPr>
            <a:r>
              <a:rPr lang="en" sz="1400"/>
              <a:t>Getting an offer</a:t>
            </a:r>
            <a:endParaRPr sz="1400"/>
          </a:p>
          <a:p>
            <a:pPr indent="-317500" lvl="1" marL="914400" rtl="0" algn="l">
              <a:lnSpc>
                <a:spcPct val="150000"/>
              </a:lnSpc>
              <a:spcBef>
                <a:spcPts val="0"/>
              </a:spcBef>
              <a:spcAft>
                <a:spcPts val="0"/>
              </a:spcAft>
              <a:buSzPts val="1400"/>
              <a:buChar char="○"/>
            </a:pPr>
            <a:r>
              <a:rPr lang="en" sz="1400"/>
              <a:t>During</a:t>
            </a:r>
            <a:endParaRPr sz="1400"/>
          </a:p>
          <a:p>
            <a:pPr indent="-317500" lvl="1" marL="914400" rtl="0" algn="l">
              <a:lnSpc>
                <a:spcPct val="150000"/>
              </a:lnSpc>
              <a:spcBef>
                <a:spcPts val="0"/>
              </a:spcBef>
              <a:spcAft>
                <a:spcPts val="0"/>
              </a:spcAft>
              <a:buSzPts val="1400"/>
              <a:buChar char="○"/>
            </a:pPr>
            <a:r>
              <a:rPr lang="en" sz="1400"/>
              <a:t>After it ends</a:t>
            </a:r>
            <a:endParaRPr sz="1400"/>
          </a:p>
          <a:p>
            <a:pPr indent="-342900" lvl="0" marL="457200" rtl="0" algn="l">
              <a:lnSpc>
                <a:spcPct val="150000"/>
              </a:lnSpc>
              <a:spcBef>
                <a:spcPts val="0"/>
              </a:spcBef>
              <a:spcAft>
                <a:spcPts val="0"/>
              </a:spcAft>
              <a:buSzPts val="1800"/>
              <a:buChar char="●"/>
            </a:pPr>
            <a:r>
              <a:rPr lang="en" sz="1800"/>
              <a:t>Class</a:t>
            </a:r>
            <a:endParaRPr sz="1800"/>
          </a:p>
          <a:p>
            <a:pPr indent="-317500" lvl="1" marL="914400" rtl="0" algn="l">
              <a:lnSpc>
                <a:spcPct val="150000"/>
              </a:lnSpc>
              <a:spcBef>
                <a:spcPts val="0"/>
              </a:spcBef>
              <a:spcAft>
                <a:spcPts val="0"/>
              </a:spcAft>
              <a:buSzPts val="1400"/>
              <a:buChar char="○"/>
            </a:pPr>
            <a:r>
              <a:rPr lang="en" sz="1400"/>
              <a:t>Assignments</a:t>
            </a:r>
            <a:endParaRPr sz="1400"/>
          </a:p>
          <a:p>
            <a:pPr indent="-317500" lvl="1" marL="914400" rtl="0" algn="l">
              <a:lnSpc>
                <a:spcPct val="150000"/>
              </a:lnSpc>
              <a:spcBef>
                <a:spcPts val="0"/>
              </a:spcBef>
              <a:spcAft>
                <a:spcPts val="0"/>
              </a:spcAft>
              <a:buSzPts val="1400"/>
              <a:buChar char="○"/>
            </a:pPr>
            <a:r>
              <a:rPr lang="en" sz="1400"/>
              <a:t>Grades</a:t>
            </a:r>
            <a:endParaRPr sz="1400"/>
          </a:p>
          <a:p>
            <a:pPr indent="0" lvl="0" marL="0" rtl="0" algn="l">
              <a:lnSpc>
                <a:spcPct val="150000"/>
              </a:lnSpc>
              <a:spcBef>
                <a:spcPts val="1600"/>
              </a:spcBef>
              <a:spcAft>
                <a:spcPts val="1600"/>
              </a:spcAft>
              <a:buNone/>
            </a:pPr>
            <a:r>
              <a:t/>
            </a:r>
            <a:endParaRPr/>
          </a:p>
        </p:txBody>
      </p:sp>
      <p:sp>
        <p:nvSpPr>
          <p:cNvPr id="96" name="Google Shape;96;p18"/>
          <p:cNvSpPr txBox="1"/>
          <p:nvPr>
            <p:ph idx="2" type="body"/>
          </p:nvPr>
        </p:nvSpPr>
        <p:spPr>
          <a:xfrm>
            <a:off x="4832400" y="1609675"/>
            <a:ext cx="39999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Research</a:t>
            </a:r>
            <a:endParaRPr sz="1800"/>
          </a:p>
          <a:p>
            <a:pPr indent="-317500" lvl="1" marL="914400" rtl="0" algn="l">
              <a:lnSpc>
                <a:spcPct val="150000"/>
              </a:lnSpc>
              <a:spcBef>
                <a:spcPts val="0"/>
              </a:spcBef>
              <a:spcAft>
                <a:spcPts val="0"/>
              </a:spcAft>
              <a:buSzPts val="1400"/>
              <a:buChar char="○"/>
            </a:pPr>
            <a:r>
              <a:rPr lang="en" sz="1400"/>
              <a:t>Opportunity</a:t>
            </a:r>
            <a:endParaRPr sz="1400"/>
          </a:p>
          <a:p>
            <a:pPr indent="-317500" lvl="1" marL="914400" rtl="0" algn="l">
              <a:lnSpc>
                <a:spcPct val="150000"/>
              </a:lnSpc>
              <a:spcBef>
                <a:spcPts val="0"/>
              </a:spcBef>
              <a:spcAft>
                <a:spcPts val="0"/>
              </a:spcAft>
              <a:buSzPts val="1400"/>
              <a:buChar char="○"/>
            </a:pPr>
            <a:r>
              <a:rPr lang="en" sz="1400"/>
              <a:t>Publication</a:t>
            </a:r>
            <a:endParaRPr sz="1400"/>
          </a:p>
          <a:p>
            <a:pPr indent="-342900" lvl="0" marL="457200" rtl="0" algn="l">
              <a:lnSpc>
                <a:spcPct val="150000"/>
              </a:lnSpc>
              <a:spcBef>
                <a:spcPts val="0"/>
              </a:spcBef>
              <a:spcAft>
                <a:spcPts val="0"/>
              </a:spcAft>
              <a:buSzPts val="1800"/>
              <a:buChar char="●"/>
            </a:pPr>
            <a:r>
              <a:rPr lang="en" sz="1800"/>
              <a:t>Etc.</a:t>
            </a:r>
            <a:endParaRPr sz="1800"/>
          </a:p>
          <a:p>
            <a:pPr indent="-317500" lvl="1" marL="914400" rtl="0" algn="l">
              <a:lnSpc>
                <a:spcPct val="150000"/>
              </a:lnSpc>
              <a:spcBef>
                <a:spcPts val="0"/>
              </a:spcBef>
              <a:spcAft>
                <a:spcPts val="0"/>
              </a:spcAft>
              <a:buSzPts val="1400"/>
              <a:buChar char="○"/>
            </a:pPr>
            <a:r>
              <a:rPr lang="en" sz="1400"/>
              <a:t>It can really happen anywhere…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Workplace Like?</a:t>
            </a:r>
            <a:endParaRPr/>
          </a:p>
        </p:txBody>
      </p:sp>
      <p:sp>
        <p:nvSpPr>
          <p:cNvPr id="102" name="Google Shape;102;p19"/>
          <p:cNvSpPr txBox="1"/>
          <p:nvPr>
            <p:ph idx="1" type="body"/>
          </p:nvPr>
        </p:nvSpPr>
        <p:spPr>
          <a:xfrm>
            <a:off x="467575" y="1491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0"/>
              <a:t>50</a:t>
            </a:r>
            <a:r>
              <a:rPr lang="en" sz="12000"/>
              <a:t>% </a:t>
            </a:r>
            <a:endParaRPr sz="12000"/>
          </a:p>
          <a:p>
            <a:pPr indent="0" lvl="0" marL="0" rtl="0" algn="l">
              <a:spcBef>
                <a:spcPts val="1600"/>
              </a:spcBef>
              <a:spcAft>
                <a:spcPts val="1600"/>
              </a:spcAft>
              <a:buNone/>
            </a:pPr>
            <a:r>
              <a:rPr lang="en"/>
              <a:t>of women said they experienced gender discrimination at work.</a:t>
            </a:r>
            <a:r>
              <a:rPr baseline="30000" lang="en"/>
              <a:t>[2]</a:t>
            </a:r>
            <a:endParaRPr baseline="30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What About School</a:t>
            </a:r>
            <a:r>
              <a:rPr lang="en"/>
              <a:t>?</a:t>
            </a:r>
            <a:endParaRPr/>
          </a:p>
        </p:txBody>
      </p:sp>
      <p:sp>
        <p:nvSpPr>
          <p:cNvPr id="108" name="Google Shape;108;p20"/>
          <p:cNvSpPr txBox="1"/>
          <p:nvPr>
            <p:ph idx="1" type="body"/>
          </p:nvPr>
        </p:nvSpPr>
        <p:spPr>
          <a:xfrm>
            <a:off x="467575" y="1491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0"/>
              <a:t>21</a:t>
            </a:r>
            <a:r>
              <a:rPr lang="en" sz="12000"/>
              <a:t>% </a:t>
            </a:r>
            <a:endParaRPr sz="12000"/>
          </a:p>
          <a:p>
            <a:pPr indent="0" lvl="0" marL="0" rtl="0" algn="l">
              <a:spcBef>
                <a:spcPts val="1600"/>
              </a:spcBef>
              <a:spcAft>
                <a:spcPts val="1600"/>
              </a:spcAft>
              <a:buNone/>
            </a:pPr>
            <a:r>
              <a:rPr lang="en"/>
              <a:t>o</a:t>
            </a:r>
            <a:r>
              <a:rPr lang="en"/>
              <a:t>f </a:t>
            </a:r>
            <a:r>
              <a:rPr lang="en"/>
              <a:t>2019 B.S. CS &amp; B.S. IS degree recipients were women</a:t>
            </a:r>
            <a:r>
              <a:rPr lang="en"/>
              <a:t>.</a:t>
            </a:r>
            <a:r>
              <a:rPr baseline="30000" lang="en"/>
              <a:t>[4]</a:t>
            </a:r>
            <a:endParaRPr baseline="30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676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What’s the Representation in Tech?</a:t>
            </a:r>
            <a:endParaRPr/>
          </a:p>
        </p:txBody>
      </p:sp>
      <p:sp>
        <p:nvSpPr>
          <p:cNvPr id="114" name="Google Shape;114;p21"/>
          <p:cNvSpPr txBox="1"/>
          <p:nvPr>
            <p:ph idx="1" type="body"/>
          </p:nvPr>
        </p:nvSpPr>
        <p:spPr>
          <a:xfrm>
            <a:off x="467575" y="1491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0"/>
              <a:t>26</a:t>
            </a:r>
            <a:r>
              <a:rPr lang="en" sz="12000"/>
              <a:t>% </a:t>
            </a:r>
            <a:endParaRPr sz="12000"/>
          </a:p>
          <a:p>
            <a:pPr indent="0" lvl="0" marL="0" rtl="0" algn="l">
              <a:spcBef>
                <a:spcPts val="1600"/>
              </a:spcBef>
              <a:spcAft>
                <a:spcPts val="1600"/>
              </a:spcAft>
              <a:buNone/>
            </a:pPr>
            <a:r>
              <a:rPr lang="en"/>
              <a:t>of computing jobs are held by women.</a:t>
            </a:r>
            <a:r>
              <a:rPr baseline="30000" lang="en"/>
              <a:t>[1][2][3][4]</a:t>
            </a:r>
            <a:endParaRPr baseline="30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AF4345"/>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