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302" r:id="rId9"/>
    <p:sldId id="303" r:id="rId10"/>
    <p:sldId id="304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0" r:id="rId19"/>
    <p:sldId id="271" r:id="rId20"/>
    <p:sldId id="272" r:id="rId21"/>
    <p:sldId id="273" r:id="rId22"/>
    <p:sldId id="274" r:id="rId23"/>
    <p:sldId id="276" r:id="rId24"/>
    <p:sldId id="275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286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97EC-FCC9-41F6-A01E-D8D36A7986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9DFB-66C4-4667-A980-D210C346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0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97EC-FCC9-41F6-A01E-D8D36A7986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9DFB-66C4-4667-A980-D210C346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97EC-FCC9-41F6-A01E-D8D36A7986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9DFB-66C4-4667-A980-D210C346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3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97EC-FCC9-41F6-A01E-D8D36A7986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9DFB-66C4-4667-A980-D210C346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9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97EC-FCC9-41F6-A01E-D8D36A7986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9DFB-66C4-4667-A980-D210C346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97EC-FCC9-41F6-A01E-D8D36A7986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9DFB-66C4-4667-A980-D210C346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2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97EC-FCC9-41F6-A01E-D8D36A7986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9DFB-66C4-4667-A980-D210C346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5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97EC-FCC9-41F6-A01E-D8D36A7986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9DFB-66C4-4667-A980-D210C346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3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97EC-FCC9-41F6-A01E-D8D36A7986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9DFB-66C4-4667-A980-D210C346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3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97EC-FCC9-41F6-A01E-D8D36A7986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9DFB-66C4-4667-A980-D210C346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4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97EC-FCC9-41F6-A01E-D8D36A7986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9DFB-66C4-4667-A980-D210C346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4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C97EC-FCC9-41F6-A01E-D8D36A7986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69DFB-66C4-4667-A980-D210C346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1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1: Introduction and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Advanced Cognitive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0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is(</a:t>
            </a:r>
            <a:r>
              <a:rPr lang="en-US" dirty="0" err="1" smtClean="0"/>
              <a:t>n’t</a:t>
            </a:r>
            <a:r>
              <a:rPr lang="en-US" dirty="0" smtClean="0"/>
              <a:t>) Cognitive Modeling?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Cognitive Model: A formal theory of the cognitive process which generates behavior on some task or set of tasks</a:t>
            </a:r>
          </a:p>
          <a:p>
            <a:endParaRPr lang="en-US" dirty="0"/>
          </a:p>
          <a:p>
            <a:r>
              <a:rPr lang="en-US" dirty="0" smtClean="0"/>
              <a:t>A mathematical formalization of a verbal theory of the </a:t>
            </a:r>
            <a:r>
              <a:rPr lang="en-US" dirty="0" smtClean="0"/>
              <a:t>internal causes </a:t>
            </a:r>
            <a:r>
              <a:rPr lang="en-US" dirty="0" smtClean="0"/>
              <a:t>of human behavior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cognitive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13465" cy="4351338"/>
          </a:xfrm>
        </p:spPr>
        <p:txBody>
          <a:bodyPr/>
          <a:lstStyle/>
          <a:p>
            <a:r>
              <a:rPr lang="en-US" dirty="0" smtClean="0"/>
              <a:t>Statistical models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ANOVA</a:t>
            </a:r>
          </a:p>
          <a:p>
            <a:endParaRPr lang="en-US" dirty="0" smtClean="0"/>
          </a:p>
          <a:p>
            <a:r>
              <a:rPr lang="en-US" dirty="0" err="1" smtClean="0"/>
              <a:t>Atheoretical</a:t>
            </a:r>
            <a:r>
              <a:rPr lang="en-US" dirty="0" smtClean="0"/>
              <a:t> descriptions of data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</a:t>
            </a:r>
            <a:r>
              <a:rPr lang="en-US" dirty="0" smtClean="0"/>
              <a:t>may be linear or logistic components in cognitive models 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610" y="429042"/>
            <a:ext cx="2728891" cy="1805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864" y="2298575"/>
            <a:ext cx="2689022" cy="22431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85" y="4329892"/>
            <a:ext cx="3656216" cy="205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0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cognitive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Verbal models</a:t>
            </a:r>
          </a:p>
          <a:p>
            <a:pPr lvl="1"/>
            <a:r>
              <a:rPr lang="en-US" dirty="0" smtClean="0"/>
              <a:t>Dual process theory</a:t>
            </a:r>
          </a:p>
          <a:p>
            <a:pPr lvl="1"/>
            <a:r>
              <a:rPr lang="en-US" dirty="0" err="1" smtClean="0"/>
              <a:t>Lavie’s</a:t>
            </a:r>
            <a:r>
              <a:rPr lang="en-US" dirty="0" smtClean="0"/>
              <a:t> load theory</a:t>
            </a:r>
          </a:p>
          <a:p>
            <a:pPr lvl="1"/>
            <a:r>
              <a:rPr lang="en-US" dirty="0" smtClean="0"/>
              <a:t>Baddeley’s theory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Provide a starting point for development of new models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75" y="699770"/>
            <a:ext cx="66770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3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666" y="1379912"/>
            <a:ext cx="3451334" cy="29343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 </a:t>
            </a:r>
            <a:r>
              <a:rPr lang="en-US" dirty="0" smtClean="0"/>
              <a:t>cognitive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55276" cy="4351338"/>
          </a:xfrm>
        </p:spPr>
        <p:txBody>
          <a:bodyPr/>
          <a:lstStyle/>
          <a:p>
            <a:r>
              <a:rPr lang="en-US" dirty="0" smtClean="0"/>
              <a:t>Measurement models</a:t>
            </a:r>
          </a:p>
          <a:p>
            <a:pPr lvl="1"/>
            <a:r>
              <a:rPr lang="en-US" dirty="0" smtClean="0"/>
              <a:t>Power law of practice</a:t>
            </a:r>
          </a:p>
          <a:p>
            <a:pPr lvl="1"/>
            <a:r>
              <a:rPr lang="en-US" dirty="0" smtClean="0"/>
              <a:t>Signal detection theory</a:t>
            </a:r>
          </a:p>
          <a:p>
            <a:pPr lvl="1"/>
            <a:r>
              <a:rPr lang="en-US" dirty="0" smtClean="0"/>
              <a:t>Drift diffusion</a:t>
            </a:r>
          </a:p>
          <a:p>
            <a:endParaRPr lang="en-US" dirty="0" smtClean="0"/>
          </a:p>
          <a:p>
            <a:r>
              <a:rPr lang="en-US" dirty="0" smtClean="0"/>
              <a:t>May be interpreted as cognitive models in some contexts.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Requires </a:t>
            </a:r>
            <a:r>
              <a:rPr lang="en-US" dirty="0" smtClean="0"/>
              <a:t>causal interpretation.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627" y="207183"/>
            <a:ext cx="2776451" cy="20140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984" y="4230422"/>
            <a:ext cx="3137491" cy="253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1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(necessarily) cognitive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83640" cy="4351338"/>
          </a:xfrm>
        </p:spPr>
        <p:txBody>
          <a:bodyPr/>
          <a:lstStyle/>
          <a:p>
            <a:r>
              <a:rPr lang="en-US" dirty="0" smtClean="0"/>
              <a:t>Deterministic models</a:t>
            </a:r>
          </a:p>
          <a:p>
            <a:pPr lvl="1"/>
            <a:r>
              <a:rPr lang="en-US" dirty="0" smtClean="0"/>
              <a:t>Agent based models</a:t>
            </a:r>
          </a:p>
          <a:p>
            <a:pPr lvl="1"/>
            <a:r>
              <a:rPr lang="en-US" dirty="0" smtClean="0"/>
              <a:t>Game theoretic models (analytic derivations of e.g. Nash equilibria)</a:t>
            </a:r>
          </a:p>
          <a:p>
            <a:endParaRPr lang="en-US" dirty="0" smtClean="0"/>
          </a:p>
          <a:p>
            <a:r>
              <a:rPr lang="en-US" dirty="0" smtClean="0"/>
              <a:t>Requires causal interpretation, and possibility for inference (i.e. likelihood function).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305" y="1862662"/>
            <a:ext cx="4674610" cy="499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5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81880" cy="4351338"/>
          </a:xfrm>
        </p:spPr>
        <p:txBody>
          <a:bodyPr/>
          <a:lstStyle/>
          <a:p>
            <a:r>
              <a:rPr lang="en-US" dirty="0" smtClean="0"/>
              <a:t>Is prospect theory a cognitive model? Why or why not? When or when not? If not, then what sort of model is it?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280" y="1226502"/>
            <a:ext cx="6162278" cy="52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cognitive models represent?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Marr’s three levels of analysis</a:t>
            </a:r>
          </a:p>
          <a:p>
            <a:endParaRPr lang="en-US" dirty="0"/>
          </a:p>
          <a:p>
            <a:r>
              <a:rPr lang="en-US" dirty="0" smtClean="0"/>
              <a:t>Different kinds of cognitive models represent different levels of analysis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15"/>
          <a:stretch/>
        </p:blipFill>
        <p:spPr>
          <a:xfrm>
            <a:off x="6167120" y="1507944"/>
            <a:ext cx="5059680" cy="4382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9520" y="615696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Krakauer</a:t>
            </a:r>
            <a:r>
              <a:rPr lang="en-US" dirty="0" smtClean="0"/>
              <a:t> et al,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3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3761"/>
            <a:ext cx="5181600" cy="3795066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Model parameters – weights on nodes</a:t>
            </a:r>
          </a:p>
          <a:p>
            <a:endParaRPr lang="en-US" dirty="0"/>
          </a:p>
          <a:p>
            <a:r>
              <a:rPr lang="en-US" dirty="0" smtClean="0"/>
              <a:t>Fitting only works for very simple networks – scale poorly</a:t>
            </a:r>
          </a:p>
          <a:p>
            <a:endParaRPr lang="en-US" dirty="0"/>
          </a:p>
          <a:p>
            <a:r>
              <a:rPr lang="en-US" dirty="0" smtClean="0"/>
              <a:t>Implementation, algorithm, and computational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4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Some higher level functions hard coded (in LISP) – can’t be fit to data</a:t>
            </a:r>
          </a:p>
          <a:p>
            <a:endParaRPr lang="en-US" dirty="0"/>
          </a:p>
          <a:p>
            <a:r>
              <a:rPr lang="en-US" dirty="0" smtClean="0"/>
              <a:t>Good for inspiration and constraining model development – e.g. instance based learning theory</a:t>
            </a:r>
          </a:p>
          <a:p>
            <a:endParaRPr lang="en-US" dirty="0"/>
          </a:p>
          <a:p>
            <a:r>
              <a:rPr lang="en-US" dirty="0" smtClean="0"/>
              <a:t>Algorithm and computational levels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111" y="1690688"/>
            <a:ext cx="5696567" cy="412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course you will learn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Build cognitive </a:t>
            </a:r>
            <a:r>
              <a:rPr lang="en-US" dirty="0" smtClean="0"/>
              <a:t>models (from papers)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2) Evaluate and compare cognitive models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3) Make inferences from cognitive models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4404360" cy="44862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write neural networks as graphical models – computationally inefficient</a:t>
            </a:r>
          </a:p>
          <a:p>
            <a:endParaRPr lang="en-US" dirty="0"/>
          </a:p>
          <a:p>
            <a:r>
              <a:rPr lang="en-US" dirty="0" smtClean="0"/>
              <a:t>Can write ACT-R equations using graphical models </a:t>
            </a:r>
          </a:p>
          <a:p>
            <a:endParaRPr lang="en-US" dirty="0"/>
          </a:p>
          <a:p>
            <a:r>
              <a:rPr lang="en-US" dirty="0" smtClean="0"/>
              <a:t>You’ve done this using Stan</a:t>
            </a:r>
          </a:p>
          <a:p>
            <a:endParaRPr lang="en-US" dirty="0"/>
          </a:p>
          <a:p>
            <a:r>
              <a:rPr lang="en-US" dirty="0" smtClean="0"/>
              <a:t>Computational level</a:t>
            </a:r>
          </a:p>
          <a:p>
            <a:endParaRPr lang="en-US" dirty="0"/>
          </a:p>
          <a:p>
            <a:r>
              <a:rPr lang="en-US" dirty="0" smtClean="0"/>
              <a:t>Main topic for next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60" y="1825278"/>
            <a:ext cx="6780212" cy="420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aim and approach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learn how to develop formalized cognitive theories</a:t>
            </a:r>
          </a:p>
          <a:p>
            <a:endParaRPr lang="en-US" dirty="0"/>
          </a:p>
          <a:p>
            <a:r>
              <a:rPr lang="en-US" dirty="0" smtClean="0"/>
              <a:t>That can be used to make </a:t>
            </a:r>
            <a:r>
              <a:rPr lang="en-US" b="1" i="1" dirty="0" smtClean="0"/>
              <a:t>direct inferences and predictions about behavior</a:t>
            </a:r>
            <a:r>
              <a:rPr lang="en-US" i="1" dirty="0" smtClean="0"/>
              <a:t> </a:t>
            </a:r>
          </a:p>
          <a:p>
            <a:endParaRPr lang="en-US" i="1" dirty="0"/>
          </a:p>
          <a:p>
            <a:r>
              <a:rPr lang="en-US" b="1" i="1" dirty="0" smtClean="0"/>
              <a:t>Inference</a:t>
            </a:r>
            <a:r>
              <a:rPr lang="en-US" dirty="0" smtClean="0"/>
              <a:t>: The process of expressing and updating beliefs about the cognitive processes generating behavior </a:t>
            </a:r>
          </a:p>
          <a:p>
            <a:endParaRPr lang="en-US" b="1" i="1" dirty="0"/>
          </a:p>
          <a:p>
            <a:r>
              <a:rPr lang="en-US" b="1" i="1" dirty="0" smtClean="0"/>
              <a:t>Requires: </a:t>
            </a:r>
            <a:r>
              <a:rPr lang="en-US" dirty="0" smtClean="0"/>
              <a:t>Models that can be applied to data – Bayesian methods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0572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aim and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networks: Scale poorly and don’t fit well to data</a:t>
            </a:r>
          </a:p>
          <a:p>
            <a:endParaRPr lang="en-US" dirty="0"/>
          </a:p>
          <a:p>
            <a:r>
              <a:rPr lang="en-US" dirty="0" smtClean="0"/>
              <a:t>Full cognitive architectures: </a:t>
            </a:r>
            <a:r>
              <a:rPr lang="en-US" dirty="0" smtClean="0"/>
              <a:t>Deterministic </a:t>
            </a:r>
            <a:r>
              <a:rPr lang="en-US" dirty="0" err="1" smtClean="0"/>
              <a:t>componenets</a:t>
            </a:r>
            <a:r>
              <a:rPr lang="en-US" dirty="0" smtClean="0"/>
              <a:t>, </a:t>
            </a:r>
            <a:r>
              <a:rPr lang="en-US" dirty="0" smtClean="0"/>
              <a:t>can’t be fit to data for the purpose of </a:t>
            </a:r>
            <a:r>
              <a:rPr lang="en-US" dirty="0" smtClean="0"/>
              <a:t>inference – interesting research career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Relatively simple graphical models – simulation in R, inference using JAGS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9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learn about developing good models?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priori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Explain behavior that matters</a:t>
            </a:r>
          </a:p>
          <a:p>
            <a:endParaRPr lang="en-US" dirty="0" smtClean="0"/>
          </a:p>
          <a:p>
            <a:r>
              <a:rPr lang="en-US" dirty="0" smtClean="0"/>
              <a:t>Theoretically meaningful and interpretable – choice of model structure and parameters not arbitrary, designed to capture causal theory</a:t>
            </a:r>
          </a:p>
          <a:p>
            <a:endParaRPr lang="en-US" dirty="0" smtClean="0"/>
          </a:p>
          <a:p>
            <a:r>
              <a:rPr lang="en-US" dirty="0" smtClean="0"/>
              <a:t>Not interchangeable with other models – if you knew your model was true, could you distinguish inference from it from false alternatives?</a:t>
            </a:r>
          </a:p>
          <a:p>
            <a:endParaRPr lang="en-US" dirty="0"/>
          </a:p>
          <a:p>
            <a:r>
              <a:rPr lang="en-US" dirty="0" smtClean="0"/>
              <a:t>Meaningful and interpretable parameters – if you knew the true values of your model’s parameters, could you infer them accurately and precisely from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8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posterior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your model explain the data well?</a:t>
            </a:r>
          </a:p>
          <a:p>
            <a:endParaRPr lang="en-US" dirty="0"/>
          </a:p>
          <a:p>
            <a:r>
              <a:rPr lang="en-US" dirty="0" smtClean="0"/>
              <a:t>Does your model predict new and interesting phenomena?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0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get out of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ability to start building good cognitive models</a:t>
            </a:r>
          </a:p>
          <a:p>
            <a:endParaRPr lang="en-US" dirty="0"/>
          </a:p>
          <a:p>
            <a:r>
              <a:rPr lang="en-US" dirty="0" smtClean="0"/>
              <a:t>The ability to </a:t>
            </a:r>
          </a:p>
          <a:p>
            <a:pPr lvl="1"/>
            <a:r>
              <a:rPr lang="en-US" dirty="0" smtClean="0"/>
              <a:t>take a verbal description of any kind of data generating process </a:t>
            </a:r>
          </a:p>
          <a:p>
            <a:pPr lvl="1"/>
            <a:r>
              <a:rPr lang="en-US" dirty="0" smtClean="0"/>
              <a:t>develop a reasonable formalization of that process </a:t>
            </a:r>
          </a:p>
          <a:p>
            <a:pPr lvl="1"/>
            <a:r>
              <a:rPr lang="en-US" dirty="0" smtClean="0"/>
              <a:t>evaluate the quality of the formalization both a priori and a posteriori, and </a:t>
            </a:r>
          </a:p>
          <a:p>
            <a:pPr lvl="1"/>
            <a:r>
              <a:rPr lang="en-US" dirty="0" smtClean="0"/>
              <a:t>apply the formalization in inference at individual and group levels….</a:t>
            </a:r>
          </a:p>
          <a:p>
            <a:endParaRPr lang="en-US" dirty="0"/>
          </a:p>
          <a:p>
            <a:r>
              <a:rPr lang="en-US" dirty="0" smtClean="0"/>
              <a:t>….. </a:t>
            </a:r>
            <a:r>
              <a:rPr lang="en-US" dirty="0"/>
              <a:t>o</a:t>
            </a:r>
            <a:r>
              <a:rPr lang="en-US" dirty="0" smtClean="0"/>
              <a:t>r at least to start doing this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2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activities -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Minimal assigned reading</a:t>
            </a:r>
          </a:p>
          <a:p>
            <a:endParaRPr lang="en-US" dirty="0"/>
          </a:p>
          <a:p>
            <a:r>
              <a:rPr lang="en-US" dirty="0" smtClean="0"/>
              <a:t>You will need to read papers closely</a:t>
            </a:r>
          </a:p>
          <a:p>
            <a:endParaRPr lang="en-US" dirty="0"/>
          </a:p>
          <a:p>
            <a:r>
              <a:rPr lang="en-US" dirty="0" smtClean="0"/>
              <a:t>You will need to read papers multiple times</a:t>
            </a:r>
          </a:p>
          <a:p>
            <a:endParaRPr lang="en-US" dirty="0"/>
          </a:p>
          <a:p>
            <a:r>
              <a:rPr lang="en-US" dirty="0" smtClean="0"/>
              <a:t>I </a:t>
            </a:r>
            <a:r>
              <a:rPr lang="en-US" dirty="0" smtClean="0"/>
              <a:t>will</a:t>
            </a:r>
            <a:r>
              <a:rPr lang="en-US" dirty="0" smtClean="0"/>
              <a:t> </a:t>
            </a:r>
            <a:r>
              <a:rPr lang="en-US" dirty="0" smtClean="0"/>
              <a:t>assign additional readings to address your questions</a:t>
            </a:r>
          </a:p>
          <a:p>
            <a:endParaRPr lang="en-US" dirty="0"/>
          </a:p>
          <a:p>
            <a:r>
              <a:rPr lang="en-US" dirty="0" smtClean="0"/>
              <a:t>All materials available via links in the syllabus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7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activities - 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few lectures</a:t>
            </a:r>
          </a:p>
          <a:p>
            <a:endParaRPr lang="en-US" dirty="0"/>
          </a:p>
          <a:p>
            <a:r>
              <a:rPr lang="en-US" dirty="0" smtClean="0"/>
              <a:t>Focused on theory behind models</a:t>
            </a:r>
          </a:p>
          <a:p>
            <a:endParaRPr lang="en-US" dirty="0"/>
          </a:p>
          <a:p>
            <a:r>
              <a:rPr lang="en-US" dirty="0" smtClean="0"/>
              <a:t>Some methods and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activities – Live coding and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Personal teaching experiment: Develop models together as a group</a:t>
            </a:r>
          </a:p>
          <a:p>
            <a:endParaRPr lang="en-US" dirty="0"/>
          </a:p>
          <a:p>
            <a:r>
              <a:rPr lang="en-US" dirty="0" smtClean="0"/>
              <a:t>More common methods that we won’t use: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ncomplete code that needs to be completed </a:t>
            </a:r>
          </a:p>
          <a:p>
            <a:pPr lvl="1"/>
            <a:r>
              <a:rPr lang="en-US" dirty="0" smtClean="0"/>
              <a:t>Complete code with questions</a:t>
            </a:r>
          </a:p>
          <a:p>
            <a:endParaRPr lang="en-US" dirty="0"/>
          </a:p>
          <a:p>
            <a:r>
              <a:rPr lang="en-US" dirty="0" smtClean="0"/>
              <a:t>What we’ll do instead: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evelop functions, forward simulations, and models together from scratch </a:t>
            </a:r>
          </a:p>
          <a:p>
            <a:pPr lvl="1"/>
            <a:r>
              <a:rPr lang="en-US" dirty="0" smtClean="0"/>
              <a:t>Think aloud</a:t>
            </a:r>
          </a:p>
          <a:p>
            <a:endParaRPr lang="en-US" dirty="0"/>
          </a:p>
          <a:p>
            <a:r>
              <a:rPr lang="en-US" dirty="0" smtClean="0"/>
              <a:t>Come to class, follow as closely as possible, stop me with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course you will learn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Build cognitive </a:t>
            </a:r>
            <a:r>
              <a:rPr lang="en-US" dirty="0"/>
              <a:t>models (from papers)</a:t>
            </a:r>
            <a:endParaRPr lang="en-US" dirty="0" smtClean="0"/>
          </a:p>
          <a:p>
            <a:pPr lvl="1"/>
            <a:r>
              <a:rPr lang="en-US" dirty="0" smtClean="0"/>
              <a:t>Translate from equations and text into modelling code</a:t>
            </a:r>
          </a:p>
          <a:p>
            <a:endParaRPr lang="en-US" dirty="0"/>
          </a:p>
          <a:p>
            <a:r>
              <a:rPr lang="en-US" dirty="0" smtClean="0"/>
              <a:t>2) Evaluate and compare cognitive models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3) Make inferences from cognitive models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4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activities – a priori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a priori criteria of good models – </a:t>
            </a:r>
            <a:r>
              <a:rPr lang="en-US" dirty="0" smtClean="0"/>
              <a:t>not so much data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Evaluating and discussing whether our models are interpretable and meaningful</a:t>
            </a:r>
          </a:p>
          <a:p>
            <a:endParaRPr lang="en-US" dirty="0"/>
          </a:p>
          <a:p>
            <a:r>
              <a:rPr lang="en-US" dirty="0" smtClean="0"/>
              <a:t>A lot of simulations and model checks, before we apply our models to data</a:t>
            </a:r>
          </a:p>
        </p:txBody>
      </p:sp>
    </p:spTree>
    <p:extLst>
      <p:ext uri="{BB962C8B-B14F-4D97-AF65-F5344CB8AC3E}">
        <p14:creationId xmlns:p14="http://schemas.microsoft.com/office/powerpoint/2010/main" val="128355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activities – Portfolio exams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2-3 pages of text – 5 portfolios</a:t>
            </a:r>
          </a:p>
          <a:p>
            <a:endParaRPr lang="en-US" dirty="0"/>
          </a:p>
          <a:p>
            <a:r>
              <a:rPr lang="en-US" dirty="0" smtClean="0"/>
              <a:t>Explain the task being modeled</a:t>
            </a:r>
          </a:p>
          <a:p>
            <a:endParaRPr lang="en-US" dirty="0"/>
          </a:p>
          <a:p>
            <a:r>
              <a:rPr lang="en-US" dirty="0" smtClean="0"/>
              <a:t>Explain how the equations we’ll use implement a formal theory of the task, with appropriate reference to papers</a:t>
            </a:r>
          </a:p>
          <a:p>
            <a:endParaRPr lang="en-US" dirty="0"/>
          </a:p>
          <a:p>
            <a:r>
              <a:rPr lang="en-US" dirty="0" smtClean="0"/>
              <a:t>Explain how you evaluate your models, present relevant analysis outputs, and reach critical conclusions about the model and the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activities – Writing workshops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writing workshop for each portfolio</a:t>
            </a:r>
          </a:p>
          <a:p>
            <a:endParaRPr lang="en-US" dirty="0"/>
          </a:p>
          <a:p>
            <a:r>
              <a:rPr lang="en-US" dirty="0" smtClean="0"/>
              <a:t>In class supervision on writing up</a:t>
            </a:r>
          </a:p>
          <a:p>
            <a:endParaRPr lang="en-US" dirty="0"/>
          </a:p>
          <a:p>
            <a:r>
              <a:rPr lang="en-US" dirty="0" smtClean="0"/>
              <a:t>Time to catch up if we lag behind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9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modules - portfolios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1) Building models – Class 2-5</a:t>
            </a:r>
          </a:p>
          <a:p>
            <a:endParaRPr lang="en-US" dirty="0" smtClean="0"/>
          </a:p>
          <a:p>
            <a:r>
              <a:rPr lang="en-US" dirty="0" smtClean="0"/>
              <a:t>2) Modeling decision making – Class 6-9</a:t>
            </a:r>
          </a:p>
          <a:p>
            <a:endParaRPr lang="en-US" dirty="0" smtClean="0"/>
          </a:p>
          <a:p>
            <a:r>
              <a:rPr lang="en-US" dirty="0" smtClean="0"/>
              <a:t>3) Case study on the Iowa Gambling Task – Class 10-15</a:t>
            </a:r>
          </a:p>
          <a:p>
            <a:endParaRPr lang="en-US" dirty="0" smtClean="0"/>
          </a:p>
          <a:p>
            <a:r>
              <a:rPr lang="en-US" dirty="0" smtClean="0"/>
              <a:t>4) Combining cognitive and agent based models – Class 16-21</a:t>
            </a:r>
          </a:p>
          <a:p>
            <a:endParaRPr lang="en-US" dirty="0" smtClean="0"/>
          </a:p>
          <a:p>
            <a:r>
              <a:rPr lang="en-US" dirty="0" smtClean="0"/>
              <a:t>5) Group and individual inference – Class 22-24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2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/>
              <a:t>2</a:t>
            </a:r>
            <a:r>
              <a:rPr lang="en-US" dirty="0" smtClean="0"/>
              <a:t>: Model building - Lecture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 to graphical modeling</a:t>
            </a:r>
          </a:p>
          <a:p>
            <a:endParaRPr lang="en-US" dirty="0"/>
          </a:p>
          <a:p>
            <a:r>
              <a:rPr lang="en-US" dirty="0" smtClean="0"/>
              <a:t>Plate notation</a:t>
            </a:r>
          </a:p>
          <a:p>
            <a:endParaRPr lang="en-US" dirty="0"/>
          </a:p>
          <a:p>
            <a:r>
              <a:rPr lang="en-US" dirty="0" smtClean="0"/>
              <a:t>Building models using distributions</a:t>
            </a:r>
          </a:p>
          <a:p>
            <a:endParaRPr lang="en-US" dirty="0"/>
          </a:p>
          <a:p>
            <a:r>
              <a:rPr lang="en-US" dirty="0" smtClean="0"/>
              <a:t>Models as functions</a:t>
            </a:r>
          </a:p>
          <a:p>
            <a:endParaRPr lang="en-US" dirty="0"/>
          </a:p>
          <a:p>
            <a:r>
              <a:rPr lang="en-US" dirty="0" smtClean="0"/>
              <a:t>Other terminology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3: Model building – Live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 smtClean="0"/>
              <a:t>Coding a simple binomial choice model</a:t>
            </a:r>
          </a:p>
          <a:p>
            <a:endParaRPr lang="en-US" dirty="0"/>
          </a:p>
          <a:p>
            <a:r>
              <a:rPr lang="en-US" dirty="0" smtClean="0"/>
              <a:t>Coding a simple learning model</a:t>
            </a:r>
          </a:p>
          <a:p>
            <a:endParaRPr lang="en-US" dirty="0" smtClean="0"/>
          </a:p>
          <a:p>
            <a:r>
              <a:rPr lang="en-US" dirty="0" smtClean="0"/>
              <a:t>Inferring parameters</a:t>
            </a:r>
          </a:p>
          <a:p>
            <a:endParaRPr lang="en-US" dirty="0"/>
          </a:p>
          <a:p>
            <a:r>
              <a:rPr lang="en-US" dirty="0" smtClean="0"/>
              <a:t>Model recovery</a:t>
            </a:r>
          </a:p>
          <a:p>
            <a:endParaRPr lang="en-US" dirty="0"/>
          </a:p>
          <a:p>
            <a:r>
              <a:rPr lang="en-US" dirty="0" smtClean="0"/>
              <a:t>Parameter recovery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4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4: Writing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up simple model recovery and parameter recover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3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5: Modeling decisions –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foundations in learning and choice for modeling simple decisions</a:t>
            </a:r>
          </a:p>
          <a:p>
            <a:endParaRPr lang="en-US" dirty="0"/>
          </a:p>
          <a:p>
            <a:r>
              <a:rPr lang="en-US" dirty="0" err="1" smtClean="0"/>
              <a:t>Luce’s</a:t>
            </a:r>
            <a:r>
              <a:rPr lang="en-US" dirty="0" smtClean="0"/>
              <a:t> choice axiom</a:t>
            </a:r>
          </a:p>
          <a:p>
            <a:endParaRPr lang="en-US" dirty="0"/>
          </a:p>
          <a:p>
            <a:r>
              <a:rPr lang="en-US" dirty="0" err="1"/>
              <a:t>Rescorla</a:t>
            </a:r>
            <a:r>
              <a:rPr lang="en-US" dirty="0"/>
              <a:t> Wagner model of reinforcement </a:t>
            </a:r>
            <a:r>
              <a:rPr lang="en-US" dirty="0" smtClean="0"/>
              <a:t>learning</a:t>
            </a:r>
          </a:p>
          <a:p>
            <a:endParaRPr lang="en-US" dirty="0"/>
          </a:p>
          <a:p>
            <a:r>
              <a:rPr lang="en-US" dirty="0" smtClean="0"/>
              <a:t>Basic bandit model of binary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2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6: Modeling decisions – Live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Applying principles of good modeling practice</a:t>
            </a:r>
          </a:p>
          <a:p>
            <a:endParaRPr lang="en-US" dirty="0"/>
          </a:p>
          <a:p>
            <a:r>
              <a:rPr lang="en-US" dirty="0" smtClean="0"/>
              <a:t>Forward simulation of some different models of binary choice</a:t>
            </a:r>
          </a:p>
          <a:p>
            <a:endParaRPr lang="en-US" dirty="0"/>
          </a:p>
          <a:p>
            <a:r>
              <a:rPr lang="en-US" dirty="0" smtClean="0"/>
              <a:t>Coding up models in the “Ten Simple Rules” paper</a:t>
            </a:r>
          </a:p>
          <a:p>
            <a:endParaRPr lang="en-US" dirty="0"/>
          </a:p>
          <a:p>
            <a:r>
              <a:rPr lang="en-US" dirty="0" smtClean="0"/>
              <a:t>Building models as re-usable functions…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7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course you will learn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Build cognitive </a:t>
            </a:r>
            <a:r>
              <a:rPr lang="en-US" dirty="0"/>
              <a:t>models (from papers)</a:t>
            </a:r>
            <a:endParaRPr lang="en-US" dirty="0" smtClean="0"/>
          </a:p>
          <a:p>
            <a:pPr lvl="1"/>
            <a:r>
              <a:rPr lang="en-US" dirty="0" smtClean="0"/>
              <a:t>Translate from equations and text into modelling code</a:t>
            </a:r>
          </a:p>
          <a:p>
            <a:endParaRPr lang="en-US" dirty="0"/>
          </a:p>
          <a:p>
            <a:r>
              <a:rPr lang="en-US" dirty="0" smtClean="0"/>
              <a:t>2) Evaluate and compare cognitive models</a:t>
            </a:r>
          </a:p>
          <a:p>
            <a:pPr lvl="1"/>
            <a:r>
              <a:rPr lang="en-US" dirty="0" smtClean="0"/>
              <a:t>Main focus of course: A priori checks of model quality</a:t>
            </a:r>
          </a:p>
          <a:p>
            <a:endParaRPr lang="en-US" dirty="0"/>
          </a:p>
          <a:p>
            <a:r>
              <a:rPr lang="en-US" dirty="0" smtClean="0"/>
              <a:t>3) Make inferences from cognitive models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3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7: Modeling decisions – Live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recovery – making sure our models are interpretable and identifiable</a:t>
            </a:r>
          </a:p>
          <a:p>
            <a:endParaRPr lang="en-US" dirty="0"/>
          </a:p>
          <a:p>
            <a:r>
              <a:rPr lang="en-US" dirty="0" smtClean="0"/>
              <a:t>Parameter recovery – making sure our inferences about parameter values are reasonable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1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8: Writing workshop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Explanation of models in context of learning theory and choice axioms</a:t>
            </a:r>
          </a:p>
          <a:p>
            <a:endParaRPr lang="en-US" dirty="0"/>
          </a:p>
          <a:p>
            <a:r>
              <a:rPr lang="en-US" dirty="0" smtClean="0"/>
              <a:t>Reporting model recovery</a:t>
            </a:r>
          </a:p>
          <a:p>
            <a:endParaRPr lang="en-US" dirty="0"/>
          </a:p>
          <a:p>
            <a:r>
              <a:rPr lang="en-US" dirty="0" smtClean="0"/>
              <a:t>Reporting parameter recovery</a:t>
            </a:r>
          </a:p>
        </p:txBody>
      </p:sp>
    </p:spTree>
    <p:extLst>
      <p:ext uri="{BB962C8B-B14F-4D97-AF65-F5344CB8AC3E}">
        <p14:creationId xmlns:p14="http://schemas.microsoft.com/office/powerpoint/2010/main" val="9629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/>
              <a:t>9</a:t>
            </a:r>
            <a:r>
              <a:rPr lang="en-US" dirty="0" smtClean="0"/>
              <a:t>: Iowa Gambling Task -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Prospect Valence Learning-Delta Model</a:t>
            </a:r>
          </a:p>
          <a:p>
            <a:endParaRPr lang="en-US" dirty="0"/>
          </a:p>
          <a:p>
            <a:r>
              <a:rPr lang="en-US" dirty="0" smtClean="0"/>
              <a:t>Outcome Representation Learning Model</a:t>
            </a:r>
          </a:p>
          <a:p>
            <a:endParaRPr lang="en-US" dirty="0"/>
          </a:p>
          <a:p>
            <a:r>
              <a:rPr lang="en-US" dirty="0" smtClean="0"/>
              <a:t>Value plus Sequential Exploration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10 – 14: IGT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Build model functions</a:t>
            </a:r>
          </a:p>
          <a:p>
            <a:endParaRPr lang="en-US" dirty="0"/>
          </a:p>
          <a:p>
            <a:r>
              <a:rPr lang="en-US" dirty="0" smtClean="0"/>
              <a:t>Conduct model recovery study</a:t>
            </a:r>
          </a:p>
          <a:p>
            <a:endParaRPr lang="en-US" dirty="0"/>
          </a:p>
          <a:p>
            <a:r>
              <a:rPr lang="en-US" dirty="0" smtClean="0"/>
              <a:t>Conduct parameter recovery studies </a:t>
            </a:r>
          </a:p>
          <a:p>
            <a:endParaRPr lang="en-US" dirty="0"/>
          </a:p>
          <a:p>
            <a:r>
              <a:rPr lang="en-US" dirty="0" smtClean="0"/>
              <a:t>Apply to data – model comparison</a:t>
            </a:r>
          </a:p>
          <a:p>
            <a:endParaRPr lang="en-US" dirty="0"/>
          </a:p>
          <a:p>
            <a:r>
              <a:rPr lang="en-US" dirty="0" smtClean="0"/>
              <a:t>Apply to data – inference</a:t>
            </a:r>
          </a:p>
          <a:p>
            <a:endParaRPr lang="en-US" dirty="0"/>
          </a:p>
          <a:p>
            <a:r>
              <a:rPr lang="en-US" dirty="0" smtClean="0"/>
              <a:t>Portfolio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4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15: Theories of Public Goods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 background – importance, game theoretic equilibria, and main empirical phenomena</a:t>
            </a:r>
          </a:p>
          <a:p>
            <a:endParaRPr lang="en-US" dirty="0"/>
          </a:p>
          <a:p>
            <a:r>
              <a:rPr lang="en-US" dirty="0" smtClean="0"/>
              <a:t>Classes of explanation of phenomena </a:t>
            </a:r>
            <a:r>
              <a:rPr lang="en-US" dirty="0" smtClean="0"/>
              <a:t>– Individualistic versus minimally social explanations of public goods interactions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Conditional </a:t>
            </a:r>
            <a:r>
              <a:rPr lang="en-US" dirty="0" smtClean="0"/>
              <a:t>co-operation model</a:t>
            </a:r>
          </a:p>
          <a:p>
            <a:endParaRPr lang="en-US" dirty="0"/>
          </a:p>
          <a:p>
            <a:r>
              <a:rPr lang="en-US" dirty="0" smtClean="0"/>
              <a:t>Experience weighted attraction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7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16 – 20: Public Goods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Build model functions</a:t>
            </a:r>
          </a:p>
          <a:p>
            <a:endParaRPr lang="en-US" dirty="0" smtClean="0"/>
          </a:p>
          <a:p>
            <a:r>
              <a:rPr lang="en-US" dirty="0" smtClean="0"/>
              <a:t>Conduct model recovery study</a:t>
            </a:r>
          </a:p>
          <a:p>
            <a:endParaRPr lang="en-US" dirty="0" smtClean="0"/>
          </a:p>
          <a:p>
            <a:r>
              <a:rPr lang="en-US" dirty="0" smtClean="0"/>
              <a:t>Conduct parameter recovery studies </a:t>
            </a:r>
          </a:p>
          <a:p>
            <a:endParaRPr lang="en-US" dirty="0" smtClean="0"/>
          </a:p>
          <a:p>
            <a:r>
              <a:rPr lang="en-US" dirty="0" smtClean="0"/>
              <a:t>Apply to data – model comparison</a:t>
            </a:r>
          </a:p>
          <a:p>
            <a:endParaRPr lang="en-US" dirty="0" smtClean="0"/>
          </a:p>
          <a:p>
            <a:r>
              <a:rPr lang="en-US" dirty="0" smtClean="0"/>
              <a:t>Apply to data – inference</a:t>
            </a:r>
          </a:p>
          <a:p>
            <a:endParaRPr lang="en-US" dirty="0" smtClean="0"/>
          </a:p>
          <a:p>
            <a:r>
              <a:rPr lang="en-US" dirty="0" smtClean="0"/>
              <a:t>Portfolio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21: </a:t>
            </a:r>
            <a:r>
              <a:rPr lang="en-US" dirty="0" err="1" smtClean="0"/>
              <a:t>Heirarchical</a:t>
            </a:r>
            <a:r>
              <a:rPr lang="en-US" dirty="0" smtClean="0"/>
              <a:t> modeling and group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Heirarchical</a:t>
            </a:r>
            <a:r>
              <a:rPr lang="en-US" dirty="0" smtClean="0"/>
              <a:t> model of IGT behavior</a:t>
            </a:r>
          </a:p>
          <a:p>
            <a:endParaRPr lang="en-US" dirty="0"/>
          </a:p>
          <a:p>
            <a:r>
              <a:rPr lang="en-US" dirty="0" smtClean="0"/>
              <a:t>Bayesian </a:t>
            </a:r>
            <a:r>
              <a:rPr lang="en-US" dirty="0" smtClean="0"/>
              <a:t>t-test</a:t>
            </a:r>
          </a:p>
          <a:p>
            <a:endParaRPr lang="en-US" dirty="0"/>
          </a:p>
          <a:p>
            <a:r>
              <a:rPr lang="en-US" dirty="0" smtClean="0"/>
              <a:t>Calculate Bayes factors to infer group differences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22-23: Latent mixtures and individual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Latent mixture model of public goods behavior</a:t>
            </a:r>
          </a:p>
          <a:p>
            <a:endParaRPr lang="en-US" dirty="0" smtClean="0"/>
          </a:p>
          <a:p>
            <a:r>
              <a:rPr lang="en-US" dirty="0" smtClean="0"/>
              <a:t>Systematic modeling of individual differences in cognitive processes (and not just parameters)</a:t>
            </a:r>
          </a:p>
          <a:p>
            <a:endParaRPr lang="en-US" dirty="0"/>
          </a:p>
          <a:p>
            <a:r>
              <a:rPr lang="en-US" dirty="0" smtClean="0"/>
              <a:t>New directions in cognitive modeling …. </a:t>
            </a:r>
          </a:p>
          <a:p>
            <a:endParaRPr lang="en-US" dirty="0" smtClean="0"/>
          </a:p>
          <a:p>
            <a:r>
              <a:rPr lang="en-US" dirty="0" smtClean="0"/>
              <a:t>…..</a:t>
            </a:r>
            <a:r>
              <a:rPr lang="en-US" dirty="0" smtClean="0"/>
              <a:t>from </a:t>
            </a:r>
            <a:r>
              <a:rPr lang="en-US" dirty="0" smtClean="0"/>
              <a:t>the search for true models of </a:t>
            </a:r>
            <a:r>
              <a:rPr lang="en-US" dirty="0" smtClean="0"/>
              <a:t>fixed cognitive processes, </a:t>
            </a:r>
            <a:r>
              <a:rPr lang="en-US" dirty="0" smtClean="0"/>
              <a:t>to the attempt to define and </a:t>
            </a:r>
            <a:r>
              <a:rPr lang="en-US" dirty="0" err="1" smtClean="0"/>
              <a:t>categorise</a:t>
            </a:r>
            <a:r>
              <a:rPr lang="en-US" dirty="0" smtClean="0"/>
              <a:t> cognitive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6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24: writing workshop or finishing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course you will learn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Build cognitive </a:t>
            </a:r>
            <a:r>
              <a:rPr lang="en-US" dirty="0"/>
              <a:t>models (from papers)</a:t>
            </a:r>
            <a:endParaRPr lang="en-US" dirty="0" smtClean="0"/>
          </a:p>
          <a:p>
            <a:pPr lvl="1"/>
            <a:r>
              <a:rPr lang="en-US" dirty="0" smtClean="0"/>
              <a:t>Translate from equations and text into modelling code</a:t>
            </a:r>
          </a:p>
          <a:p>
            <a:endParaRPr lang="en-US" dirty="0"/>
          </a:p>
          <a:p>
            <a:r>
              <a:rPr lang="en-US" dirty="0" smtClean="0"/>
              <a:t>2) Evaluate and compare cognitive models</a:t>
            </a:r>
          </a:p>
          <a:p>
            <a:pPr lvl="1"/>
            <a:r>
              <a:rPr lang="en-US" dirty="0" smtClean="0"/>
              <a:t>Main focus of course: A priori checks of model quality</a:t>
            </a:r>
          </a:p>
          <a:p>
            <a:endParaRPr lang="en-US" dirty="0"/>
          </a:p>
          <a:p>
            <a:r>
              <a:rPr lang="en-US" dirty="0" smtClean="0"/>
              <a:t>3) Make inferences from cognitive models</a:t>
            </a:r>
          </a:p>
          <a:p>
            <a:pPr lvl="1"/>
            <a:r>
              <a:rPr lang="en-US" dirty="0" smtClean="0"/>
              <a:t>Group and individual differences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4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Framework: Bayesian Cognitive Modeling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Heirarchical</a:t>
            </a:r>
            <a:r>
              <a:rPr lang="en-US" dirty="0" smtClean="0"/>
              <a:t> Bayesian Inference</a:t>
            </a:r>
          </a:p>
          <a:p>
            <a:endParaRPr lang="en-US" dirty="0"/>
          </a:p>
          <a:p>
            <a:r>
              <a:rPr lang="en-US" dirty="0" smtClean="0"/>
              <a:t>Your experience: Stan</a:t>
            </a:r>
          </a:p>
          <a:p>
            <a:endParaRPr lang="en-US" dirty="0"/>
          </a:p>
          <a:p>
            <a:r>
              <a:rPr lang="en-US" dirty="0" smtClean="0"/>
              <a:t>We’ll use: JAGS</a:t>
            </a:r>
          </a:p>
          <a:p>
            <a:pPr lvl="1"/>
            <a:r>
              <a:rPr lang="en-US" dirty="0" smtClean="0"/>
              <a:t>I am more comfortable</a:t>
            </a:r>
          </a:p>
          <a:p>
            <a:pPr lvl="1"/>
            <a:r>
              <a:rPr lang="en-US" dirty="0" smtClean="0"/>
              <a:t>Syntactically closer to simulation code we’ll use to build models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Latent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ixtures for individual differences</a:t>
            </a:r>
          </a:p>
          <a:p>
            <a:pPr lvl="1"/>
            <a:r>
              <a:rPr lang="en-US" dirty="0" smtClean="0"/>
              <a:t>Knowledge can translate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024" y="1451200"/>
            <a:ext cx="4621776" cy="479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1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cognitive modelling?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Posterior inference</a:t>
            </a:r>
          </a:p>
          <a:p>
            <a:pPr lvl="1"/>
            <a:r>
              <a:rPr lang="en-US" dirty="0" smtClean="0"/>
              <a:t>Make predictions about individual’s behavior based on specific causal theory of underlying cognitive processing</a:t>
            </a:r>
          </a:p>
          <a:p>
            <a:pPr lvl="1"/>
            <a:r>
              <a:rPr lang="en-US" dirty="0" smtClean="0"/>
              <a:t>Marketing, screening (e.g. problem gambling), design, administration, </a:t>
            </a:r>
            <a:r>
              <a:rPr lang="en-US" dirty="0" err="1" smtClean="0"/>
              <a:t>etc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Comparative analysis</a:t>
            </a:r>
          </a:p>
          <a:p>
            <a:pPr lvl="1"/>
            <a:r>
              <a:rPr lang="en-US" dirty="0" smtClean="0"/>
              <a:t>Explain differences between people in terms of differences in parameters of models, or differences in cognitive strategy</a:t>
            </a:r>
          </a:p>
          <a:p>
            <a:pPr lvl="1"/>
            <a:r>
              <a:rPr lang="en-US" dirty="0" smtClean="0"/>
              <a:t>Clinical, social context, and interaction</a:t>
            </a:r>
          </a:p>
          <a:p>
            <a:endParaRPr lang="en-US" dirty="0"/>
          </a:p>
          <a:p>
            <a:r>
              <a:rPr lang="en-US" dirty="0" smtClean="0"/>
              <a:t>Generality</a:t>
            </a:r>
          </a:p>
          <a:p>
            <a:pPr lvl="1"/>
            <a:r>
              <a:rPr lang="en-US" dirty="0" smtClean="0"/>
              <a:t>Use the framework and software you learn here to apply theory in any domain to any data set (as long as it scales)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1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Lee – personal </a:t>
            </a:r>
            <a:r>
              <a:rPr lang="en-US" dirty="0" err="1" smtClean="0"/>
              <a:t>correspondance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“If you give a data scientist some data from Netflix, they’ll </a:t>
            </a:r>
            <a:r>
              <a:rPr lang="en-US" dirty="0" err="1" smtClean="0"/>
              <a:t>analyse</a:t>
            </a:r>
            <a:r>
              <a:rPr lang="en-US" dirty="0" smtClean="0"/>
              <a:t> it using logistic regression, support vector machines, maybe some neural networks….. </a:t>
            </a:r>
          </a:p>
          <a:p>
            <a:endParaRPr lang="en-US" dirty="0" smtClean="0"/>
          </a:p>
          <a:p>
            <a:r>
              <a:rPr lang="en-US" dirty="0" smtClean="0"/>
              <a:t>…if you give a data scientist some data from Twitter, they’ll </a:t>
            </a:r>
            <a:r>
              <a:rPr lang="en-US" dirty="0" err="1" smtClean="0"/>
              <a:t>analyse</a:t>
            </a:r>
            <a:r>
              <a:rPr lang="en-US" dirty="0" smtClean="0"/>
              <a:t> it using logistic regression, support vector machines, maybe some neural networks.”</a:t>
            </a:r>
          </a:p>
          <a:p>
            <a:endParaRPr lang="en-US" dirty="0" smtClean="0"/>
          </a:p>
          <a:p>
            <a:r>
              <a:rPr lang="en-US" dirty="0" smtClean="0"/>
              <a:t>Implication: cognitive </a:t>
            </a:r>
            <a:r>
              <a:rPr lang="en-US" dirty="0" smtClean="0"/>
              <a:t>modelers </a:t>
            </a:r>
            <a:r>
              <a:rPr lang="en-US" dirty="0" smtClean="0"/>
              <a:t>have the ability to think theoretically about the problems they have to </a:t>
            </a:r>
            <a:r>
              <a:rPr lang="en-US" dirty="0" smtClean="0"/>
              <a:t>solve, and to implement that thinking in their analysis.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8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6814" y="3316778"/>
            <a:ext cx="1903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Cognitive Model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219103" y="2282679"/>
            <a:ext cx="1903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Theory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316778" y="4409066"/>
            <a:ext cx="1903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029498" y="2282679"/>
            <a:ext cx="1903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Measurement</a:t>
            </a:r>
            <a:endParaRPr lang="en-US" sz="2000" dirty="0"/>
          </a:p>
        </p:txBody>
      </p:sp>
      <p:cxnSp>
        <p:nvCxnSpPr>
          <p:cNvPr id="10" name="Straight Connector 9"/>
          <p:cNvCxnSpPr>
            <a:stCxn id="6" idx="2"/>
            <a:endCxn id="4" idx="0"/>
          </p:cNvCxnSpPr>
          <p:nvPr/>
        </p:nvCxnSpPr>
        <p:spPr>
          <a:xfrm>
            <a:off x="4170911" y="2682789"/>
            <a:ext cx="1427711" cy="63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2"/>
            <a:endCxn id="4" idx="0"/>
          </p:cNvCxnSpPr>
          <p:nvPr/>
        </p:nvCxnSpPr>
        <p:spPr>
          <a:xfrm flipH="1">
            <a:off x="5598622" y="2682789"/>
            <a:ext cx="1382684" cy="63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0"/>
            <a:endCxn id="4" idx="2"/>
          </p:cNvCxnSpPr>
          <p:nvPr/>
        </p:nvCxnSpPr>
        <p:spPr>
          <a:xfrm flipV="1">
            <a:off x="4268586" y="3716888"/>
            <a:ext cx="1330036" cy="692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modeling as integration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74525" y="4350877"/>
            <a:ext cx="1903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Experimental Design</a:t>
            </a:r>
            <a:endParaRPr lang="en-US" sz="2000" dirty="0"/>
          </a:p>
        </p:txBody>
      </p:sp>
      <p:cxnSp>
        <p:nvCxnSpPr>
          <p:cNvPr id="22" name="Straight Connector 21"/>
          <p:cNvCxnSpPr>
            <a:stCxn id="20" idx="0"/>
            <a:endCxn id="4" idx="2"/>
          </p:cNvCxnSpPr>
          <p:nvPr/>
        </p:nvCxnSpPr>
        <p:spPr>
          <a:xfrm flipH="1" flipV="1">
            <a:off x="5598622" y="3716888"/>
            <a:ext cx="1427711" cy="63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28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9321</TotalTime>
  <Words>1676</Words>
  <Application>Microsoft Office PowerPoint</Application>
  <PresentationFormat>Widescreen</PresentationFormat>
  <Paragraphs>336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Class 1: Introduction and Overview</vt:lpstr>
      <vt:lpstr>In this course you will learn to</vt:lpstr>
      <vt:lpstr>In this course you will learn to</vt:lpstr>
      <vt:lpstr>In this course you will learn to</vt:lpstr>
      <vt:lpstr>In this course you will learn to</vt:lpstr>
      <vt:lpstr>Framework: Bayesian Cognitive Modeling</vt:lpstr>
      <vt:lpstr>Why learn cognitive modelling?</vt:lpstr>
      <vt:lpstr>Lee – personal correspondance</vt:lpstr>
      <vt:lpstr>Cognitive modeling as integration</vt:lpstr>
      <vt:lpstr>What is(n’t) Cognitive Modeling?</vt:lpstr>
      <vt:lpstr>Definition</vt:lpstr>
      <vt:lpstr>Not cognitive models</vt:lpstr>
      <vt:lpstr>Not cognitive models</vt:lpstr>
      <vt:lpstr>Maybe cognitive models</vt:lpstr>
      <vt:lpstr>Not (necessarily) cognitive models</vt:lpstr>
      <vt:lpstr>Discussion</vt:lpstr>
      <vt:lpstr>What do cognitive models represent?</vt:lpstr>
      <vt:lpstr>Neural network</vt:lpstr>
      <vt:lpstr>Cognitive architecture</vt:lpstr>
      <vt:lpstr>Graphical models</vt:lpstr>
      <vt:lpstr>Our aim and approach</vt:lpstr>
      <vt:lpstr>Our aim and approach</vt:lpstr>
      <vt:lpstr>What will we learn about developing good models?</vt:lpstr>
      <vt:lpstr>A priori criteria</vt:lpstr>
      <vt:lpstr>A posterior criteria</vt:lpstr>
      <vt:lpstr>What you will get out of this class</vt:lpstr>
      <vt:lpstr>Class activities - Reading</vt:lpstr>
      <vt:lpstr>Class activities - Lectures</vt:lpstr>
      <vt:lpstr>Class activities – Live coding and demos</vt:lpstr>
      <vt:lpstr>Class activities – a priori evaluation</vt:lpstr>
      <vt:lpstr>Class activities – Portfolio exams</vt:lpstr>
      <vt:lpstr>Class activities – Writing workshops</vt:lpstr>
      <vt:lpstr>Course outline</vt:lpstr>
      <vt:lpstr>Course modules - portfolios</vt:lpstr>
      <vt:lpstr>Class 2: Model building - Lecture</vt:lpstr>
      <vt:lpstr>Class 3: Model building – Live coding</vt:lpstr>
      <vt:lpstr>Class 4: Writing workshop</vt:lpstr>
      <vt:lpstr>Class 5: Modeling decisions – Lecture</vt:lpstr>
      <vt:lpstr>Class 6: Modeling decisions – Live coding</vt:lpstr>
      <vt:lpstr>Class 7: Modeling decisions – Live coding</vt:lpstr>
      <vt:lpstr>Class 8: Writing workshop </vt:lpstr>
      <vt:lpstr>Class 9: Iowa Gambling Task - Lecture</vt:lpstr>
      <vt:lpstr>Class 10 – 14: IGT models</vt:lpstr>
      <vt:lpstr>Class 15: Theories of Public Goods Games</vt:lpstr>
      <vt:lpstr>Class 16 – 20: Public Goods Models</vt:lpstr>
      <vt:lpstr>Class 21: Heirarchical modeling and group comparison</vt:lpstr>
      <vt:lpstr>Class 22-23: Latent mixtures and individual differences</vt:lpstr>
      <vt:lpstr>Class 24: writing workshop or finishing up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1: Introduction and Overview</dc:title>
  <dc:creator>Joshua Charles Skewes</dc:creator>
  <cp:lastModifiedBy>Joshua Charles Skewes</cp:lastModifiedBy>
  <cp:revision>42</cp:revision>
  <dcterms:created xsi:type="dcterms:W3CDTF">2019-12-28T07:40:22Z</dcterms:created>
  <dcterms:modified xsi:type="dcterms:W3CDTF">2020-02-04T08:54:47Z</dcterms:modified>
</cp:coreProperties>
</file>