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302" r:id="rId5"/>
    <p:sldId id="303" r:id="rId6"/>
    <p:sldId id="258" r:id="rId7"/>
    <p:sldId id="259" r:id="rId8"/>
    <p:sldId id="260" r:id="rId9"/>
    <p:sldId id="261" r:id="rId10"/>
    <p:sldId id="263" r:id="rId11"/>
    <p:sldId id="298" r:id="rId12"/>
    <p:sldId id="262" r:id="rId13"/>
    <p:sldId id="264" r:id="rId14"/>
    <p:sldId id="266" r:id="rId15"/>
    <p:sldId id="267" r:id="rId16"/>
    <p:sldId id="268" r:id="rId17"/>
    <p:sldId id="271" r:id="rId18"/>
    <p:sldId id="272" r:id="rId19"/>
    <p:sldId id="273" r:id="rId20"/>
    <p:sldId id="304" r:id="rId21"/>
    <p:sldId id="274" r:id="rId22"/>
    <p:sldId id="276" r:id="rId23"/>
    <p:sldId id="278" r:id="rId24"/>
    <p:sldId id="279" r:id="rId25"/>
    <p:sldId id="280" r:id="rId26"/>
    <p:sldId id="277" r:id="rId27"/>
    <p:sldId id="281" r:id="rId28"/>
    <p:sldId id="299" r:id="rId29"/>
    <p:sldId id="300" r:id="rId30"/>
    <p:sldId id="283" r:id="rId31"/>
    <p:sldId id="284" r:id="rId32"/>
    <p:sldId id="285" r:id="rId33"/>
    <p:sldId id="301" r:id="rId34"/>
    <p:sldId id="286" r:id="rId35"/>
    <p:sldId id="282" r:id="rId36"/>
    <p:sldId id="287" r:id="rId37"/>
    <p:sldId id="288" r:id="rId38"/>
    <p:sldId id="289" r:id="rId39"/>
    <p:sldId id="290" r:id="rId40"/>
    <p:sldId id="305" r:id="rId41"/>
    <p:sldId id="291" r:id="rId42"/>
    <p:sldId id="292" r:id="rId43"/>
    <p:sldId id="293" r:id="rId44"/>
    <p:sldId id="294" r:id="rId45"/>
    <p:sldId id="295" r:id="rId46"/>
    <p:sldId id="29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4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3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2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CE28-2A9B-4BBB-8C37-F6137F617B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60E9-4588-4ECD-8326-942A708C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observed and latent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students get the grades they get?</a:t>
            </a:r>
          </a:p>
          <a:p>
            <a:endParaRPr lang="en-US" dirty="0"/>
          </a:p>
          <a:p>
            <a:r>
              <a:rPr lang="en-US" dirty="0" smtClean="0"/>
              <a:t>Reasons?</a:t>
            </a:r>
          </a:p>
          <a:p>
            <a:pPr lvl="1"/>
            <a:r>
              <a:rPr lang="en-US" dirty="0" smtClean="0"/>
              <a:t>Work (class attendance, reading, homework)</a:t>
            </a:r>
          </a:p>
          <a:p>
            <a:pPr lvl="1"/>
            <a:r>
              <a:rPr lang="en-US" dirty="0" smtClean="0"/>
              <a:t>Aptitude (prior skill)</a:t>
            </a:r>
          </a:p>
          <a:p>
            <a:pPr lvl="1"/>
            <a:r>
              <a:rPr lang="en-US" dirty="0" smtClean="0"/>
              <a:t>Interest (intrinsic and extrinsic motivation)</a:t>
            </a:r>
          </a:p>
          <a:p>
            <a:pPr lvl="1"/>
            <a:r>
              <a:rPr lang="en-US" dirty="0" smtClean="0"/>
              <a:t>Social (study group dynamics, parents’ education)</a:t>
            </a:r>
          </a:p>
          <a:p>
            <a:pPr lvl="1"/>
            <a:r>
              <a:rPr lang="en-US" dirty="0" smtClean="0"/>
              <a:t>Luck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observed and latent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students get the grades they get?</a:t>
            </a:r>
          </a:p>
          <a:p>
            <a:endParaRPr lang="en-US" dirty="0"/>
          </a:p>
          <a:p>
            <a:r>
              <a:rPr lang="en-US" dirty="0" smtClean="0"/>
              <a:t>Reasons?</a:t>
            </a:r>
          </a:p>
          <a:p>
            <a:pPr lvl="1"/>
            <a:r>
              <a:rPr lang="en-US" dirty="0" smtClean="0"/>
              <a:t>Work (class attendance, reading, homework)</a:t>
            </a:r>
          </a:p>
          <a:p>
            <a:pPr lvl="1"/>
            <a:r>
              <a:rPr lang="en-US" dirty="0" smtClean="0"/>
              <a:t>Aptitude (prior skill)</a:t>
            </a:r>
          </a:p>
          <a:p>
            <a:pPr lvl="1"/>
            <a:r>
              <a:rPr lang="en-US" dirty="0" smtClean="0"/>
              <a:t>Interest (intrinsic and extrinsic motivation)</a:t>
            </a:r>
          </a:p>
          <a:p>
            <a:pPr lvl="1"/>
            <a:r>
              <a:rPr lang="en-US" dirty="0" smtClean="0"/>
              <a:t>Social (study group dynamics, parents’ education)</a:t>
            </a:r>
          </a:p>
          <a:p>
            <a:pPr lvl="1"/>
            <a:r>
              <a:rPr lang="en-US" dirty="0"/>
              <a:t>Luck (examiner, censor)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observed and latent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students get the grades they get?</a:t>
            </a:r>
          </a:p>
          <a:p>
            <a:endParaRPr lang="en-US" dirty="0"/>
          </a:p>
          <a:p>
            <a:r>
              <a:rPr lang="en-US" dirty="0" smtClean="0"/>
              <a:t>Reasons?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/>
              <a:t>(class attendance, reading, homework)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Aptitude </a:t>
            </a:r>
            <a:r>
              <a:rPr lang="en-US" dirty="0" smtClean="0"/>
              <a:t>(prior skill)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Interest </a:t>
            </a:r>
            <a:r>
              <a:rPr lang="en-US" dirty="0" smtClean="0"/>
              <a:t>(intrinsic and extrinsic motivation)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Social </a:t>
            </a:r>
            <a:r>
              <a:rPr lang="en-US" dirty="0" smtClean="0"/>
              <a:t>(study group dynamics, parents’ education)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Luck</a:t>
            </a:r>
            <a:r>
              <a:rPr lang="en-US" dirty="0" smtClean="0"/>
              <a:t> (examiner, censor)</a:t>
            </a:r>
          </a:p>
          <a:p>
            <a:r>
              <a:rPr lang="en-US" dirty="0" smtClean="0"/>
              <a:t>Which are observable and which are latent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Simplified: observed and latent variables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183303"/>
          </a:xfrm>
        </p:spPr>
        <p:txBody>
          <a:bodyPr/>
          <a:lstStyle/>
          <a:p>
            <a:r>
              <a:rPr lang="en-US" dirty="0" smtClean="0"/>
              <a:t>Attendance (A)</a:t>
            </a:r>
          </a:p>
          <a:p>
            <a:r>
              <a:rPr lang="en-US" dirty="0" smtClean="0"/>
              <a:t>Reading (R)</a:t>
            </a:r>
          </a:p>
          <a:p>
            <a:r>
              <a:rPr lang="en-US" dirty="0" smtClean="0"/>
              <a:t>Parents Ed. (P)</a:t>
            </a:r>
          </a:p>
          <a:p>
            <a:r>
              <a:rPr lang="en-US" dirty="0" smtClean="0"/>
              <a:t>Examiner (E)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39788" y="4449301"/>
            <a:ext cx="5183188" cy="823912"/>
          </a:xfrm>
        </p:spPr>
        <p:txBody>
          <a:bodyPr/>
          <a:lstStyle/>
          <a:p>
            <a:r>
              <a:rPr lang="en-US" dirty="0" smtClean="0"/>
              <a:t>Latent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39788" y="5413577"/>
            <a:ext cx="5183188" cy="1219027"/>
          </a:xfrm>
        </p:spPr>
        <p:txBody>
          <a:bodyPr/>
          <a:lstStyle/>
          <a:p>
            <a:r>
              <a:rPr lang="en-US" dirty="0" smtClean="0"/>
              <a:t>Skill (S)</a:t>
            </a:r>
          </a:p>
          <a:p>
            <a:r>
              <a:rPr lang="en-US" dirty="0" smtClean="0"/>
              <a:t>Motivation (M)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construct a model – Graph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183303"/>
          </a:xfrm>
        </p:spPr>
        <p:txBody>
          <a:bodyPr/>
          <a:lstStyle/>
          <a:p>
            <a:r>
              <a:rPr lang="en-US" dirty="0" smtClean="0"/>
              <a:t>Attendance (A)</a:t>
            </a:r>
          </a:p>
          <a:p>
            <a:r>
              <a:rPr lang="en-US" dirty="0" smtClean="0"/>
              <a:t>Reading (R)</a:t>
            </a:r>
          </a:p>
          <a:p>
            <a:r>
              <a:rPr lang="en-US" dirty="0" smtClean="0"/>
              <a:t>Parents Ed. (P)</a:t>
            </a:r>
          </a:p>
          <a:p>
            <a:r>
              <a:rPr lang="en-US" dirty="0" smtClean="0"/>
              <a:t>Examiner (E)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39788" y="4449301"/>
            <a:ext cx="5183188" cy="823912"/>
          </a:xfrm>
        </p:spPr>
        <p:txBody>
          <a:bodyPr/>
          <a:lstStyle/>
          <a:p>
            <a:r>
              <a:rPr lang="en-US" dirty="0" smtClean="0"/>
              <a:t>Latent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39788" y="5413577"/>
            <a:ext cx="5183188" cy="1219027"/>
          </a:xfrm>
        </p:spPr>
        <p:txBody>
          <a:bodyPr/>
          <a:lstStyle/>
          <a:p>
            <a:r>
              <a:rPr lang="en-US" dirty="0" smtClean="0"/>
              <a:t>Skill (S)</a:t>
            </a:r>
          </a:p>
          <a:p>
            <a:r>
              <a:rPr lang="en-US" dirty="0" smtClean="0"/>
              <a:t>Motivation (M)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340681" y="4483158"/>
            <a:ext cx="482138" cy="496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51845" y="4254558"/>
            <a:ext cx="1888836" cy="476683"/>
            <a:chOff x="6451845" y="4254558"/>
            <a:chExt cx="1888836" cy="476683"/>
          </a:xfrm>
        </p:grpSpPr>
        <p:sp>
          <p:nvSpPr>
            <p:cNvPr id="8" name="Oval 7"/>
            <p:cNvSpPr/>
            <p:nvPr/>
          </p:nvSpPr>
          <p:spPr>
            <a:xfrm>
              <a:off x="6451845" y="4254558"/>
              <a:ext cx="482138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5" name="Straight Arrow Connector 14"/>
            <p:cNvCxnSpPr>
              <a:stCxn id="8" idx="6"/>
              <a:endCxn id="3" idx="2"/>
            </p:cNvCxnSpPr>
            <p:nvPr/>
          </p:nvCxnSpPr>
          <p:spPr>
            <a:xfrm>
              <a:off x="6933983" y="4483158"/>
              <a:ext cx="1406698" cy="24808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964383" y="3544165"/>
            <a:ext cx="1376298" cy="1187076"/>
            <a:chOff x="6964383" y="3544165"/>
            <a:chExt cx="1376298" cy="1187076"/>
          </a:xfrm>
        </p:grpSpPr>
        <p:sp>
          <p:nvSpPr>
            <p:cNvPr id="9" name="Oval 8"/>
            <p:cNvSpPr/>
            <p:nvPr/>
          </p:nvSpPr>
          <p:spPr>
            <a:xfrm>
              <a:off x="6964383" y="3544165"/>
              <a:ext cx="482138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7" name="Straight Arrow Connector 16"/>
            <p:cNvCxnSpPr>
              <a:stCxn id="9" idx="5"/>
              <a:endCxn id="3" idx="2"/>
            </p:cNvCxnSpPr>
            <p:nvPr/>
          </p:nvCxnSpPr>
          <p:spPr>
            <a:xfrm>
              <a:off x="7375914" y="3934410"/>
              <a:ext cx="964767" cy="79683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752124" y="2960933"/>
            <a:ext cx="829626" cy="1522225"/>
            <a:chOff x="7752124" y="2960933"/>
            <a:chExt cx="829626" cy="1522225"/>
          </a:xfrm>
        </p:grpSpPr>
        <p:sp>
          <p:nvSpPr>
            <p:cNvPr id="10" name="Oval 9"/>
            <p:cNvSpPr/>
            <p:nvPr/>
          </p:nvSpPr>
          <p:spPr>
            <a:xfrm>
              <a:off x="7752124" y="2960933"/>
              <a:ext cx="482138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3" name="Straight Arrow Connector 32"/>
            <p:cNvCxnSpPr>
              <a:stCxn id="10" idx="4"/>
              <a:endCxn id="3" idx="0"/>
            </p:cNvCxnSpPr>
            <p:nvPr/>
          </p:nvCxnSpPr>
          <p:spPr>
            <a:xfrm>
              <a:off x="7993193" y="3418133"/>
              <a:ext cx="588557" cy="106502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8581750" y="2960933"/>
            <a:ext cx="723207" cy="1522225"/>
            <a:chOff x="8581750" y="2960933"/>
            <a:chExt cx="723207" cy="1522225"/>
          </a:xfrm>
        </p:grpSpPr>
        <p:sp>
          <p:nvSpPr>
            <p:cNvPr id="11" name="Oval 10"/>
            <p:cNvSpPr/>
            <p:nvPr/>
          </p:nvSpPr>
          <p:spPr>
            <a:xfrm>
              <a:off x="8822819" y="2960933"/>
              <a:ext cx="482138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6" name="Straight Arrow Connector 35"/>
            <p:cNvCxnSpPr>
              <a:stCxn id="11" idx="4"/>
              <a:endCxn id="3" idx="0"/>
            </p:cNvCxnSpPr>
            <p:nvPr/>
          </p:nvCxnSpPr>
          <p:spPr>
            <a:xfrm flipH="1">
              <a:off x="8581750" y="3418133"/>
              <a:ext cx="482138" cy="106502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822819" y="3544165"/>
            <a:ext cx="1246348" cy="1187076"/>
            <a:chOff x="8822819" y="3544165"/>
            <a:chExt cx="1246348" cy="1187076"/>
          </a:xfrm>
        </p:grpSpPr>
        <p:sp>
          <p:nvSpPr>
            <p:cNvPr id="12" name="Oval 11"/>
            <p:cNvSpPr/>
            <p:nvPr/>
          </p:nvSpPr>
          <p:spPr>
            <a:xfrm>
              <a:off x="9587029" y="3544165"/>
              <a:ext cx="482138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9" name="Straight Arrow Connector 38"/>
            <p:cNvCxnSpPr>
              <a:stCxn id="12" idx="3"/>
              <a:endCxn id="3" idx="6"/>
            </p:cNvCxnSpPr>
            <p:nvPr/>
          </p:nvCxnSpPr>
          <p:spPr>
            <a:xfrm flipH="1">
              <a:off x="8822819" y="3934410"/>
              <a:ext cx="834817" cy="79683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822819" y="4254558"/>
            <a:ext cx="1764191" cy="476683"/>
            <a:chOff x="8822819" y="4254558"/>
            <a:chExt cx="1764191" cy="476683"/>
          </a:xfrm>
        </p:grpSpPr>
        <p:sp>
          <p:nvSpPr>
            <p:cNvPr id="13" name="Oval 12"/>
            <p:cNvSpPr/>
            <p:nvPr/>
          </p:nvSpPr>
          <p:spPr>
            <a:xfrm>
              <a:off x="10104872" y="4254558"/>
              <a:ext cx="482138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</a:p>
          </p:txBody>
        </p:sp>
        <p:cxnSp>
          <p:nvCxnSpPr>
            <p:cNvPr id="42" name="Straight Arrow Connector 41"/>
            <p:cNvCxnSpPr>
              <a:stCxn id="13" idx="3"/>
              <a:endCxn id="3" idx="6"/>
            </p:cNvCxnSpPr>
            <p:nvPr/>
          </p:nvCxnSpPr>
          <p:spPr>
            <a:xfrm flipH="1">
              <a:off x="8822819" y="4644803"/>
              <a:ext cx="1352660" cy="8643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5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observed variables – shaded nodes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183303"/>
          </a:xfrm>
        </p:spPr>
        <p:txBody>
          <a:bodyPr/>
          <a:lstStyle/>
          <a:p>
            <a:r>
              <a:rPr lang="en-US" dirty="0" smtClean="0"/>
              <a:t>Attendance (A)</a:t>
            </a:r>
          </a:p>
          <a:p>
            <a:r>
              <a:rPr lang="en-US" dirty="0" smtClean="0"/>
              <a:t>Reading (R)</a:t>
            </a:r>
          </a:p>
          <a:p>
            <a:r>
              <a:rPr lang="en-US" dirty="0" smtClean="0"/>
              <a:t>Parents Ed. (P)</a:t>
            </a:r>
          </a:p>
          <a:p>
            <a:r>
              <a:rPr lang="en-US" dirty="0" smtClean="0"/>
              <a:t>Examiner (E)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39788" y="4449301"/>
            <a:ext cx="5183188" cy="823912"/>
          </a:xfrm>
        </p:spPr>
        <p:txBody>
          <a:bodyPr/>
          <a:lstStyle/>
          <a:p>
            <a:r>
              <a:rPr lang="en-US" dirty="0" smtClean="0"/>
              <a:t>Latent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39788" y="5413577"/>
            <a:ext cx="5183188" cy="1219027"/>
          </a:xfrm>
        </p:spPr>
        <p:txBody>
          <a:bodyPr/>
          <a:lstStyle/>
          <a:p>
            <a:r>
              <a:rPr lang="en-US" dirty="0" smtClean="0"/>
              <a:t>Skill (S)</a:t>
            </a:r>
          </a:p>
          <a:p>
            <a:r>
              <a:rPr lang="en-US" dirty="0" smtClean="0"/>
              <a:t>Motivation (M)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340681" y="4483158"/>
            <a:ext cx="482138" cy="4961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51845" y="4254558"/>
            <a:ext cx="482138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6964383" y="3544165"/>
            <a:ext cx="482138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/>
          <p:cNvSpPr/>
          <p:nvPr/>
        </p:nvSpPr>
        <p:spPr>
          <a:xfrm>
            <a:off x="7752124" y="2960933"/>
            <a:ext cx="482138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" name="Oval 10"/>
          <p:cNvSpPr/>
          <p:nvPr/>
        </p:nvSpPr>
        <p:spPr>
          <a:xfrm>
            <a:off x="8822819" y="2960933"/>
            <a:ext cx="482138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9587029" y="3544165"/>
            <a:ext cx="482138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Oval 12"/>
          <p:cNvSpPr/>
          <p:nvPr/>
        </p:nvSpPr>
        <p:spPr>
          <a:xfrm>
            <a:off x="10104872" y="4254558"/>
            <a:ext cx="482138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5" name="Straight Arrow Connector 14"/>
          <p:cNvCxnSpPr>
            <a:stCxn id="8" idx="6"/>
            <a:endCxn id="3" idx="2"/>
          </p:cNvCxnSpPr>
          <p:nvPr/>
        </p:nvCxnSpPr>
        <p:spPr>
          <a:xfrm>
            <a:off x="6933983" y="4483158"/>
            <a:ext cx="1406698" cy="2480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3" idx="2"/>
          </p:cNvCxnSpPr>
          <p:nvPr/>
        </p:nvCxnSpPr>
        <p:spPr>
          <a:xfrm>
            <a:off x="7375914" y="3934410"/>
            <a:ext cx="964767" cy="7968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3" idx="0"/>
          </p:cNvCxnSpPr>
          <p:nvPr/>
        </p:nvCxnSpPr>
        <p:spPr>
          <a:xfrm>
            <a:off x="7993193" y="3418133"/>
            <a:ext cx="588557" cy="10650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4"/>
            <a:endCxn id="3" idx="0"/>
          </p:cNvCxnSpPr>
          <p:nvPr/>
        </p:nvCxnSpPr>
        <p:spPr>
          <a:xfrm flipH="1">
            <a:off x="8581750" y="3418133"/>
            <a:ext cx="482138" cy="10650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3" idx="6"/>
          </p:cNvCxnSpPr>
          <p:nvPr/>
        </p:nvCxnSpPr>
        <p:spPr>
          <a:xfrm flipH="1">
            <a:off x="8822819" y="3934410"/>
            <a:ext cx="834817" cy="7968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  <a:endCxn id="3" idx="6"/>
          </p:cNvCxnSpPr>
          <p:nvPr/>
        </p:nvCxnSpPr>
        <p:spPr>
          <a:xfrm flipH="1">
            <a:off x="8822819" y="4644803"/>
            <a:ext cx="1352660" cy="864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7150" y="5441634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do we interpret this model?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191000" y="6010548"/>
            <a:ext cx="499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Model 1: Everything is a direct cause of grades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28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construct a model – Graph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183303"/>
          </a:xfrm>
        </p:spPr>
        <p:txBody>
          <a:bodyPr/>
          <a:lstStyle/>
          <a:p>
            <a:r>
              <a:rPr lang="en-US" dirty="0" smtClean="0"/>
              <a:t>Attendance (A)</a:t>
            </a:r>
          </a:p>
          <a:p>
            <a:r>
              <a:rPr lang="en-US" dirty="0" smtClean="0"/>
              <a:t>Reading (R)</a:t>
            </a:r>
          </a:p>
          <a:p>
            <a:r>
              <a:rPr lang="en-US" dirty="0" smtClean="0"/>
              <a:t>Parents Ed. (P)</a:t>
            </a:r>
          </a:p>
          <a:p>
            <a:r>
              <a:rPr lang="en-US" dirty="0" smtClean="0"/>
              <a:t>Examiner (E)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39788" y="4449301"/>
            <a:ext cx="5183188" cy="823912"/>
          </a:xfrm>
        </p:spPr>
        <p:txBody>
          <a:bodyPr/>
          <a:lstStyle/>
          <a:p>
            <a:r>
              <a:rPr lang="en-US" dirty="0" smtClean="0"/>
              <a:t>Latent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39788" y="5413577"/>
            <a:ext cx="5183188" cy="1219027"/>
          </a:xfrm>
        </p:spPr>
        <p:txBody>
          <a:bodyPr/>
          <a:lstStyle/>
          <a:p>
            <a:r>
              <a:rPr lang="en-US" dirty="0" smtClean="0"/>
              <a:t>Skill (S)</a:t>
            </a:r>
          </a:p>
          <a:p>
            <a:r>
              <a:rPr lang="en-US" dirty="0" smtClean="0"/>
              <a:t>Motivation (M)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947510" y="4639994"/>
            <a:ext cx="482138" cy="496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25408" y="4383405"/>
            <a:ext cx="482138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7916169" y="3695008"/>
            <a:ext cx="482138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/>
          <p:cNvSpPr/>
          <p:nvPr/>
        </p:nvSpPr>
        <p:spPr>
          <a:xfrm>
            <a:off x="8947510" y="2296218"/>
            <a:ext cx="482138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" name="Oval 10"/>
          <p:cNvSpPr/>
          <p:nvPr/>
        </p:nvSpPr>
        <p:spPr>
          <a:xfrm>
            <a:off x="9978851" y="4521441"/>
            <a:ext cx="482138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7434031" y="2633284"/>
            <a:ext cx="482138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5" name="Straight Arrow Connector 14"/>
          <p:cNvCxnSpPr>
            <a:stCxn id="8" idx="6"/>
            <a:endCxn id="3" idx="2"/>
          </p:cNvCxnSpPr>
          <p:nvPr/>
        </p:nvCxnSpPr>
        <p:spPr>
          <a:xfrm>
            <a:off x="7707546" y="4612005"/>
            <a:ext cx="1239964" cy="2760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3" idx="1"/>
          </p:cNvCxnSpPr>
          <p:nvPr/>
        </p:nvCxnSpPr>
        <p:spPr>
          <a:xfrm>
            <a:off x="8327700" y="4085253"/>
            <a:ext cx="690417" cy="6274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429648" y="4832486"/>
            <a:ext cx="548713" cy="470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4"/>
            <a:endCxn id="3" idx="0"/>
          </p:cNvCxnSpPr>
          <p:nvPr/>
        </p:nvCxnSpPr>
        <p:spPr>
          <a:xfrm>
            <a:off x="9188579" y="4076578"/>
            <a:ext cx="0" cy="56341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4"/>
            <a:endCxn id="8" idx="1"/>
          </p:cNvCxnSpPr>
          <p:nvPr/>
        </p:nvCxnSpPr>
        <p:spPr>
          <a:xfrm flipH="1">
            <a:off x="7296015" y="3090484"/>
            <a:ext cx="379085" cy="135987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7150" y="5441634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do we interpret this model?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3" idx="4"/>
            <a:endCxn id="9" idx="0"/>
          </p:cNvCxnSpPr>
          <p:nvPr/>
        </p:nvCxnSpPr>
        <p:spPr>
          <a:xfrm>
            <a:off x="7675100" y="3090484"/>
            <a:ext cx="482138" cy="6045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47510" y="3619378"/>
            <a:ext cx="482138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7" name="Straight Arrow Connector 26"/>
          <p:cNvCxnSpPr>
            <a:stCxn id="10" idx="4"/>
            <a:endCxn id="26" idx="0"/>
          </p:cNvCxnSpPr>
          <p:nvPr/>
        </p:nvCxnSpPr>
        <p:spPr>
          <a:xfrm>
            <a:off x="9188579" y="2753418"/>
            <a:ext cx="0" cy="8659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010400" y="2093119"/>
            <a:ext cx="3807357" cy="3647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multiple measures – Plate notation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183303"/>
          </a:xfrm>
        </p:spPr>
        <p:txBody>
          <a:bodyPr/>
          <a:lstStyle/>
          <a:p>
            <a:r>
              <a:rPr lang="en-US" dirty="0" smtClean="0"/>
              <a:t>Attendance (A)</a:t>
            </a:r>
          </a:p>
          <a:p>
            <a:r>
              <a:rPr lang="en-US" dirty="0" smtClean="0"/>
              <a:t>Reading (R)</a:t>
            </a:r>
          </a:p>
          <a:p>
            <a:r>
              <a:rPr lang="en-US" dirty="0" smtClean="0"/>
              <a:t>Parents Ed. (P)</a:t>
            </a:r>
          </a:p>
          <a:p>
            <a:r>
              <a:rPr lang="en-US" dirty="0" smtClean="0"/>
              <a:t>Examiner (E)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39788" y="4449301"/>
            <a:ext cx="5183188" cy="823912"/>
          </a:xfrm>
        </p:spPr>
        <p:txBody>
          <a:bodyPr/>
          <a:lstStyle/>
          <a:p>
            <a:r>
              <a:rPr lang="en-US" dirty="0" smtClean="0"/>
              <a:t>Latent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39788" y="5413577"/>
            <a:ext cx="5183188" cy="1219027"/>
          </a:xfrm>
        </p:spPr>
        <p:txBody>
          <a:bodyPr/>
          <a:lstStyle/>
          <a:p>
            <a:r>
              <a:rPr lang="en-US" dirty="0" smtClean="0"/>
              <a:t>Skill (S)</a:t>
            </a:r>
          </a:p>
          <a:p>
            <a:r>
              <a:rPr lang="en-US" dirty="0" smtClean="0"/>
              <a:t>Motivation (M)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947510" y="4639994"/>
            <a:ext cx="592730" cy="561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25408" y="4383405"/>
            <a:ext cx="620154" cy="59523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916168" y="3695008"/>
            <a:ext cx="549203" cy="526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</a:t>
            </a:r>
            <a:r>
              <a:rPr lang="en-US" baseline="-25000" dirty="0" err="1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947510" y="2296218"/>
            <a:ext cx="592730" cy="5485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978851" y="4521440"/>
            <a:ext cx="574214" cy="5585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</a:t>
            </a:r>
            <a:r>
              <a:rPr lang="en-US" baseline="-25000" dirty="0" err="1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25408" y="2379085"/>
            <a:ext cx="690761" cy="711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</a:t>
            </a:r>
            <a:r>
              <a:rPr lang="en-US" baseline="-25000" dirty="0" err="1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6"/>
            <a:endCxn id="3" idx="2"/>
          </p:cNvCxnSpPr>
          <p:nvPr/>
        </p:nvCxnSpPr>
        <p:spPr>
          <a:xfrm>
            <a:off x="7845562" y="4681023"/>
            <a:ext cx="1101948" cy="2399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3" idx="1"/>
          </p:cNvCxnSpPr>
          <p:nvPr/>
        </p:nvCxnSpPr>
        <p:spPr>
          <a:xfrm>
            <a:off x="8384942" y="4144619"/>
            <a:ext cx="649371" cy="5776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" idx="6"/>
          </p:cNvCxnSpPr>
          <p:nvPr/>
        </p:nvCxnSpPr>
        <p:spPr>
          <a:xfrm flipH="1">
            <a:off x="9540240" y="4832486"/>
            <a:ext cx="438122" cy="8847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4"/>
            <a:endCxn id="3" idx="0"/>
          </p:cNvCxnSpPr>
          <p:nvPr/>
        </p:nvCxnSpPr>
        <p:spPr>
          <a:xfrm>
            <a:off x="9188579" y="4076578"/>
            <a:ext cx="0" cy="56341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4"/>
            <a:endCxn id="8" idx="0"/>
          </p:cNvCxnSpPr>
          <p:nvPr/>
        </p:nvCxnSpPr>
        <p:spPr>
          <a:xfrm flipH="1">
            <a:off x="7535485" y="3090484"/>
            <a:ext cx="35304" cy="12929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4"/>
            <a:endCxn id="9" idx="0"/>
          </p:cNvCxnSpPr>
          <p:nvPr/>
        </p:nvCxnSpPr>
        <p:spPr>
          <a:xfrm>
            <a:off x="7675100" y="3090484"/>
            <a:ext cx="482138" cy="6045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47510" y="3619378"/>
            <a:ext cx="592730" cy="5634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baseline="-25000" dirty="0" err="1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9243875" y="2844800"/>
            <a:ext cx="32205" cy="7745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04004" y="5289686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010400" y="2093119"/>
            <a:ext cx="3807357" cy="3647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graphs to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we’ll address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153943"/>
          </a:xfrm>
        </p:spPr>
        <p:txBody>
          <a:bodyPr>
            <a:normAutofit/>
          </a:bodyPr>
          <a:lstStyle/>
          <a:p>
            <a:r>
              <a:rPr lang="en-US" dirty="0" smtClean="0"/>
              <a:t>What do the arrows means?</a:t>
            </a:r>
          </a:p>
          <a:p>
            <a:r>
              <a:rPr lang="en-US" dirty="0" smtClean="0"/>
              <a:t>How can we apply the model to data?</a:t>
            </a:r>
          </a:p>
          <a:p>
            <a:r>
              <a:rPr lang="en-US" dirty="0" smtClean="0"/>
              <a:t>How do we learn about the latent variables?</a:t>
            </a:r>
          </a:p>
          <a:p>
            <a:r>
              <a:rPr lang="en-US" dirty="0" smtClean="0"/>
              <a:t>Where is the actual model?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947510" y="4639994"/>
            <a:ext cx="592730" cy="5619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25408" y="4383405"/>
            <a:ext cx="620154" cy="59523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916168" y="3695008"/>
            <a:ext cx="549203" cy="526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</a:t>
            </a:r>
            <a:r>
              <a:rPr lang="en-US" baseline="-25000" dirty="0" err="1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947510" y="2296218"/>
            <a:ext cx="592730" cy="5485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978851" y="4521440"/>
            <a:ext cx="574214" cy="5585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</a:t>
            </a:r>
            <a:r>
              <a:rPr lang="en-US" baseline="-25000" dirty="0" err="1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25408" y="2379085"/>
            <a:ext cx="690761" cy="711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</a:t>
            </a:r>
            <a:r>
              <a:rPr lang="en-US" baseline="-25000" dirty="0" err="1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6"/>
            <a:endCxn id="3" idx="2"/>
          </p:cNvCxnSpPr>
          <p:nvPr/>
        </p:nvCxnSpPr>
        <p:spPr>
          <a:xfrm>
            <a:off x="7845562" y="4681023"/>
            <a:ext cx="1101948" cy="2399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3" idx="1"/>
          </p:cNvCxnSpPr>
          <p:nvPr/>
        </p:nvCxnSpPr>
        <p:spPr>
          <a:xfrm>
            <a:off x="8384942" y="4144619"/>
            <a:ext cx="649371" cy="5776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" idx="6"/>
          </p:cNvCxnSpPr>
          <p:nvPr/>
        </p:nvCxnSpPr>
        <p:spPr>
          <a:xfrm flipH="1">
            <a:off x="9540240" y="4832486"/>
            <a:ext cx="438122" cy="8847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4"/>
            <a:endCxn id="3" idx="0"/>
          </p:cNvCxnSpPr>
          <p:nvPr/>
        </p:nvCxnSpPr>
        <p:spPr>
          <a:xfrm>
            <a:off x="9188579" y="4076578"/>
            <a:ext cx="0" cy="56341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4"/>
            <a:endCxn id="8" idx="0"/>
          </p:cNvCxnSpPr>
          <p:nvPr/>
        </p:nvCxnSpPr>
        <p:spPr>
          <a:xfrm flipH="1">
            <a:off x="7535485" y="3090484"/>
            <a:ext cx="35304" cy="12929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4"/>
            <a:endCxn id="9" idx="0"/>
          </p:cNvCxnSpPr>
          <p:nvPr/>
        </p:nvCxnSpPr>
        <p:spPr>
          <a:xfrm>
            <a:off x="7675100" y="3090484"/>
            <a:ext cx="482138" cy="6045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47510" y="3619378"/>
            <a:ext cx="592730" cy="5634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baseline="-25000" dirty="0" err="1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9243875" y="2844800"/>
            <a:ext cx="32205" cy="7745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04004" y="5289686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5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Concepts so far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model (Directed Acyclic Graph)</a:t>
            </a:r>
          </a:p>
          <a:p>
            <a:endParaRPr lang="en-US" dirty="0"/>
          </a:p>
          <a:p>
            <a:r>
              <a:rPr lang="en-US" dirty="0" smtClean="0"/>
              <a:t>Latent and observed variables</a:t>
            </a:r>
          </a:p>
          <a:p>
            <a:endParaRPr lang="en-US" dirty="0"/>
          </a:p>
          <a:p>
            <a:r>
              <a:rPr lang="en-US" dirty="0" smtClean="0"/>
              <a:t>Plate notation for visualizing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 – starting foundations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Terminology for understanding how Bayesian cognitive models are constructed and interpreted</a:t>
            </a:r>
          </a:p>
          <a:p>
            <a:endParaRPr lang="en-US" dirty="0"/>
          </a:p>
          <a:p>
            <a:r>
              <a:rPr lang="en-US" dirty="0" smtClean="0"/>
              <a:t>Notation for representing models in equations and plate notation</a:t>
            </a:r>
          </a:p>
          <a:p>
            <a:endParaRPr lang="en-US" dirty="0"/>
          </a:p>
          <a:p>
            <a:r>
              <a:rPr lang="en-US" dirty="0" smtClean="0"/>
              <a:t>First pass on building a very simple model of binary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models, latent variables and plate notation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Graphical models as models of probability</a:t>
            </a:r>
          </a:p>
          <a:p>
            <a:endParaRPr lang="en-US" dirty="0"/>
          </a:p>
          <a:p>
            <a:r>
              <a:rPr lang="en-US" dirty="0" smtClean="0"/>
              <a:t>Comparing models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example </a:t>
            </a:r>
            <a:r>
              <a:rPr lang="en-US" dirty="0"/>
              <a:t>c</a:t>
            </a:r>
            <a:r>
              <a:rPr lang="en-US" dirty="0" smtClean="0"/>
              <a:t>hicken sexing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Determining chick gender in a commercial plant</a:t>
            </a:r>
          </a:p>
          <a:p>
            <a:endParaRPr lang="en-US" dirty="0"/>
          </a:p>
          <a:p>
            <a:r>
              <a:rPr lang="en-US" dirty="0" smtClean="0"/>
              <a:t>Well paid job requiring skill</a:t>
            </a:r>
          </a:p>
          <a:p>
            <a:endParaRPr lang="en-US" dirty="0"/>
          </a:p>
          <a:p>
            <a:r>
              <a:rPr lang="en-US" dirty="0" smtClean="0"/>
              <a:t>Chicken sexing competitions</a:t>
            </a:r>
          </a:p>
          <a:p>
            <a:endParaRPr lang="en-US" dirty="0"/>
          </a:p>
          <a:p>
            <a:r>
              <a:rPr lang="en-US" dirty="0" smtClean="0"/>
              <a:t>Model: Binary discrimination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796689"/>
            <a:ext cx="2875280" cy="4378268"/>
          </a:xfrm>
        </p:spPr>
      </p:pic>
    </p:spTree>
    <p:extLst>
      <p:ext uri="{BB962C8B-B14F-4D97-AF65-F5344CB8AC3E}">
        <p14:creationId xmlns:p14="http://schemas.microsoft.com/office/powerpoint/2010/main" val="22057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</a:p>
          <a:p>
            <a:pPr lvl="1"/>
            <a:r>
              <a:rPr lang="en-US" dirty="0" smtClean="0"/>
              <a:t>Correct/incorrect guess - G</a:t>
            </a:r>
          </a:p>
          <a:p>
            <a:endParaRPr lang="en-US" dirty="0"/>
          </a:p>
          <a:p>
            <a:r>
              <a:rPr lang="en-US" dirty="0" smtClean="0"/>
              <a:t>Latent</a:t>
            </a:r>
          </a:p>
          <a:p>
            <a:pPr lvl="1"/>
            <a:r>
              <a:rPr lang="en-US" dirty="0" smtClean="0"/>
              <a:t>Skill – </a:t>
            </a:r>
            <a:r>
              <a:rPr lang="el-GR" dirty="0" smtClean="0"/>
              <a:t>θ</a:t>
            </a:r>
            <a:endParaRPr lang="en-US" dirty="0" smtClean="0"/>
          </a:p>
          <a:p>
            <a:pPr lvl="1"/>
            <a:r>
              <a:rPr lang="en-US" dirty="0" smtClean="0"/>
              <a:t>Interpretation: p(correct G)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34400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7" idx="4"/>
          </p:cNvCxnSpPr>
          <p:nvPr/>
        </p:nvCxnSpPr>
        <p:spPr>
          <a:xfrm>
            <a:off x="895604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4480" y="5760720"/>
            <a:ext cx="494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Is this right? Can we add more?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5980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00720" y="3921760"/>
            <a:ext cx="167640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</a:p>
          <a:p>
            <a:pPr lvl="1"/>
            <a:r>
              <a:rPr lang="en-US" dirty="0" smtClean="0"/>
              <a:t>Correct/incorrect guess - G</a:t>
            </a:r>
          </a:p>
          <a:p>
            <a:endParaRPr lang="en-US" dirty="0"/>
          </a:p>
          <a:p>
            <a:r>
              <a:rPr lang="en-US" dirty="0" smtClean="0"/>
              <a:t>Latent</a:t>
            </a:r>
          </a:p>
          <a:p>
            <a:pPr lvl="1"/>
            <a:r>
              <a:rPr lang="en-US" dirty="0" smtClean="0"/>
              <a:t>Skill – </a:t>
            </a:r>
            <a:r>
              <a:rPr lang="el-GR" dirty="0" smtClean="0"/>
              <a:t>θ</a:t>
            </a:r>
            <a:endParaRPr lang="en-US" dirty="0" smtClean="0"/>
          </a:p>
          <a:p>
            <a:pPr lvl="1"/>
            <a:r>
              <a:rPr lang="en-US" dirty="0" smtClean="0"/>
              <a:t>Interpretation: p(correct G)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34400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7" idx="4"/>
            <a:endCxn id="2" idx="0"/>
          </p:cNvCxnSpPr>
          <p:nvPr/>
        </p:nvCxnSpPr>
        <p:spPr>
          <a:xfrm>
            <a:off x="895604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4480" y="5760720"/>
            <a:ext cx="494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Multiple trials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23680" y="510032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5980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016240" y="2229167"/>
            <a:ext cx="2153920" cy="374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00720" y="3921760"/>
            <a:ext cx="167640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</a:p>
          <a:p>
            <a:pPr lvl="1"/>
            <a:r>
              <a:rPr lang="en-US" dirty="0" smtClean="0"/>
              <a:t>Correct/incorrect guess - G</a:t>
            </a:r>
          </a:p>
          <a:p>
            <a:endParaRPr lang="en-US" dirty="0"/>
          </a:p>
          <a:p>
            <a:r>
              <a:rPr lang="en-US" dirty="0" smtClean="0"/>
              <a:t>Latent</a:t>
            </a:r>
          </a:p>
          <a:p>
            <a:pPr lvl="1"/>
            <a:r>
              <a:rPr lang="en-US" dirty="0" smtClean="0"/>
              <a:t>Skill – </a:t>
            </a:r>
            <a:r>
              <a:rPr lang="el-GR" dirty="0" smtClean="0"/>
              <a:t>θ</a:t>
            </a:r>
            <a:endParaRPr lang="en-US" dirty="0" smtClean="0"/>
          </a:p>
          <a:p>
            <a:pPr lvl="1"/>
            <a:r>
              <a:rPr lang="en-US" dirty="0" smtClean="0"/>
              <a:t>Interpretation: p(correct G)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34400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7" idx="4"/>
            <a:endCxn id="2" idx="0"/>
          </p:cNvCxnSpPr>
          <p:nvPr/>
        </p:nvCxnSpPr>
        <p:spPr>
          <a:xfrm>
            <a:off x="895604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4480" y="6106160"/>
            <a:ext cx="494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Multiple subjects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56040" y="559530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76080" y="525272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5980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graphs to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153943"/>
          </a:xfrm>
        </p:spPr>
        <p:txBody>
          <a:bodyPr>
            <a:normAutofit/>
          </a:bodyPr>
          <a:lstStyle/>
          <a:p>
            <a:r>
              <a:rPr lang="en-US" dirty="0" smtClean="0"/>
              <a:t>What do the arrows means?</a:t>
            </a:r>
          </a:p>
          <a:p>
            <a:r>
              <a:rPr lang="en-US" dirty="0" smtClean="0"/>
              <a:t>How can we apply the model to data?</a:t>
            </a:r>
          </a:p>
          <a:p>
            <a:r>
              <a:rPr lang="en-US" dirty="0" smtClean="0"/>
              <a:t>How do we learn about the latent variables?</a:t>
            </a:r>
          </a:p>
          <a:p>
            <a:r>
              <a:rPr lang="en-US" dirty="0" smtClean="0"/>
              <a:t>Where is the actual model?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16240" y="2229167"/>
            <a:ext cx="2153920" cy="374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00720" y="3921760"/>
            <a:ext cx="167640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34400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4"/>
            <a:endCxn id="24" idx="0"/>
          </p:cNvCxnSpPr>
          <p:nvPr/>
        </p:nvCxnSpPr>
        <p:spPr>
          <a:xfrm>
            <a:off x="895604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56040" y="559530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76080" y="525272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5980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graphs to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15394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 the arrows means?</a:t>
            </a:r>
          </a:p>
          <a:p>
            <a:r>
              <a:rPr lang="en-US" dirty="0" smtClean="0"/>
              <a:t>How can we apply the model to data?</a:t>
            </a:r>
          </a:p>
          <a:p>
            <a:r>
              <a:rPr lang="en-US" dirty="0" smtClean="0"/>
              <a:t>How do we learn about the latent variables?</a:t>
            </a:r>
          </a:p>
          <a:p>
            <a:r>
              <a:rPr lang="en-US" dirty="0" smtClean="0"/>
              <a:t>Where is the actual model?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16240" y="2229167"/>
            <a:ext cx="2153920" cy="374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00720" y="3921760"/>
            <a:ext cx="167640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34400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4"/>
          </p:cNvCxnSpPr>
          <p:nvPr/>
        </p:nvCxnSpPr>
        <p:spPr>
          <a:xfrm>
            <a:off x="895604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56040" y="559530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76080" y="525272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55980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models are probability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Latent “variables” = unknown parameters of distributions</a:t>
            </a:r>
          </a:p>
          <a:p>
            <a:endParaRPr lang="en-US" dirty="0"/>
          </a:p>
          <a:p>
            <a:r>
              <a:rPr lang="en-US" dirty="0" smtClean="0"/>
              <a:t>Arrow = “sampled from”, or better “distributed as”</a:t>
            </a:r>
          </a:p>
          <a:p>
            <a:endParaRPr lang="en-US" dirty="0"/>
          </a:p>
          <a:p>
            <a:r>
              <a:rPr lang="en-US" dirty="0" smtClean="0"/>
              <a:t>Interpretation: guess-accuracy follows some distribution with parameter </a:t>
            </a:r>
            <a:r>
              <a:rPr lang="el-GR" dirty="0" smtClean="0">
                <a:solidFill>
                  <a:schemeClr val="tx1"/>
                </a:solidFill>
              </a:rPr>
              <a:t>θ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 smtClean="0"/>
              <a:t>What is the distribution?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16240" y="2229167"/>
            <a:ext cx="2153920" cy="374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00720" y="3921760"/>
            <a:ext cx="167640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34400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4"/>
          </p:cNvCxnSpPr>
          <p:nvPr/>
        </p:nvCxnSpPr>
        <p:spPr>
          <a:xfrm>
            <a:off x="895604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56040" y="559530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76080" y="525272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5980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– the intuition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Fair coin – p(.5) heads</a:t>
            </a:r>
          </a:p>
          <a:p>
            <a:endParaRPr lang="en-US" dirty="0"/>
          </a:p>
          <a:p>
            <a:r>
              <a:rPr lang="en-US" dirty="0" smtClean="0"/>
              <a:t>Double sided coin – p(1) heads</a:t>
            </a:r>
          </a:p>
          <a:p>
            <a:endParaRPr lang="en-US" dirty="0"/>
          </a:p>
          <a:p>
            <a:r>
              <a:rPr lang="en-US" dirty="0" smtClean="0"/>
              <a:t>A weighted coin – p(.7) heads</a:t>
            </a:r>
          </a:p>
          <a:p>
            <a:endParaRPr lang="en-US" dirty="0"/>
          </a:p>
          <a:p>
            <a:r>
              <a:rPr lang="en-US" dirty="0" smtClean="0"/>
              <a:t>More generally – p(</a:t>
            </a:r>
            <a:r>
              <a:rPr lang="el-GR" dirty="0" smtClean="0"/>
              <a:t>θ</a:t>
            </a:r>
            <a:r>
              <a:rPr lang="en-US" dirty="0" smtClean="0"/>
              <a:t>) heads</a:t>
            </a:r>
          </a:p>
          <a:p>
            <a:endParaRPr lang="en-US" dirty="0"/>
          </a:p>
          <a:p>
            <a:r>
              <a:rPr lang="en-US" dirty="0" smtClean="0"/>
              <a:t>θ is the bias on the 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– the intuition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Complete guess – p(.5) correct</a:t>
            </a:r>
          </a:p>
          <a:p>
            <a:endParaRPr lang="en-US" dirty="0"/>
          </a:p>
          <a:p>
            <a:r>
              <a:rPr lang="en-US" dirty="0" smtClean="0"/>
              <a:t>Perfect expert – p(1) correct</a:t>
            </a:r>
          </a:p>
          <a:p>
            <a:endParaRPr lang="en-US" dirty="0"/>
          </a:p>
          <a:p>
            <a:r>
              <a:rPr lang="en-US" dirty="0" smtClean="0"/>
              <a:t>Trainee – p(.7) correct</a:t>
            </a:r>
          </a:p>
          <a:p>
            <a:endParaRPr lang="en-US" dirty="0"/>
          </a:p>
          <a:p>
            <a:r>
              <a:rPr lang="en-US" dirty="0" smtClean="0"/>
              <a:t>More generally – p(</a:t>
            </a:r>
            <a:r>
              <a:rPr lang="el-GR" dirty="0" smtClean="0"/>
              <a:t>θ</a:t>
            </a:r>
            <a:r>
              <a:rPr lang="en-US" dirty="0" smtClean="0"/>
              <a:t>) correct</a:t>
            </a:r>
          </a:p>
          <a:p>
            <a:endParaRPr lang="en-US" dirty="0"/>
          </a:p>
          <a:p>
            <a:r>
              <a:rPr lang="en-US" dirty="0" smtClean="0"/>
              <a:t>θ is the skill level</a:t>
            </a:r>
            <a:endParaRPr lang="en-US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1825625"/>
            <a:ext cx="2875280" cy="43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from cognitive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Answer to “Why” questions about </a:t>
            </a:r>
            <a:r>
              <a:rPr lang="en-US" dirty="0" err="1" smtClean="0"/>
              <a:t>behaviour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“Why” questions – reasons for behavior</a:t>
            </a:r>
          </a:p>
          <a:p>
            <a:endParaRPr lang="en-US" dirty="0"/>
          </a:p>
          <a:p>
            <a:r>
              <a:rPr lang="en-US" dirty="0" err="1" smtClean="0"/>
              <a:t>Behaviourist</a:t>
            </a:r>
            <a:r>
              <a:rPr lang="en-US" dirty="0" smtClean="0"/>
              <a:t> reasons – external causes</a:t>
            </a:r>
          </a:p>
          <a:p>
            <a:endParaRPr lang="en-US" dirty="0"/>
          </a:p>
          <a:p>
            <a:r>
              <a:rPr lang="en-US" dirty="0" smtClean="0"/>
              <a:t>Cognitivist reasons – unobservable internal causes</a:t>
            </a:r>
          </a:p>
          <a:p>
            <a:endParaRPr lang="en-US" dirty="0"/>
          </a:p>
          <a:p>
            <a:r>
              <a:rPr lang="en-US" dirty="0" smtClean="0"/>
              <a:t>Answers in terms of </a:t>
            </a:r>
            <a:r>
              <a:rPr lang="en-US" i="1" dirty="0" smtClean="0"/>
              <a:t>Latent properties/variables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7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–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From Lee &amp; </a:t>
                </a:r>
                <a:r>
                  <a:rPr lang="en-US" dirty="0" err="1" smtClean="0"/>
                  <a:t>Wagenmakers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ch</a:t>
                </a:r>
                <a:r>
                  <a:rPr lang="en-US" dirty="0" smtClean="0"/>
                  <a:t> 3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/>
                  <a:t>k</a:t>
                </a:r>
                <a:r>
                  <a:rPr lang="en-US" dirty="0" smtClean="0"/>
                  <a:t> binary outcome (success or failure)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success rate</a:t>
                </a:r>
              </a:p>
              <a:p>
                <a:pPr lvl="1"/>
                <a:r>
                  <a:rPr lang="en-US" i="1" dirty="0" smtClean="0"/>
                  <a:t>n</a:t>
                </a:r>
                <a:r>
                  <a:rPr lang="en-US" dirty="0" smtClean="0"/>
                  <a:t> number of trials</a:t>
                </a:r>
              </a:p>
              <a:p>
                <a:pPr lvl="1"/>
                <a:r>
                  <a:rPr lang="en-US" dirty="0" smtClean="0"/>
                  <a:t>~ distributed as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016240" y="2229167"/>
            <a:ext cx="2153920" cy="374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00720" y="3921760"/>
            <a:ext cx="167640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34400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4"/>
            <a:endCxn id="12" idx="0"/>
          </p:cNvCxnSpPr>
          <p:nvPr/>
        </p:nvCxnSpPr>
        <p:spPr>
          <a:xfrm>
            <a:off x="895604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56040" y="559530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76080" y="525272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5980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graphs to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153943"/>
          </a:xfrm>
        </p:spPr>
        <p:txBody>
          <a:bodyPr>
            <a:normAutofit/>
          </a:bodyPr>
          <a:lstStyle/>
          <a:p>
            <a:r>
              <a:rPr lang="en-US" dirty="0" smtClean="0"/>
              <a:t>What do the arrows means?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can we apply the model to data?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do we learn about the latent variables?</a:t>
            </a:r>
          </a:p>
          <a:p>
            <a:r>
              <a:rPr lang="en-US" dirty="0" smtClean="0"/>
              <a:t>Where is the actual model?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16240" y="2229167"/>
            <a:ext cx="2153920" cy="374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00720" y="3921760"/>
            <a:ext cx="167640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34400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4"/>
          </p:cNvCxnSpPr>
          <p:nvPr/>
        </p:nvCxnSpPr>
        <p:spPr>
          <a:xfrm>
            <a:off x="895604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56040" y="559530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76080" y="525272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55980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90372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Assume the latent parameter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θ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dirty="0" err="1" smtClean="0"/>
                  <a:t>has</a:t>
                </a:r>
                <a:r>
                  <a:rPr lang="en-US" dirty="0" smtClean="0"/>
                  <a:t> some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prior</a:t>
                </a:r>
                <a:r>
                  <a:rPr lang="en-US" dirty="0" smtClean="0"/>
                  <a:t> distribution</a:t>
                </a:r>
              </a:p>
              <a:p>
                <a:endParaRPr lang="en-US" dirty="0"/>
              </a:p>
              <a:p>
                <a:r>
                  <a:rPr lang="en-US" dirty="0" smtClean="0"/>
                  <a:t>Use a sampling algorithm (NUTS in Stan, Gibbs sampling in JAGS), to condition prior distribution on the data</a:t>
                </a:r>
              </a:p>
              <a:p>
                <a:endParaRPr lang="en-US" dirty="0"/>
              </a:p>
              <a:p>
                <a:r>
                  <a:rPr lang="en-US" i="1" dirty="0" smtClean="0">
                    <a:solidFill>
                      <a:srgbClr val="FF0000"/>
                    </a:solidFill>
                  </a:rPr>
                  <a:t>Posterior distribution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903720" cy="4351338"/>
              </a:xfrm>
              <a:blipFill>
                <a:blip r:embed="rId2"/>
                <a:stretch>
                  <a:fillRect l="-141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199880" y="2219007"/>
            <a:ext cx="2153920" cy="374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84360" y="3911600"/>
            <a:ext cx="167640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18040" y="244681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4"/>
          </p:cNvCxnSpPr>
          <p:nvPr/>
        </p:nvCxnSpPr>
        <p:spPr>
          <a:xfrm>
            <a:off x="10139680" y="322913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39680" y="558514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459720" y="524256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743440" y="410464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9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intuitions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Forward simulation</a:t>
            </a:r>
          </a:p>
          <a:p>
            <a:pPr lvl="1"/>
            <a:r>
              <a:rPr lang="en-US" dirty="0" smtClean="0"/>
              <a:t>Use knowledge of parameters to simulate data</a:t>
            </a:r>
          </a:p>
          <a:p>
            <a:pPr lvl="1"/>
            <a:r>
              <a:rPr lang="en-US" dirty="0" smtClean="0"/>
              <a:t>R code: </a:t>
            </a:r>
            <a:r>
              <a:rPr lang="en-US" dirty="0" err="1" smtClean="0"/>
              <a:t>rbinom</a:t>
            </a:r>
            <a:r>
              <a:rPr lang="en-US" dirty="0" smtClean="0"/>
              <a:t>(1,1,.5) to simulate flipping a fair coin</a:t>
            </a:r>
          </a:p>
          <a:p>
            <a:pPr lvl="1"/>
            <a:r>
              <a:rPr lang="en-US" dirty="0" err="1" smtClean="0"/>
              <a:t>rbinom</a:t>
            </a:r>
            <a:r>
              <a:rPr lang="en-US" dirty="0" smtClean="0"/>
              <a:t>(10,1</a:t>
            </a:r>
            <a:r>
              <a:rPr lang="en-US" dirty="0"/>
              <a:t>,.5) </a:t>
            </a:r>
            <a:r>
              <a:rPr lang="en-US" dirty="0" smtClean="0"/>
              <a:t>to simulate ten coin flips</a:t>
            </a:r>
          </a:p>
          <a:p>
            <a:pPr lvl="1"/>
            <a:r>
              <a:rPr lang="en-US" dirty="0" smtClean="0"/>
              <a:t>Output: 0 0 1 1 0 1 0 1 0 1. …..</a:t>
            </a:r>
          </a:p>
          <a:p>
            <a:pPr lvl="1"/>
            <a:r>
              <a:rPr lang="en-US" dirty="0" smtClean="0"/>
              <a:t>Prior </a:t>
            </a:r>
            <a:r>
              <a:rPr lang="en-US" dirty="0" smtClean="0">
                <a:sym typeface="Wingdings" panose="05000000000000000000" pitchFamily="2" charset="2"/>
              </a:rPr>
              <a:t> Simulated 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Reverse inference</a:t>
            </a:r>
          </a:p>
          <a:p>
            <a:pPr lvl="1"/>
            <a:r>
              <a:rPr lang="en-US" dirty="0" smtClean="0"/>
              <a:t>List of data: </a:t>
            </a:r>
            <a:r>
              <a:rPr lang="en-US" dirty="0"/>
              <a:t>0 0 1 1 0 1 0 1 0 1. </a:t>
            </a:r>
            <a:r>
              <a:rPr lang="en-US" dirty="0" smtClean="0"/>
              <a:t>…..</a:t>
            </a:r>
          </a:p>
          <a:p>
            <a:pPr lvl="1"/>
            <a:r>
              <a:rPr lang="en-US" dirty="0" smtClean="0"/>
              <a:t>JAGS code: </a:t>
            </a:r>
            <a:r>
              <a:rPr lang="en-US" dirty="0" err="1" smtClean="0"/>
              <a:t>dbinom</a:t>
            </a:r>
            <a:r>
              <a:rPr lang="en-US" dirty="0" smtClean="0"/>
              <a:t>(1,1,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thousands of simulations with values of </a:t>
            </a:r>
            <a:r>
              <a:rPr lang="el-GR" dirty="0" smtClean="0"/>
              <a:t>θ</a:t>
            </a:r>
            <a:r>
              <a:rPr lang="en-US" dirty="0" smtClean="0"/>
              <a:t> sampled from the joint posterior distribution of the model,</a:t>
            </a:r>
            <a:r>
              <a:rPr lang="el-GR" dirty="0" smtClean="0"/>
              <a:t> </a:t>
            </a:r>
            <a:r>
              <a:rPr lang="en-US" dirty="0" smtClean="0"/>
              <a:t>to guess probability that any possible </a:t>
            </a:r>
            <a:r>
              <a:rPr lang="el-GR" dirty="0" smtClean="0"/>
              <a:t>θ</a:t>
            </a:r>
            <a:r>
              <a:rPr lang="en-US" dirty="0" smtClean="0"/>
              <a:t> produced the data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Prior + Data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Posterior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90372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do we select a prior?</a:t>
                </a:r>
              </a:p>
              <a:p>
                <a:endParaRPr lang="en-US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What values could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/>
                    </m:sSub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possibly take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903720" cy="4351338"/>
              </a:xfrm>
              <a:blipFill>
                <a:blip r:embed="rId2"/>
                <a:stretch>
                  <a:fillRect l="-159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199880" y="2219007"/>
            <a:ext cx="2153920" cy="374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84360" y="3911600"/>
            <a:ext cx="167640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18040" y="244681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4"/>
          </p:cNvCxnSpPr>
          <p:nvPr/>
        </p:nvCxnSpPr>
        <p:spPr>
          <a:xfrm>
            <a:off x="10139680" y="322913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39680" y="558514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459720" y="524256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743440" y="410464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prior distributions for </a:t>
            </a:r>
            <a:r>
              <a:rPr lang="el-GR" dirty="0" smtClean="0"/>
              <a:t>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θ</a:t>
            </a:r>
            <a:r>
              <a:rPr lang="en-US" dirty="0" smtClean="0"/>
              <a:t> is a probability – must be between 0 and 1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20221" y="2447366"/>
            <a:ext cx="3535681" cy="3025858"/>
            <a:chOff x="420221" y="2447366"/>
            <a:chExt cx="3535681" cy="302585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221" y="2447366"/>
              <a:ext cx="3535681" cy="228807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60302" y="5103892"/>
              <a:ext cx="232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Uniform distribution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31339" y="2471585"/>
            <a:ext cx="3607992" cy="3001639"/>
            <a:chOff x="4331339" y="2471585"/>
            <a:chExt cx="3607992" cy="300163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1339" y="2471585"/>
              <a:ext cx="3607992" cy="229466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646895" y="5103892"/>
              <a:ext cx="297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Truncated normal distribution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483600" y="2471585"/>
            <a:ext cx="3491308" cy="3001639"/>
            <a:chOff x="8483600" y="2471585"/>
            <a:chExt cx="3491308" cy="300163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3600" y="2471585"/>
              <a:ext cx="3491308" cy="226385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794899" y="5103892"/>
              <a:ext cx="297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Beta distribution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76451" y="5868785"/>
            <a:ext cx="705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Which one should we select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θ</a:t>
            </a:r>
            <a:r>
              <a:rPr lang="en-US" dirty="0" smtClean="0"/>
              <a:t> – success rate (skill as chicken </a:t>
            </a:r>
            <a:r>
              <a:rPr lang="en-US" dirty="0" err="1" smtClean="0"/>
              <a:t>sexer</a:t>
            </a:r>
            <a:r>
              <a:rPr lang="en-US" dirty="0" smtClean="0"/>
              <a:t> – what we want to know)</a:t>
            </a:r>
          </a:p>
          <a:p>
            <a:r>
              <a:rPr lang="el-GR" dirty="0" smtClean="0"/>
              <a:t>α</a:t>
            </a:r>
            <a:r>
              <a:rPr lang="en-US" dirty="0" smtClean="0"/>
              <a:t> – number of successes</a:t>
            </a:r>
          </a:p>
          <a:p>
            <a:r>
              <a:rPr lang="el-GR" dirty="0" smtClean="0"/>
              <a:t>Β</a:t>
            </a:r>
            <a:r>
              <a:rPr lang="en-US" dirty="0" smtClean="0"/>
              <a:t> – number of failures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“Conjugate prior”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Beta distribution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87439" y="1385888"/>
            <a:ext cx="5933441" cy="2688272"/>
            <a:chOff x="6187439" y="1385888"/>
            <a:chExt cx="5933441" cy="26882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7439" y="1385888"/>
              <a:ext cx="4212197" cy="268827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399636" y="2471277"/>
              <a:ext cx="172124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dirty="0" smtClean="0"/>
                <a:t> = 10</a:t>
              </a:r>
            </a:p>
            <a:p>
              <a:r>
                <a:rPr lang="el-GR" dirty="0" smtClean="0"/>
                <a:t>Β</a:t>
              </a:r>
              <a:r>
                <a:rPr lang="en-US" dirty="0" smtClean="0"/>
                <a:t> = 20</a:t>
              </a:r>
            </a:p>
            <a:p>
              <a:r>
                <a:rPr lang="en-US" dirty="0" smtClean="0"/>
                <a:t>(.33 most likely value of </a:t>
              </a:r>
              <a:r>
                <a:rPr lang="el-GR" dirty="0"/>
                <a:t>θ</a:t>
              </a:r>
              <a:r>
                <a:rPr lang="en-US" dirty="0" smtClean="0"/>
                <a:t>)</a:t>
              </a:r>
            </a:p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87441" y="4175196"/>
            <a:ext cx="6004559" cy="2641737"/>
            <a:chOff x="6187441" y="4175196"/>
            <a:chExt cx="6004559" cy="26417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7441" y="4175196"/>
              <a:ext cx="4212196" cy="26417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500360" y="5110480"/>
              <a:ext cx="16916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dirty="0" smtClean="0"/>
                <a:t> = 20</a:t>
              </a:r>
            </a:p>
            <a:p>
              <a:r>
                <a:rPr lang="el-GR" dirty="0" smtClean="0"/>
                <a:t>Β</a:t>
              </a:r>
              <a:r>
                <a:rPr lang="en-US" dirty="0" smtClean="0"/>
                <a:t> = 10</a:t>
              </a:r>
            </a:p>
            <a:p>
              <a:r>
                <a:rPr lang="en-US" dirty="0" smtClean="0"/>
                <a:t>(.66 most likely value of </a:t>
              </a:r>
              <a:r>
                <a:rPr lang="el-GR" dirty="0"/>
                <a:t>θ</a:t>
              </a:r>
              <a:r>
                <a:rPr lang="en-US" dirty="0" smtClean="0"/>
                <a:t>)</a:t>
              </a:r>
            </a:p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1600" y="1793435"/>
            <a:ext cx="3698240" cy="3694872"/>
            <a:chOff x="101600" y="1793435"/>
            <a:chExt cx="3698240" cy="36948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00" y="1793435"/>
              <a:ext cx="3698240" cy="239179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66519" y="4287978"/>
              <a:ext cx="19835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dirty="0" smtClean="0"/>
                <a:t> = 1</a:t>
              </a:r>
            </a:p>
            <a:p>
              <a:r>
                <a:rPr lang="el-GR" dirty="0" smtClean="0"/>
                <a:t>Β</a:t>
              </a:r>
              <a:r>
                <a:rPr lang="en-US" dirty="0" smtClean="0"/>
                <a:t> = 1</a:t>
              </a:r>
            </a:p>
            <a:p>
              <a:r>
                <a:rPr lang="en-US" dirty="0" smtClean="0"/>
                <a:t>We know nothing</a:t>
              </a:r>
            </a:p>
            <a:p>
              <a:endParaRPr lang="en-US" dirty="0"/>
            </a:p>
          </p:txBody>
        </p:sp>
      </p:grp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231371" y="5687207"/>
            <a:ext cx="5049982" cy="1104294"/>
          </a:xfrm>
        </p:spPr>
        <p:txBody>
          <a:bodyPr>
            <a:norm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– number of successes</a:t>
            </a:r>
          </a:p>
          <a:p>
            <a:r>
              <a:rPr lang="el-GR" dirty="0" smtClean="0"/>
              <a:t>Β</a:t>
            </a:r>
            <a:r>
              <a:rPr lang="en-US" dirty="0" smtClean="0"/>
              <a:t> – number of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graphs to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153943"/>
          </a:xfrm>
        </p:spPr>
        <p:txBody>
          <a:bodyPr>
            <a:normAutofit/>
          </a:bodyPr>
          <a:lstStyle/>
          <a:p>
            <a:r>
              <a:rPr lang="en-US" dirty="0" smtClean="0"/>
              <a:t>What do the arrows means?</a:t>
            </a:r>
          </a:p>
          <a:p>
            <a:r>
              <a:rPr lang="en-US" dirty="0" smtClean="0"/>
              <a:t>How can we apply the model to data?</a:t>
            </a:r>
          </a:p>
          <a:p>
            <a:r>
              <a:rPr lang="en-US" dirty="0" smtClean="0"/>
              <a:t>How do we learn about the latent variables?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is the actual model?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16240" y="2229167"/>
            <a:ext cx="2153920" cy="374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00720" y="3921760"/>
            <a:ext cx="167640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34400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4"/>
          </p:cNvCxnSpPr>
          <p:nvPr/>
        </p:nvCxnSpPr>
        <p:spPr>
          <a:xfrm>
            <a:off x="895604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56040" y="559530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76080" y="525272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55980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(1,1)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016240" y="2229167"/>
            <a:ext cx="2153920" cy="374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00720" y="3921760"/>
            <a:ext cx="167640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34400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4"/>
          </p:cNvCxnSpPr>
          <p:nvPr/>
        </p:nvCxnSpPr>
        <p:spPr>
          <a:xfrm>
            <a:off x="895604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56040" y="559530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76080" y="525272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5980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models, latent variables and plate notation</a:t>
            </a:r>
          </a:p>
          <a:p>
            <a:endParaRPr lang="en-US" dirty="0"/>
          </a:p>
          <a:p>
            <a:r>
              <a:rPr lang="en-US" dirty="0" smtClean="0"/>
              <a:t>Graphical models as models of probability</a:t>
            </a:r>
          </a:p>
          <a:p>
            <a:endParaRPr lang="en-US" dirty="0"/>
          </a:p>
          <a:p>
            <a:r>
              <a:rPr lang="en-US" dirty="0" smtClean="0"/>
              <a:t>Comparing models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2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models, latent variables and plate notation</a:t>
            </a:r>
          </a:p>
          <a:p>
            <a:endParaRPr lang="en-US" dirty="0"/>
          </a:p>
          <a:p>
            <a:r>
              <a:rPr lang="en-US" dirty="0" smtClean="0"/>
              <a:t>Graphical models as models of probability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Comparing models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chicken sexing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Starting chicken </a:t>
            </a:r>
            <a:r>
              <a:rPr lang="en-US" dirty="0" err="1" smtClean="0"/>
              <a:t>sexers</a:t>
            </a:r>
            <a:r>
              <a:rPr lang="en-US" dirty="0" smtClean="0"/>
              <a:t> improve with practice</a:t>
            </a:r>
          </a:p>
          <a:p>
            <a:endParaRPr lang="en-US" dirty="0"/>
          </a:p>
          <a:p>
            <a:r>
              <a:rPr lang="en-US" dirty="0" smtClean="0"/>
              <a:t>How could we model learning</a:t>
            </a:r>
          </a:p>
          <a:p>
            <a:endParaRPr lang="en-US" dirty="0"/>
          </a:p>
          <a:p>
            <a:r>
              <a:rPr lang="en-US" dirty="0" smtClean="0"/>
              <a:t>Model: improvement in binary discrimination over time</a:t>
            </a:r>
          </a:p>
          <a:p>
            <a:endParaRPr lang="en-US" dirty="0"/>
          </a:p>
          <a:p>
            <a:r>
              <a:rPr lang="en-US" dirty="0" smtClean="0"/>
              <a:t>Change in </a:t>
            </a:r>
            <a:r>
              <a:rPr lang="el-GR" dirty="0" smtClean="0"/>
              <a:t>θ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796689"/>
            <a:ext cx="2875280" cy="4378268"/>
          </a:xfrm>
        </p:spPr>
      </p:pic>
    </p:spTree>
    <p:extLst>
      <p:ext uri="{BB962C8B-B14F-4D97-AF65-F5344CB8AC3E}">
        <p14:creationId xmlns:p14="http://schemas.microsoft.com/office/powerpoint/2010/main" val="11422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some theory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expect skill </a:t>
            </a:r>
            <a:r>
              <a:rPr lang="el-GR" dirty="0" smtClean="0"/>
              <a:t>θ</a:t>
            </a:r>
            <a:r>
              <a:rPr lang="en-US" dirty="0" smtClean="0"/>
              <a:t> to change over time?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269285"/>
            <a:ext cx="4064000" cy="2806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761" y="2571852"/>
            <a:ext cx="3754120" cy="2767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3760" y="549656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 some other complex form?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311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54228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(Didn’t put much thought into </a:t>
                </a:r>
                <a:r>
                  <a:rPr lang="en-US" dirty="0" smtClean="0"/>
                  <a:t>this. It makes a curve.)</a:t>
                </a:r>
                <a:endParaRPr lang="en-US" dirty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542280" cy="4351338"/>
              </a:xfrm>
              <a:blipFill>
                <a:blip r:embed="rId2"/>
                <a:stretch>
                  <a:fillRect l="-1980" r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762240" y="701041"/>
            <a:ext cx="3291840" cy="527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17840" y="2133601"/>
            <a:ext cx="2814320" cy="343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489440" y="2456974"/>
            <a:ext cx="843280" cy="782320"/>
          </a:xfrm>
          <a:prstGeom prst="ellipse">
            <a:avLst/>
          </a:prstGeom>
          <a:solidFill>
            <a:schemeClr val="bg1"/>
          </a:solidFill>
          <a:ln w="539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4"/>
          </p:cNvCxnSpPr>
          <p:nvPr/>
        </p:nvCxnSpPr>
        <p:spPr>
          <a:xfrm>
            <a:off x="991108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11080" y="559530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31120" y="525272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51484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489440" y="924561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2" idx="0"/>
          </p:cNvCxnSpPr>
          <p:nvPr/>
        </p:nvCxnSpPr>
        <p:spPr>
          <a:xfrm>
            <a:off x="9911080" y="1690688"/>
            <a:ext cx="0" cy="76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249921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s,t-1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6"/>
          </p:cNvCxnSpPr>
          <p:nvPr/>
        </p:nvCxnSpPr>
        <p:spPr>
          <a:xfrm>
            <a:off x="9093201" y="2848134"/>
            <a:ext cx="39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notation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68442" cy="4351338"/>
          </a:xfrm>
        </p:spPr>
        <p:txBody>
          <a:bodyPr/>
          <a:lstStyle/>
          <a:p>
            <a:r>
              <a:rPr lang="en-US" dirty="0" smtClean="0"/>
              <a:t>Shaded – data, unshaded – latent</a:t>
            </a:r>
          </a:p>
          <a:p>
            <a:endParaRPr lang="en-US" dirty="0"/>
          </a:p>
          <a:p>
            <a:r>
              <a:rPr lang="en-US" dirty="0" smtClean="0"/>
              <a:t>Square – discrete, circle – continuous</a:t>
            </a:r>
          </a:p>
          <a:p>
            <a:endParaRPr lang="en-US" dirty="0"/>
          </a:p>
          <a:p>
            <a:r>
              <a:rPr lang="en-US" dirty="0" smtClean="0"/>
              <a:t>Double – deterministic, single – stochastic</a:t>
            </a:r>
          </a:p>
          <a:p>
            <a:endParaRPr lang="en-US" dirty="0"/>
          </a:p>
          <a:p>
            <a:r>
              <a:rPr lang="en-US" dirty="0" smtClean="0"/>
              <a:t>Stochastic – need a prior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62240" y="701041"/>
            <a:ext cx="3291840" cy="527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17840" y="2133601"/>
            <a:ext cx="2814320" cy="343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489440" y="2456974"/>
            <a:ext cx="843280" cy="782320"/>
          </a:xfrm>
          <a:prstGeom prst="ellipse">
            <a:avLst/>
          </a:prstGeom>
          <a:solidFill>
            <a:schemeClr val="bg1"/>
          </a:solidFill>
          <a:ln w="539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</p:cNvCxnSpPr>
          <p:nvPr/>
        </p:nvCxnSpPr>
        <p:spPr>
          <a:xfrm>
            <a:off x="9911080" y="3239294"/>
            <a:ext cx="0" cy="87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11080" y="5595302"/>
            <a:ext cx="11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subjects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31120" y="5252720"/>
            <a:ext cx="812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trials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14840" y="4114800"/>
            <a:ext cx="79248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s,t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489440" y="924561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en-US" baseline="-25000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9911080" y="1690688"/>
            <a:ext cx="0" cy="76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49921" y="2456974"/>
            <a:ext cx="843280" cy="782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</a:rPr>
              <a:t>s,t-1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>
          <a:xfrm>
            <a:off x="9093201" y="2848134"/>
            <a:ext cx="39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from today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Graphical models are systems of interlocking equations, representing relationships between probability distributions</a:t>
            </a:r>
          </a:p>
          <a:p>
            <a:endParaRPr lang="en-US" dirty="0" smtClean="0"/>
          </a:p>
          <a:p>
            <a:r>
              <a:rPr lang="en-US" dirty="0" smtClean="0"/>
              <a:t>Models are represented using equations, and can be schematized using plate notion (if helpful)</a:t>
            </a:r>
          </a:p>
          <a:p>
            <a:endParaRPr lang="en-US" dirty="0"/>
          </a:p>
          <a:p>
            <a:r>
              <a:rPr lang="en-US" dirty="0" smtClean="0"/>
              <a:t>Latent parameters are terms which describe something about the distributions figuring in equations – unshaded nodes in plate notation</a:t>
            </a:r>
          </a:p>
          <a:p>
            <a:endParaRPr lang="en-US" dirty="0"/>
          </a:p>
          <a:p>
            <a:r>
              <a:rPr lang="en-US" dirty="0" smtClean="0"/>
              <a:t>Latent parameters in cognitive models should be psychologically interpretable</a:t>
            </a:r>
          </a:p>
          <a:p>
            <a:endParaRPr lang="en-US" dirty="0" smtClean="0"/>
          </a:p>
          <a:p>
            <a:r>
              <a:rPr lang="en-US" dirty="0" smtClean="0"/>
              <a:t>We start inference by assigning prior distributions to all latent parameters</a:t>
            </a:r>
          </a:p>
          <a:p>
            <a:endParaRPr lang="en-US" dirty="0"/>
          </a:p>
          <a:p>
            <a:r>
              <a:rPr lang="en-US" dirty="0" smtClean="0"/>
              <a:t>We use sampling (Stan or JAGS) to condition the model on data, inferring posterior distributions for latent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Demonstration</a:t>
            </a:r>
          </a:p>
          <a:p>
            <a:pPr lvl="1"/>
            <a:r>
              <a:rPr lang="en-US" dirty="0" smtClean="0"/>
              <a:t>We’ll build and evaluate our chicken </a:t>
            </a:r>
            <a:r>
              <a:rPr lang="en-US" dirty="0" err="1" smtClean="0"/>
              <a:t>sexer</a:t>
            </a:r>
            <a:r>
              <a:rPr lang="en-US" dirty="0" smtClean="0"/>
              <a:t> models</a:t>
            </a:r>
          </a:p>
          <a:p>
            <a:pPr lvl="1"/>
            <a:r>
              <a:rPr lang="en-US" dirty="0" smtClean="0"/>
              <a:t>Compare prior and posterior distributions for simulated data</a:t>
            </a:r>
          </a:p>
          <a:p>
            <a:pPr lvl="1"/>
            <a:r>
              <a:rPr lang="en-US" dirty="0" smtClean="0"/>
              <a:t>Run model and parameter recovery studies</a:t>
            </a:r>
          </a:p>
        </p:txBody>
      </p:sp>
    </p:spTree>
    <p:extLst>
      <p:ext uri="{BB962C8B-B14F-4D97-AF65-F5344CB8AC3E}">
        <p14:creationId xmlns:p14="http://schemas.microsoft.com/office/powerpoint/2010/main" val="25589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Graphical models, latent variables and plate notation</a:t>
            </a:r>
          </a:p>
          <a:p>
            <a:endParaRPr lang="en-US" dirty="0"/>
          </a:p>
          <a:p>
            <a:r>
              <a:rPr lang="en-US" dirty="0" smtClean="0"/>
              <a:t>Graphical models as models of probability</a:t>
            </a:r>
          </a:p>
          <a:p>
            <a:endParaRPr lang="en-US" dirty="0"/>
          </a:p>
          <a:p>
            <a:r>
              <a:rPr lang="en-US" dirty="0" smtClean="0"/>
              <a:t>Comparing models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observed and latent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students get the grades they get?</a:t>
            </a:r>
          </a:p>
          <a:p>
            <a:endParaRPr lang="en-US" dirty="0"/>
          </a:p>
          <a:p>
            <a:r>
              <a:rPr lang="en-US" dirty="0" smtClean="0"/>
              <a:t>Reasons?</a:t>
            </a:r>
          </a:p>
          <a:p>
            <a:pPr lvl="1"/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Aptitude</a:t>
            </a:r>
          </a:p>
          <a:p>
            <a:pPr lvl="1"/>
            <a:r>
              <a:rPr lang="en-US" dirty="0" smtClean="0"/>
              <a:t>Interest</a:t>
            </a:r>
          </a:p>
          <a:p>
            <a:pPr lvl="1"/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Luck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observed and latent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students get the grades they get?</a:t>
            </a:r>
          </a:p>
          <a:p>
            <a:endParaRPr lang="en-US" dirty="0"/>
          </a:p>
          <a:p>
            <a:r>
              <a:rPr lang="en-US" dirty="0" smtClean="0"/>
              <a:t>Reasons?</a:t>
            </a:r>
          </a:p>
          <a:p>
            <a:pPr lvl="1"/>
            <a:r>
              <a:rPr lang="en-US" dirty="0" smtClean="0"/>
              <a:t>Work (class attendance, reading, homework)</a:t>
            </a:r>
          </a:p>
          <a:p>
            <a:pPr lvl="1"/>
            <a:r>
              <a:rPr lang="en-US" dirty="0" smtClean="0"/>
              <a:t>Aptitude</a:t>
            </a:r>
          </a:p>
          <a:p>
            <a:pPr lvl="1"/>
            <a:r>
              <a:rPr lang="en-US" dirty="0" smtClean="0"/>
              <a:t>Interest</a:t>
            </a:r>
          </a:p>
          <a:p>
            <a:pPr lvl="1"/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Luck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observed and latent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students get the grades they get?</a:t>
            </a:r>
          </a:p>
          <a:p>
            <a:endParaRPr lang="en-US" dirty="0"/>
          </a:p>
          <a:p>
            <a:r>
              <a:rPr lang="en-US" dirty="0" smtClean="0"/>
              <a:t>Reasons?</a:t>
            </a:r>
          </a:p>
          <a:p>
            <a:pPr lvl="1"/>
            <a:r>
              <a:rPr lang="en-US" dirty="0" smtClean="0"/>
              <a:t>Work (class attendance, reading, homework)</a:t>
            </a:r>
          </a:p>
          <a:p>
            <a:pPr lvl="1"/>
            <a:r>
              <a:rPr lang="en-US" dirty="0" smtClean="0"/>
              <a:t>Aptitude (prior skill)</a:t>
            </a:r>
          </a:p>
          <a:p>
            <a:pPr lvl="1"/>
            <a:r>
              <a:rPr lang="en-US" dirty="0" smtClean="0"/>
              <a:t>Interest</a:t>
            </a:r>
          </a:p>
          <a:p>
            <a:pPr lvl="1"/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Luck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observed and latent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students get the grades they get?</a:t>
            </a:r>
          </a:p>
          <a:p>
            <a:endParaRPr lang="en-US" dirty="0"/>
          </a:p>
          <a:p>
            <a:r>
              <a:rPr lang="en-US" dirty="0" smtClean="0"/>
              <a:t>Reasons?</a:t>
            </a:r>
          </a:p>
          <a:p>
            <a:pPr lvl="1"/>
            <a:r>
              <a:rPr lang="en-US" dirty="0" smtClean="0"/>
              <a:t>Work (class attendance, reading, homework)</a:t>
            </a:r>
          </a:p>
          <a:p>
            <a:pPr lvl="1"/>
            <a:r>
              <a:rPr lang="en-US" dirty="0" smtClean="0"/>
              <a:t>Aptitude (prior skill)</a:t>
            </a:r>
          </a:p>
          <a:p>
            <a:pPr lvl="1"/>
            <a:r>
              <a:rPr lang="en-US" dirty="0" smtClean="0"/>
              <a:t>Interest (intrinsic and extrinsic motivation)</a:t>
            </a:r>
          </a:p>
          <a:p>
            <a:pPr lvl="1"/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Luck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1871</Words>
  <Application>Microsoft Office PowerPoint</Application>
  <PresentationFormat>Widescreen</PresentationFormat>
  <Paragraphs>471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Building models</vt:lpstr>
      <vt:lpstr>Today’s goals – starting foundations</vt:lpstr>
      <vt:lpstr>What do we want from cognitive models</vt:lpstr>
      <vt:lpstr>Overview</vt:lpstr>
      <vt:lpstr>Overview</vt:lpstr>
      <vt:lpstr>Example: observed and latent variables</vt:lpstr>
      <vt:lpstr>Example: observed and latent variables</vt:lpstr>
      <vt:lpstr>Example: observed and latent variables</vt:lpstr>
      <vt:lpstr>Example: observed and latent variables</vt:lpstr>
      <vt:lpstr>Example: observed and latent variables</vt:lpstr>
      <vt:lpstr>Example: observed and latent variables</vt:lpstr>
      <vt:lpstr>Example: observed and latent variables</vt:lpstr>
      <vt:lpstr>Simplified: observed and latent variables</vt:lpstr>
      <vt:lpstr>Let’s construct a model – Graph 1</vt:lpstr>
      <vt:lpstr>Indicating observed variables – shaded nodes</vt:lpstr>
      <vt:lpstr>Let’s construct a model – Graph 2</vt:lpstr>
      <vt:lpstr>Indicating multiple measures – Plate notation</vt:lpstr>
      <vt:lpstr>From graphs to models</vt:lpstr>
      <vt:lpstr>Summary: Concepts so far</vt:lpstr>
      <vt:lpstr>Overview</vt:lpstr>
      <vt:lpstr>A simpler example chicken sexing</vt:lpstr>
      <vt:lpstr>Variables</vt:lpstr>
      <vt:lpstr>Variables</vt:lpstr>
      <vt:lpstr>Variables</vt:lpstr>
      <vt:lpstr>From graphs to models</vt:lpstr>
      <vt:lpstr>From graphs to models</vt:lpstr>
      <vt:lpstr>Graphical models are probability models</vt:lpstr>
      <vt:lpstr>Binomial distribution – the intuition</vt:lpstr>
      <vt:lpstr>Binomial distribution – the intuition</vt:lpstr>
      <vt:lpstr>Binomial distribution – notation</vt:lpstr>
      <vt:lpstr>From graphs to models</vt:lpstr>
      <vt:lpstr>Bayesian inference</vt:lpstr>
      <vt:lpstr>Sampling intuitions</vt:lpstr>
      <vt:lpstr>Bayesian inference</vt:lpstr>
      <vt:lpstr>Possible prior distributions for θ </vt:lpstr>
      <vt:lpstr>Beta distribution</vt:lpstr>
      <vt:lpstr>Examples of Beta distribution</vt:lpstr>
      <vt:lpstr>From graphs to models</vt:lpstr>
      <vt:lpstr>Model specification</vt:lpstr>
      <vt:lpstr>Overview</vt:lpstr>
      <vt:lpstr>Learning chicken sexing</vt:lpstr>
      <vt:lpstr>Introducing some theory</vt:lpstr>
      <vt:lpstr>Learning model specification</vt:lpstr>
      <vt:lpstr>Plate notation conventions</vt:lpstr>
      <vt:lpstr>Concepts from today</vt:lpstr>
      <vt:lpstr>Next class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models</dc:title>
  <dc:creator>Joshua Charles Skewes</dc:creator>
  <cp:lastModifiedBy>Joshua Charles Skewes</cp:lastModifiedBy>
  <cp:revision>82</cp:revision>
  <dcterms:created xsi:type="dcterms:W3CDTF">2020-01-05T18:30:26Z</dcterms:created>
  <dcterms:modified xsi:type="dcterms:W3CDTF">2020-02-11T17:26:29Z</dcterms:modified>
</cp:coreProperties>
</file>