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0"/>
  </p:notesMasterIdLst>
  <p:sldIdLst>
    <p:sldId id="256" r:id="rId3"/>
    <p:sldId id="257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  <p:sldId id="276" r:id="rId24"/>
    <p:sldId id="311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2" r:id="rId57"/>
    <p:sldId id="315" r:id="rId58"/>
    <p:sldId id="318" r:id="rId59"/>
    <p:sldId id="317" r:id="rId60"/>
    <p:sldId id="316" r:id="rId61"/>
    <p:sldId id="314" r:id="rId62"/>
    <p:sldId id="319" r:id="rId63"/>
    <p:sldId id="320" r:id="rId64"/>
    <p:sldId id="322" r:id="rId65"/>
    <p:sldId id="323" r:id="rId66"/>
    <p:sldId id="321" r:id="rId67"/>
    <p:sldId id="324" r:id="rId68"/>
    <p:sldId id="32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07EA7-B683-452A-B4AE-61F3538FD51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610BD-42C7-415F-ABC2-0BE6169E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BB50-AC20-4629-9538-33ABFA51D7E3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90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BB50-AC20-4629-9538-33ABFA51D7E3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59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BB50-AC20-4629-9538-33ABFA51D7E3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56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BB50-AC20-4629-9538-33ABFA51D7E3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7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BB50-AC20-4629-9538-33ABFA51D7E3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76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1BB50-AC20-4629-9538-33ABFA51D7E3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354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8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128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10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702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34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4221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6989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4978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509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2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1623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7868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6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4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C96D-604B-4AB5-A05C-74B07F03263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A60A-1075-4341-860A-9429BF37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DCBB-A5F9-4780-94B8-15C886B52D5F}" type="datetimeFigureOut">
              <a:rPr lang="da-DK" smtClean="0"/>
              <a:t>03-02-2020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BD2D-5010-4859-8391-4547C6BB3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70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the Iowa Gambling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Utility </a:t>
            </a:r>
            <a:r>
              <a:rPr lang="da-DK" dirty="0" err="1" smtClean="0"/>
              <a:t>functions</a:t>
            </a:r>
            <a:endParaRPr lang="da-DK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87689" y="2276872"/>
            <a:ext cx="0" cy="34923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287689" y="5751258"/>
            <a:ext cx="3816424" cy="180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7689" y="583662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prstClr val="black"/>
                </a:solidFill>
                <a:latin typeface="Calibri"/>
              </a:rPr>
              <a:t>Value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64043" y="410843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prstClr val="black"/>
                </a:solidFill>
                <a:latin typeface="Calibri"/>
              </a:rPr>
              <a:t>Utility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287689" y="2780928"/>
            <a:ext cx="3168352" cy="29703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16200000">
            <a:off x="4668842" y="2228576"/>
            <a:ext cx="4376901" cy="7128792"/>
          </a:xfrm>
          <a:prstGeom prst="arc">
            <a:avLst>
              <a:gd name="adj1" fmla="val 16231305"/>
              <a:gd name="adj2" fmla="val 12029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0098" y="2134597"/>
            <a:ext cx="36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EV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Theory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Assumption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: </a:t>
            </a:r>
          </a:p>
          <a:p>
            <a:r>
              <a:rPr lang="da-DK" dirty="0" err="1">
                <a:solidFill>
                  <a:prstClr val="black"/>
                </a:solidFill>
                <a:latin typeface="Calibri"/>
              </a:rPr>
              <a:t>Subjective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Value =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Objective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value</a:t>
            </a:r>
            <a:endParaRPr lang="da-DK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0098" y="2996953"/>
            <a:ext cx="367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Calibri"/>
              </a:rPr>
              <a:t>EU </a:t>
            </a:r>
            <a:r>
              <a:rPr lang="da-DK" dirty="0" err="1">
                <a:solidFill>
                  <a:srgbClr val="FF0000"/>
                </a:solidFill>
                <a:latin typeface="Calibri"/>
              </a:rPr>
              <a:t>Theory</a:t>
            </a:r>
            <a:r>
              <a:rPr lang="da-DK" dirty="0">
                <a:solidFill>
                  <a:srgbClr val="FF0000"/>
                </a:solidFill>
                <a:latin typeface="Calibri"/>
              </a:rPr>
              <a:t> </a:t>
            </a:r>
            <a:r>
              <a:rPr lang="da-DK" dirty="0" err="1">
                <a:solidFill>
                  <a:srgbClr val="FF0000"/>
                </a:solidFill>
                <a:latin typeface="Calibri"/>
              </a:rPr>
              <a:t>Assumption</a:t>
            </a:r>
            <a:r>
              <a:rPr lang="da-DK" dirty="0">
                <a:solidFill>
                  <a:srgbClr val="FF0000"/>
                </a:solidFill>
                <a:latin typeface="Calibri"/>
              </a:rPr>
              <a:t>: </a:t>
            </a:r>
          </a:p>
          <a:p>
            <a:r>
              <a:rPr lang="da-DK" dirty="0" err="1">
                <a:solidFill>
                  <a:srgbClr val="FF0000"/>
                </a:solidFill>
                <a:latin typeface="Calibri"/>
              </a:rPr>
              <a:t>Subjective</a:t>
            </a:r>
            <a:r>
              <a:rPr lang="da-DK" dirty="0">
                <a:solidFill>
                  <a:srgbClr val="FF0000"/>
                </a:solidFill>
                <a:latin typeface="Calibri"/>
              </a:rPr>
              <a:t> Value = f(</a:t>
            </a:r>
            <a:r>
              <a:rPr lang="da-DK" dirty="0" err="1">
                <a:solidFill>
                  <a:srgbClr val="FF0000"/>
                </a:solidFill>
                <a:latin typeface="Calibri"/>
              </a:rPr>
              <a:t>Objective</a:t>
            </a:r>
            <a:r>
              <a:rPr lang="da-DK" dirty="0">
                <a:solidFill>
                  <a:srgbClr val="FF0000"/>
                </a:solidFill>
                <a:latin typeface="Calibri"/>
              </a:rPr>
              <a:t> </a:t>
            </a:r>
            <a:r>
              <a:rPr lang="da-DK" dirty="0" err="1">
                <a:solidFill>
                  <a:srgbClr val="FF0000"/>
                </a:solidFill>
                <a:latin typeface="Calibri"/>
              </a:rPr>
              <a:t>value</a:t>
            </a:r>
            <a:r>
              <a:rPr lang="da-DK" dirty="0">
                <a:solidFill>
                  <a:srgbClr val="FF0000"/>
                </a:solidFill>
                <a:latin typeface="Calibri"/>
              </a:rPr>
              <a:t>)</a:t>
            </a:r>
          </a:p>
        </p:txBody>
      </p:sp>
      <p:pic>
        <p:nvPicPr>
          <p:cNvPr id="2052" name="Picture 4" descr="Image result for pringles cross se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7" t="13438" r="36376" b="13376"/>
          <a:stretch/>
        </p:blipFill>
        <p:spPr bwMode="auto">
          <a:xfrm>
            <a:off x="1727327" y="272815"/>
            <a:ext cx="1240973" cy="334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1775521" y="548680"/>
            <a:ext cx="3600399" cy="1008112"/>
            <a:chOff x="251520" y="548680"/>
            <a:chExt cx="3600399" cy="1008112"/>
          </a:xfrm>
        </p:grpSpPr>
        <p:sp>
          <p:nvSpPr>
            <p:cNvPr id="26" name="Rectangle 25"/>
            <p:cNvSpPr/>
            <p:nvPr/>
          </p:nvSpPr>
          <p:spPr>
            <a:xfrm>
              <a:off x="251520" y="548680"/>
              <a:ext cx="100811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44298" y="1095127"/>
              <a:ext cx="2407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 err="1">
                  <a:solidFill>
                    <a:srgbClr val="1F497D"/>
                  </a:solidFill>
                  <a:latin typeface="Calibri"/>
                </a:rPr>
                <a:t>Awesomeness</a:t>
              </a:r>
              <a:endParaRPr lang="da-DK" sz="2400" dirty="0">
                <a:solidFill>
                  <a:srgbClr val="1F497D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4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Utility </a:t>
            </a:r>
            <a:r>
              <a:rPr lang="da-DK" dirty="0" err="1" smtClean="0"/>
              <a:t>functions</a:t>
            </a:r>
            <a:endParaRPr lang="da-DK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87689" y="2276872"/>
            <a:ext cx="0" cy="34923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287689" y="5751258"/>
            <a:ext cx="3816424" cy="180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7689" y="583662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prstClr val="black"/>
                </a:solidFill>
                <a:latin typeface="Calibri"/>
              </a:rPr>
              <a:t>Value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64043" y="410843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prstClr val="black"/>
                </a:solidFill>
                <a:latin typeface="Calibri"/>
              </a:rPr>
              <a:t>Utility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287689" y="2780928"/>
            <a:ext cx="3168352" cy="29703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16200000">
            <a:off x="4663635" y="2140649"/>
            <a:ext cx="4376901" cy="7128792"/>
          </a:xfrm>
          <a:prstGeom prst="arc">
            <a:avLst>
              <a:gd name="adj1" fmla="val 16231305"/>
              <a:gd name="adj2" fmla="val 12029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0098" y="2134597"/>
            <a:ext cx="36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EV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Theory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Assumption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: </a:t>
            </a:r>
          </a:p>
          <a:p>
            <a:r>
              <a:rPr lang="da-DK" dirty="0" err="1">
                <a:solidFill>
                  <a:prstClr val="black"/>
                </a:solidFill>
                <a:latin typeface="Calibri"/>
              </a:rPr>
              <a:t>Subjective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Value =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Objective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value</a:t>
            </a:r>
            <a:endParaRPr lang="da-DK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0098" y="2996953"/>
            <a:ext cx="367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EU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Theory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Assumption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: </a:t>
            </a:r>
          </a:p>
          <a:p>
            <a:r>
              <a:rPr lang="da-DK" dirty="0" err="1">
                <a:solidFill>
                  <a:prstClr val="black"/>
                </a:solidFill>
                <a:latin typeface="Calibri"/>
              </a:rPr>
              <a:t>Subjective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Value = f(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Objective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value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2052" name="Picture 4" descr="Image result for pringles cross se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7" t="13438" r="36376" b="13376"/>
          <a:stretch/>
        </p:blipFill>
        <p:spPr bwMode="auto">
          <a:xfrm>
            <a:off x="1727327" y="272815"/>
            <a:ext cx="1240973" cy="334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775520" y="1340768"/>
            <a:ext cx="100811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8299" y="1095128"/>
            <a:ext cx="240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1F497D"/>
                </a:solidFill>
                <a:latin typeface="Calibri"/>
              </a:rPr>
              <a:t>Pretty</a:t>
            </a:r>
            <a:r>
              <a:rPr lang="da-DK" sz="2400" dirty="0">
                <a:solidFill>
                  <a:srgbClr val="1F497D"/>
                </a:solidFill>
                <a:latin typeface="Calibri"/>
              </a:rPr>
              <a:t> </a:t>
            </a:r>
            <a:r>
              <a:rPr lang="da-DK" sz="2400" dirty="0" err="1">
                <a:solidFill>
                  <a:srgbClr val="1F497D"/>
                </a:solidFill>
                <a:latin typeface="Calibri"/>
              </a:rPr>
              <a:t>good</a:t>
            </a:r>
            <a:endParaRPr lang="da-DK" sz="2400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6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Utility </a:t>
            </a:r>
            <a:r>
              <a:rPr lang="da-DK" dirty="0" err="1" smtClean="0"/>
              <a:t>functions</a:t>
            </a:r>
            <a:endParaRPr lang="da-DK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87689" y="2276872"/>
            <a:ext cx="0" cy="34923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287689" y="5751258"/>
            <a:ext cx="3816424" cy="180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7689" y="583662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prstClr val="black"/>
                </a:solidFill>
                <a:latin typeface="Calibri"/>
              </a:rPr>
              <a:t>Value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64043" y="410843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prstClr val="black"/>
                </a:solidFill>
                <a:latin typeface="Calibri"/>
              </a:rPr>
              <a:t>Utility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287689" y="2780928"/>
            <a:ext cx="3168352" cy="29703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16200000">
            <a:off x="4663635" y="2140649"/>
            <a:ext cx="4376901" cy="7128792"/>
          </a:xfrm>
          <a:prstGeom prst="arc">
            <a:avLst>
              <a:gd name="adj1" fmla="val 16231305"/>
              <a:gd name="adj2" fmla="val 12029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0098" y="2134597"/>
            <a:ext cx="36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EV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Theory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Assumption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: </a:t>
            </a:r>
          </a:p>
          <a:p>
            <a:r>
              <a:rPr lang="da-DK" dirty="0" err="1">
                <a:solidFill>
                  <a:prstClr val="black"/>
                </a:solidFill>
                <a:latin typeface="Calibri"/>
              </a:rPr>
              <a:t>Subjective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Value =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Objective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value</a:t>
            </a:r>
            <a:endParaRPr lang="da-DK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0098" y="2996953"/>
            <a:ext cx="367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EU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Theory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Assumption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: </a:t>
            </a:r>
          </a:p>
          <a:p>
            <a:r>
              <a:rPr lang="da-DK" dirty="0" err="1">
                <a:solidFill>
                  <a:prstClr val="black"/>
                </a:solidFill>
                <a:latin typeface="Calibri"/>
              </a:rPr>
              <a:t>Subjective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Value = f(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Objective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 </a:t>
            </a:r>
            <a:r>
              <a:rPr lang="da-DK" dirty="0" err="1">
                <a:solidFill>
                  <a:prstClr val="black"/>
                </a:solidFill>
                <a:latin typeface="Calibri"/>
              </a:rPr>
              <a:t>value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2052" name="Picture 4" descr="Image result for pringles cross se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7" t="13438" r="36376" b="13376"/>
          <a:stretch/>
        </p:blipFill>
        <p:spPr bwMode="auto">
          <a:xfrm>
            <a:off x="1727327" y="272815"/>
            <a:ext cx="1240973" cy="334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775520" y="2132857"/>
            <a:ext cx="1008112" cy="648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8299" y="1095128"/>
            <a:ext cx="240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1F497D"/>
                </a:solidFill>
                <a:latin typeface="Calibri"/>
              </a:rPr>
              <a:t>Feeling</a:t>
            </a:r>
            <a:r>
              <a:rPr lang="da-DK" sz="2400" dirty="0">
                <a:solidFill>
                  <a:srgbClr val="1F497D"/>
                </a:solidFill>
                <a:latin typeface="Calibri"/>
              </a:rPr>
              <a:t> a bit </a:t>
            </a:r>
            <a:r>
              <a:rPr lang="da-DK" sz="2400" dirty="0" err="1">
                <a:solidFill>
                  <a:srgbClr val="1F497D"/>
                </a:solidFill>
                <a:latin typeface="Calibri"/>
              </a:rPr>
              <a:t>sick</a:t>
            </a:r>
            <a:endParaRPr lang="da-DK" sz="2400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4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utility </a:t>
            </a:r>
            <a:r>
              <a:rPr lang="en-US" dirty="0" err="1" smtClean="0"/>
              <a:t>funcitons</a:t>
            </a:r>
            <a:r>
              <a:rPr lang="en-US" dirty="0" smtClean="0"/>
              <a:t> determine risk preferences?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preferences and the coin toss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500kr for sure, or a 50% chance to receive 1000kr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Preferences toward the coin toss</a:t>
            </a:r>
          </a:p>
          <a:p>
            <a:pPr lvl="1"/>
            <a:r>
              <a:rPr lang="en-US" dirty="0" smtClean="0"/>
              <a:t>Risk neutral: don’t care</a:t>
            </a:r>
          </a:p>
          <a:p>
            <a:pPr lvl="1"/>
            <a:r>
              <a:rPr lang="en-US" dirty="0" smtClean="0"/>
              <a:t>Risk averse: 500kr</a:t>
            </a:r>
          </a:p>
          <a:p>
            <a:pPr lvl="1"/>
            <a:r>
              <a:rPr lang="en-US" dirty="0" smtClean="0"/>
              <a:t>Risk seeking: coin toss</a:t>
            </a:r>
          </a:p>
          <a:p>
            <a:endParaRPr lang="en-US" dirty="0" smtClean="0"/>
          </a:p>
          <a:p>
            <a:r>
              <a:rPr lang="en-US" dirty="0" smtClean="0"/>
              <a:t>Generally</a:t>
            </a:r>
          </a:p>
          <a:p>
            <a:pPr lvl="1"/>
            <a:r>
              <a:rPr lang="en-US" dirty="0"/>
              <a:t>A person is risk averse if they would prefer a certain payment of equal value to the expected utility of a lottery, over the expected utility of </a:t>
            </a:r>
            <a:r>
              <a:rPr lang="en-US" dirty="0" smtClean="0"/>
              <a:t>that value itself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0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Risk</a:t>
            </a:r>
            <a:r>
              <a:rPr lang="da-DK" dirty="0" smtClean="0"/>
              <a:t> Aversion</a:t>
            </a:r>
            <a:endParaRPr lang="da-DK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87689" y="2276872"/>
            <a:ext cx="0" cy="34923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287689" y="5751258"/>
            <a:ext cx="3816424" cy="180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3712" y="62412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prstClr val="black"/>
                </a:solidFill>
                <a:latin typeface="Calibri"/>
              </a:rPr>
              <a:t>Objective</a:t>
            </a:r>
            <a:r>
              <a:rPr lang="da-DK" b="1" dirty="0">
                <a:solidFill>
                  <a:prstClr val="black"/>
                </a:solidFill>
                <a:latin typeface="Calibri"/>
              </a:rPr>
              <a:t> Value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5971" y="410843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prstClr val="black"/>
                </a:solidFill>
                <a:latin typeface="Calibri"/>
              </a:rPr>
              <a:t>Subjective</a:t>
            </a:r>
            <a:r>
              <a:rPr lang="da-DK" b="1" dirty="0">
                <a:solidFill>
                  <a:prstClr val="black"/>
                </a:solidFill>
                <a:latin typeface="Calibri"/>
              </a:rPr>
              <a:t> Value</a:t>
            </a:r>
          </a:p>
        </p:txBody>
      </p:sp>
      <p:cxnSp>
        <p:nvCxnSpPr>
          <p:cNvPr id="15" name="Straight Connector 14"/>
          <p:cNvCxnSpPr>
            <a:endCxn id="25" idx="2"/>
          </p:cNvCxnSpPr>
          <p:nvPr/>
        </p:nvCxnSpPr>
        <p:spPr>
          <a:xfrm flipV="1">
            <a:off x="3467708" y="3014926"/>
            <a:ext cx="3181492" cy="273633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59896" y="5553903"/>
            <a:ext cx="0" cy="1878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85340" y="5553903"/>
            <a:ext cx="0" cy="1878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43873" y="5843630"/>
            <a:ext cx="86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500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47653" y="5877272"/>
            <a:ext cx="130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1000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112315" y="4293096"/>
            <a:ext cx="1753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12315" y="3089117"/>
            <a:ext cx="1753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7402" y="4108430"/>
            <a:ext cx="55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500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04894" y="2915652"/>
            <a:ext cx="71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1000</a:t>
            </a:r>
          </a:p>
        </p:txBody>
      </p:sp>
      <p:sp>
        <p:nvSpPr>
          <p:cNvPr id="42" name="Oval 41"/>
          <p:cNvSpPr/>
          <p:nvPr/>
        </p:nvSpPr>
        <p:spPr>
          <a:xfrm>
            <a:off x="3467709" y="5575884"/>
            <a:ext cx="144016" cy="175374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545093" y="2960304"/>
            <a:ext cx="144016" cy="175374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6869" y="1341904"/>
            <a:ext cx="364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>
                <a:solidFill>
                  <a:srgbClr val="00B050"/>
                </a:solidFill>
                <a:latin typeface="Calibri"/>
              </a:rPr>
              <a:t>Expected</a:t>
            </a:r>
            <a:r>
              <a:rPr lang="da-DK" b="1" dirty="0">
                <a:solidFill>
                  <a:srgbClr val="00B050"/>
                </a:solidFill>
                <a:latin typeface="Calibri"/>
              </a:rPr>
              <a:t> </a:t>
            </a:r>
            <a:r>
              <a:rPr lang="da-DK" b="1" dirty="0" err="1">
                <a:solidFill>
                  <a:srgbClr val="00B050"/>
                </a:solidFill>
                <a:latin typeface="Calibri"/>
              </a:rPr>
              <a:t>value</a:t>
            </a:r>
            <a:r>
              <a:rPr lang="da-DK" b="1" dirty="0">
                <a:solidFill>
                  <a:srgbClr val="00B050"/>
                </a:solidFill>
                <a:latin typeface="Calibri"/>
              </a:rPr>
              <a:t> of the </a:t>
            </a:r>
            <a:r>
              <a:rPr lang="da-DK" b="1" dirty="0" err="1">
                <a:solidFill>
                  <a:srgbClr val="00B050"/>
                </a:solidFill>
                <a:latin typeface="Calibri"/>
              </a:rPr>
              <a:t>lottery</a:t>
            </a:r>
            <a:endParaRPr lang="da-DK" b="1" dirty="0">
              <a:solidFill>
                <a:srgbClr val="00B050"/>
              </a:solidFill>
              <a:latin typeface="Calibri"/>
            </a:endParaRPr>
          </a:p>
          <a:p>
            <a:r>
              <a:rPr lang="da-DK" b="1" dirty="0">
                <a:solidFill>
                  <a:srgbClr val="00B050"/>
                </a:solidFill>
                <a:latin typeface="Calibri"/>
              </a:rPr>
              <a:t>PA*VA + PB*VB</a:t>
            </a:r>
          </a:p>
          <a:p>
            <a:r>
              <a:rPr lang="da-DK" b="1" dirty="0">
                <a:solidFill>
                  <a:srgbClr val="00B050"/>
                </a:solidFill>
                <a:latin typeface="Calibri"/>
              </a:rPr>
              <a:t>= (.5*0) + (.5*1000)</a:t>
            </a:r>
          </a:p>
          <a:p>
            <a:r>
              <a:rPr lang="da-DK" b="1" dirty="0">
                <a:solidFill>
                  <a:srgbClr val="00B050"/>
                </a:solidFill>
                <a:latin typeface="Calibri"/>
              </a:rPr>
              <a:t>= 500</a:t>
            </a:r>
          </a:p>
          <a:p>
            <a:endParaRPr lang="da-DK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7689" y="58283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431704" y="5589241"/>
            <a:ext cx="0" cy="1878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6200000">
            <a:off x="4356136" y="2179518"/>
            <a:ext cx="5503764" cy="7128792"/>
          </a:xfrm>
          <a:prstGeom prst="arc">
            <a:avLst>
              <a:gd name="adj1" fmla="val 16231305"/>
              <a:gd name="adj2" fmla="val 2102737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92261" y="4207718"/>
            <a:ext cx="144016" cy="1753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83273" y="3329507"/>
            <a:ext cx="144016" cy="1753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" name="Straight Connector 35"/>
          <p:cNvCxnSpPr>
            <a:stCxn id="27" idx="0"/>
            <a:endCxn id="35" idx="4"/>
          </p:cNvCxnSpPr>
          <p:nvPr/>
        </p:nvCxnSpPr>
        <p:spPr>
          <a:xfrm flipH="1" flipV="1">
            <a:off x="5155281" y="3504882"/>
            <a:ext cx="8988" cy="7028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42" grpId="0" animBg="1"/>
      <p:bldP spid="44" grpId="0" animBg="1"/>
      <p:bldP spid="3" grpId="0"/>
      <p:bldP spid="25" grpId="0" animBg="1"/>
      <p:bldP spid="27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Risk</a:t>
            </a:r>
            <a:r>
              <a:rPr lang="da-DK" dirty="0" smtClean="0"/>
              <a:t> </a:t>
            </a:r>
            <a:r>
              <a:rPr lang="da-DK" dirty="0" err="1" smtClean="0"/>
              <a:t>Seeking</a:t>
            </a:r>
            <a:endParaRPr lang="da-DK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87689" y="2276872"/>
            <a:ext cx="0" cy="34923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287689" y="5751258"/>
            <a:ext cx="3816424" cy="180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3712" y="62412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prstClr val="black"/>
                </a:solidFill>
                <a:latin typeface="Calibri"/>
              </a:rPr>
              <a:t>Objective</a:t>
            </a:r>
            <a:r>
              <a:rPr lang="da-DK" b="1" dirty="0">
                <a:solidFill>
                  <a:prstClr val="black"/>
                </a:solidFill>
                <a:latin typeface="Calibri"/>
              </a:rPr>
              <a:t> Value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5971" y="410843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prstClr val="black"/>
                </a:solidFill>
                <a:latin typeface="Calibri"/>
              </a:rPr>
              <a:t>Subjective</a:t>
            </a:r>
            <a:r>
              <a:rPr lang="da-DK" b="1" dirty="0">
                <a:solidFill>
                  <a:prstClr val="black"/>
                </a:solidFill>
                <a:latin typeface="Calibri"/>
              </a:rPr>
              <a:t> Value</a:t>
            </a:r>
          </a:p>
        </p:txBody>
      </p:sp>
      <p:cxnSp>
        <p:nvCxnSpPr>
          <p:cNvPr id="15" name="Straight Connector 14"/>
          <p:cNvCxnSpPr>
            <a:endCxn id="25" idx="2"/>
          </p:cNvCxnSpPr>
          <p:nvPr/>
        </p:nvCxnSpPr>
        <p:spPr>
          <a:xfrm flipV="1">
            <a:off x="3467708" y="3014926"/>
            <a:ext cx="3181492" cy="273633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59896" y="5553903"/>
            <a:ext cx="0" cy="1878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85340" y="5553903"/>
            <a:ext cx="0" cy="1878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43873" y="5843630"/>
            <a:ext cx="86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500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47653" y="5877272"/>
            <a:ext cx="130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1000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112315" y="4293096"/>
            <a:ext cx="1753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12315" y="3089117"/>
            <a:ext cx="1753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11624" y="41084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11624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20</a:t>
            </a:r>
          </a:p>
        </p:txBody>
      </p:sp>
      <p:sp>
        <p:nvSpPr>
          <p:cNvPr id="42" name="Oval 41"/>
          <p:cNvSpPr/>
          <p:nvPr/>
        </p:nvSpPr>
        <p:spPr>
          <a:xfrm>
            <a:off x="3467709" y="5575884"/>
            <a:ext cx="144016" cy="175374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545093" y="2960304"/>
            <a:ext cx="144016" cy="175374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6869" y="1341904"/>
            <a:ext cx="364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>
                <a:solidFill>
                  <a:srgbClr val="00B050"/>
                </a:solidFill>
                <a:latin typeface="Calibri"/>
              </a:rPr>
              <a:t>Expected</a:t>
            </a:r>
            <a:r>
              <a:rPr lang="da-DK" b="1" dirty="0">
                <a:solidFill>
                  <a:srgbClr val="00B050"/>
                </a:solidFill>
                <a:latin typeface="Calibri"/>
              </a:rPr>
              <a:t> </a:t>
            </a:r>
            <a:r>
              <a:rPr lang="da-DK" b="1" dirty="0" err="1">
                <a:solidFill>
                  <a:srgbClr val="00B050"/>
                </a:solidFill>
                <a:latin typeface="Calibri"/>
              </a:rPr>
              <a:t>value</a:t>
            </a:r>
            <a:r>
              <a:rPr lang="da-DK" b="1" dirty="0">
                <a:solidFill>
                  <a:srgbClr val="00B050"/>
                </a:solidFill>
                <a:latin typeface="Calibri"/>
              </a:rPr>
              <a:t> of the </a:t>
            </a:r>
            <a:r>
              <a:rPr lang="da-DK" b="1" dirty="0" err="1">
                <a:solidFill>
                  <a:srgbClr val="00B050"/>
                </a:solidFill>
                <a:latin typeface="Calibri"/>
              </a:rPr>
              <a:t>lottery</a:t>
            </a:r>
            <a:endParaRPr lang="da-DK" b="1" dirty="0">
              <a:solidFill>
                <a:srgbClr val="00B050"/>
              </a:solidFill>
              <a:latin typeface="Calibri"/>
            </a:endParaRPr>
          </a:p>
          <a:p>
            <a:r>
              <a:rPr lang="da-DK" b="1" dirty="0">
                <a:solidFill>
                  <a:srgbClr val="00B050"/>
                </a:solidFill>
                <a:latin typeface="Calibri"/>
              </a:rPr>
              <a:t>PA*VA + PB*VB</a:t>
            </a:r>
          </a:p>
          <a:p>
            <a:r>
              <a:rPr lang="da-DK" b="1" dirty="0">
                <a:solidFill>
                  <a:srgbClr val="00B050"/>
                </a:solidFill>
                <a:latin typeface="Calibri"/>
              </a:rPr>
              <a:t>= (.5*0) + (.5*1000)</a:t>
            </a:r>
          </a:p>
          <a:p>
            <a:r>
              <a:rPr lang="da-DK" b="1" dirty="0">
                <a:solidFill>
                  <a:srgbClr val="00B050"/>
                </a:solidFill>
                <a:latin typeface="Calibri"/>
              </a:rPr>
              <a:t>= 500</a:t>
            </a:r>
          </a:p>
          <a:p>
            <a:endParaRPr lang="da-DK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7689" y="58283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431704" y="5589241"/>
            <a:ext cx="0" cy="1878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5562120">
            <a:off x="446411" y="-616237"/>
            <a:ext cx="5437246" cy="7024247"/>
          </a:xfrm>
          <a:prstGeom prst="arc">
            <a:avLst>
              <a:gd name="adj1" fmla="val 16231305"/>
              <a:gd name="adj2" fmla="val 2102737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92261" y="4207718"/>
            <a:ext cx="144016" cy="1753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123893" y="5034110"/>
            <a:ext cx="144016" cy="17537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5195901" y="4477762"/>
            <a:ext cx="0" cy="55634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Prospect</a:t>
            </a:r>
            <a:r>
              <a:rPr lang="da-DK" dirty="0" smtClean="0"/>
              <a:t> </a:t>
            </a:r>
            <a:r>
              <a:rPr lang="da-DK" dirty="0" err="1" smtClean="0"/>
              <a:t>Theory</a:t>
            </a:r>
            <a:r>
              <a:rPr lang="da-DK" dirty="0" smtClean="0"/>
              <a:t> Value </a:t>
            </a:r>
            <a:r>
              <a:rPr lang="da-DK" dirty="0" err="1" smtClean="0"/>
              <a:t>Function</a:t>
            </a:r>
            <a:endParaRPr lang="da-D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571625"/>
            <a:ext cx="49720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28048" y="299695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Axis: </a:t>
            </a:r>
            <a:r>
              <a:rPr lang="da-DK" b="1" dirty="0" err="1"/>
              <a:t>Gains</a:t>
            </a:r>
            <a:r>
              <a:rPr lang="da-DK" b="1" dirty="0"/>
              <a:t> or losses </a:t>
            </a:r>
            <a:r>
              <a:rPr lang="da-DK" b="1" dirty="0" err="1"/>
              <a:t>around</a:t>
            </a:r>
            <a:r>
              <a:rPr lang="da-DK" b="1" dirty="0"/>
              <a:t> a reference point – </a:t>
            </a:r>
            <a:r>
              <a:rPr lang="da-DK" b="1" dirty="0" err="1"/>
              <a:t>avoids</a:t>
            </a:r>
            <a:r>
              <a:rPr lang="da-DK" b="1" dirty="0"/>
              <a:t> asset integration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3952" y="170080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/>
              <a:t>Concave</a:t>
            </a:r>
            <a:r>
              <a:rPr lang="da-DK" b="1" dirty="0"/>
              <a:t> for </a:t>
            </a:r>
            <a:r>
              <a:rPr lang="da-DK" b="1" dirty="0" err="1"/>
              <a:t>gains</a:t>
            </a:r>
            <a:endParaRPr lang="da-DK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528637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/>
              <a:t>Convex</a:t>
            </a:r>
            <a:r>
              <a:rPr lang="da-DK" b="1" dirty="0"/>
              <a:t> for losses</a:t>
            </a:r>
          </a:p>
          <a:p>
            <a:r>
              <a:rPr lang="da-DK" b="1" dirty="0" err="1"/>
              <a:t>Also</a:t>
            </a:r>
            <a:r>
              <a:rPr lang="da-DK" b="1" dirty="0"/>
              <a:t> </a:t>
            </a:r>
            <a:r>
              <a:rPr lang="da-DK" b="1" dirty="0" err="1"/>
              <a:t>Steeper</a:t>
            </a:r>
            <a:r>
              <a:rPr lang="da-DK" b="1" dirty="0"/>
              <a:t> for losses </a:t>
            </a:r>
          </a:p>
          <a:p>
            <a:r>
              <a:rPr lang="da-DK" b="1" dirty="0"/>
              <a:t>More </a:t>
            </a:r>
            <a:r>
              <a:rPr lang="da-DK" b="1" dirty="0" err="1"/>
              <a:t>risk</a:t>
            </a:r>
            <a:r>
              <a:rPr lang="da-DK" b="1" dirty="0"/>
              <a:t> </a:t>
            </a:r>
            <a:r>
              <a:rPr lang="da-DK" b="1" dirty="0" err="1"/>
              <a:t>seeking</a:t>
            </a:r>
            <a:r>
              <a:rPr lang="da-DK" b="1" dirty="0"/>
              <a:t> for losses, </a:t>
            </a:r>
            <a:r>
              <a:rPr lang="da-DK" b="1" dirty="0" err="1"/>
              <a:t>than</a:t>
            </a:r>
            <a:r>
              <a:rPr lang="da-DK" b="1" dirty="0"/>
              <a:t> </a:t>
            </a:r>
            <a:r>
              <a:rPr lang="da-DK" b="1" dirty="0" err="1"/>
              <a:t>risk</a:t>
            </a:r>
            <a:r>
              <a:rPr lang="da-DK" b="1" dirty="0"/>
              <a:t> </a:t>
            </a:r>
            <a:r>
              <a:rPr lang="da-DK" b="1" dirty="0" err="1"/>
              <a:t>averse</a:t>
            </a:r>
            <a:r>
              <a:rPr lang="da-DK" b="1" dirty="0"/>
              <a:t> for </a:t>
            </a:r>
            <a:r>
              <a:rPr lang="da-DK" b="1" dirty="0" err="1"/>
              <a:t>gains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42556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Revision: Bandit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03906" y="4279110"/>
            <a:ext cx="771198" cy="844791"/>
          </a:xfrm>
          <a:prstGeom prst="ellipse">
            <a:avLst/>
          </a:prstGeom>
          <a:noFill/>
          <a:ln w="444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191" y="5411832"/>
            <a:ext cx="789018" cy="7229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74791" y="3123171"/>
            <a:ext cx="821104" cy="851057"/>
          </a:xfrm>
          <a:prstGeom prst="ellipse">
            <a:avLst/>
          </a:prstGeom>
          <a:noFill/>
          <a:ln w="476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Q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4" idx="0"/>
          </p:cNvCxnSpPr>
          <p:nvPr/>
        </p:nvCxnSpPr>
        <p:spPr>
          <a:xfrm>
            <a:off x="1785343" y="3974228"/>
            <a:ext cx="4162" cy="304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 flipH="1">
            <a:off x="1779700" y="5123901"/>
            <a:ext cx="9805" cy="28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49613" y="1849121"/>
            <a:ext cx="1981268" cy="339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48987" y="490728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18918" y="772160"/>
            <a:ext cx="3164863" cy="553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0559" y="592642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 </a:t>
            </a:r>
            <a:r>
              <a:rPr lang="en-US" dirty="0" smtClean="0"/>
              <a:t>trials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30658" y="4289271"/>
            <a:ext cx="814282" cy="844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β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6"/>
            <a:endCxn id="4" idx="2"/>
          </p:cNvCxnSpPr>
          <p:nvPr/>
        </p:nvCxnSpPr>
        <p:spPr>
          <a:xfrm flipV="1">
            <a:off x="944940" y="4701506"/>
            <a:ext cx="458966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81600" y="5628803"/>
                <a:ext cx="22931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𝐶𝑎𝑡𝑒𝑔𝑜𝑟𝑖𝑐𝑎𝑙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00" y="5628803"/>
                <a:ext cx="2293128" cy="307777"/>
              </a:xfrm>
              <a:prstGeom prst="rect">
                <a:avLst/>
              </a:prstGeom>
              <a:blipFill>
                <a:blip r:embed="rId2"/>
                <a:stretch>
                  <a:fillRect l="-2394" t="-1961" r="-37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3403" y="4289271"/>
                <a:ext cx="2261325" cy="721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03" y="4289271"/>
                <a:ext cx="2261325" cy="72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1317528" y="2031558"/>
            <a:ext cx="927801" cy="8425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30000" dirty="0" smtClean="0">
                <a:solidFill>
                  <a:schemeClr val="tx1"/>
                </a:solidFill>
              </a:rPr>
              <a:t>k</a:t>
            </a:r>
            <a:r>
              <a:rPr lang="en-US" baseline="-25000" dirty="0" smtClean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7" idx="0"/>
          </p:cNvCxnSpPr>
          <p:nvPr/>
        </p:nvCxnSpPr>
        <p:spPr>
          <a:xfrm>
            <a:off x="1781429" y="2874117"/>
            <a:ext cx="3914" cy="249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404859" y="3118364"/>
            <a:ext cx="771198" cy="844791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</a:t>
            </a:r>
            <a:r>
              <a:rPr lang="en-US" sz="2000" baseline="-25000" dirty="0" smtClean="0">
                <a:solidFill>
                  <a:schemeClr val="tx1"/>
                </a:solidFill>
              </a:rPr>
              <a:t>t-1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  <a:endCxn id="7" idx="6"/>
          </p:cNvCxnSpPr>
          <p:nvPr/>
        </p:nvCxnSpPr>
        <p:spPr>
          <a:xfrm flipH="1">
            <a:off x="2195895" y="3540760"/>
            <a:ext cx="1208964" cy="7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0178" y="3131031"/>
            <a:ext cx="814282" cy="844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38" idx="6"/>
            <a:endCxn id="7" idx="2"/>
          </p:cNvCxnSpPr>
          <p:nvPr/>
        </p:nvCxnSpPr>
        <p:spPr>
          <a:xfrm flipV="1">
            <a:off x="914460" y="3548700"/>
            <a:ext cx="460331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007358" y="3548150"/>
                <a:ext cx="2841612" cy="320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358" y="3548150"/>
                <a:ext cx="2841612" cy="320985"/>
              </a:xfrm>
              <a:prstGeom prst="rect">
                <a:avLst/>
              </a:prstGeom>
              <a:blipFill>
                <a:blip r:embed="rId4"/>
                <a:stretch>
                  <a:fillRect l="-2361" t="-3774" r="-3004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19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Expanding your theoretical toolbox for modeling learning and decisions</a:t>
            </a:r>
          </a:p>
          <a:p>
            <a:endParaRPr lang="en-US" dirty="0"/>
          </a:p>
          <a:p>
            <a:r>
              <a:rPr lang="en-US" dirty="0" smtClean="0"/>
              <a:t>Work with some more complicated models</a:t>
            </a:r>
          </a:p>
          <a:p>
            <a:endParaRPr lang="en-US" dirty="0"/>
          </a:p>
          <a:p>
            <a:r>
              <a:rPr lang="en-US" dirty="0" smtClean="0"/>
              <a:t>Consolidate you skills in reading and understanding modeling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95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Luce</a:t>
            </a:r>
            <a:r>
              <a:rPr lang="en-US" dirty="0" smtClean="0"/>
              <a:t> choice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32257" y="4289271"/>
            <a:ext cx="701917" cy="702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4342" y="5421992"/>
            <a:ext cx="669832" cy="609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99003" y="3150284"/>
            <a:ext cx="777693" cy="780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d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4" idx="0"/>
          </p:cNvCxnSpPr>
          <p:nvPr/>
        </p:nvCxnSpPr>
        <p:spPr>
          <a:xfrm flipH="1">
            <a:off x="2283216" y="3930952"/>
            <a:ext cx="4634" cy="358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3214" y="5005909"/>
            <a:ext cx="1" cy="4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3781" y="5666212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Choice on trial </a:t>
            </a:r>
            <a:r>
              <a:rPr lang="en-US" i="1" dirty="0" smtClean="0"/>
              <a:t>t</a:t>
            </a:r>
            <a:r>
              <a:rPr lang="en-US" dirty="0" smtClean="0"/>
              <a:t> (from decks 1 to </a:t>
            </a:r>
            <a:r>
              <a:rPr lang="en-US" i="1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13392" y="4462924"/>
            <a:ext cx="42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choosing deck </a:t>
            </a:r>
            <a:r>
              <a:rPr lang="en-US" i="1" dirty="0" smtClean="0"/>
              <a:t>d</a:t>
            </a:r>
            <a:r>
              <a:rPr lang="en-US" dirty="0" smtClean="0"/>
              <a:t>, on trial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89792" y="3259636"/>
            <a:ext cx="42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utility of deck </a:t>
            </a:r>
            <a:r>
              <a:rPr lang="en-US" i="1" dirty="0" smtClean="0"/>
              <a:t>d</a:t>
            </a:r>
            <a:r>
              <a:rPr lang="en-US" dirty="0" smtClean="0"/>
              <a:t>, on trial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1777963" y="2871585"/>
            <a:ext cx="2167775" cy="2385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28138" y="49174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  <a:r>
              <a:rPr lang="en-US" i="1" dirty="0" smtClean="0"/>
              <a:t> </a:t>
            </a:r>
            <a:r>
              <a:rPr lang="en-US" dirty="0" smtClean="0"/>
              <a:t>decks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47269" y="2701636"/>
            <a:ext cx="2511829" cy="3617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48910" y="593658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 </a:t>
            </a:r>
            <a:r>
              <a:rPr lang="en-US" dirty="0" smtClean="0"/>
              <a:t>trials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30658" y="4289271"/>
            <a:ext cx="701918" cy="7166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θ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6"/>
            <a:endCxn id="4" idx="2"/>
          </p:cNvCxnSpPr>
          <p:nvPr/>
        </p:nvCxnSpPr>
        <p:spPr>
          <a:xfrm flipV="1">
            <a:off x="832576" y="4640302"/>
            <a:ext cx="1099681" cy="7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81600" y="5628803"/>
                <a:ext cx="2387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𝐶𝑎𝑡𝑒𝑔𝑜𝑟𝑖𝑐𝑎𝑙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00" y="5628803"/>
                <a:ext cx="2387705" cy="307777"/>
              </a:xfrm>
              <a:prstGeom prst="rect">
                <a:avLst/>
              </a:prstGeom>
              <a:blipFill>
                <a:blip r:embed="rId2"/>
                <a:stretch>
                  <a:fillRect l="-256" t="-1961" r="-20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3403" y="4289271"/>
                <a:ext cx="2390847" cy="74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03" y="4289271"/>
                <a:ext cx="2390847" cy="742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Delta rule + Prospect Theory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03906" y="4279110"/>
            <a:ext cx="771198" cy="844791"/>
          </a:xfrm>
          <a:prstGeom prst="ellipse">
            <a:avLst/>
          </a:prstGeom>
          <a:noFill/>
          <a:ln w="444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30000" dirty="0" err="1">
                <a:solidFill>
                  <a:schemeClr val="tx1"/>
                </a:solidFill>
              </a:rPr>
              <a:t>d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191" y="5411832"/>
            <a:ext cx="789018" cy="7229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74791" y="3123171"/>
            <a:ext cx="821104" cy="851057"/>
          </a:xfrm>
          <a:prstGeom prst="ellipse">
            <a:avLst/>
          </a:prstGeom>
          <a:noFill/>
          <a:ln w="476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Ev</a:t>
            </a:r>
            <a:r>
              <a:rPr lang="en-US" sz="2000" baseline="30000" dirty="0" err="1">
                <a:solidFill>
                  <a:schemeClr val="tx1"/>
                </a:solidFill>
              </a:rPr>
              <a:t>d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4" idx="0"/>
          </p:cNvCxnSpPr>
          <p:nvPr/>
        </p:nvCxnSpPr>
        <p:spPr>
          <a:xfrm>
            <a:off x="1785343" y="3974228"/>
            <a:ext cx="4162" cy="304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 flipH="1">
            <a:off x="1779700" y="5123901"/>
            <a:ext cx="9805" cy="28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49613" y="1849121"/>
            <a:ext cx="3034168" cy="339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48987" y="490728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  <a:r>
              <a:rPr lang="en-US" i="1" dirty="0" smtClean="0"/>
              <a:t> </a:t>
            </a:r>
            <a:r>
              <a:rPr lang="en-US" dirty="0" smtClean="0"/>
              <a:t>decks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18918" y="772160"/>
            <a:ext cx="3286827" cy="553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0559" y="592642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 </a:t>
            </a:r>
            <a:r>
              <a:rPr lang="en-US" dirty="0" smtClean="0"/>
              <a:t>trials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30658" y="4289271"/>
            <a:ext cx="814282" cy="844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θ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6"/>
            <a:endCxn id="4" idx="2"/>
          </p:cNvCxnSpPr>
          <p:nvPr/>
        </p:nvCxnSpPr>
        <p:spPr>
          <a:xfrm flipV="1">
            <a:off x="944940" y="4701506"/>
            <a:ext cx="458966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655877" y="5619395"/>
                <a:ext cx="2387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𝐶𝑎𝑡𝑒𝑔𝑜𝑟𝑖𝑐𝑎𝑙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77" y="5619395"/>
                <a:ext cx="2387705" cy="307777"/>
              </a:xfrm>
              <a:prstGeom prst="rect">
                <a:avLst/>
              </a:prstGeom>
              <a:blipFill>
                <a:blip r:embed="rId2"/>
                <a:stretch>
                  <a:fillRect l="-255" t="-2000" r="-1786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55877" y="4355975"/>
                <a:ext cx="2490233" cy="735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77" y="4355975"/>
                <a:ext cx="2490233" cy="735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1317528" y="2031558"/>
            <a:ext cx="927801" cy="8425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</a:t>
            </a:r>
            <a:r>
              <a:rPr lang="en-US" baseline="30000" dirty="0">
                <a:solidFill>
                  <a:schemeClr val="tx1"/>
                </a:solidFill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7" idx="0"/>
          </p:cNvCxnSpPr>
          <p:nvPr/>
        </p:nvCxnSpPr>
        <p:spPr>
          <a:xfrm>
            <a:off x="1781429" y="2874117"/>
            <a:ext cx="3914" cy="249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66587" y="3118364"/>
            <a:ext cx="809470" cy="844791"/>
          </a:xfrm>
          <a:prstGeom prst="ellipse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u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d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  <a:endCxn id="7" idx="6"/>
          </p:cNvCxnSpPr>
          <p:nvPr/>
        </p:nvCxnSpPr>
        <p:spPr>
          <a:xfrm flipH="1">
            <a:off x="2195895" y="3540760"/>
            <a:ext cx="1170692" cy="7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0178" y="3182986"/>
            <a:ext cx="814282" cy="791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38" idx="6"/>
            <a:endCxn id="7" idx="2"/>
          </p:cNvCxnSpPr>
          <p:nvPr/>
        </p:nvCxnSpPr>
        <p:spPr>
          <a:xfrm flipV="1">
            <a:off x="914460" y="3548700"/>
            <a:ext cx="460331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655877" y="3578607"/>
                <a:ext cx="3410549" cy="320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77" y="3578607"/>
                <a:ext cx="3410549" cy="320985"/>
              </a:xfrm>
              <a:prstGeom prst="rect">
                <a:avLst/>
              </a:prstGeom>
              <a:blipFill>
                <a:blip r:embed="rId4"/>
                <a:stretch>
                  <a:fillRect l="-1431" t="-3774" r="-2504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371532" y="865454"/>
            <a:ext cx="817831" cy="8425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35" idx="0"/>
          </p:cNvCxnSpPr>
          <p:nvPr/>
        </p:nvCxnSpPr>
        <p:spPr>
          <a:xfrm flipH="1">
            <a:off x="3771322" y="1708013"/>
            <a:ext cx="9126" cy="1410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687686" y="2603023"/>
            <a:ext cx="814282" cy="791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4665218" y="3708642"/>
            <a:ext cx="814282" cy="791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28" name="Straight Arrow Connector 27"/>
          <p:cNvCxnSpPr>
            <a:stCxn id="30" idx="2"/>
            <a:endCxn id="35" idx="7"/>
          </p:cNvCxnSpPr>
          <p:nvPr/>
        </p:nvCxnSpPr>
        <p:spPr>
          <a:xfrm flipH="1">
            <a:off x="4057513" y="2998644"/>
            <a:ext cx="630173" cy="243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1" idx="2"/>
            <a:endCxn id="35" idx="5"/>
          </p:cNvCxnSpPr>
          <p:nvPr/>
        </p:nvCxnSpPr>
        <p:spPr>
          <a:xfrm flipH="1" flipV="1">
            <a:off x="4057513" y="3839438"/>
            <a:ext cx="607705" cy="264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655877" y="2453928"/>
                <a:ext cx="3066224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77" y="2453928"/>
                <a:ext cx="3066224" cy="719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7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PVL-delta – </a:t>
            </a:r>
            <a:r>
              <a:rPr lang="en-US" dirty="0" err="1" smtClean="0"/>
              <a:t>Steingroever</a:t>
            </a:r>
            <a:r>
              <a:rPr lang="en-US" dirty="0" smtClean="0"/>
              <a:t>, </a:t>
            </a:r>
            <a:r>
              <a:rPr lang="en-US" dirty="0" err="1" smtClean="0"/>
              <a:t>Wetzels</a:t>
            </a:r>
            <a:r>
              <a:rPr lang="en-US" dirty="0" smtClean="0"/>
              <a:t>, &amp; </a:t>
            </a:r>
            <a:r>
              <a:rPr lang="en-US" dirty="0" err="1" smtClean="0"/>
              <a:t>Wagenmakers</a:t>
            </a:r>
            <a:r>
              <a:rPr lang="en-US" dirty="0" smtClean="0"/>
              <a:t>, 2013</a:t>
            </a:r>
          </a:p>
          <a:p>
            <a:pPr lvl="1"/>
            <a:r>
              <a:rPr lang="en-US" dirty="0" smtClean="0"/>
              <a:t>Prospect theory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ORL – Haines, </a:t>
            </a:r>
            <a:r>
              <a:rPr lang="en-US" dirty="0" err="1" smtClean="0">
                <a:solidFill>
                  <a:srgbClr val="FF0000"/>
                </a:solidFill>
              </a:rPr>
              <a:t>Vassileva</a:t>
            </a:r>
            <a:r>
              <a:rPr lang="en-US" dirty="0" smtClean="0">
                <a:solidFill>
                  <a:srgbClr val="FF0000"/>
                </a:solidFill>
              </a:rPr>
              <a:t>, &amp; </a:t>
            </a:r>
            <a:r>
              <a:rPr lang="en-US" dirty="0" err="1" smtClean="0">
                <a:solidFill>
                  <a:srgbClr val="FF0000"/>
                </a:solidFill>
              </a:rPr>
              <a:t>Ahn</a:t>
            </a:r>
            <a:r>
              <a:rPr lang="en-US" dirty="0" smtClean="0">
                <a:solidFill>
                  <a:srgbClr val="FF0000"/>
                </a:solidFill>
              </a:rPr>
              <a:t>, 2018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Outcome frequency and choice perseverance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Application to gambling research</a:t>
            </a:r>
          </a:p>
          <a:p>
            <a:endParaRPr lang="en-US" dirty="0"/>
          </a:p>
          <a:p>
            <a:r>
              <a:rPr lang="en-US" dirty="0" smtClean="0"/>
              <a:t>VSE – </a:t>
            </a:r>
            <a:r>
              <a:rPr lang="en-US" dirty="0" err="1" smtClean="0"/>
              <a:t>Ligneul</a:t>
            </a:r>
            <a:r>
              <a:rPr lang="en-US" dirty="0" smtClean="0"/>
              <a:t>, 2019</a:t>
            </a:r>
          </a:p>
          <a:p>
            <a:pPr lvl="1"/>
            <a:r>
              <a:rPr lang="en-US" dirty="0" smtClean="0"/>
              <a:t>Exploration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from our own research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74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gambling (in Denmark &amp; Europe)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DK population 5.8 million</a:t>
            </a:r>
          </a:p>
          <a:p>
            <a:r>
              <a:rPr lang="en-US" dirty="0" smtClean="0"/>
              <a:t>10,000 diagnosed with gambling addiction</a:t>
            </a:r>
          </a:p>
          <a:p>
            <a:r>
              <a:rPr lang="en-US" dirty="0" smtClean="0"/>
              <a:t>125,000 some problems with gambling</a:t>
            </a:r>
          </a:p>
          <a:p>
            <a:endParaRPr lang="en-US" dirty="0"/>
          </a:p>
          <a:p>
            <a:r>
              <a:rPr lang="en-US" dirty="0" smtClean="0"/>
              <a:t>Estimated 12% of European youth meet criteria for problem gambling</a:t>
            </a:r>
          </a:p>
          <a:p>
            <a:endParaRPr lang="en-US" dirty="0"/>
          </a:p>
          <a:p>
            <a:r>
              <a:rPr lang="en-US" dirty="0" smtClean="0"/>
              <a:t>Increasing access and popularization in culture</a:t>
            </a:r>
          </a:p>
          <a:p>
            <a:endParaRPr lang="en-US" dirty="0"/>
          </a:p>
          <a:p>
            <a:r>
              <a:rPr lang="en-US" dirty="0" smtClean="0"/>
              <a:t>Low rate of treatment seeking – 10% - 20%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gambling (in Denmark &amp; Europe)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DK population 5.8 million</a:t>
            </a:r>
          </a:p>
          <a:p>
            <a:r>
              <a:rPr lang="en-US" dirty="0" smtClean="0"/>
              <a:t>10,000 diagnosed with gambling addiction</a:t>
            </a:r>
          </a:p>
          <a:p>
            <a:r>
              <a:rPr lang="en-US" dirty="0" smtClean="0"/>
              <a:t>125,000 some problems with gambling</a:t>
            </a:r>
          </a:p>
          <a:p>
            <a:endParaRPr lang="en-US" dirty="0"/>
          </a:p>
          <a:p>
            <a:r>
              <a:rPr lang="en-US" dirty="0" smtClean="0"/>
              <a:t>Estimated 12% of European youth meet criteria for problem gambling</a:t>
            </a:r>
          </a:p>
          <a:p>
            <a:endParaRPr lang="en-US" dirty="0"/>
          </a:p>
          <a:p>
            <a:r>
              <a:rPr lang="en-US" dirty="0" smtClean="0"/>
              <a:t>Increasing access and popularization in culture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Low rate of treatment seeking – 10% - 20%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early identification and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Prior to onset of major financial 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Prior to onset of mental health problems (depression and anxiety)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Prior to degradation of social network and hobbies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gambling associated with an increased risk of suicide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Gambling industry: Problem gamblers are bad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2852"/>
          <a:stretch/>
        </p:blipFill>
        <p:spPr>
          <a:xfrm>
            <a:off x="128338" y="115028"/>
            <a:ext cx="11977130" cy="30770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8338" y="3442185"/>
            <a:ext cx="11977130" cy="31248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 commercial software for early identification of problem gambling</a:t>
            </a:r>
          </a:p>
          <a:p>
            <a:endParaRPr lang="en-US" dirty="0"/>
          </a:p>
          <a:p>
            <a:r>
              <a:rPr lang="en-US" dirty="0" smtClean="0"/>
              <a:t>Integrate software within gambling providers’ online and casino environments</a:t>
            </a:r>
          </a:p>
          <a:p>
            <a:endParaRPr lang="en-US" dirty="0"/>
          </a:p>
          <a:p>
            <a:r>
              <a:rPr lang="en-US" dirty="0" smtClean="0"/>
              <a:t>Work with agencies responsible for intervention – identify targets for intervention, and inform call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6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Research (&amp; Applications)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cognitive modeling of decision making to identify – and maybe even segment – different types of at risk/problem gambler</a:t>
            </a:r>
          </a:p>
          <a:p>
            <a:endParaRPr lang="en-US" dirty="0"/>
          </a:p>
          <a:p>
            <a:r>
              <a:rPr lang="en-US" dirty="0" err="1" smtClean="0"/>
              <a:t>Mindway</a:t>
            </a:r>
            <a:r>
              <a:rPr lang="en-US" dirty="0" smtClean="0"/>
              <a:t> Application I: use inferences from decision models for early detection of at-risk gamblers</a:t>
            </a:r>
          </a:p>
          <a:p>
            <a:endParaRPr lang="en-US" dirty="0"/>
          </a:p>
          <a:p>
            <a:r>
              <a:rPr lang="en-US" dirty="0" err="1" smtClean="0"/>
              <a:t>Mindway</a:t>
            </a:r>
            <a:r>
              <a:rPr lang="en-US" dirty="0" smtClean="0"/>
              <a:t> Application II: use inferences from decision models to differentiate types of problem gamblers, for the purpose of allocating different approaches in interventions (will say more)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Casual gamblers – convenience sample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measure of lifestyle problems linked to gambling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decision task and cognitive model for probing individual differences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Heirarchical</a:t>
            </a:r>
            <a:r>
              <a:rPr lang="en-US" dirty="0" smtClean="0"/>
              <a:t> model relating 2 and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Gambling Task – Learning and Choice</a:t>
            </a:r>
            <a:endParaRPr lang="en-US" dirty="0"/>
          </a:p>
        </p:txBody>
      </p:sp>
      <p:pic>
        <p:nvPicPr>
          <p:cNvPr id="4" name="Picture 2" descr="Image result for Iowa gambling t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7" y="2032446"/>
            <a:ext cx="9626274" cy="35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7254" y="6384700"/>
            <a:ext cx="520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Bechara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Damasio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Damasio</a:t>
            </a:r>
            <a:r>
              <a:rPr lang="en-US" sz="2000" b="1" dirty="0" smtClean="0"/>
              <a:t>, &amp; Anderson, 1994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107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147 people recruited from lab subject pool</a:t>
            </a:r>
          </a:p>
          <a:p>
            <a:endParaRPr lang="en-US" dirty="0"/>
          </a:p>
          <a:p>
            <a:r>
              <a:rPr lang="en-US" dirty="0" smtClean="0"/>
              <a:t>Responding to ad calling for people with recent gambling activity</a:t>
            </a:r>
          </a:p>
          <a:p>
            <a:endParaRPr lang="en-US" dirty="0"/>
          </a:p>
          <a:p>
            <a:r>
              <a:rPr lang="en-US" dirty="0" smtClean="0"/>
              <a:t>Screened out: no gambling in last 3 months</a:t>
            </a:r>
          </a:p>
          <a:p>
            <a:endParaRPr lang="en-US" dirty="0"/>
          </a:p>
          <a:p>
            <a:r>
              <a:rPr lang="en-US" dirty="0" smtClean="0"/>
              <a:t>Screened out: zero on problem gambling questionnaire (</a:t>
            </a:r>
            <a:r>
              <a:rPr lang="en-US" dirty="0" err="1" smtClean="0"/>
              <a:t>GamTest</a:t>
            </a:r>
            <a:r>
              <a:rPr lang="en-US" dirty="0" smtClean="0"/>
              <a:t> – will say more)</a:t>
            </a:r>
          </a:p>
          <a:p>
            <a:endParaRPr lang="en-US" dirty="0"/>
          </a:p>
          <a:p>
            <a:r>
              <a:rPr lang="en-US" dirty="0" smtClean="0"/>
              <a:t>140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Gender: 98 men, 41 women, 1 other</a:t>
            </a:r>
            <a:endParaRPr lang="en-US" dirty="0"/>
          </a:p>
          <a:p>
            <a:r>
              <a:rPr lang="en-US" dirty="0" smtClean="0"/>
              <a:t>Age: 71 aged 18-22, 56 aged 23-27, rest older 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/>
          </p:nvPr>
        </p:nvGraphicFramePr>
        <p:xfrm>
          <a:off x="838200" y="3206705"/>
          <a:ext cx="105156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59887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8009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Gambling 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 once/month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9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 least once/month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Once/week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6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2-3 times/week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6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4-5 times/week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6-7</a:t>
                      </a:r>
                      <a:r>
                        <a:rPr lang="en-US" sz="2400" baseline="0" dirty="0" smtClean="0"/>
                        <a:t> times/week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8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Casual gamblers – convenience sample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Clean measure of lifestyle problems linked to gambling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decision task and cognitive model for probing individual differences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Heirarchical</a:t>
            </a:r>
            <a:r>
              <a:rPr lang="en-US" dirty="0" smtClean="0"/>
              <a:t> model relating 2 and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Self report questionnaire – gambling problems</a:t>
            </a:r>
          </a:p>
          <a:p>
            <a:endParaRPr lang="en-US" dirty="0"/>
          </a:p>
          <a:p>
            <a:r>
              <a:rPr lang="en-US" dirty="0" smtClean="0"/>
              <a:t>15 questions – 11 point Likert scale</a:t>
            </a:r>
          </a:p>
          <a:p>
            <a:endParaRPr lang="en-US" dirty="0"/>
          </a:p>
          <a:p>
            <a:r>
              <a:rPr lang="en-US" dirty="0" smtClean="0"/>
              <a:t>Clinically and psychometrically validated (</a:t>
            </a:r>
            <a:r>
              <a:rPr lang="en-US" dirty="0" err="1" smtClean="0"/>
              <a:t>Jonsson</a:t>
            </a:r>
            <a:r>
              <a:rPr lang="en-US" dirty="0" smtClean="0"/>
              <a:t> et al, 2017)</a:t>
            </a:r>
          </a:p>
          <a:p>
            <a:endParaRPr lang="en-US" dirty="0"/>
          </a:p>
          <a:p>
            <a:r>
              <a:rPr lang="en-US" dirty="0" smtClean="0"/>
              <a:t>Constructed bottom-up using exploratory factor analysis….</a:t>
            </a:r>
          </a:p>
          <a:p>
            <a:endParaRPr lang="en-US" dirty="0"/>
          </a:p>
          <a:p>
            <a:r>
              <a:rPr lang="en-US" dirty="0" smtClean="0"/>
              <a:t>….very messy scoring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216131"/>
            <a:ext cx="7040880" cy="64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emotional problems factor – all 15 questions</a:t>
            </a:r>
          </a:p>
          <a:p>
            <a:endParaRPr lang="en-US" dirty="0"/>
          </a:p>
          <a:p>
            <a:r>
              <a:rPr lang="en-US" dirty="0" smtClean="0"/>
              <a:t>Four sub-factors – varying number of questions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Overconsumption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Overconsumption of money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Negative consequences from overconsumption of money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Negative consequences on social life and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Casual gamblers – convenience sample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measure of lifestyle problems linked to gambling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Clean decision task and cognitive model for probing individual differences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Heirarchical</a:t>
            </a:r>
            <a:r>
              <a:rPr lang="en-US" dirty="0" smtClean="0"/>
              <a:t> model relating 2 and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Gambling Task – Learning and Choice</a:t>
            </a:r>
            <a:endParaRPr lang="en-US" dirty="0"/>
          </a:p>
        </p:txBody>
      </p:sp>
      <p:pic>
        <p:nvPicPr>
          <p:cNvPr id="4" name="Picture 2" descr="Image result for Iowa gambling t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7" y="2032446"/>
            <a:ext cx="9626274" cy="35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7254" y="6384700"/>
            <a:ext cx="520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Bechara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Damasio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Damasio</a:t>
            </a:r>
            <a:r>
              <a:rPr lang="en-US" sz="2000" b="1" dirty="0" smtClean="0"/>
              <a:t>, &amp; Anderson, 1994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27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IGT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EVL – </a:t>
            </a:r>
            <a:r>
              <a:rPr lang="en-US" dirty="0" err="1" smtClean="0"/>
              <a:t>Busemeyer</a:t>
            </a:r>
            <a:r>
              <a:rPr lang="en-US" dirty="0" smtClean="0"/>
              <a:t> &amp; Stout, 2002</a:t>
            </a:r>
          </a:p>
          <a:p>
            <a:endParaRPr lang="en-US" dirty="0"/>
          </a:p>
          <a:p>
            <a:r>
              <a:rPr lang="en-US" dirty="0" smtClean="0"/>
              <a:t>PVL and related – e.g. </a:t>
            </a:r>
            <a:r>
              <a:rPr lang="en-US" dirty="0" err="1" smtClean="0"/>
              <a:t>Steingroever</a:t>
            </a:r>
            <a:r>
              <a:rPr lang="en-US" dirty="0" smtClean="0"/>
              <a:t>, </a:t>
            </a:r>
            <a:r>
              <a:rPr lang="en-US" dirty="0" err="1" smtClean="0"/>
              <a:t>Wetzels</a:t>
            </a:r>
            <a:r>
              <a:rPr lang="en-US" dirty="0" smtClean="0"/>
              <a:t>, &amp; </a:t>
            </a:r>
            <a:r>
              <a:rPr lang="en-US" dirty="0" err="1" smtClean="0"/>
              <a:t>Wagenmakers</a:t>
            </a:r>
            <a:r>
              <a:rPr lang="en-US" dirty="0" smtClean="0"/>
              <a:t>, 2013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ORL – Haines, </a:t>
            </a:r>
            <a:r>
              <a:rPr lang="en-US" dirty="0" err="1" smtClean="0">
                <a:solidFill>
                  <a:srgbClr val="FF0000"/>
                </a:solidFill>
              </a:rPr>
              <a:t>Vassileva</a:t>
            </a:r>
            <a:r>
              <a:rPr lang="en-US" dirty="0" smtClean="0">
                <a:solidFill>
                  <a:srgbClr val="FF0000"/>
                </a:solidFill>
              </a:rPr>
              <a:t>, &amp; </a:t>
            </a:r>
            <a:r>
              <a:rPr lang="en-US" dirty="0" err="1" smtClean="0">
                <a:solidFill>
                  <a:srgbClr val="FF0000"/>
                </a:solidFill>
              </a:rPr>
              <a:t>Ahn</a:t>
            </a:r>
            <a:r>
              <a:rPr lang="en-US" dirty="0" smtClean="0">
                <a:solidFill>
                  <a:srgbClr val="FF0000"/>
                </a:solidFill>
              </a:rPr>
              <a:t>, 2018</a:t>
            </a:r>
          </a:p>
          <a:p>
            <a:endParaRPr lang="en-US" dirty="0"/>
          </a:p>
          <a:p>
            <a:r>
              <a:rPr lang="en-US" dirty="0" smtClean="0"/>
              <a:t>VSE – </a:t>
            </a:r>
            <a:r>
              <a:rPr lang="en-US" dirty="0" err="1" smtClean="0"/>
              <a:t>Ligneul</a:t>
            </a:r>
            <a:r>
              <a:rPr lang="en-US" dirty="0" smtClean="0"/>
              <a:t>, 2019</a:t>
            </a:r>
          </a:p>
          <a:p>
            <a:endParaRPr lang="en-US" dirty="0"/>
          </a:p>
          <a:p>
            <a:r>
              <a:rPr lang="en-US" dirty="0" smtClean="0"/>
              <a:t>Also IBLT versions – Gonzales et al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model recovery</a:t>
            </a:r>
          </a:p>
          <a:p>
            <a:endParaRPr lang="en-US" dirty="0"/>
          </a:p>
          <a:p>
            <a:r>
              <a:rPr lang="en-US" dirty="0" smtClean="0"/>
              <a:t>Good parameter recovery</a:t>
            </a:r>
          </a:p>
          <a:p>
            <a:endParaRPr lang="en-US" dirty="0"/>
          </a:p>
          <a:p>
            <a:r>
              <a:rPr lang="en-US" dirty="0" smtClean="0"/>
              <a:t>Useful psychological interpretation of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Iowa Gambling Task is interesting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performance after damage to OFC</a:t>
            </a:r>
          </a:p>
          <a:p>
            <a:endParaRPr lang="en-US" dirty="0"/>
          </a:p>
          <a:p>
            <a:r>
              <a:rPr lang="en-US" dirty="0" smtClean="0"/>
              <a:t>Reduced performance associated with addiction</a:t>
            </a:r>
          </a:p>
          <a:p>
            <a:endParaRPr lang="en-US" dirty="0"/>
          </a:p>
          <a:p>
            <a:r>
              <a:rPr lang="en-US" dirty="0" smtClean="0"/>
              <a:t>Reduced performance in Huntington’s (not Parkinson’s)</a:t>
            </a:r>
          </a:p>
          <a:p>
            <a:endParaRPr lang="en-US" dirty="0"/>
          </a:p>
          <a:p>
            <a:r>
              <a:rPr lang="en-US" dirty="0" smtClean="0"/>
              <a:t>Reduced performance in psychopathy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59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6482" y="49478"/>
            <a:ext cx="10944582" cy="1552176"/>
            <a:chOff x="96482" y="49478"/>
            <a:chExt cx="10944582" cy="15521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483218" y="642417"/>
                  <a:ext cx="9557846" cy="9592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𝑝𝑢𝑛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−1)),  </m:t>
                                </m:r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𝑟𝑒𝑤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−1)),  </m:t>
                                </m:r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218" y="642417"/>
                  <a:ext cx="9557846" cy="9592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96482" y="49478"/>
              <a:ext cx="3492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Value learning model</a:t>
              </a:r>
              <a:endParaRPr lang="en-US" sz="2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89206" y="4335764"/>
            <a:ext cx="720080" cy="1296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smtClean="0"/>
              <a:t>A</a:t>
            </a:r>
            <a:endParaRPr lang="da-DK" sz="3200" dirty="0"/>
          </a:p>
        </p:txBody>
      </p:sp>
      <p:sp>
        <p:nvSpPr>
          <p:cNvPr id="21" name="Rectangle 20"/>
          <p:cNvSpPr/>
          <p:nvPr/>
        </p:nvSpPr>
        <p:spPr>
          <a:xfrm>
            <a:off x="3769326" y="4335764"/>
            <a:ext cx="720080" cy="12961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49446" y="4335764"/>
            <a:ext cx="7200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29566" y="4335764"/>
            <a:ext cx="720080" cy="129614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38636" y="4335764"/>
            <a:ext cx="24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Red = negative </a:t>
            </a:r>
            <a:r>
              <a:rPr lang="da-DK" b="1" dirty="0" err="1" smtClean="0"/>
              <a:t>valence</a:t>
            </a:r>
            <a:endParaRPr lang="da-DK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937678" y="4758520"/>
            <a:ext cx="24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Blue = positive </a:t>
            </a:r>
            <a:r>
              <a:rPr lang="da-DK" b="1" dirty="0" err="1" smtClean="0"/>
              <a:t>valence</a:t>
            </a:r>
            <a:endParaRPr lang="da-DK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37678" y="51905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Shade = </a:t>
            </a:r>
            <a:r>
              <a:rPr lang="da-DK" b="1" dirty="0" err="1"/>
              <a:t>s</a:t>
            </a:r>
            <a:r>
              <a:rPr lang="da-DK" b="1" dirty="0" err="1" smtClean="0"/>
              <a:t>trength</a:t>
            </a:r>
            <a:endParaRPr lang="da-DK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95293" y="1999212"/>
            <a:ext cx="152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expected 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71224" y="2011682"/>
            <a:ext cx="17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 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2642" y="2743557"/>
            <a:ext cx="1770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learning rates for losses and gains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6482" y="49478"/>
            <a:ext cx="10944582" cy="1552176"/>
            <a:chOff x="96482" y="49478"/>
            <a:chExt cx="10944582" cy="15521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483218" y="642417"/>
                  <a:ext cx="9557846" cy="9592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𝑝𝑢𝑛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−1)),  </m:t>
                                </m:r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𝑟𝑒𝑤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−1)),  </m:t>
                                </m:r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218" y="642417"/>
                  <a:ext cx="9557846" cy="9592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96482" y="49478"/>
              <a:ext cx="3492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Value learning model</a:t>
              </a:r>
              <a:endParaRPr lang="en-US" sz="2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6131" y="1471450"/>
            <a:ext cx="11830230" cy="3482411"/>
            <a:chOff x="0" y="1654334"/>
            <a:chExt cx="11830230" cy="3482411"/>
          </a:xfrm>
        </p:grpSpPr>
        <p:sp>
          <p:nvSpPr>
            <p:cNvPr id="15" name="TextBox 14"/>
            <p:cNvSpPr txBox="1"/>
            <p:nvPr/>
          </p:nvSpPr>
          <p:spPr>
            <a:xfrm>
              <a:off x="56408" y="1654334"/>
              <a:ext cx="4899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r>
                <a:rPr lang="en-US" sz="28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requency learning model</a:t>
              </a:r>
              <a:endPara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72384" y="2086521"/>
                  <a:ext cx="9557846" cy="9592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𝐸𝐹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𝑝𝑢𝑛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 −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−1)),  </m:t>
                                </m:r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𝑟𝑒𝑤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 −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−1)),  </m:t>
                                </m:r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384" y="2086521"/>
                  <a:ext cx="9557846" cy="9592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272384" y="3072847"/>
                  <a:ext cx="9557846" cy="20638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𝐸𝐹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𝑝𝑢𝑛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𝑠𝑖𝑔𝑛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 −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−1)),  </m:t>
                                </m:r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𝑟𝑒𝑤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𝑠𝑖𝑔𝑛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 −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−1)),  </m:t>
                                </m:r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384" y="3072847"/>
                  <a:ext cx="9557846" cy="20638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/>
            <p:cNvSpPr txBox="1"/>
            <p:nvPr/>
          </p:nvSpPr>
          <p:spPr>
            <a:xfrm>
              <a:off x="0" y="3153644"/>
              <a:ext cx="236259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Unchosen decks: reversal learning</a:t>
              </a:r>
            </a:p>
            <a:p>
              <a:endParaRPr lang="en-US" sz="2000" dirty="0"/>
            </a:p>
            <a:p>
              <a:r>
                <a:rPr lang="en-US" sz="2000" dirty="0" smtClean="0"/>
                <a:t>C = number of alternatives</a:t>
              </a:r>
              <a:endParaRPr lang="en-US" sz="2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4788692"/>
            <a:ext cx="10046161" cy="2015173"/>
            <a:chOff x="0" y="4788692"/>
            <a:chExt cx="10046161" cy="2015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8315" y="4835890"/>
                  <a:ext cx="9557846" cy="19679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𝑃𝑆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𝑐h𝑜𝑠𝑒𝑛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𝑑𝑒𝑐𝑘𝑠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lang="en-US" sz="240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24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den>
                                        </m:f>
                                      </m:e>
                                    </m:eqArr>
                                  </m:e>
                                  <m:sub/>
                                </m:sSub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𝑢𝑛𝑐h𝑜𝑠𝑒𝑛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𝑑𝑒𝑐𝑘𝑠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5" y="4835890"/>
                  <a:ext cx="9557846" cy="1967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56407" y="4788692"/>
              <a:ext cx="4899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Perseverance model</a:t>
              </a:r>
              <a:endParaRPr lang="en-US" sz="28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0" y="5684846"/>
              <a:ext cx="2362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K = decay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46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608" y="4739568"/>
            <a:ext cx="9336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Parameters of interest</a:t>
            </a:r>
          </a:p>
          <a:p>
            <a:r>
              <a:rPr lang="en-US" sz="2400" dirty="0" err="1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</a:t>
            </a:r>
            <a:r>
              <a:rPr lang="en-US" sz="2400" baseline="-25000" dirty="0" err="1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pun</a:t>
            </a:r>
            <a:r>
              <a:rPr lang="en-US" sz="24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– learning rate for punishments</a:t>
            </a:r>
          </a:p>
          <a:p>
            <a:r>
              <a:rPr lang="en-US" sz="2400" dirty="0" err="1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</a:t>
            </a:r>
            <a:r>
              <a:rPr lang="en-US" sz="2400" baseline="-25000" dirty="0" err="1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rew</a:t>
            </a:r>
            <a:r>
              <a:rPr lang="en-US" sz="24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– learning rate for rewards</a:t>
            </a:r>
          </a:p>
          <a:p>
            <a:r>
              <a:rPr lang="el-GR" sz="24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ω</a:t>
            </a:r>
            <a:r>
              <a:rPr lang="en-US" sz="2400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</a:t>
            </a:r>
            <a:r>
              <a:rPr lang="en-US" sz="24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– influence of win/loss frequency on valence (relative to value)</a:t>
            </a:r>
          </a:p>
          <a:p>
            <a:r>
              <a:rPr lang="el-GR" sz="24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ω</a:t>
            </a:r>
            <a:r>
              <a:rPr lang="en-US" sz="2400" baseline="-250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2400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– influence of perseverance on valence (relative to value)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98" y="942920"/>
            <a:ext cx="3492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Valence model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48970" y="1744135"/>
                <a:ext cx="7484554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70" y="1744135"/>
                <a:ext cx="7484554" cy="399084"/>
              </a:xfrm>
              <a:prstGeom prst="rect">
                <a:avLst/>
              </a:prstGeom>
              <a:blipFill>
                <a:blip r:embed="rId2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7220" y="2587236"/>
            <a:ext cx="3492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Choice model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6289" y="3156087"/>
                <a:ext cx="7484554" cy="906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89" y="3156087"/>
                <a:ext cx="7484554" cy="906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1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Casual gamblers – convenience sample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measure of lifestyle problems linked to gambling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decision task and cognitive model for probing individual differences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Heirarchical</a:t>
            </a:r>
            <a:r>
              <a:rPr lang="en-US" dirty="0" smtClean="0">
                <a:solidFill>
                  <a:srgbClr val="FF0000"/>
                </a:solidFill>
              </a:rPr>
              <a:t> model relating 2 and 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GamTest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factor analysis – weird scoring</a:t>
            </a:r>
          </a:p>
          <a:p>
            <a:endParaRPr lang="en-US" dirty="0"/>
          </a:p>
          <a:p>
            <a:r>
              <a:rPr lang="en-US" dirty="0" smtClean="0"/>
              <a:t>All scores re-scaled scaled to 0-1</a:t>
            </a:r>
          </a:p>
          <a:p>
            <a:endParaRPr lang="en-US" dirty="0"/>
          </a:p>
          <a:p>
            <a:r>
              <a:rPr lang="en-US" dirty="0" smtClean="0"/>
              <a:t>5 </a:t>
            </a:r>
            <a:r>
              <a:rPr lang="en-US" dirty="0" err="1" smtClean="0"/>
              <a:t>GamTest</a:t>
            </a:r>
            <a:r>
              <a:rPr lang="en-US" dirty="0" smtClean="0"/>
              <a:t> scores – 5 sub-factors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Heirarchical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2749"/>
                <a:ext cx="10515600" cy="42234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 = Individual participants rescaled </a:t>
                </a:r>
                <a:r>
                  <a:rPr lang="en-US" dirty="0" err="1" smtClean="0"/>
                  <a:t>GamTest</a:t>
                </a:r>
                <a:r>
                  <a:rPr lang="en-US" dirty="0" smtClean="0"/>
                  <a:t> score </a:t>
                </a:r>
              </a:p>
              <a:p>
                <a:r>
                  <a:rPr lang="en-US" dirty="0" smtClean="0"/>
                  <a:t>(5 separate models for the five separate factors)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Probit</a:t>
                </a:r>
                <a:r>
                  <a:rPr lang="en-US" dirty="0" smtClean="0"/>
                  <a:t>(G) – G is bounded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dirty="0" smtClean="0"/>
                  <a:t> isn’t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G – modeled from data using </a:t>
                </a:r>
                <a:r>
                  <a:rPr lang="en-US" dirty="0" err="1" smtClean="0"/>
                  <a:t>reparametized</a:t>
                </a:r>
                <a:r>
                  <a:rPr lang="en-US" dirty="0" smtClean="0"/>
                  <a:t> Beta distribution </a:t>
                </a:r>
              </a:p>
              <a:p>
                <a:r>
                  <a:rPr lang="en-US" dirty="0" smtClean="0"/>
                  <a:t>Concentration parameter Uniform(0,100)</a:t>
                </a:r>
              </a:p>
              <a:p>
                <a:endParaRPr lang="en-US" dirty="0"/>
              </a:p>
              <a:p>
                <a:r>
                  <a:rPr lang="en-US" dirty="0" smtClean="0"/>
                  <a:t>Individual level ORL model parameters</a:t>
                </a:r>
              </a:p>
              <a:p>
                <a:endParaRPr lang="en-US" dirty="0"/>
              </a:p>
              <a:p>
                <a:r>
                  <a:rPr lang="el-GR" dirty="0" smtClean="0"/>
                  <a:t>β</a:t>
                </a:r>
                <a:r>
                  <a:rPr lang="en-US" dirty="0" smtClean="0"/>
                  <a:t> = Group level effects of model parameters, on </a:t>
                </a:r>
                <a:r>
                  <a:rPr lang="en-US" dirty="0" err="1" smtClean="0"/>
                  <a:t>GamTest</a:t>
                </a:r>
                <a:r>
                  <a:rPr lang="en-US" dirty="0" smtClean="0"/>
                  <a:t> factor</a:t>
                </a:r>
              </a:p>
              <a:p>
                <a:r>
                  <a:rPr lang="en-US" dirty="0" smtClean="0"/>
                  <a:t>Target for inference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2749"/>
                <a:ext cx="10515600" cy="4223471"/>
              </a:xfrm>
              <a:blipFill>
                <a:blip r:embed="rId2"/>
                <a:stretch>
                  <a:fillRect l="-522" t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9389" y="1511378"/>
                <a:ext cx="11293643" cy="4653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𝑃𝑟𝑜𝑏𝑖𝑡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𝑟𝑒𝑤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𝑝𝑢𝑛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/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1511378"/>
                <a:ext cx="11293643" cy="465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48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</a:t>
            </a:r>
            <a:r>
              <a:rPr lang="en-US" i="1" baseline="-250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pun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– </a:t>
            </a:r>
            <a:r>
              <a:rPr lang="en-US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Uniform(0,1)</a:t>
            </a:r>
            <a:endParaRPr lang="en-U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lang="en-US" i="1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</a:t>
            </a:r>
            <a:r>
              <a:rPr lang="en-US" i="1" baseline="-250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rew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– </a:t>
            </a:r>
            <a:r>
              <a:rPr lang="en-US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Uniform(0,1)</a:t>
            </a:r>
            <a:endParaRPr lang="en-U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lang="el-GR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ω</a:t>
            </a:r>
            <a:r>
              <a:rPr lang="en-US" i="1" baseline="-25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– </a:t>
            </a:r>
            <a:r>
              <a:rPr lang="en-US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Gaussian(0,1)</a:t>
            </a:r>
            <a:endParaRPr lang="en-U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lang="el-GR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ω</a:t>
            </a:r>
            <a:r>
              <a:rPr lang="en-US" i="1" baseline="-25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– </a:t>
            </a:r>
            <a:r>
              <a:rPr lang="en-US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Gaussian(0,1)</a:t>
            </a:r>
          </a:p>
          <a:p>
            <a:r>
              <a:rPr lang="en-US" i="1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K</a:t>
            </a:r>
            <a:r>
              <a:rPr lang="en-US" dirty="0" smtClean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– Uniform(0,5)</a:t>
            </a:r>
          </a:p>
          <a:p>
            <a:endParaRPr lang="en-U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lang="el-GR" dirty="0" smtClean="0"/>
              <a:t>β</a:t>
            </a:r>
            <a:r>
              <a:rPr lang="en-US" dirty="0" smtClean="0"/>
              <a:t> – Gaussian(0,0.01)</a:t>
            </a:r>
          </a:p>
          <a:p>
            <a:endParaRPr lang="en-U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GamTest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3132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Reasonable variance – individual difference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Scores increase with gambling frequency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163" y="1504604"/>
            <a:ext cx="6937753" cy="53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IGT trends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82968" y="1277648"/>
            <a:ext cx="6522836" cy="51564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5716" y="3275215"/>
            <a:ext cx="300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Upper </a:t>
            </a:r>
            <a:r>
              <a:rPr lang="en-US" dirty="0" err="1" smtClean="0">
                <a:solidFill>
                  <a:srgbClr val="FF0000"/>
                </a:solidFill>
              </a:rPr>
              <a:t>GamTest</a:t>
            </a:r>
            <a:r>
              <a:rPr lang="en-US" dirty="0" smtClean="0">
                <a:solidFill>
                  <a:srgbClr val="FF0000"/>
                </a:solidFill>
              </a:rPr>
              <a:t> Quartile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Lower </a:t>
            </a:r>
            <a:r>
              <a:rPr lang="en-US" dirty="0" err="1" smtClean="0">
                <a:solidFill>
                  <a:srgbClr val="0070C0"/>
                </a:solidFill>
              </a:rPr>
              <a:t>GamTest</a:t>
            </a:r>
            <a:r>
              <a:rPr lang="en-US" dirty="0" smtClean="0">
                <a:solidFill>
                  <a:srgbClr val="0070C0"/>
                </a:solidFill>
              </a:rPr>
              <a:t> Quartile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01"/>
          <a:stretch/>
        </p:blipFill>
        <p:spPr>
          <a:xfrm>
            <a:off x="0" y="0"/>
            <a:ext cx="5361131" cy="67748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43"/>
          <a:stretch/>
        </p:blipFill>
        <p:spPr>
          <a:xfrm>
            <a:off x="5924782" y="1"/>
            <a:ext cx="4905143" cy="46100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50429" y="5303520"/>
            <a:ext cx="380665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Points = MAP</a:t>
            </a:r>
          </a:p>
          <a:p>
            <a:r>
              <a:rPr lang="en-US" dirty="0" smtClean="0"/>
              <a:t>Lines = 95% Credible Intervals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overlap with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models of the IGT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2872724"/>
            <a:ext cx="720080" cy="1296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smtClean="0"/>
              <a:t>A</a:t>
            </a:r>
            <a:endParaRPr lang="da-DK" sz="3200" dirty="0"/>
          </a:p>
        </p:txBody>
      </p:sp>
      <p:sp>
        <p:nvSpPr>
          <p:cNvPr id="5" name="Rectangle 4"/>
          <p:cNvSpPr/>
          <p:nvPr/>
        </p:nvSpPr>
        <p:spPr>
          <a:xfrm>
            <a:off x="2771800" y="2872724"/>
            <a:ext cx="720080" cy="12961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0" y="2872724"/>
            <a:ext cx="7200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2872724"/>
            <a:ext cx="720080" cy="129614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1110" y="2872724"/>
            <a:ext cx="24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Red = negative </a:t>
            </a:r>
            <a:r>
              <a:rPr lang="da-DK" b="1" dirty="0" err="1" smtClean="0"/>
              <a:t>valence</a:t>
            </a:r>
            <a:endParaRPr lang="da-DK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3295480"/>
            <a:ext cx="24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Blue = positive </a:t>
            </a:r>
            <a:r>
              <a:rPr lang="da-DK" b="1" dirty="0" err="1" smtClean="0"/>
              <a:t>valence</a:t>
            </a:r>
            <a:endParaRPr lang="da-DK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2" y="372752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Shade = </a:t>
            </a:r>
            <a:r>
              <a:rPr lang="da-DK" b="1" dirty="0" err="1"/>
              <a:t>s</a:t>
            </a:r>
            <a:r>
              <a:rPr lang="da-DK" b="1" dirty="0" err="1" smtClean="0"/>
              <a:t>trength</a:t>
            </a:r>
            <a:endParaRPr lang="da-DK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64525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Central concept – We choose a deck based on our expected valence for all decks</a:t>
            </a:r>
          </a:p>
          <a:p>
            <a:r>
              <a:rPr lang="en-US" sz="2400" dirty="0" smtClean="0"/>
              <a:t>Learning model – We update expected valence by choosing and getting feedback</a:t>
            </a:r>
          </a:p>
          <a:p>
            <a:endParaRPr lang="en-US" sz="2400" dirty="0"/>
          </a:p>
          <a:p>
            <a:r>
              <a:rPr lang="en-US" sz="2400" dirty="0" smtClean="0"/>
              <a:t>……variations on standard bandit models of choice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5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Factors for </a:t>
            </a:r>
            <a:r>
              <a:rPr lang="el-GR" dirty="0" smtClean="0"/>
              <a:t>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86" y="1786371"/>
            <a:ext cx="90678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decision profiles?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Increased reward driven learning</a:t>
            </a:r>
            <a:r>
              <a:rPr lang="en-US" dirty="0" smtClean="0">
                <a:solidFill>
                  <a:schemeClr val="bg1"/>
                </a:solidFill>
              </a:rPr>
              <a:t> 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 caused by money loss</a:t>
            </a:r>
          </a:p>
          <a:p>
            <a:endParaRPr lang="en-US" dirty="0"/>
          </a:p>
          <a:p>
            <a:r>
              <a:rPr lang="en-US" dirty="0" smtClean="0"/>
              <a:t>General emotional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Increased sensitivity of choice to reward frequency</a:t>
            </a:r>
          </a:p>
          <a:p>
            <a:endParaRPr lang="en-US" dirty="0" smtClean="0"/>
          </a:p>
          <a:p>
            <a:r>
              <a:rPr lang="en-US" dirty="0" smtClean="0"/>
              <a:t>Use more time than desired</a:t>
            </a:r>
          </a:p>
          <a:p>
            <a:endParaRPr lang="en-US" dirty="0"/>
          </a:p>
          <a:p>
            <a:r>
              <a:rPr lang="en-US" dirty="0" smtClean="0"/>
              <a:t>Social and relational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pathological gambler?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4" y="2359927"/>
            <a:ext cx="4135582" cy="276600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60" y="1886989"/>
            <a:ext cx="4696329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9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call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 there we noticed you’ve had some big losses lately and we want to see if you’re feeling okay. To speak to a counsellor call…..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 there we’ve noticed you’ve been spending a lot of time at the casino recently. To speak to a counsellor call….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the plate notation for a single subject implementation of the ORL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PVL-delta – </a:t>
            </a:r>
            <a:r>
              <a:rPr lang="en-US" dirty="0" err="1" smtClean="0"/>
              <a:t>Steingroever</a:t>
            </a:r>
            <a:r>
              <a:rPr lang="en-US" dirty="0" smtClean="0"/>
              <a:t>, </a:t>
            </a:r>
            <a:r>
              <a:rPr lang="en-US" dirty="0" err="1" smtClean="0"/>
              <a:t>Wetzels</a:t>
            </a:r>
            <a:r>
              <a:rPr lang="en-US" dirty="0" smtClean="0"/>
              <a:t>, &amp; </a:t>
            </a:r>
            <a:r>
              <a:rPr lang="en-US" dirty="0" err="1" smtClean="0"/>
              <a:t>Wagenmakers</a:t>
            </a:r>
            <a:r>
              <a:rPr lang="en-US" dirty="0" smtClean="0"/>
              <a:t>, 2013</a:t>
            </a:r>
          </a:p>
          <a:p>
            <a:pPr lvl="1"/>
            <a:r>
              <a:rPr lang="en-US" dirty="0" smtClean="0"/>
              <a:t>Prospect theory</a:t>
            </a:r>
          </a:p>
          <a:p>
            <a:endParaRPr lang="en-US" dirty="0"/>
          </a:p>
          <a:p>
            <a:r>
              <a:rPr lang="en-US" dirty="0" smtClean="0"/>
              <a:t>ORL – Haines, </a:t>
            </a:r>
            <a:r>
              <a:rPr lang="en-US" dirty="0" err="1" smtClean="0"/>
              <a:t>Vassileva</a:t>
            </a:r>
            <a:r>
              <a:rPr lang="en-US" dirty="0" smtClean="0"/>
              <a:t>, &amp; </a:t>
            </a:r>
            <a:r>
              <a:rPr lang="en-US" dirty="0" err="1" smtClean="0"/>
              <a:t>Ahn</a:t>
            </a:r>
            <a:r>
              <a:rPr lang="en-US" dirty="0" smtClean="0"/>
              <a:t>, 2018</a:t>
            </a:r>
          </a:p>
          <a:p>
            <a:pPr lvl="1"/>
            <a:r>
              <a:rPr lang="en-US" dirty="0" smtClean="0"/>
              <a:t>Outcome frequency and choice perseverance</a:t>
            </a:r>
          </a:p>
          <a:p>
            <a:pPr lvl="1"/>
            <a:r>
              <a:rPr lang="en-US" dirty="0" smtClean="0"/>
              <a:t>Application to gambling research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VSE – </a:t>
            </a:r>
            <a:r>
              <a:rPr lang="en-US" dirty="0" err="1" smtClean="0">
                <a:solidFill>
                  <a:srgbClr val="FF0000"/>
                </a:solidFill>
              </a:rPr>
              <a:t>Ligneul</a:t>
            </a:r>
            <a:r>
              <a:rPr lang="en-US" dirty="0" smtClean="0">
                <a:solidFill>
                  <a:srgbClr val="FF0000"/>
                </a:solidFill>
              </a:rPr>
              <a:t>, 2019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Exploration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Luce</a:t>
            </a:r>
            <a:r>
              <a:rPr lang="en-US" dirty="0" smtClean="0"/>
              <a:t> choice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32257" y="4289271"/>
            <a:ext cx="701917" cy="702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4342" y="5421992"/>
            <a:ext cx="669832" cy="609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99003" y="3150284"/>
            <a:ext cx="777693" cy="780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d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4" idx="0"/>
          </p:cNvCxnSpPr>
          <p:nvPr/>
        </p:nvCxnSpPr>
        <p:spPr>
          <a:xfrm flipH="1">
            <a:off x="2283216" y="3930952"/>
            <a:ext cx="4634" cy="358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3214" y="5005909"/>
            <a:ext cx="1" cy="4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3781" y="5666212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Choice on trial </a:t>
            </a:r>
            <a:r>
              <a:rPr lang="en-US" i="1" dirty="0" smtClean="0"/>
              <a:t>t</a:t>
            </a:r>
            <a:r>
              <a:rPr lang="en-US" dirty="0" smtClean="0"/>
              <a:t> (from decks 1 to </a:t>
            </a:r>
            <a:r>
              <a:rPr lang="en-US" i="1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13392" y="4462924"/>
            <a:ext cx="42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choosing deck </a:t>
            </a:r>
            <a:r>
              <a:rPr lang="en-US" i="1" dirty="0" smtClean="0"/>
              <a:t>d</a:t>
            </a:r>
            <a:r>
              <a:rPr lang="en-US" dirty="0" smtClean="0"/>
              <a:t>, on trial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89792" y="3259636"/>
            <a:ext cx="42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utility of deck </a:t>
            </a:r>
            <a:r>
              <a:rPr lang="en-US" i="1" dirty="0" smtClean="0"/>
              <a:t>d</a:t>
            </a:r>
            <a:r>
              <a:rPr lang="en-US" dirty="0" smtClean="0"/>
              <a:t>, on trial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1777963" y="2871585"/>
            <a:ext cx="2167775" cy="2385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28138" y="49174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  <a:r>
              <a:rPr lang="en-US" i="1" dirty="0" smtClean="0"/>
              <a:t> </a:t>
            </a:r>
            <a:r>
              <a:rPr lang="en-US" dirty="0" smtClean="0"/>
              <a:t>decks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47269" y="2701636"/>
            <a:ext cx="2511829" cy="3617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48910" y="593658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 </a:t>
            </a:r>
            <a:r>
              <a:rPr lang="en-US" dirty="0" smtClean="0"/>
              <a:t>trials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30658" y="4289271"/>
            <a:ext cx="701918" cy="7166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θ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6"/>
            <a:endCxn id="4" idx="2"/>
          </p:cNvCxnSpPr>
          <p:nvPr/>
        </p:nvCxnSpPr>
        <p:spPr>
          <a:xfrm flipV="1">
            <a:off x="832576" y="4640302"/>
            <a:ext cx="1099681" cy="7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81600" y="5628803"/>
                <a:ext cx="2387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𝐶𝑎𝑡𝑒𝑔𝑜𝑟𝑖𝑐𝑎𝑙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00" y="5628803"/>
                <a:ext cx="2387705" cy="307777"/>
              </a:xfrm>
              <a:prstGeom prst="rect">
                <a:avLst/>
              </a:prstGeom>
              <a:blipFill>
                <a:blip r:embed="rId2"/>
                <a:stretch>
                  <a:fillRect l="-256" t="-1961" r="-20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3403" y="4289271"/>
                <a:ext cx="2390847" cy="74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03" y="4289271"/>
                <a:ext cx="2390847" cy="742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19404" y="1360827"/>
            <a:ext cx="3328239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model exploration within the </a:t>
            </a:r>
            <a:r>
              <a:rPr lang="en-US" dirty="0" err="1" smtClean="0"/>
              <a:t>Luce</a:t>
            </a:r>
            <a:r>
              <a:rPr lang="en-US" dirty="0" smtClean="0"/>
              <a:t> choice rule?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52902" y="2249037"/>
            <a:ext cx="55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VSE – </a:t>
            </a:r>
            <a:r>
              <a:rPr lang="en-US" dirty="0" smtClean="0">
                <a:solidFill>
                  <a:srgbClr val="FF0000"/>
                </a:solidFill>
              </a:rPr>
              <a:t>not just “random “exploration </a:t>
            </a:r>
            <a:r>
              <a:rPr lang="en-US" dirty="0" smtClean="0">
                <a:solidFill>
                  <a:srgbClr val="FF0000"/>
                </a:solidFill>
              </a:rPr>
              <a:t>(i.e. inverse heat)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Also sequential exploration – learning rule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8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VSE – Utility function - Symmetric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066" y="2146357"/>
                <a:ext cx="4046492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66" y="2146357"/>
                <a:ext cx="4046492" cy="959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54832" y="2361512"/>
                <a:ext cx="485568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832" y="2361512"/>
                <a:ext cx="4855688" cy="385555"/>
              </a:xfrm>
              <a:prstGeom prst="rect">
                <a:avLst/>
              </a:prstGeom>
              <a:blipFill>
                <a:blip r:embed="rId3"/>
                <a:stretch>
                  <a:fillRect l="-503" t="-1563" r="-126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&quot;No&quot; Symbol 6"/>
          <p:cNvSpPr/>
          <p:nvPr/>
        </p:nvSpPr>
        <p:spPr>
          <a:xfrm>
            <a:off x="2654088" y="1816951"/>
            <a:ext cx="1535527" cy="1378239"/>
          </a:xfrm>
          <a:prstGeom prst="noSmoking">
            <a:avLst>
              <a:gd name="adj" fmla="val 30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VSE – Value updating – decay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711" y="2315073"/>
                <a:ext cx="4090351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1" y="2315073"/>
                <a:ext cx="4090351" cy="385105"/>
              </a:xfrm>
              <a:prstGeom prst="rect">
                <a:avLst/>
              </a:prstGeom>
              <a:blipFill>
                <a:blip r:embed="rId2"/>
                <a:stretch>
                  <a:fillRect l="-1341" t="-1587" r="-238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&quot;No&quot; Symbol 4"/>
          <p:cNvSpPr/>
          <p:nvPr/>
        </p:nvSpPr>
        <p:spPr>
          <a:xfrm>
            <a:off x="1082984" y="1786445"/>
            <a:ext cx="1535527" cy="1378239"/>
          </a:xfrm>
          <a:prstGeom prst="noSmoking">
            <a:avLst>
              <a:gd name="adj" fmla="val 30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49733" y="4244709"/>
                <a:ext cx="6595908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𝐸𝑥𝑝𝑙𝑜𝑖𝑡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𝐸𝑥𝑝𝑙𝑜𝑖𝑡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𝑐h𝑜𝑠𝑒𝑛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𝐸𝑥𝑝𝑙𝑜𝑖𝑡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𝑢𝑛𝑐h𝑜𝑠𝑒𝑛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3" y="4244709"/>
                <a:ext cx="6595908" cy="959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1062" y="5598622"/>
                <a:ext cx="248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62" y="5598622"/>
                <a:ext cx="2487540" cy="369332"/>
              </a:xfrm>
              <a:prstGeom prst="rect">
                <a:avLst/>
              </a:prstGeom>
              <a:blipFill>
                <a:blip r:embed="rId4"/>
                <a:stretch>
                  <a:fillRect l="-2696" r="-392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1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IGT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EVL – </a:t>
            </a:r>
            <a:r>
              <a:rPr lang="en-US" dirty="0" err="1" smtClean="0"/>
              <a:t>Busemeyer</a:t>
            </a:r>
            <a:r>
              <a:rPr lang="en-US" dirty="0" smtClean="0"/>
              <a:t> &amp; Stout, 2002</a:t>
            </a:r>
          </a:p>
          <a:p>
            <a:endParaRPr lang="en-US" dirty="0"/>
          </a:p>
          <a:p>
            <a:r>
              <a:rPr lang="en-US" dirty="0" smtClean="0"/>
              <a:t>PVL and related – e.g. </a:t>
            </a:r>
            <a:r>
              <a:rPr lang="en-US" dirty="0" err="1" smtClean="0"/>
              <a:t>Steingroever</a:t>
            </a:r>
            <a:r>
              <a:rPr lang="en-US" dirty="0" smtClean="0"/>
              <a:t>, </a:t>
            </a:r>
            <a:r>
              <a:rPr lang="en-US" dirty="0" err="1" smtClean="0"/>
              <a:t>Wetzels</a:t>
            </a:r>
            <a:r>
              <a:rPr lang="en-US" dirty="0" smtClean="0"/>
              <a:t>, &amp; </a:t>
            </a:r>
            <a:r>
              <a:rPr lang="en-US" dirty="0" err="1" smtClean="0"/>
              <a:t>Wagenmakers</a:t>
            </a:r>
            <a:r>
              <a:rPr lang="en-US" dirty="0" smtClean="0"/>
              <a:t>, 2013</a:t>
            </a:r>
          </a:p>
          <a:p>
            <a:endParaRPr lang="en-US" dirty="0"/>
          </a:p>
          <a:p>
            <a:r>
              <a:rPr lang="en-US" dirty="0" smtClean="0"/>
              <a:t>ORL – Haines, </a:t>
            </a:r>
            <a:r>
              <a:rPr lang="en-US" dirty="0" err="1" smtClean="0"/>
              <a:t>Vassileva</a:t>
            </a:r>
            <a:r>
              <a:rPr lang="en-US" dirty="0" smtClean="0"/>
              <a:t>, &amp; </a:t>
            </a:r>
            <a:r>
              <a:rPr lang="en-US" dirty="0" err="1" smtClean="0"/>
              <a:t>Ahn</a:t>
            </a:r>
            <a:r>
              <a:rPr lang="en-US" dirty="0" smtClean="0"/>
              <a:t>, 2018</a:t>
            </a:r>
          </a:p>
          <a:p>
            <a:endParaRPr lang="en-US" dirty="0"/>
          </a:p>
          <a:p>
            <a:r>
              <a:rPr lang="en-US" dirty="0" smtClean="0"/>
              <a:t>VSE – </a:t>
            </a:r>
            <a:r>
              <a:rPr lang="en-US" dirty="0" err="1" smtClean="0"/>
              <a:t>Ligneul</a:t>
            </a:r>
            <a:r>
              <a:rPr lang="en-US" dirty="0" smtClean="0"/>
              <a:t>, 2019</a:t>
            </a:r>
          </a:p>
          <a:p>
            <a:endParaRPr lang="en-US" dirty="0"/>
          </a:p>
          <a:p>
            <a:r>
              <a:rPr lang="en-US" dirty="0" smtClean="0"/>
              <a:t>Also IBLT versions – Gonzales et 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1" y="3718039"/>
            <a:ext cx="4852030" cy="229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559" y="1834682"/>
                <a:ext cx="6595908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𝐸𝑥𝑝𝑙𝑜𝑖𝑡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𝐸𝑥𝑝𝑙𝑜𝑖𝑡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𝑐h𝑜𝑠𝑒𝑛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𝐸𝑥𝑝𝑙𝑜𝑖𝑡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𝑢𝑛𝑐h𝑜𝑠𝑒𝑛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9" y="1834682"/>
                <a:ext cx="6595908" cy="959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075" y="1804371"/>
            <a:ext cx="4207173" cy="475451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 deck was never chosen…..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a deck was chosen at a rate of e.g. 20% </a:t>
            </a:r>
            <a:br>
              <a:rPr lang="en-US" dirty="0" smtClean="0"/>
            </a:br>
            <a:r>
              <a:rPr lang="en-US" dirty="0" smtClean="0"/>
              <a:t>(with a value of .6)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907085"/>
            <a:ext cx="4394326" cy="2032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252" y="4692552"/>
            <a:ext cx="2695402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406" y="1862052"/>
            <a:ext cx="3750673" cy="4238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5334" y="1791179"/>
                <a:ext cx="6595908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𝐸𝑥𝑝𝑙𝑜𝑖𝑡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𝐸𝑥𝑝𝑙𝑜𝑖𝑡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𝑐h𝑜𝑠𝑒𝑛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𝐸𝑥𝑝𝑙𝑜𝑖𝑡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𝑢𝑛𝑐h𝑜𝑠𝑒𝑛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34" y="1791179"/>
                <a:ext cx="6595908" cy="959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1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VSE – Sequential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Psychological assumption: people have an “impulse” or “urge” to choose decks they haven’t chosen for a while</a:t>
            </a:r>
          </a:p>
          <a:p>
            <a:endParaRPr lang="en-US" dirty="0" smtClean="0"/>
          </a:p>
          <a:p>
            <a:r>
              <a:rPr lang="en-US" dirty="0" smtClean="0"/>
              <a:t>Exploration “urge” is modeled like </a:t>
            </a:r>
            <a:r>
              <a:rPr lang="en-US" dirty="0" err="1" smtClean="0"/>
              <a:t>Rescorla</a:t>
            </a:r>
            <a:r>
              <a:rPr lang="en-US" dirty="0" smtClean="0"/>
              <a:t>-Wagner associative strength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affected by three factors</a:t>
            </a:r>
          </a:p>
          <a:p>
            <a:pPr lvl="1"/>
            <a:r>
              <a:rPr lang="en-US" dirty="0" smtClean="0"/>
              <a:t>Time since last selection -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Rate that the “urge” builds up - </a:t>
            </a:r>
          </a:p>
          <a:p>
            <a:pPr lvl="1"/>
            <a:r>
              <a:rPr lang="en-US" dirty="0" smtClean="0"/>
              <a:t>Maximum possible “urge” (think maximum associative strength in RW)</a:t>
            </a:r>
          </a:p>
          <a:p>
            <a:pPr lvl="1"/>
            <a:r>
              <a:rPr lang="en-US" dirty="0" smtClean="0"/>
              <a:t>(Can be negative!)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34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Rescorla</a:t>
            </a:r>
            <a:r>
              <a:rPr lang="en-US" dirty="0" smtClean="0"/>
              <a:t>-Wagner </a:t>
            </a:r>
            <a:r>
              <a:rPr lang="en-US" dirty="0" smtClean="0"/>
              <a:t>Theory </a:t>
            </a:r>
            <a:r>
              <a:rPr lang="en-US" dirty="0" err="1" smtClean="0"/>
              <a:t>Formalisation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979160" cy="4351338"/>
              </a:xfrm>
            </p:spPr>
            <p:txBody>
              <a:bodyPr/>
              <a:lstStyle/>
              <a:p>
                <a:r>
                  <a:rPr lang="en-US" dirty="0" smtClean="0"/>
                  <a:t>Change in associative strength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 smtClean="0"/>
                  <a:t> for a CS-US pair depends on</a:t>
                </a:r>
              </a:p>
              <a:p>
                <a:endParaRPr lang="en-US" dirty="0"/>
              </a:p>
              <a:p>
                <a:r>
                  <a:rPr lang="en-US" dirty="0" smtClean="0"/>
                  <a:t>1) Maximum associative strength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2) Salience of the 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3)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979160" cy="4351338"/>
              </a:xfrm>
              <a:blipFill>
                <a:blip r:embed="rId2"/>
                <a:stretch>
                  <a:fillRect l="-1837" t="-2241" r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20383" y="2820987"/>
                <a:ext cx="37315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83" y="2820987"/>
                <a:ext cx="373153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599680" y="2049722"/>
            <a:ext cx="331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Simple equation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367520" y="2820987"/>
            <a:ext cx="1684397" cy="57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51520" y="4260097"/>
            <a:ext cx="375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Prediction error</a:t>
            </a:r>
          </a:p>
          <a:p>
            <a:r>
              <a:rPr lang="en-US" sz="2800" dirty="0" smtClean="0"/>
              <a:t>Psychological: surprise</a:t>
            </a:r>
          </a:p>
          <a:p>
            <a:r>
              <a:rPr lang="en-US" sz="2800" dirty="0" err="1" smtClean="0"/>
              <a:t>Kamin</a:t>
            </a:r>
            <a:r>
              <a:rPr lang="en-US" sz="2800" dirty="0" smtClean="0"/>
              <a:t> interpretation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H="1" flipV="1">
            <a:off x="10209719" y="3396874"/>
            <a:ext cx="21401" cy="863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</a:t>
            </a:r>
            <a:r>
              <a:rPr lang="en-US" dirty="0" err="1" smtClean="0"/>
              <a:t>Rescorla</a:t>
            </a:r>
            <a:r>
              <a:rPr lang="en-US" dirty="0" smtClean="0"/>
              <a:t>-Wagner Simulation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15" y="1280160"/>
            <a:ext cx="4129086" cy="4666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4990"/>
            <a:ext cx="4925217" cy="35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VSE – Sequential exploration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88193" y="3130573"/>
                <a:ext cx="8641340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𝑙𝑜𝑟𝑒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𝑐h𝑜𝑠𝑒𝑛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𝐸𝑥𝑝𝑙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𝑜𝑟𝑒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𝐸𝑥𝑝𝑙𝑜𝑟𝑒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𝑢𝑛𝑐h𝑜𝑠𝑒𝑛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93" y="3130573"/>
                <a:ext cx="8641340" cy="959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88193" y="2027884"/>
                <a:ext cx="27948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93" y="2027884"/>
                <a:ext cx="2794868" cy="369332"/>
              </a:xfrm>
              <a:prstGeom prst="rect">
                <a:avLst/>
              </a:prstGeom>
              <a:blipFill>
                <a:blip r:embed="rId3"/>
                <a:stretch>
                  <a:fillRect l="-196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&quot;No&quot; Symbol 5"/>
          <p:cNvSpPr/>
          <p:nvPr/>
        </p:nvSpPr>
        <p:spPr>
          <a:xfrm>
            <a:off x="2117863" y="1523430"/>
            <a:ext cx="1535527" cy="1378239"/>
          </a:xfrm>
          <a:prstGeom prst="noSmoking">
            <a:avLst>
              <a:gd name="adj" fmla="val 30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161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2587" y="467291"/>
                <a:ext cx="4047005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7" y="467291"/>
                <a:ext cx="4047005" cy="321370"/>
              </a:xfrm>
              <a:prstGeom prst="rect">
                <a:avLst/>
              </a:prstGeom>
              <a:blipFill>
                <a:blip r:embed="rId2"/>
                <a:stretch>
                  <a:fillRect l="-452" t="-1923" r="-151" b="-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1061" y="919752"/>
                <a:ext cx="5500095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𝐸𝑥𝑝𝑙𝑜𝑖𝑡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𝐸𝑥𝑝𝑙𝑜𝑖𝑡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𝑐h𝑜𝑠𝑒𝑛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𝐸𝑥𝑝𝑙𝑜𝑖𝑡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𝑢𝑛𝑐h𝑜𝑠𝑒𝑛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61" y="919752"/>
                <a:ext cx="5500095" cy="7993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7931" y="1889604"/>
                <a:ext cx="7207229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𝑙𝑜𝑟𝑒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𝑐h𝑜𝑠𝑒𝑛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𝐸𝑥𝑝𝑙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𝑜𝑟𝑒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𝐸𝑥𝑝𝑙𝑜𝑟𝑒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𝑢𝑛𝑐h𝑜𝑠𝑒𝑛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1" y="1889604"/>
                <a:ext cx="7207229" cy="79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2915442"/>
                <a:ext cx="5065070" cy="799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𝐸𝑥𝑝𝑙𝑜𝑟𝑒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𝐸𝑥𝑝𝑙𝑜𝑖𝑡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𝐸𝑥𝑝𝑙𝑜𝑟𝑒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𝐸𝑥𝑝𝑙𝑜𝑖𝑡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15442"/>
                <a:ext cx="5065070" cy="799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5612" y="4272677"/>
            <a:ext cx="9273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Free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 smtClean="0"/>
              <a:t>θ</a:t>
            </a:r>
            <a:r>
              <a:rPr lang="en-US" i="1" dirty="0" smtClean="0"/>
              <a:t> ~ </a:t>
            </a:r>
            <a:r>
              <a:rPr lang="en-US" dirty="0" smtClean="0"/>
              <a:t>Uniform(0,1) – Risk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 smtClean="0"/>
              <a:t>δ</a:t>
            </a:r>
            <a:r>
              <a:rPr lang="en-US" i="1" dirty="0" smtClean="0"/>
              <a:t> ~ </a:t>
            </a:r>
            <a:r>
              <a:rPr lang="en-US" dirty="0" smtClean="0"/>
              <a:t>Uniform(0,1) – Value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a </a:t>
            </a:r>
            <a:r>
              <a:rPr lang="en-US" dirty="0" smtClean="0"/>
              <a:t>~ Uniform(0,1) – Sequential exploration learning rate – build up of “urge”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ϕ</a:t>
            </a:r>
            <a:r>
              <a:rPr lang="en-US" dirty="0" smtClean="0"/>
              <a:t> ~ Normal(0,0.01) – (or unbounded) – asymptote for sequential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 </a:t>
            </a:r>
            <a:r>
              <a:rPr lang="en-US" dirty="0"/>
              <a:t>~ Uniform(0,5) 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(or 3</a:t>
            </a:r>
            <a:r>
              <a:rPr lang="el-GR" baseline="30000" dirty="0">
                <a:solidFill>
                  <a:schemeClr val="bg1">
                    <a:lumMod val="50000"/>
                  </a:schemeClr>
                </a:solidFill>
              </a:rPr>
              <a:t>β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– 1, 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β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~ Uniform(0,5) – </a:t>
            </a:r>
            <a:r>
              <a:rPr lang="en-US" dirty="0"/>
              <a:t>Noise/random exploration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09000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variations on bandit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PVL-delta: Prospect Theory + </a:t>
            </a:r>
            <a:r>
              <a:rPr lang="en-US" dirty="0" err="1" smtClean="0"/>
              <a:t>Rescorla</a:t>
            </a:r>
            <a:r>
              <a:rPr lang="en-US" dirty="0" smtClean="0"/>
              <a:t>-Wagner framework (delta rule) + </a:t>
            </a:r>
            <a:r>
              <a:rPr lang="en-US" dirty="0" err="1" smtClean="0"/>
              <a:t>Luce</a:t>
            </a:r>
            <a:r>
              <a:rPr lang="en-US" dirty="0" smtClean="0"/>
              <a:t> Choice Rule</a:t>
            </a:r>
          </a:p>
          <a:p>
            <a:endParaRPr lang="en-US" dirty="0"/>
          </a:p>
          <a:p>
            <a:r>
              <a:rPr lang="en-US" dirty="0" smtClean="0"/>
              <a:t>ORL: Value of outcomes + Frequency of outcomes + Perseverance with prior choice + </a:t>
            </a:r>
            <a:r>
              <a:rPr lang="en-US" dirty="0" err="1" smtClean="0"/>
              <a:t>Luce</a:t>
            </a:r>
            <a:r>
              <a:rPr lang="en-US" dirty="0" smtClean="0"/>
              <a:t> Choice Rule</a:t>
            </a:r>
          </a:p>
          <a:p>
            <a:endParaRPr lang="en-US" dirty="0"/>
          </a:p>
          <a:p>
            <a:r>
              <a:rPr lang="en-US" dirty="0" smtClean="0"/>
              <a:t>VSE: Value of outcomes + Urge to explore alternatives + </a:t>
            </a:r>
            <a:r>
              <a:rPr lang="en-US" dirty="0" err="1" smtClean="0"/>
              <a:t>Luce</a:t>
            </a:r>
            <a:r>
              <a:rPr lang="en-US" dirty="0" smtClean="0"/>
              <a:t> Choice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PVL-delta – </a:t>
            </a:r>
            <a:r>
              <a:rPr lang="en-US" dirty="0" err="1" smtClean="0"/>
              <a:t>Steingroever</a:t>
            </a:r>
            <a:r>
              <a:rPr lang="en-US" dirty="0" smtClean="0"/>
              <a:t>, </a:t>
            </a:r>
            <a:r>
              <a:rPr lang="en-US" dirty="0" err="1" smtClean="0"/>
              <a:t>Wetzels</a:t>
            </a:r>
            <a:r>
              <a:rPr lang="en-US" dirty="0" smtClean="0"/>
              <a:t>, &amp; </a:t>
            </a:r>
            <a:r>
              <a:rPr lang="en-US" dirty="0" err="1" smtClean="0"/>
              <a:t>Wagenmakers</a:t>
            </a:r>
            <a:r>
              <a:rPr lang="en-US" dirty="0" smtClean="0"/>
              <a:t>, 2013</a:t>
            </a:r>
          </a:p>
          <a:p>
            <a:pPr lvl="1"/>
            <a:r>
              <a:rPr lang="en-US" dirty="0" smtClean="0"/>
              <a:t>Prospect theory</a:t>
            </a:r>
          </a:p>
          <a:p>
            <a:endParaRPr lang="en-US" dirty="0"/>
          </a:p>
          <a:p>
            <a:r>
              <a:rPr lang="en-US" dirty="0" smtClean="0"/>
              <a:t>ORL – Haines, </a:t>
            </a:r>
            <a:r>
              <a:rPr lang="en-US" dirty="0" err="1" smtClean="0"/>
              <a:t>Vassileva</a:t>
            </a:r>
            <a:r>
              <a:rPr lang="en-US" dirty="0" smtClean="0"/>
              <a:t>, &amp; </a:t>
            </a:r>
            <a:r>
              <a:rPr lang="en-US" dirty="0" err="1" smtClean="0"/>
              <a:t>Ahn</a:t>
            </a:r>
            <a:r>
              <a:rPr lang="en-US" dirty="0" smtClean="0"/>
              <a:t>, 2018</a:t>
            </a:r>
          </a:p>
          <a:p>
            <a:pPr lvl="1"/>
            <a:r>
              <a:rPr lang="en-US" dirty="0" smtClean="0"/>
              <a:t>Outcome frequency and choice perseverance </a:t>
            </a:r>
          </a:p>
          <a:p>
            <a:pPr lvl="1"/>
            <a:r>
              <a:rPr lang="en-US" dirty="0" smtClean="0"/>
              <a:t>Application to gambling research</a:t>
            </a:r>
          </a:p>
          <a:p>
            <a:endParaRPr lang="en-US" dirty="0"/>
          </a:p>
          <a:p>
            <a:r>
              <a:rPr lang="en-US" dirty="0" smtClean="0"/>
              <a:t>VSE – </a:t>
            </a:r>
            <a:r>
              <a:rPr lang="en-US" dirty="0" err="1" smtClean="0"/>
              <a:t>Ligneul</a:t>
            </a:r>
            <a:r>
              <a:rPr lang="en-US" dirty="0" smtClean="0"/>
              <a:t>, 2019</a:t>
            </a:r>
          </a:p>
          <a:p>
            <a:pPr lvl="1"/>
            <a:r>
              <a:rPr lang="en-US" dirty="0" smtClean="0"/>
              <a:t>Exploration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PVL-delta – </a:t>
            </a:r>
            <a:r>
              <a:rPr lang="en-US" dirty="0" err="1" smtClean="0">
                <a:solidFill>
                  <a:srgbClr val="FF0000"/>
                </a:solidFill>
              </a:rPr>
              <a:t>Steingroever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Wetzels</a:t>
            </a:r>
            <a:r>
              <a:rPr lang="en-US" dirty="0" smtClean="0">
                <a:solidFill>
                  <a:srgbClr val="FF0000"/>
                </a:solidFill>
              </a:rPr>
              <a:t>, &amp; </a:t>
            </a:r>
            <a:r>
              <a:rPr lang="en-US" dirty="0" err="1" smtClean="0">
                <a:solidFill>
                  <a:srgbClr val="FF0000"/>
                </a:solidFill>
              </a:rPr>
              <a:t>Wagenmakers</a:t>
            </a:r>
            <a:r>
              <a:rPr lang="en-US" dirty="0" smtClean="0">
                <a:solidFill>
                  <a:srgbClr val="FF0000"/>
                </a:solidFill>
              </a:rPr>
              <a:t>, 2013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Prospect theory</a:t>
            </a:r>
          </a:p>
          <a:p>
            <a:endParaRPr lang="en-US" dirty="0"/>
          </a:p>
          <a:p>
            <a:r>
              <a:rPr lang="en-US" dirty="0" smtClean="0"/>
              <a:t>ORL – Haines, </a:t>
            </a:r>
            <a:r>
              <a:rPr lang="en-US" dirty="0" err="1" smtClean="0"/>
              <a:t>Vassileva</a:t>
            </a:r>
            <a:r>
              <a:rPr lang="en-US" dirty="0" smtClean="0"/>
              <a:t>, &amp; </a:t>
            </a:r>
            <a:r>
              <a:rPr lang="en-US" dirty="0" err="1" smtClean="0"/>
              <a:t>Ahn</a:t>
            </a:r>
            <a:r>
              <a:rPr lang="en-US" dirty="0" smtClean="0"/>
              <a:t>, 2018</a:t>
            </a:r>
          </a:p>
          <a:p>
            <a:pPr lvl="1"/>
            <a:r>
              <a:rPr lang="en-US" dirty="0" smtClean="0"/>
              <a:t>Outcome frequency and choice perseverance </a:t>
            </a:r>
          </a:p>
          <a:p>
            <a:pPr lvl="1"/>
            <a:r>
              <a:rPr lang="en-US" dirty="0" smtClean="0"/>
              <a:t>Application to gambling research</a:t>
            </a:r>
          </a:p>
          <a:p>
            <a:endParaRPr lang="en-US" dirty="0"/>
          </a:p>
          <a:p>
            <a:r>
              <a:rPr lang="en-US" dirty="0" smtClean="0"/>
              <a:t>VSE – </a:t>
            </a:r>
            <a:r>
              <a:rPr lang="en-US" dirty="0" err="1" smtClean="0"/>
              <a:t>Ligneul</a:t>
            </a:r>
            <a:r>
              <a:rPr lang="en-US" dirty="0" smtClean="0"/>
              <a:t>, 2019</a:t>
            </a:r>
          </a:p>
          <a:p>
            <a:pPr lvl="1"/>
            <a:r>
              <a:rPr lang="en-US" dirty="0" smtClean="0"/>
              <a:t>Exploration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Prospect theory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3579</Words>
  <Application>Microsoft Office PowerPoint</Application>
  <PresentationFormat>Widescreen</PresentationFormat>
  <Paragraphs>497</Paragraphs>
  <Slides>67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Office Theme</vt:lpstr>
      <vt:lpstr>1_Office Theme</vt:lpstr>
      <vt:lpstr>Modeling the Iowa Gambling Task</vt:lpstr>
      <vt:lpstr>Today’s goals</vt:lpstr>
      <vt:lpstr>Iowa Gambling Task – Learning and Choice</vt:lpstr>
      <vt:lpstr>Why the Iowa Gambling Task is interesting</vt:lpstr>
      <vt:lpstr>RL models of the IGT</vt:lpstr>
      <vt:lpstr>Available IGT models </vt:lpstr>
      <vt:lpstr>Module focus</vt:lpstr>
      <vt:lpstr>Module focus</vt:lpstr>
      <vt:lpstr>Prospect theory</vt:lpstr>
      <vt:lpstr>Utility functions</vt:lpstr>
      <vt:lpstr>Utility functions</vt:lpstr>
      <vt:lpstr>Utility functions</vt:lpstr>
      <vt:lpstr>How do utility funcitons determine risk preferences?</vt:lpstr>
      <vt:lpstr>Risk preferences and the coin toss</vt:lpstr>
      <vt:lpstr>Risk preferences</vt:lpstr>
      <vt:lpstr>Risk Aversion</vt:lpstr>
      <vt:lpstr>Risk Seeking</vt:lpstr>
      <vt:lpstr>Prospect Theory Value Function</vt:lpstr>
      <vt:lpstr>Revision: Bandit model</vt:lpstr>
      <vt:lpstr>Luce choice</vt:lpstr>
      <vt:lpstr>Delta rule + Prospect Theory</vt:lpstr>
      <vt:lpstr>Module focus</vt:lpstr>
      <vt:lpstr>Example from our own research</vt:lpstr>
      <vt:lpstr>Problem gambling (in Denmark &amp; Europe)</vt:lpstr>
      <vt:lpstr>Problem gambling (in Denmark &amp; Europe)</vt:lpstr>
      <vt:lpstr>Need for early identification and treatment</vt:lpstr>
      <vt:lpstr>PowerPoint Presentation</vt:lpstr>
      <vt:lpstr>Present Research (&amp; Applications)</vt:lpstr>
      <vt:lpstr>Present Research</vt:lpstr>
      <vt:lpstr>Recruitment</vt:lpstr>
      <vt:lpstr>Participant data</vt:lpstr>
      <vt:lpstr>Present Research</vt:lpstr>
      <vt:lpstr>GamTest</vt:lpstr>
      <vt:lpstr>PowerPoint Presentation</vt:lpstr>
      <vt:lpstr>Bi-factor model</vt:lpstr>
      <vt:lpstr>Present Research</vt:lpstr>
      <vt:lpstr>Iowa Gambling Task – Learning and Choice</vt:lpstr>
      <vt:lpstr>Available IGT models </vt:lpstr>
      <vt:lpstr>ORL model</vt:lpstr>
      <vt:lpstr>PowerPoint Presentation</vt:lpstr>
      <vt:lpstr>PowerPoint Presentation</vt:lpstr>
      <vt:lpstr>PowerPoint Presentation</vt:lpstr>
      <vt:lpstr>Present Research</vt:lpstr>
      <vt:lpstr>GamTest Scores</vt:lpstr>
      <vt:lpstr>Heirarchical model</vt:lpstr>
      <vt:lpstr>Priors</vt:lpstr>
      <vt:lpstr>GamTest Results</vt:lpstr>
      <vt:lpstr>IGT trends</vt:lpstr>
      <vt:lpstr>PowerPoint Presentation</vt:lpstr>
      <vt:lpstr>Bayes Factors for β</vt:lpstr>
      <vt:lpstr>Two decision profiles?</vt:lpstr>
      <vt:lpstr>Two types of pathological gambler?</vt:lpstr>
      <vt:lpstr>Two types of call script</vt:lpstr>
      <vt:lpstr>Homework</vt:lpstr>
      <vt:lpstr>Module focus</vt:lpstr>
      <vt:lpstr>Luce choice</vt:lpstr>
      <vt:lpstr>Building the model</vt:lpstr>
      <vt:lpstr>VSE – Utility function - Symmetric</vt:lpstr>
      <vt:lpstr>VSE – Value updating – decay process</vt:lpstr>
      <vt:lpstr>If a deck was never chosen…..</vt:lpstr>
      <vt:lpstr>If a deck was chosen at a rate of e.g. 20%  (with a value of .6)</vt:lpstr>
      <vt:lpstr>VSE – Sequential exploration</vt:lpstr>
      <vt:lpstr>Recap: Rescorla-Wagner Theory Formalisation</vt:lpstr>
      <vt:lpstr>Recap: Rescorla-Wagner Simulation</vt:lpstr>
      <vt:lpstr>VSE – Sequential exploration</vt:lpstr>
      <vt:lpstr>PowerPoint Presentation</vt:lpstr>
      <vt:lpstr>Three variations on bandit models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Iowa Gambling Task</dc:title>
  <dc:creator>Joshua Charles Skewes</dc:creator>
  <cp:lastModifiedBy>Joshua Charles Skewes</cp:lastModifiedBy>
  <cp:revision>45</cp:revision>
  <dcterms:created xsi:type="dcterms:W3CDTF">2020-01-20T01:38:07Z</dcterms:created>
  <dcterms:modified xsi:type="dcterms:W3CDTF">2020-02-03T11:36:28Z</dcterms:modified>
</cp:coreProperties>
</file>