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65" r:id="rId16"/>
    <p:sldId id="275" r:id="rId17"/>
    <p:sldId id="276" r:id="rId18"/>
    <p:sldId id="278" r:id="rId19"/>
    <p:sldId id="274" r:id="rId20"/>
    <p:sldId id="279" r:id="rId21"/>
    <p:sldId id="280" r:id="rId22"/>
    <p:sldId id="282" r:id="rId23"/>
    <p:sldId id="281" r:id="rId24"/>
    <p:sldId id="284" r:id="rId25"/>
    <p:sldId id="283" r:id="rId26"/>
    <p:sldId id="286" r:id="rId27"/>
    <p:sldId id="285" r:id="rId28"/>
    <p:sldId id="287" r:id="rId29"/>
    <p:sldId id="288" r:id="rId30"/>
    <p:sldId id="294" r:id="rId31"/>
    <p:sldId id="289" r:id="rId32"/>
    <p:sldId id="292" r:id="rId33"/>
    <p:sldId id="293" r:id="rId34"/>
    <p:sldId id="290" r:id="rId35"/>
    <p:sldId id="291" r:id="rId36"/>
    <p:sldId id="300" r:id="rId37"/>
    <p:sldId id="295" r:id="rId38"/>
    <p:sldId id="301" r:id="rId39"/>
    <p:sldId id="296" r:id="rId40"/>
    <p:sldId id="298" r:id="rId41"/>
    <p:sldId id="299" r:id="rId42"/>
    <p:sldId id="302" r:id="rId43"/>
    <p:sldId id="303" r:id="rId44"/>
    <p:sldId id="304" r:id="rId45"/>
    <p:sldId id="305" r:id="rId46"/>
    <p:sldId id="306" r:id="rId47"/>
    <p:sldId id="307" r:id="rId48"/>
    <p:sldId id="309" r:id="rId49"/>
    <p:sldId id="310" r:id="rId50"/>
    <p:sldId id="311" r:id="rId51"/>
    <p:sldId id="308" r:id="rId52"/>
    <p:sldId id="312" r:id="rId53"/>
    <p:sldId id="313" r:id="rId54"/>
    <p:sldId id="314" r:id="rId55"/>
    <p:sldId id="315" r:id="rId56"/>
    <p:sldId id="317" r:id="rId57"/>
    <p:sldId id="31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CCEB-A62E-4C6B-9660-EC645AD46D35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2CAE-B76C-426B-9C3E-847EBFB87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7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CCEB-A62E-4C6B-9660-EC645AD46D35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2CAE-B76C-426B-9C3E-847EBFB87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7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CCEB-A62E-4C6B-9660-EC645AD46D35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2CAE-B76C-426B-9C3E-847EBFB87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9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CCEB-A62E-4C6B-9660-EC645AD46D35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2CAE-B76C-426B-9C3E-847EBFB87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CCEB-A62E-4C6B-9660-EC645AD46D35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2CAE-B76C-426B-9C3E-847EBFB87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5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CCEB-A62E-4C6B-9660-EC645AD46D35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2CAE-B76C-426B-9C3E-847EBFB87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1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CCEB-A62E-4C6B-9660-EC645AD46D35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2CAE-B76C-426B-9C3E-847EBFB87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4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CCEB-A62E-4C6B-9660-EC645AD46D35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2CAE-B76C-426B-9C3E-847EBFB87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4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CCEB-A62E-4C6B-9660-EC645AD46D35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2CAE-B76C-426B-9C3E-847EBFB87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8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CCEB-A62E-4C6B-9660-EC645AD46D35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2CAE-B76C-426B-9C3E-847EBFB87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3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CCEB-A62E-4C6B-9660-EC645AD46D35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2CAE-B76C-426B-9C3E-847EBFB87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3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CCCEB-A62E-4C6B-9660-EC645AD46D35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2CAE-B76C-426B-9C3E-847EBFB87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3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Theory of Learning and Choice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contrast to…..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Eye puff reflex</a:t>
            </a:r>
          </a:p>
          <a:p>
            <a:endParaRPr lang="en-US" dirty="0"/>
          </a:p>
          <a:p>
            <a:r>
              <a:rPr lang="en-US" dirty="0" smtClean="0"/>
              <a:t>Fear conditioning</a:t>
            </a:r>
          </a:p>
          <a:p>
            <a:endParaRPr lang="en-US" dirty="0"/>
          </a:p>
          <a:p>
            <a:r>
              <a:rPr lang="en-US" dirty="0" err="1" smtClean="0"/>
              <a:t>Withdrawl</a:t>
            </a:r>
            <a:r>
              <a:rPr lang="en-US" dirty="0" smtClean="0"/>
              <a:t> reflex</a:t>
            </a:r>
          </a:p>
          <a:p>
            <a:endParaRPr lang="en-US" dirty="0"/>
          </a:p>
          <a:p>
            <a:r>
              <a:rPr lang="en-US" dirty="0" smtClean="0"/>
              <a:t>Most trial-by-trial learning</a:t>
            </a:r>
          </a:p>
        </p:txBody>
      </p:sp>
    </p:spTree>
    <p:extLst>
      <p:ext uri="{BB962C8B-B14F-4D97-AF65-F5344CB8AC3E}">
        <p14:creationId xmlns:p14="http://schemas.microsoft.com/office/powerpoint/2010/main" val="144820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Rescorla</a:t>
            </a:r>
            <a:r>
              <a:rPr lang="en-US" dirty="0" smtClean="0"/>
              <a:t>-Wagner Theory Intuitions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424651" cy="4351338"/>
          </a:xfrm>
        </p:spPr>
        <p:txBody>
          <a:bodyPr/>
          <a:lstStyle/>
          <a:p>
            <a:r>
              <a:rPr lang="en-US" dirty="0" smtClean="0"/>
              <a:t>Change in associative strength for a CS-US pair depends on: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1) Maximum possible associative strength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2) Salience of the CS</a:t>
            </a:r>
          </a:p>
          <a:p>
            <a:endParaRPr lang="en-US" dirty="0" smtClean="0"/>
          </a:p>
          <a:p>
            <a:r>
              <a:rPr lang="en-US" dirty="0" smtClean="0"/>
              <a:t>3) Learning rate – specific to the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8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 of salience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More taste aversion for…</a:t>
            </a:r>
          </a:p>
          <a:p>
            <a:pPr lvl="1"/>
            <a:r>
              <a:rPr lang="en-US" dirty="0" smtClean="0"/>
              <a:t>Bread?</a:t>
            </a:r>
          </a:p>
          <a:p>
            <a:pPr lvl="1"/>
            <a:r>
              <a:rPr lang="en-US" dirty="0" smtClean="0"/>
              <a:t>Lettuce?</a:t>
            </a:r>
          </a:p>
          <a:p>
            <a:pPr lvl="1"/>
            <a:r>
              <a:rPr lang="en-US" dirty="0" smtClean="0"/>
              <a:t>Tomato?</a:t>
            </a:r>
          </a:p>
          <a:p>
            <a:pPr lvl="1"/>
            <a:r>
              <a:rPr lang="en-US" dirty="0" smtClean="0"/>
              <a:t>Cheese?</a:t>
            </a:r>
          </a:p>
          <a:p>
            <a:pPr lvl="1"/>
            <a:r>
              <a:rPr lang="en-US" dirty="0" smtClean="0"/>
              <a:t>Meat?</a:t>
            </a:r>
          </a:p>
          <a:p>
            <a:endParaRPr lang="en-US" dirty="0"/>
          </a:p>
          <a:p>
            <a:r>
              <a:rPr lang="en-US" dirty="0" smtClean="0"/>
              <a:t>Meat &gt; cheese &gt; bread …..</a:t>
            </a:r>
          </a:p>
          <a:p>
            <a:endParaRPr lang="en-US" dirty="0"/>
          </a:p>
          <a:p>
            <a:r>
              <a:rPr lang="en-US" dirty="0" smtClean="0"/>
              <a:t>Order of salience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0" y="2029369"/>
            <a:ext cx="4555376" cy="31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Rescorla</a:t>
            </a:r>
            <a:r>
              <a:rPr lang="en-US" dirty="0" smtClean="0"/>
              <a:t>-Wagner Theory Intuitions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424651" cy="4351338"/>
          </a:xfrm>
        </p:spPr>
        <p:txBody>
          <a:bodyPr/>
          <a:lstStyle/>
          <a:p>
            <a:r>
              <a:rPr lang="en-US" dirty="0" smtClean="0"/>
              <a:t>Change in associative strength for a CS-US pair depends on: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1) Maximum possible associative strength</a:t>
            </a:r>
          </a:p>
          <a:p>
            <a:endParaRPr lang="en-US" dirty="0" smtClean="0"/>
          </a:p>
          <a:p>
            <a:r>
              <a:rPr lang="en-US" dirty="0" smtClean="0"/>
              <a:t>2) Salience of the CS</a:t>
            </a:r>
          </a:p>
          <a:p>
            <a:endParaRPr lang="en-US" dirty="0" smtClean="0"/>
          </a:p>
          <a:p>
            <a:r>
              <a:rPr lang="en-US" dirty="0" smtClean="0"/>
              <a:t>3) Learning rate – specific to the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associative strength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Nausea from taste aversion less extreme than food poisoning</a:t>
            </a:r>
          </a:p>
          <a:p>
            <a:endParaRPr lang="en-US" dirty="0"/>
          </a:p>
          <a:p>
            <a:r>
              <a:rPr lang="en-US" dirty="0" smtClean="0"/>
              <a:t>CR &lt; UR</a:t>
            </a:r>
          </a:p>
          <a:p>
            <a:endParaRPr lang="en-US" dirty="0"/>
          </a:p>
          <a:p>
            <a:r>
              <a:rPr lang="en-US" dirty="0" smtClean="0"/>
              <a:t>Same for eye-blink and other reflexes</a:t>
            </a:r>
          </a:p>
          <a:p>
            <a:endParaRPr lang="en-US" dirty="0"/>
          </a:p>
          <a:p>
            <a:r>
              <a:rPr lang="en-US" dirty="0" smtClean="0"/>
              <a:t>Varies for different UR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0" y="2029369"/>
            <a:ext cx="4555376" cy="31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1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Rescorla</a:t>
            </a:r>
            <a:r>
              <a:rPr lang="en-US" dirty="0" smtClean="0"/>
              <a:t>-Wagner Theory Intuitions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979160" cy="4351338"/>
              </a:xfrm>
            </p:spPr>
            <p:txBody>
              <a:bodyPr/>
              <a:lstStyle/>
              <a:p>
                <a:r>
                  <a:rPr lang="en-US" dirty="0" smtClean="0"/>
                  <a:t>Change in associative strength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dirty="0" smtClean="0"/>
                  <a:t> for a CS-US pair depends on</a:t>
                </a:r>
              </a:p>
              <a:p>
                <a:endParaRPr lang="en-US" dirty="0"/>
              </a:p>
              <a:p>
                <a:r>
                  <a:rPr lang="en-US" dirty="0" smtClean="0"/>
                  <a:t>1) Maximum associative strength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2) Salience of the 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3)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979160" cy="4351338"/>
              </a:xfrm>
              <a:blipFill>
                <a:blip r:embed="rId2"/>
                <a:stretch>
                  <a:fillRect l="-1837" t="-2241" r="-3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30543" y="4087553"/>
                <a:ext cx="373153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543" y="4087553"/>
                <a:ext cx="373153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609840" y="3316288"/>
            <a:ext cx="3312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Simple equation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11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Associative Strength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</a:t>
            </a:r>
            <a:r>
              <a:rPr lang="en-US" dirty="0" err="1" smtClean="0"/>
              <a:t>behaviourism</a:t>
            </a:r>
            <a:r>
              <a:rPr lang="en-US" dirty="0" smtClean="0"/>
              <a:t> – not just probability of behavior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Cognitive interpretation – connection in mind between two stimuli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Rescorla</a:t>
            </a:r>
            <a:r>
              <a:rPr lang="en-US" dirty="0" smtClean="0"/>
              <a:t>-Wagner Theory </a:t>
            </a:r>
            <a:r>
              <a:rPr lang="en-US" dirty="0" err="1" smtClean="0"/>
              <a:t>Formalisation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979160" cy="4351338"/>
              </a:xfrm>
            </p:spPr>
            <p:txBody>
              <a:bodyPr/>
              <a:lstStyle/>
              <a:p>
                <a:r>
                  <a:rPr lang="en-US" dirty="0" smtClean="0"/>
                  <a:t>Change in associative strength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dirty="0" smtClean="0"/>
                  <a:t> for a CS-US pair depends on</a:t>
                </a:r>
              </a:p>
              <a:p>
                <a:endParaRPr lang="en-US" dirty="0"/>
              </a:p>
              <a:p>
                <a:r>
                  <a:rPr lang="en-US" dirty="0" smtClean="0"/>
                  <a:t>1) Maximum associative strength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2) Salience of the 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3)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979160" cy="4351338"/>
              </a:xfrm>
              <a:blipFill>
                <a:blip r:embed="rId2"/>
                <a:stretch>
                  <a:fillRect l="-1837" t="-2241" r="-3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20383" y="2820987"/>
                <a:ext cx="373153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383" y="2820987"/>
                <a:ext cx="373153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599680" y="2049722"/>
            <a:ext cx="3312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Simple equation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9367520" y="2820987"/>
            <a:ext cx="1684397" cy="575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51520" y="4260097"/>
            <a:ext cx="375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Prediction error</a:t>
            </a:r>
          </a:p>
          <a:p>
            <a:r>
              <a:rPr lang="en-US" sz="2800" dirty="0" smtClean="0"/>
              <a:t>Psychological: surprise</a:t>
            </a:r>
          </a:p>
          <a:p>
            <a:r>
              <a:rPr lang="en-US" sz="2800" dirty="0" err="1" smtClean="0"/>
              <a:t>Kamin</a:t>
            </a:r>
            <a:r>
              <a:rPr lang="en-US" sz="2800" dirty="0" smtClean="0"/>
              <a:t> interpretation</a:t>
            </a:r>
            <a:endParaRPr lang="en-US" sz="2800" dirty="0"/>
          </a:p>
        </p:txBody>
      </p:sp>
      <p:cxnSp>
        <p:nvCxnSpPr>
          <p:cNvPr id="9" name="Straight Arrow Connector 8"/>
          <p:cNvCxnSpPr>
            <a:stCxn id="6" idx="0"/>
            <a:endCxn id="4" idx="2"/>
          </p:cNvCxnSpPr>
          <p:nvPr/>
        </p:nvCxnSpPr>
        <p:spPr>
          <a:xfrm flipH="1" flipV="1">
            <a:off x="10209719" y="3396874"/>
            <a:ext cx="21401" cy="863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7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conditioned stimulus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Meat, cheese, </a:t>
                </a:r>
                <a:r>
                  <a:rPr lang="en-US" dirty="0" err="1" smtClean="0"/>
                  <a:t>etc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Light, sound, </a:t>
                </a:r>
                <a:r>
                  <a:rPr lang="en-US" dirty="0" err="1" smtClean="0"/>
                  <a:t>etc</a:t>
                </a:r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etc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0" y="2029369"/>
            <a:ext cx="4555376" cy="31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Rescorla</a:t>
            </a:r>
            <a:r>
              <a:rPr lang="en-US" dirty="0" smtClean="0"/>
              <a:t>-Wagner Theory </a:t>
            </a:r>
            <a:r>
              <a:rPr lang="en-US" dirty="0" err="1" smtClean="0"/>
              <a:t>Formalisation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979160" cy="4351338"/>
              </a:xfrm>
            </p:spPr>
            <p:txBody>
              <a:bodyPr/>
              <a:lstStyle/>
              <a:p>
                <a:r>
                  <a:rPr lang="en-US" dirty="0" smtClean="0"/>
                  <a:t>Change in associative strength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dirty="0" smtClean="0"/>
                  <a:t> for a CS-US pair depends on</a:t>
                </a:r>
              </a:p>
              <a:p>
                <a:endParaRPr lang="en-US" dirty="0"/>
              </a:p>
              <a:p>
                <a:r>
                  <a:rPr lang="en-US" dirty="0" smtClean="0"/>
                  <a:t>1) Maximum associative strength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2) Salience of the 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3)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979160" cy="4351338"/>
              </a:xfrm>
              <a:blipFill>
                <a:blip r:embed="rId2"/>
                <a:stretch>
                  <a:fillRect l="-1837" t="-2241" r="-3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11823" y="2461953"/>
                <a:ext cx="394197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823" y="2461953"/>
                <a:ext cx="394197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411823" y="3125496"/>
                <a:ext cx="42875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Change in associative strength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 smtClean="0"/>
                  <a:t> depends on prediction error for compound stimulus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823" y="3125496"/>
                <a:ext cx="4287520" cy="1200329"/>
              </a:xfrm>
              <a:prstGeom prst="rect">
                <a:avLst/>
              </a:prstGeom>
              <a:blipFill>
                <a:blip r:embed="rId4"/>
                <a:stretch>
                  <a:fillRect l="-2276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20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goals – constructing real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Two modeling approaches</a:t>
            </a:r>
          </a:p>
          <a:p>
            <a:pPr lvl="1"/>
            <a:r>
              <a:rPr lang="en-US" dirty="0" smtClean="0"/>
              <a:t>Empirical – data driven</a:t>
            </a:r>
          </a:p>
          <a:p>
            <a:pPr lvl="1"/>
            <a:r>
              <a:rPr lang="en-US" dirty="0" smtClean="0"/>
              <a:t>Axiomatic – logic driven</a:t>
            </a:r>
          </a:p>
          <a:p>
            <a:endParaRPr lang="en-US" dirty="0"/>
          </a:p>
          <a:p>
            <a:r>
              <a:rPr lang="en-US" dirty="0" smtClean="0"/>
              <a:t>Two psychological processes</a:t>
            </a:r>
          </a:p>
          <a:p>
            <a:pPr lvl="1"/>
            <a:r>
              <a:rPr lang="en-US" dirty="0" smtClean="0"/>
              <a:t>Learning </a:t>
            </a:r>
          </a:p>
          <a:p>
            <a:pPr lvl="1"/>
            <a:r>
              <a:rPr lang="en-US" dirty="0" smtClean="0"/>
              <a:t>Choice</a:t>
            </a:r>
          </a:p>
          <a:p>
            <a:endParaRPr lang="en-US" dirty="0"/>
          </a:p>
          <a:p>
            <a:r>
              <a:rPr lang="en-US" dirty="0" smtClean="0"/>
              <a:t>A framework for modeling decision making</a:t>
            </a:r>
          </a:p>
          <a:p>
            <a:pPr lvl="1"/>
            <a:r>
              <a:rPr lang="en-US" dirty="0" smtClean="0"/>
              <a:t>Bandit Models</a:t>
            </a:r>
          </a:p>
          <a:p>
            <a:endParaRPr lang="en-US" dirty="0"/>
          </a:p>
          <a:p>
            <a:r>
              <a:rPr lang="en-US" dirty="0" smtClean="0"/>
              <a:t>Broader relevance of models</a:t>
            </a:r>
          </a:p>
          <a:p>
            <a:pPr lvl="1"/>
            <a:r>
              <a:rPr lang="en-US" dirty="0" smtClean="0"/>
              <a:t>Machine learning &amp;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4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Rescorla</a:t>
            </a:r>
            <a:r>
              <a:rPr lang="en-US" dirty="0" smtClean="0"/>
              <a:t>-Wagner Theory </a:t>
            </a:r>
            <a:r>
              <a:rPr lang="en-US" dirty="0" err="1" smtClean="0"/>
              <a:t>Formalisation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979160" cy="4351338"/>
              </a:xfrm>
            </p:spPr>
            <p:txBody>
              <a:bodyPr/>
              <a:lstStyle/>
              <a:p>
                <a:r>
                  <a:rPr lang="en-US" dirty="0" smtClean="0"/>
                  <a:t>Change in associative strength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dirty="0" smtClean="0"/>
                  <a:t> for a CS-US pair depends on</a:t>
                </a:r>
              </a:p>
              <a:p>
                <a:endParaRPr lang="en-US" dirty="0"/>
              </a:p>
              <a:p>
                <a:r>
                  <a:rPr lang="en-US" dirty="0" smtClean="0"/>
                  <a:t>1) Maximum associative strength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2) Salience of the 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3)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979160" cy="4351338"/>
              </a:xfrm>
              <a:blipFill>
                <a:blip r:embed="rId2"/>
                <a:stretch>
                  <a:fillRect l="-1837" t="-2241" r="-3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11823" y="2461953"/>
                <a:ext cx="394197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823" y="2461953"/>
                <a:ext cx="394197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411823" y="3888221"/>
                <a:ext cx="403642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823" y="3888221"/>
                <a:ext cx="403642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11823" y="5477049"/>
                <a:ext cx="255185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𝐴𝑋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823" y="5477049"/>
                <a:ext cx="255185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3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Rescorla</a:t>
            </a:r>
            <a:r>
              <a:rPr lang="en-US" dirty="0" smtClean="0"/>
              <a:t>-Wagner Simulation (try at home)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15" y="1280160"/>
            <a:ext cx="4129086" cy="46662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4990"/>
            <a:ext cx="4925217" cy="355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5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Overshadowing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Learning a process of reducing prediction error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over time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Three components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, so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Increased salience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weights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higher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3081" r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11823" y="2461953"/>
                <a:ext cx="432297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823" y="2461953"/>
                <a:ext cx="432297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411823" y="3888221"/>
                <a:ext cx="43726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823" y="3888221"/>
                <a:ext cx="437260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1823" y="5477049"/>
                <a:ext cx="29328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3.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𝐴𝑋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823" y="5477049"/>
                <a:ext cx="293285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83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407" y="285032"/>
            <a:ext cx="2645421" cy="2989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5" y="91440"/>
            <a:ext cx="4676861" cy="63663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960" y="3499079"/>
            <a:ext cx="6112316" cy="3258953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7934960" y="3274614"/>
            <a:ext cx="1024158" cy="667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8959118" y="3274614"/>
            <a:ext cx="1475202" cy="667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19471" y="357274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Decompose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1541760" y="5212080"/>
            <a:ext cx="264160" cy="304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1805920" y="2743200"/>
            <a:ext cx="71120" cy="2468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75756" y="2001852"/>
            <a:ext cx="1239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Lower associative strength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0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Blocking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Learning a process of reducing prediction error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over time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Presentation of stimulus A reduces prediction error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Addition of X can only contribute to reducing what’s left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11823" y="2461953"/>
                <a:ext cx="432297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823" y="2461953"/>
                <a:ext cx="432297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411823" y="3888221"/>
                <a:ext cx="43726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823" y="3888221"/>
                <a:ext cx="437260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1823" y="5477049"/>
                <a:ext cx="29328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3.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𝐴𝑋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823" y="5477049"/>
                <a:ext cx="293285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67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079" y="3799087"/>
            <a:ext cx="5051841" cy="3058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643"/>
          <a:stretch/>
        </p:blipFill>
        <p:spPr>
          <a:xfrm>
            <a:off x="137160" y="15417"/>
            <a:ext cx="4373880" cy="6781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520" y="290508"/>
            <a:ext cx="2970540" cy="335699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8115419" y="3647507"/>
            <a:ext cx="1024158" cy="667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139577" y="3647507"/>
            <a:ext cx="1475202" cy="667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99930" y="394564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Decompose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30880" y="4602480"/>
            <a:ext cx="312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Phase 1 – 7 trials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0880" y="6228080"/>
            <a:ext cx="2773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Phase 2 – 8 trials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51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usefulness of </a:t>
            </a:r>
            <a:r>
              <a:rPr lang="en-US" dirty="0" err="1" smtClean="0"/>
              <a:t>Rescorla</a:t>
            </a:r>
            <a:r>
              <a:rPr lang="en-US" dirty="0" smtClean="0"/>
              <a:t>-Wagner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(Imperfect) model of conditioning</a:t>
            </a:r>
          </a:p>
          <a:p>
            <a:endParaRPr lang="en-US" dirty="0"/>
          </a:p>
          <a:p>
            <a:r>
              <a:rPr lang="en-US" dirty="0" smtClean="0"/>
              <a:t>(Foundations of) model for updating expected value</a:t>
            </a:r>
          </a:p>
          <a:p>
            <a:endParaRPr lang="en-US" dirty="0"/>
          </a:p>
          <a:p>
            <a:r>
              <a:rPr lang="en-US" dirty="0" smtClean="0"/>
              <a:t>(Foundations of) Model for updating weights in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learning rules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Rescorla</a:t>
            </a:r>
            <a:r>
              <a:rPr lang="en-US" dirty="0" smtClean="0"/>
              <a:t>-Wagner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848360" y="4690034"/>
            <a:ext cx="5181600" cy="501015"/>
          </a:xfrm>
        </p:spPr>
        <p:txBody>
          <a:bodyPr/>
          <a:lstStyle/>
          <a:p>
            <a:r>
              <a:rPr lang="en-US" dirty="0" smtClean="0"/>
              <a:t>Delta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2441633"/>
                <a:ext cx="432297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41633"/>
                <a:ext cx="432297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3065910"/>
                <a:ext cx="43726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65910"/>
                <a:ext cx="437260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3681918"/>
                <a:ext cx="29328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3.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𝐴𝑋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81918"/>
                <a:ext cx="29328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4240" y="5325986"/>
                <a:ext cx="561848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𝐸𝑉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40" y="5325986"/>
                <a:ext cx="561848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5320" y="6027026"/>
                <a:ext cx="74117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𝐸𝑉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" y="6027026"/>
                <a:ext cx="741172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924800" y="5210658"/>
            <a:ext cx="98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259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interpretation of V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probability of a </a:t>
            </a:r>
            <a:r>
              <a:rPr lang="en-US" dirty="0" err="1" smtClean="0"/>
              <a:t>behaviour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Associative strength between two mental elements</a:t>
            </a:r>
          </a:p>
          <a:p>
            <a:endParaRPr lang="en-US" dirty="0"/>
          </a:p>
          <a:p>
            <a:r>
              <a:rPr lang="en-US" dirty="0" smtClean="0"/>
              <a:t>(Later) model of expected value of choice</a:t>
            </a:r>
          </a:p>
          <a:p>
            <a:endParaRPr lang="en-US" dirty="0"/>
          </a:p>
          <a:p>
            <a:r>
              <a:rPr lang="en-US" dirty="0" smtClean="0"/>
              <a:t>How do we move from associative strength to behavior?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3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Luce’s</a:t>
            </a:r>
            <a:r>
              <a:rPr lang="en-US" dirty="0" smtClean="0"/>
              <a:t> Choice Axiom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Rescorla</a:t>
            </a:r>
            <a:r>
              <a:rPr lang="en-US" dirty="0" smtClean="0"/>
              <a:t>-Wagner (1972)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Empirical (data-driven) model of conditioning</a:t>
            </a:r>
          </a:p>
          <a:p>
            <a:endParaRPr lang="en-US" dirty="0"/>
          </a:p>
          <a:p>
            <a:r>
              <a:rPr lang="en-US" dirty="0" smtClean="0"/>
              <a:t>Main scope of explanation – reflexive </a:t>
            </a:r>
            <a:r>
              <a:rPr lang="en-US" dirty="0" err="1" smtClean="0"/>
              <a:t>behaviours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Theoretical goal – to assimilate important empirical phenomena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/>
          <a:stretch/>
        </p:blipFill>
        <p:spPr>
          <a:xfrm>
            <a:off x="5835536" y="2103726"/>
            <a:ext cx="6247014" cy="4073237"/>
          </a:xfrm>
        </p:spPr>
      </p:pic>
    </p:spTree>
    <p:extLst>
      <p:ext uri="{BB962C8B-B14F-4D97-AF65-F5344CB8AC3E}">
        <p14:creationId xmlns:p14="http://schemas.microsoft.com/office/powerpoint/2010/main" val="4188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06170" y="3304248"/>
            <a:ext cx="10818891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Disclaimer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 will try to be clear and accurate but I am not a mathematician or logician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08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Luce’s</a:t>
            </a:r>
            <a:r>
              <a:rPr lang="en-US" dirty="0" smtClean="0"/>
              <a:t> choice axiom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Rescorla</a:t>
            </a:r>
            <a:r>
              <a:rPr lang="en-US" dirty="0" smtClean="0"/>
              <a:t>-Wagner model </a:t>
            </a:r>
          </a:p>
          <a:p>
            <a:pPr lvl="1"/>
            <a:r>
              <a:rPr lang="en-US" b="1" dirty="0" smtClean="0"/>
              <a:t>Empirically driven</a:t>
            </a:r>
            <a:r>
              <a:rPr lang="en-US" dirty="0" smtClean="0"/>
              <a:t> theory of behavior </a:t>
            </a:r>
          </a:p>
          <a:p>
            <a:pPr lvl="1"/>
            <a:r>
              <a:rPr lang="en-US" dirty="0" smtClean="0"/>
              <a:t>Goal to explain well-known </a:t>
            </a:r>
            <a:r>
              <a:rPr lang="en-US" b="1" dirty="0" smtClean="0"/>
              <a:t>empirical effects</a:t>
            </a:r>
          </a:p>
          <a:p>
            <a:pPr lvl="1"/>
            <a:r>
              <a:rPr lang="en-US" dirty="0" err="1" smtClean="0"/>
              <a:t>Formalisation</a:t>
            </a:r>
            <a:r>
              <a:rPr lang="en-US" dirty="0" smtClean="0"/>
              <a:t> oriented towards </a:t>
            </a:r>
            <a:r>
              <a:rPr lang="en-US" b="1" dirty="0" smtClean="0"/>
              <a:t>capturing patterns in data</a:t>
            </a:r>
          </a:p>
          <a:p>
            <a:endParaRPr lang="en-US" dirty="0"/>
          </a:p>
          <a:p>
            <a:r>
              <a:rPr lang="en-US" dirty="0" err="1" smtClean="0"/>
              <a:t>Luce’s</a:t>
            </a:r>
            <a:r>
              <a:rPr lang="en-US" dirty="0" smtClean="0"/>
              <a:t> choice model</a:t>
            </a:r>
          </a:p>
          <a:p>
            <a:pPr lvl="1"/>
            <a:r>
              <a:rPr lang="en-US" dirty="0" smtClean="0"/>
              <a:t>Logically derived model of behavior</a:t>
            </a:r>
          </a:p>
          <a:p>
            <a:pPr lvl="1"/>
            <a:r>
              <a:rPr lang="en-US" dirty="0" err="1" smtClean="0"/>
              <a:t>Formalisation</a:t>
            </a:r>
            <a:r>
              <a:rPr lang="en-US" dirty="0" smtClean="0"/>
              <a:t> grounded in </a:t>
            </a:r>
            <a:r>
              <a:rPr lang="en-US" b="1" dirty="0" smtClean="0"/>
              <a:t>First Principles</a:t>
            </a:r>
          </a:p>
          <a:p>
            <a:pPr lvl="1"/>
            <a:r>
              <a:rPr lang="en-US" b="1" dirty="0" smtClean="0"/>
              <a:t>Axiom – </a:t>
            </a:r>
            <a:r>
              <a:rPr lang="en-US" dirty="0" smtClean="0"/>
              <a:t>Something we assume without proof</a:t>
            </a:r>
          </a:p>
          <a:p>
            <a:pPr lvl="1"/>
            <a:r>
              <a:rPr lang="en-US" b="1" dirty="0" smtClean="0"/>
              <a:t>Theoretically stated hypothesis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920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tenet – choice is </a:t>
            </a:r>
            <a:r>
              <a:rPr lang="en-US" dirty="0" err="1" smtClean="0"/>
              <a:t>probablistic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2875"/>
            <a:ext cx="5181600" cy="46740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Classical economic models</a:t>
            </a:r>
          </a:p>
          <a:p>
            <a:pPr lvl="1"/>
            <a:r>
              <a:rPr lang="en-US" dirty="0" smtClean="0"/>
              <a:t>Choice is determined by things like preferences and beliefs</a:t>
            </a:r>
          </a:p>
          <a:p>
            <a:pPr lvl="1"/>
            <a:r>
              <a:rPr lang="en-US" dirty="0" smtClean="0"/>
              <a:t>… according to rules or axioms (e.g. transitivity)</a:t>
            </a:r>
          </a:p>
          <a:p>
            <a:pPr lvl="1"/>
            <a:r>
              <a:rPr lang="en-US" dirty="0" smtClean="0"/>
              <a:t>(Incidentally) these are commonly violated</a:t>
            </a:r>
          </a:p>
          <a:p>
            <a:endParaRPr lang="en-US" dirty="0"/>
          </a:p>
          <a:p>
            <a:r>
              <a:rPr lang="en-US" dirty="0" err="1" smtClean="0"/>
              <a:t>Luce</a:t>
            </a:r>
            <a:r>
              <a:rPr lang="en-US" dirty="0" smtClean="0"/>
              <a:t> – mathematical psychology</a:t>
            </a:r>
          </a:p>
          <a:p>
            <a:pPr lvl="1"/>
            <a:r>
              <a:rPr lang="en-US" dirty="0" smtClean="0"/>
              <a:t>Preferences influence the probability of choices</a:t>
            </a:r>
          </a:p>
          <a:p>
            <a:pPr lvl="1"/>
            <a:r>
              <a:rPr lang="en-US" dirty="0" smtClean="0"/>
              <a:t>Choice is probabilistic, build from within probability theory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294" y="1502875"/>
            <a:ext cx="5520325" cy="46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51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tenet – nesting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85231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probability of choosing (e.g. a red or green apple) from a smaller set of options (e.g. apples)…. </a:t>
            </a:r>
          </a:p>
          <a:p>
            <a:endParaRPr lang="en-US" dirty="0"/>
          </a:p>
          <a:p>
            <a:r>
              <a:rPr lang="en-US" dirty="0" smtClean="0"/>
              <a:t>……is related to the probability of choosing that same thing from a larger set (a bowl of fruit with apples of different colors)…..</a:t>
            </a:r>
          </a:p>
          <a:p>
            <a:endParaRPr lang="en-US" dirty="0"/>
          </a:p>
          <a:p>
            <a:r>
              <a:rPr lang="en-US" dirty="0" smtClean="0"/>
              <a:t>…. </a:t>
            </a:r>
            <a:r>
              <a:rPr lang="en-US" dirty="0" err="1"/>
              <a:t>f</a:t>
            </a:r>
            <a:r>
              <a:rPr lang="en-US" dirty="0" err="1" smtClean="0"/>
              <a:t>ormalised</a:t>
            </a:r>
            <a:r>
              <a:rPr lang="en-US" dirty="0" smtClean="0"/>
              <a:t> in set and probability notation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327" y="3153315"/>
            <a:ext cx="2194899" cy="2878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682" y="874798"/>
            <a:ext cx="3526702" cy="190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17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and probability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2788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{} - Set</a:t>
            </a:r>
          </a:p>
          <a:p>
            <a:endParaRPr lang="en-US" dirty="0" smtClean="0"/>
          </a:p>
          <a:p>
            <a:r>
              <a:rPr lang="en-US" dirty="0" smtClean="0"/>
              <a:t>⊂ - Strict </a:t>
            </a:r>
            <a:r>
              <a:rPr lang="en-US" dirty="0"/>
              <a:t>s</a:t>
            </a:r>
            <a:r>
              <a:rPr lang="en-US" dirty="0" smtClean="0"/>
              <a:t>ubset</a:t>
            </a:r>
          </a:p>
          <a:p>
            <a:endParaRPr lang="en-US" dirty="0"/>
          </a:p>
          <a:p>
            <a:r>
              <a:rPr lang="en-US" dirty="0" smtClean="0"/>
              <a:t>∩ - Intersection (or)</a:t>
            </a:r>
          </a:p>
          <a:p>
            <a:endParaRPr lang="en-US" dirty="0"/>
          </a:p>
          <a:p>
            <a:r>
              <a:rPr lang="en-US" dirty="0" smtClean="0"/>
              <a:t>⋃ - Union (and)</a:t>
            </a:r>
          </a:p>
          <a:p>
            <a:endParaRPr lang="en-US" dirty="0"/>
          </a:p>
          <a:p>
            <a:r>
              <a:rPr lang="en-US" dirty="0"/>
              <a:t>∈ </a:t>
            </a:r>
            <a:r>
              <a:rPr lang="en-US" dirty="0" smtClean="0"/>
              <a:t>- Element/member of</a:t>
            </a:r>
          </a:p>
          <a:p>
            <a:endParaRPr lang="en-US" dirty="0"/>
          </a:p>
          <a:p>
            <a:r>
              <a:rPr lang="en-US" dirty="0" smtClean="0"/>
              <a:t>P</a:t>
            </a:r>
            <a:r>
              <a:rPr lang="en-US" baseline="-25000" dirty="0"/>
              <a:t>A </a:t>
            </a:r>
            <a:r>
              <a:rPr lang="en-US" dirty="0" smtClean="0"/>
              <a:t>(X) - Probability of X in set A</a:t>
            </a:r>
          </a:p>
          <a:p>
            <a:endParaRPr lang="en-US" dirty="0"/>
          </a:p>
          <a:p>
            <a:r>
              <a:rPr lang="en-US" dirty="0" smtClean="0"/>
              <a:t>P(X,Y) – Joint probability of X and Y in set 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76440" y="1825625"/>
            <a:ext cx="4627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A={1,3,5,7,9}; B={1,2,3,4,5}</a:t>
            </a:r>
          </a:p>
          <a:p>
            <a:endParaRPr lang="en-US" dirty="0" smtClean="0"/>
          </a:p>
          <a:p>
            <a:r>
              <a:rPr lang="en-US" dirty="0" smtClean="0"/>
              <a:t>{1,3,5,7} ⊂ {1,3,5,7,9}</a:t>
            </a:r>
          </a:p>
          <a:p>
            <a:endParaRPr lang="en-US" dirty="0" smtClean="0"/>
          </a:p>
          <a:p>
            <a:r>
              <a:rPr lang="en-US" dirty="0" smtClean="0"/>
              <a:t>A∩B – {1,3,5}</a:t>
            </a:r>
          </a:p>
          <a:p>
            <a:endParaRPr lang="en-US" dirty="0" smtClean="0"/>
          </a:p>
          <a:p>
            <a:r>
              <a:rPr lang="en-US" dirty="0" smtClean="0"/>
              <a:t>A⋃B - {1,2,3,4,5,7,9}</a:t>
            </a:r>
          </a:p>
          <a:p>
            <a:endParaRPr lang="en-US" dirty="0" smtClean="0"/>
          </a:p>
          <a:p>
            <a:r>
              <a:rPr lang="en-US" dirty="0"/>
              <a:t>9</a:t>
            </a:r>
            <a:r>
              <a:rPr lang="en-US" dirty="0" smtClean="0"/>
              <a:t>∈A</a:t>
            </a:r>
          </a:p>
          <a:p>
            <a:endParaRPr lang="en-US" dirty="0" smtClean="0"/>
          </a:p>
          <a:p>
            <a:r>
              <a:rPr lang="en-US" dirty="0" smtClean="0"/>
              <a:t>P</a:t>
            </a:r>
            <a:r>
              <a:rPr lang="en-US" baseline="-25000" dirty="0" smtClean="0"/>
              <a:t>A</a:t>
            </a:r>
            <a:r>
              <a:rPr lang="en-US" dirty="0" smtClean="0"/>
              <a:t>(9) = 0.2</a:t>
            </a:r>
          </a:p>
          <a:p>
            <a:endParaRPr lang="en-US" dirty="0"/>
          </a:p>
          <a:p>
            <a:r>
              <a:rPr lang="en-US" dirty="0" smtClean="0"/>
              <a:t>P</a:t>
            </a:r>
            <a:r>
              <a:rPr lang="en-US" baseline="-25000" dirty="0" smtClean="0"/>
              <a:t>A</a:t>
            </a:r>
            <a:r>
              <a:rPr lang="en-US" dirty="0" smtClean="0"/>
              <a:t>(7,9) = P</a:t>
            </a:r>
            <a:r>
              <a:rPr lang="en-US" baseline="-25000" dirty="0" smtClean="0"/>
              <a:t>A</a:t>
            </a:r>
            <a:r>
              <a:rPr lang="en-US" dirty="0" smtClean="0"/>
              <a:t>(7) * P</a:t>
            </a:r>
            <a:r>
              <a:rPr lang="en-US" baseline="-25000" dirty="0" smtClean="0"/>
              <a:t>A</a:t>
            </a:r>
            <a:r>
              <a:rPr lang="en-US" dirty="0" smtClean="0"/>
              <a:t>(9) = 0.04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492" y="3579923"/>
            <a:ext cx="832919" cy="608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139" y="2922250"/>
            <a:ext cx="844272" cy="614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13" y="2242590"/>
            <a:ext cx="544723" cy="54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Axioms of Probability (in context of choice)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1634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</a:t>
            </a:r>
            <a:r>
              <a:rPr lang="en-US" i="1" dirty="0" smtClean="0"/>
              <a:t>S ⊂ T</a:t>
            </a:r>
            <a:r>
              <a:rPr lang="en-US" dirty="0" smtClean="0"/>
              <a:t>, </a:t>
            </a:r>
            <a:r>
              <a:rPr lang="en-US" i="1" dirty="0" smtClean="0"/>
              <a:t>0 ≤ P</a:t>
            </a:r>
            <a:r>
              <a:rPr lang="en-US" i="1" baseline="-25000" dirty="0" smtClean="0"/>
              <a:t>T </a:t>
            </a:r>
            <a:r>
              <a:rPr lang="en-US" i="1" dirty="0" smtClean="0"/>
              <a:t>(S) ≤ 1</a:t>
            </a:r>
          </a:p>
          <a:p>
            <a:pPr lvl="1"/>
            <a:r>
              <a:rPr lang="en-US" dirty="0" smtClean="0"/>
              <a:t>For any strict subset </a:t>
            </a:r>
            <a:r>
              <a:rPr lang="en-US" i="1" dirty="0" smtClean="0"/>
              <a:t>S</a:t>
            </a:r>
            <a:r>
              <a:rPr lang="en-US" dirty="0" smtClean="0"/>
              <a:t> of set of options </a:t>
            </a:r>
            <a:r>
              <a:rPr lang="en-US" i="1" dirty="0" smtClean="0"/>
              <a:t>T</a:t>
            </a:r>
            <a:r>
              <a:rPr lang="en-US" dirty="0" smtClean="0"/>
              <a:t>, the probability of something being chosen from within </a:t>
            </a:r>
            <a:r>
              <a:rPr lang="en-US" i="1" dirty="0" smtClean="0"/>
              <a:t>S</a:t>
            </a:r>
            <a:r>
              <a:rPr lang="en-US" dirty="0" smtClean="0"/>
              <a:t> must be from zero to one (included)</a:t>
            </a:r>
          </a:p>
          <a:p>
            <a:pPr lvl="1"/>
            <a:r>
              <a:rPr lang="en-US" dirty="0" smtClean="0"/>
              <a:t>(Probability of an event is a non-negative real number)</a:t>
            </a:r>
          </a:p>
          <a:p>
            <a:endParaRPr lang="en-US" i="1" dirty="0" smtClean="0"/>
          </a:p>
          <a:p>
            <a:r>
              <a:rPr lang="en-US" i="1" dirty="0" smtClean="0"/>
              <a:t>P</a:t>
            </a:r>
            <a:r>
              <a:rPr lang="en-US" i="1" baseline="-25000" dirty="0" smtClean="0"/>
              <a:t>T </a:t>
            </a:r>
            <a:r>
              <a:rPr lang="en-US" i="1" dirty="0" smtClean="0"/>
              <a:t>(T) </a:t>
            </a:r>
            <a:r>
              <a:rPr lang="en-US" dirty="0" smtClean="0"/>
              <a:t>= 1</a:t>
            </a:r>
          </a:p>
          <a:p>
            <a:pPr lvl="1"/>
            <a:r>
              <a:rPr lang="en-US" dirty="0" smtClean="0"/>
              <a:t>The probability of the set of possible events (available choices) is 1</a:t>
            </a:r>
          </a:p>
          <a:p>
            <a:pPr lvl="1"/>
            <a:r>
              <a:rPr lang="en-US" dirty="0" smtClean="0"/>
              <a:t>(From the nominal definition of certainty)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i="1" dirty="0" smtClean="0"/>
              <a:t>R</a:t>
            </a:r>
            <a:r>
              <a:rPr lang="en-US" dirty="0" smtClean="0"/>
              <a:t>,</a:t>
            </a:r>
            <a:r>
              <a:rPr lang="en-US" i="1" dirty="0" smtClean="0"/>
              <a:t>S </a:t>
            </a:r>
            <a:r>
              <a:rPr lang="en-US" dirty="0" smtClean="0"/>
              <a:t>⊂</a:t>
            </a:r>
            <a:r>
              <a:rPr lang="en-US" i="1" dirty="0" smtClean="0"/>
              <a:t> T </a:t>
            </a:r>
            <a:r>
              <a:rPr lang="en-US" dirty="0" smtClean="0"/>
              <a:t>and R∩S = 0, then</a:t>
            </a:r>
            <a:r>
              <a:rPr lang="en-US" i="1" dirty="0" smtClean="0"/>
              <a:t> P</a:t>
            </a:r>
            <a:r>
              <a:rPr lang="en-US" i="1" baseline="-25000" dirty="0" smtClean="0"/>
              <a:t>T </a:t>
            </a:r>
            <a:r>
              <a:rPr lang="en-US" i="1" dirty="0" smtClean="0"/>
              <a:t>(R</a:t>
            </a:r>
            <a:r>
              <a:rPr lang="en-US" dirty="0" smtClean="0"/>
              <a:t> ⋃ </a:t>
            </a:r>
            <a:r>
              <a:rPr lang="en-US" i="1" dirty="0" smtClean="0"/>
              <a:t>S) </a:t>
            </a:r>
            <a:r>
              <a:rPr lang="en-US" dirty="0" smtClean="0"/>
              <a:t>=</a:t>
            </a:r>
            <a:r>
              <a:rPr lang="en-US" i="1" dirty="0" smtClean="0"/>
              <a:t> P</a:t>
            </a:r>
            <a:r>
              <a:rPr lang="en-US" i="1" baseline="-25000" dirty="0" smtClean="0"/>
              <a:t>T </a:t>
            </a:r>
            <a:r>
              <a:rPr lang="en-US" i="1" dirty="0" smtClean="0"/>
              <a:t>(R) </a:t>
            </a:r>
            <a:r>
              <a:rPr lang="en-US" dirty="0" smtClean="0"/>
              <a:t>+</a:t>
            </a:r>
            <a:r>
              <a:rPr lang="en-US" i="1" dirty="0" smtClean="0"/>
              <a:t> P</a:t>
            </a:r>
            <a:r>
              <a:rPr lang="en-US" i="1" baseline="-25000" dirty="0" smtClean="0"/>
              <a:t>T </a:t>
            </a:r>
            <a:r>
              <a:rPr lang="en-US" i="1" dirty="0" smtClean="0"/>
              <a:t>(S)</a:t>
            </a:r>
          </a:p>
          <a:p>
            <a:pPr lvl="1"/>
            <a:r>
              <a:rPr lang="en-US" dirty="0" smtClean="0"/>
              <a:t>If R and S are non-intersecting subsets of T, then the probability of their union is the sum of their individual probabilities</a:t>
            </a:r>
            <a:endParaRPr lang="en-US" i="1" dirty="0"/>
          </a:p>
          <a:p>
            <a:pPr lvl="1"/>
            <a:r>
              <a:rPr lang="en-US" dirty="0" smtClean="0"/>
              <a:t>E.g. The probability of choosing an apple (R) or a banana (S) from available fruits (T) = p(apple) + p(banana) 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733280" y="4470400"/>
            <a:ext cx="2052320" cy="1950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181452" y="5612131"/>
            <a:ext cx="526761" cy="5648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676236" y="4642315"/>
            <a:ext cx="481921" cy="5204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7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Axiom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352" y="1825625"/>
            <a:ext cx="661233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question you should be thinking of to understand why the choice axiom matters…..</a:t>
            </a:r>
          </a:p>
          <a:p>
            <a:endParaRPr lang="en-US" dirty="0"/>
          </a:p>
          <a:p>
            <a:r>
              <a:rPr lang="en-US" dirty="0" smtClean="0"/>
              <a:t>….is how choice probability can be influenced by the context options are presented in….</a:t>
            </a:r>
          </a:p>
          <a:p>
            <a:endParaRPr lang="en-US" dirty="0"/>
          </a:p>
          <a:p>
            <a:r>
              <a:rPr lang="en-US" dirty="0" smtClean="0"/>
              <a:t>….where context is limited to the other options presented (not social stuff)</a:t>
            </a:r>
          </a:p>
          <a:p>
            <a:endParaRPr lang="en-US" dirty="0"/>
          </a:p>
          <a:p>
            <a:r>
              <a:rPr lang="en-US" dirty="0" smtClean="0"/>
              <a:t>E.g. </a:t>
            </a:r>
            <a:r>
              <a:rPr lang="en-US" dirty="0"/>
              <a:t>w</a:t>
            </a:r>
            <a:r>
              <a:rPr lang="en-US" dirty="0" smtClean="0"/>
              <a:t>hat do the different bowls mean for the probability of choosing of a red apple?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327" y="3153315"/>
            <a:ext cx="2194899" cy="2878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682" y="874798"/>
            <a:ext cx="3526702" cy="190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44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Axiom – Getting Started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694778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P(X,Y) ≠ 0,1…..</a:t>
            </a:r>
          </a:p>
          <a:p>
            <a:endParaRPr lang="en-US" dirty="0"/>
          </a:p>
          <a:p>
            <a:r>
              <a:rPr lang="en-US" dirty="0" smtClean="0"/>
              <a:t>If X and Y are not jointly impossible (or jointly certain)….</a:t>
            </a:r>
          </a:p>
          <a:p>
            <a:endParaRPr lang="en-US" dirty="0"/>
          </a:p>
          <a:p>
            <a:r>
              <a:rPr lang="en-US" dirty="0" smtClean="0"/>
              <a:t>…before we can talk about the probability of choosing a red or a green apple, </a:t>
            </a:r>
            <a:r>
              <a:rPr lang="en-US" i="1" dirty="0" smtClean="0"/>
              <a:t>there have to actually be some red and green apples in the bowl! </a:t>
            </a:r>
          </a:p>
          <a:p>
            <a:endParaRPr lang="en-US" i="1" dirty="0"/>
          </a:p>
          <a:p>
            <a:r>
              <a:rPr lang="en-US" dirty="0" smtClean="0"/>
              <a:t>(Part 2 of the axiom handles this with deletion and will be ignored)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857" y="1190868"/>
            <a:ext cx="4337050" cy="433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95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our sets – let’s choose a red apple!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538" y="2470755"/>
            <a:ext cx="2194899" cy="2878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48" y="3447107"/>
            <a:ext cx="3526702" cy="19016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971" y="1421394"/>
            <a:ext cx="2699896" cy="40514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57935" y="5667470"/>
            <a:ext cx="1427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Set 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7567" y="5667470"/>
            <a:ext cx="1427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Set S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9028006" y="5667469"/>
            <a:ext cx="1427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Set 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0772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79421" y="153909"/>
            <a:ext cx="7944793" cy="658186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</a:t>
            </a:r>
            <a:r>
              <a:rPr lang="en-US" i="1" dirty="0" smtClean="0"/>
              <a:t>P</a:t>
            </a:r>
            <a:r>
              <a:rPr lang="en-US" dirty="0" smtClean="0"/>
              <a:t>(X,Y) ≠ 0,1 for all x, y ∈ </a:t>
            </a:r>
            <a:r>
              <a:rPr lang="en-US" i="1" dirty="0" smtClean="0"/>
              <a:t>T</a:t>
            </a:r>
            <a:r>
              <a:rPr lang="en-US" dirty="0" smtClean="0"/>
              <a:t>, then for 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⊂</a:t>
            </a:r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⊂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i="1" baseline="-25000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(R) = 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i="1" baseline="-25000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(R)*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i="1" baseline="-25000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(S)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i="1" dirty="0" smtClean="0"/>
              <a:t>R</a:t>
            </a:r>
            <a:r>
              <a:rPr lang="en-US" dirty="0" smtClean="0"/>
              <a:t> is a subset of </a:t>
            </a:r>
            <a:r>
              <a:rPr lang="en-US" i="1" dirty="0" smtClean="0"/>
              <a:t>S</a:t>
            </a:r>
            <a:r>
              <a:rPr lang="en-US" dirty="0" smtClean="0"/>
              <a:t>, which is a subset of </a:t>
            </a:r>
            <a:r>
              <a:rPr lang="en-US" i="1" dirty="0" smtClean="0"/>
              <a:t>T</a:t>
            </a:r>
            <a:r>
              <a:rPr lang="en-US" dirty="0" smtClean="0"/>
              <a:t>….</a:t>
            </a:r>
          </a:p>
          <a:p>
            <a:r>
              <a:rPr lang="en-US" dirty="0" smtClean="0"/>
              <a:t>….the probability of choosing an option from the subset </a:t>
            </a:r>
            <a:r>
              <a:rPr lang="en-US" i="1" dirty="0" smtClean="0">
                <a:solidFill>
                  <a:srgbClr val="FF0000"/>
                </a:solidFill>
              </a:rPr>
              <a:t>R </a:t>
            </a:r>
            <a:r>
              <a:rPr lang="en-US" dirty="0" smtClean="0">
                <a:solidFill>
                  <a:srgbClr val="FF0000"/>
                </a:solidFill>
              </a:rPr>
              <a:t>of</a:t>
            </a:r>
            <a:r>
              <a:rPr lang="en-US" i="1" dirty="0" smtClean="0">
                <a:solidFill>
                  <a:srgbClr val="FF0000"/>
                </a:solidFill>
              </a:rPr>
              <a:t> T</a:t>
            </a:r>
            <a:r>
              <a:rPr lang="en-US" dirty="0" smtClean="0"/>
              <a:t>, is equal to the probability of choosing the option from the subset </a:t>
            </a:r>
            <a:r>
              <a:rPr lang="en-US" i="1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 of </a:t>
            </a:r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, times the probability of choosing the option from the subset </a:t>
            </a:r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 of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</a:p>
          <a:p>
            <a:endParaRPr lang="en-US" dirty="0"/>
          </a:p>
          <a:p>
            <a:r>
              <a:rPr lang="en-US" dirty="0" smtClean="0"/>
              <a:t>For example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i="1" baseline="-25000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(R) </a:t>
            </a:r>
            <a:r>
              <a:rPr lang="en-US" dirty="0" smtClean="0"/>
              <a:t>- The probability of choosing a red or green apple from all possible fruits (i.e. the big set </a:t>
            </a:r>
            <a:r>
              <a:rPr lang="en-US" i="1" dirty="0" smtClean="0"/>
              <a:t>T</a:t>
            </a:r>
            <a:r>
              <a:rPr lang="en-US" dirty="0" smtClean="0"/>
              <a:t>), is equal to 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i="1" baseline="-25000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(R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 smtClean="0"/>
              <a:t>– The probability of choosing a red or green apple from the bottom bowl (i.e. the middle set </a:t>
            </a:r>
            <a:r>
              <a:rPr lang="en-US" i="1" dirty="0" smtClean="0"/>
              <a:t>S</a:t>
            </a:r>
            <a:r>
              <a:rPr lang="en-US" dirty="0" smtClean="0"/>
              <a:t>), times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i="1" baseline="-25000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(S) </a:t>
            </a:r>
            <a:r>
              <a:rPr lang="en-US" dirty="0" smtClean="0"/>
              <a:t>– The probability of choosing one of the fruits appearing in the bottom bowl, from any possible fruit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60" y="3596935"/>
            <a:ext cx="2194899" cy="2878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215" y="825437"/>
            <a:ext cx="3526702" cy="190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6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74" t="41200" r="24529" b="30589"/>
          <a:stretch/>
        </p:blipFill>
        <p:spPr>
          <a:xfrm>
            <a:off x="6785858" y="2778015"/>
            <a:ext cx="1236711" cy="1321724"/>
          </a:xfrm>
        </p:spPr>
      </p:pic>
      <p:pic>
        <p:nvPicPr>
          <p:cNvPr id="13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8" t="41200" b="30589"/>
          <a:stretch/>
        </p:blipFill>
        <p:spPr>
          <a:xfrm>
            <a:off x="7876808" y="3438877"/>
            <a:ext cx="1729933" cy="132172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Kamin</a:t>
            </a:r>
            <a:r>
              <a:rPr lang="en-US" dirty="0" smtClean="0"/>
              <a:t> blocking</a:t>
            </a:r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2" t="13063" b="57971"/>
          <a:stretch/>
        </p:blipFill>
        <p:spPr>
          <a:xfrm>
            <a:off x="5586153" y="1234894"/>
            <a:ext cx="2765367" cy="135714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3" t="18951" r="19595" b="72000"/>
          <a:stretch/>
        </p:blipFill>
        <p:spPr>
          <a:xfrm>
            <a:off x="7566466" y="3887764"/>
            <a:ext cx="681644" cy="423949"/>
          </a:xfrm>
          <a:prstGeom prst="ellipse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802" y="4310500"/>
            <a:ext cx="838201" cy="838201"/>
          </a:xfrm>
          <a:prstGeom prst="rect">
            <a:avLst/>
          </a:prstGeom>
        </p:spPr>
      </p:pic>
      <p:pic>
        <p:nvPicPr>
          <p:cNvPr id="16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8" t="41200" b="30589"/>
          <a:stretch/>
        </p:blipFill>
        <p:spPr>
          <a:xfrm>
            <a:off x="8863599" y="5421462"/>
            <a:ext cx="1729933" cy="1321724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419" y="5786008"/>
            <a:ext cx="838201" cy="8382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3455" y="1913002"/>
            <a:ext cx="4637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Phase 1: Association with A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224211" y="3787280"/>
            <a:ext cx="4637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Phase 2: Association with AX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820487" y="5878908"/>
            <a:ext cx="5680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Phase 2: Test Association with X alone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9917084" y="3050771"/>
            <a:ext cx="2036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Decreased association.</a:t>
            </a:r>
          </a:p>
          <a:p>
            <a:r>
              <a:rPr lang="en-US" dirty="0" smtClean="0"/>
              <a:t>Dependent on strength of association with A.</a:t>
            </a:r>
            <a:endParaRPr lang="en-US" dirty="0"/>
          </a:p>
        </p:txBody>
      </p:sp>
      <p:cxnSp>
        <p:nvCxnSpPr>
          <p:cNvPr id="25" name="Elbow Connector 24"/>
          <p:cNvCxnSpPr>
            <a:stCxn id="21" idx="2"/>
            <a:endCxn id="16" idx="3"/>
          </p:cNvCxnSpPr>
          <p:nvPr/>
        </p:nvCxnSpPr>
        <p:spPr>
          <a:xfrm rot="5400000">
            <a:off x="9987351" y="5134281"/>
            <a:ext cx="1554225" cy="3418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this matter!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666712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will (soon) allow us to define the probability of choosing an option within a set….</a:t>
            </a:r>
          </a:p>
          <a:p>
            <a:endParaRPr lang="en-US" dirty="0"/>
          </a:p>
          <a:p>
            <a:r>
              <a:rPr lang="en-US" dirty="0" smtClean="0"/>
              <a:t>…. </a:t>
            </a:r>
            <a:r>
              <a:rPr lang="en-US" dirty="0"/>
              <a:t>i</a:t>
            </a:r>
            <a:r>
              <a:rPr lang="en-US" dirty="0" smtClean="0"/>
              <a:t>n terms of a weighting function…..</a:t>
            </a:r>
          </a:p>
          <a:p>
            <a:endParaRPr lang="en-US" dirty="0"/>
          </a:p>
          <a:p>
            <a:r>
              <a:rPr lang="en-US" dirty="0" smtClean="0"/>
              <a:t>….which we can understand in terms of utility….</a:t>
            </a:r>
          </a:p>
          <a:p>
            <a:endParaRPr lang="en-US" dirty="0"/>
          </a:p>
          <a:p>
            <a:r>
              <a:rPr lang="en-US" dirty="0" smtClean="0"/>
              <a:t>…which we can then update using </a:t>
            </a:r>
            <a:r>
              <a:rPr lang="en-US" dirty="0" err="1" smtClean="0"/>
              <a:t>Rescorla</a:t>
            </a:r>
            <a:r>
              <a:rPr lang="en-US" dirty="0" smtClean="0"/>
              <a:t>-Wagner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338" y="1690688"/>
            <a:ext cx="3023462" cy="428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57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re-arrange the equation….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8115677" cy="43513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i="1" dirty="0" smtClean="0"/>
                  <a:t>P</a:t>
                </a:r>
                <a:r>
                  <a:rPr lang="en-US" i="1" baseline="-25000" dirty="0"/>
                  <a:t>T</a:t>
                </a:r>
                <a:r>
                  <a:rPr lang="en-US" dirty="0"/>
                  <a:t>(R) =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S</a:t>
                </a:r>
                <a:r>
                  <a:rPr lang="en-US" dirty="0"/>
                  <a:t>(R)*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T</a:t>
                </a:r>
                <a:r>
                  <a:rPr lang="en-US" dirty="0"/>
                  <a:t>(S</a:t>
                </a:r>
                <a:r>
                  <a:rPr lang="en-US" dirty="0" smtClean="0"/>
                  <a:t>)    </a:t>
                </a:r>
                <a:r>
                  <a:rPr lang="en-US" dirty="0">
                    <a:sym typeface="Wingdings" panose="05000000000000000000" pitchFamily="2" charset="2"/>
                  </a:rPr>
                  <a:t>:</a:t>
                </a:r>
                <a:r>
                  <a:rPr lang="en-US" dirty="0" smtClean="0">
                    <a:sym typeface="Wingdings" panose="05000000000000000000" pitchFamily="2" charset="2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 probability of choosing an option from a subset </a:t>
                </a:r>
                <a:r>
                  <a:rPr lang="en-US" i="1" dirty="0" smtClean="0"/>
                  <a:t>R </a:t>
                </a:r>
                <a:r>
                  <a:rPr lang="en-US" dirty="0" smtClean="0"/>
                  <a:t>within the subset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, is equal to the ratio of the probability of choosing the option from the subset 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 from a larger reference set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, over the probability of choosing the option from the subset </a:t>
                </a:r>
                <a:r>
                  <a:rPr lang="en-US" i="1" dirty="0" smtClean="0"/>
                  <a:t>S </a:t>
                </a:r>
                <a:r>
                  <a:rPr lang="en-US" dirty="0" smtClean="0"/>
                  <a:t>from a larger reference set </a:t>
                </a:r>
                <a:r>
                  <a:rPr lang="en-US" i="1" dirty="0" smtClean="0"/>
                  <a:t>T</a:t>
                </a:r>
              </a:p>
              <a:p>
                <a:endParaRPr lang="en-US" i="1" dirty="0"/>
              </a:p>
              <a:p>
                <a:r>
                  <a:rPr lang="en-US" dirty="0" smtClean="0"/>
                  <a:t>The probability of choosing a red or green apple from the bottom bowl, is the ratio of the probability of choosing a red or green apple from the option of all possible fruits, over the probability of choosing any of the fruits in the bowl from the option of all possible fruits</a:t>
                </a:r>
              </a:p>
              <a:p>
                <a:endParaRPr lang="en-US" dirty="0"/>
              </a:p>
              <a:p>
                <a:r>
                  <a:rPr lang="en-US" dirty="0" smtClean="0"/>
                  <a:t>Payoff: we can define the probability of a given choice from any set of options, in terms of the probability of choosing the other options in the set, relative to a larger reference set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8115677" cy="4351338"/>
              </a:xfrm>
              <a:blipFill>
                <a:blip r:embed="rId2"/>
                <a:stretch>
                  <a:fillRect l="-601" t="-1401" r="-1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60" y="3596935"/>
            <a:ext cx="2194899" cy="2878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162" y="676987"/>
            <a:ext cx="3526702" cy="190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329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5260" y="2199992"/>
            <a:ext cx="7668285" cy="14576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45260" y="3920150"/>
            <a:ext cx="7785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P(choice from fruit bowl, from set of all fruits)</a:t>
            </a:r>
            <a:endParaRPr lang="en-US" sz="32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simplification – “using up” or allocating available probability</a:t>
            </a:r>
          </a:p>
        </p:txBody>
      </p:sp>
    </p:spTree>
    <p:extLst>
      <p:ext uri="{BB962C8B-B14F-4D97-AF65-F5344CB8AC3E}">
        <p14:creationId xmlns:p14="http://schemas.microsoft.com/office/powerpoint/2010/main" val="3020657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5260" y="2199992"/>
            <a:ext cx="7668285" cy="14576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45260" y="3920150"/>
            <a:ext cx="77859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P(choice from fruit bowl, from set of all fruits)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P(red apple, from the </a:t>
            </a:r>
            <a:r>
              <a:rPr lang="en-US" sz="3200" dirty="0" err="1" smtClean="0">
                <a:solidFill>
                  <a:srgbClr val="FF0000"/>
                </a:solidFill>
              </a:rPr>
              <a:t>fruitbowl</a:t>
            </a:r>
            <a:r>
              <a:rPr lang="en-US" sz="32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simplification – “using up” or allocating available probability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2245260" y="2199992"/>
            <a:ext cx="3268300" cy="14576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15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5260" y="2199992"/>
            <a:ext cx="7668285" cy="14576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45260" y="3920150"/>
            <a:ext cx="7785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P(choice from fruit bowl, from set of all fruits)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P(red apple, from the </a:t>
            </a:r>
            <a:r>
              <a:rPr lang="en-US" sz="3200" dirty="0" err="1" smtClean="0">
                <a:solidFill>
                  <a:srgbClr val="FF0000"/>
                </a:solidFill>
              </a:rPr>
              <a:t>fruitbowl</a:t>
            </a:r>
            <a:r>
              <a:rPr lang="en-US" sz="32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3200" dirty="0" smtClean="0">
                <a:solidFill>
                  <a:srgbClr val="92D050"/>
                </a:solidFill>
              </a:rPr>
              <a:t>P(green apple, from the </a:t>
            </a:r>
            <a:r>
              <a:rPr lang="en-US" sz="3200" dirty="0" err="1" smtClean="0">
                <a:solidFill>
                  <a:srgbClr val="92D050"/>
                </a:solidFill>
              </a:rPr>
              <a:t>fruitbowl</a:t>
            </a:r>
            <a:r>
              <a:rPr lang="en-US" sz="3200" dirty="0" smtClean="0">
                <a:solidFill>
                  <a:srgbClr val="92D050"/>
                </a:solidFill>
              </a:rPr>
              <a:t>)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simplification – “using up” or allocating available probability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2245260" y="2199992"/>
            <a:ext cx="3268300" cy="14576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13560" y="2199992"/>
            <a:ext cx="1629624" cy="1457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328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5260" y="2199992"/>
            <a:ext cx="7668285" cy="14576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45260" y="3920150"/>
            <a:ext cx="778598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P(choice from fruit bowl, from set of all fruits)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P(red apple, from the </a:t>
            </a:r>
            <a:r>
              <a:rPr lang="en-US" sz="3200" dirty="0" err="1" smtClean="0">
                <a:solidFill>
                  <a:srgbClr val="FF0000"/>
                </a:solidFill>
              </a:rPr>
              <a:t>fruitbowl</a:t>
            </a:r>
            <a:r>
              <a:rPr lang="en-US" sz="32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3200" dirty="0" smtClean="0">
                <a:solidFill>
                  <a:srgbClr val="92D050"/>
                </a:solidFill>
              </a:rPr>
              <a:t>P(green apple, from the </a:t>
            </a:r>
            <a:r>
              <a:rPr lang="en-US" sz="3200" dirty="0" err="1" smtClean="0">
                <a:solidFill>
                  <a:srgbClr val="92D050"/>
                </a:solidFill>
              </a:rPr>
              <a:t>fruitbowl</a:t>
            </a:r>
            <a:r>
              <a:rPr lang="en-US" sz="3200" dirty="0" smtClean="0">
                <a:solidFill>
                  <a:srgbClr val="92D050"/>
                </a:solidFill>
              </a:rPr>
              <a:t>)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P(yellow apple, from the </a:t>
            </a:r>
            <a:r>
              <a:rPr lang="en-US" sz="3200" dirty="0" err="1" smtClean="0">
                <a:solidFill>
                  <a:srgbClr val="FFFF00"/>
                </a:solidFill>
              </a:rPr>
              <a:t>fruitbowl</a:t>
            </a:r>
            <a:r>
              <a:rPr lang="en-US" sz="32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simplification – “using up” or allocating available probability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45260" y="2199992"/>
            <a:ext cx="3268300" cy="14576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13560" y="2199992"/>
            <a:ext cx="1629624" cy="1457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43184" y="2199992"/>
            <a:ext cx="2770361" cy="14576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59255" y="6028419"/>
            <a:ext cx="932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Standardise</a:t>
            </a:r>
            <a:r>
              <a:rPr lang="en-US" sz="3600" dirty="0" smtClean="0"/>
              <a:t> probability of choice to reference set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2588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Generalising</a:t>
            </a:r>
            <a:r>
              <a:rPr lang="en-US" dirty="0" smtClean="0"/>
              <a:t> the formalism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b="0" dirty="0" smtClean="0"/>
                  <a:t>  -  </a:t>
                </a:r>
                <a:r>
                  <a:rPr lang="en-US" b="0" dirty="0" err="1" smtClean="0"/>
                  <a:t>i.e</a:t>
                </a:r>
                <a:r>
                  <a:rPr lang="en-US" b="0" dirty="0" smtClean="0"/>
                  <a:t> graphical representation</a:t>
                </a:r>
              </a:p>
              <a:p>
                <a:endParaRPr lang="en-US" dirty="0"/>
              </a:p>
              <a:p>
                <a:endParaRPr lang="en-US" b="0" dirty="0" smtClean="0"/>
              </a:p>
              <a:p>
                <a:r>
                  <a:rPr lang="en-US" b="0" dirty="0" smtClean="0"/>
                  <a:t>…….but we’re not </a:t>
                </a:r>
                <a:r>
                  <a:rPr lang="en-US" b="0" dirty="0" err="1" smtClean="0"/>
                  <a:t>behaviourists</a:t>
                </a:r>
                <a:r>
                  <a:rPr lang="en-US" b="0" dirty="0" smtClean="0"/>
                  <a:t> anymore (see </a:t>
                </a:r>
                <a:r>
                  <a:rPr lang="en-US" b="0" dirty="0" err="1" smtClean="0"/>
                  <a:t>Rescorla</a:t>
                </a:r>
                <a:r>
                  <a:rPr lang="en-US" b="0" dirty="0" smtClean="0"/>
                  <a:t>-Wagner). So let’s think of this as some internal psychological weighting ….. </a:t>
                </a:r>
              </a:p>
              <a:p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38200" y="2661717"/>
            <a:ext cx="7654427" cy="4045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2448" y="2661717"/>
            <a:ext cx="3250193" cy="4045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95587" y="2661717"/>
            <a:ext cx="1626679" cy="4045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27274" y="2661717"/>
            <a:ext cx="2765354" cy="404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883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Interpreting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value in </a:t>
                </a:r>
                <a:r>
                  <a:rPr lang="en-US" dirty="0" err="1" smtClean="0"/>
                  <a:t>softmax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What quantity from decision theory could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represent?</a:t>
                </a:r>
              </a:p>
              <a:p>
                <a:endParaRPr lang="en-US" dirty="0"/>
              </a:p>
              <a:p>
                <a:r>
                  <a:rPr lang="en-US" dirty="0" smtClean="0"/>
                  <a:t>One option: expected utility or valence</a:t>
                </a:r>
              </a:p>
              <a:p>
                <a:endParaRPr lang="en-US" dirty="0" smtClean="0"/>
              </a:p>
              <a:p>
                <a:r>
                  <a:rPr lang="en-US" dirty="0" err="1" smtClean="0"/>
                  <a:t>Softmax</a:t>
                </a:r>
                <a:r>
                  <a:rPr lang="en-US" dirty="0" smtClean="0"/>
                  <a:t> function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Interpreting </a:t>
                </a:r>
                <a:r>
                  <a:rPr lang="el-GR" i="1" dirty="0" smtClean="0"/>
                  <a:t>τ</a:t>
                </a:r>
                <a:r>
                  <a:rPr lang="en-US" dirty="0" smtClean="0"/>
                  <a:t> – inverse heat – higher </a:t>
                </a:r>
                <a:r>
                  <a:rPr lang="el-GR" i="1" dirty="0" smtClean="0"/>
                  <a:t>τ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tightens relationship between proportional probability</a:t>
                </a:r>
              </a:p>
              <a:p>
                <a:endParaRPr lang="en-US" dirty="0"/>
              </a:p>
              <a:p>
                <a:r>
                  <a:rPr lang="en-US" dirty="0" smtClean="0"/>
                  <a:t>Psychological interpretation – consistency with expected utility or valence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155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Usefulness of </a:t>
            </a:r>
            <a:r>
              <a:rPr lang="en-US" dirty="0" err="1" smtClean="0"/>
              <a:t>Softmax</a:t>
            </a:r>
            <a:r>
              <a:rPr lang="en-US" dirty="0" smtClean="0"/>
              <a:t>/Choice Axiom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Multinomial regression</a:t>
            </a:r>
          </a:p>
          <a:p>
            <a:endParaRPr lang="en-US" dirty="0"/>
          </a:p>
          <a:p>
            <a:r>
              <a:rPr lang="en-US" dirty="0" smtClean="0"/>
              <a:t>Machine learning generally</a:t>
            </a:r>
          </a:p>
          <a:p>
            <a:endParaRPr lang="en-US" dirty="0"/>
          </a:p>
          <a:p>
            <a:r>
              <a:rPr lang="en-US" dirty="0" smtClean="0"/>
              <a:t>Transform any weighting or value to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754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goals – constructing real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Two modeling approaches</a:t>
            </a:r>
          </a:p>
          <a:p>
            <a:pPr lvl="1"/>
            <a:r>
              <a:rPr lang="en-US" dirty="0" smtClean="0"/>
              <a:t>Empirical – data driven</a:t>
            </a:r>
          </a:p>
          <a:p>
            <a:pPr lvl="1"/>
            <a:r>
              <a:rPr lang="en-US" dirty="0" smtClean="0"/>
              <a:t>Axiomatic – logic driven</a:t>
            </a:r>
          </a:p>
          <a:p>
            <a:endParaRPr lang="en-US" dirty="0"/>
          </a:p>
          <a:p>
            <a:r>
              <a:rPr lang="en-US" dirty="0" smtClean="0"/>
              <a:t>Two psychological processes</a:t>
            </a:r>
          </a:p>
          <a:p>
            <a:pPr lvl="1"/>
            <a:r>
              <a:rPr lang="en-US" dirty="0" smtClean="0"/>
              <a:t>Learning </a:t>
            </a:r>
          </a:p>
          <a:p>
            <a:pPr lvl="1"/>
            <a:r>
              <a:rPr lang="en-US" dirty="0" smtClean="0"/>
              <a:t>Choice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A framework for modeling decision making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Bandit Models</a:t>
            </a:r>
          </a:p>
          <a:p>
            <a:endParaRPr lang="en-US" dirty="0"/>
          </a:p>
          <a:p>
            <a:r>
              <a:rPr lang="en-US" dirty="0" smtClean="0"/>
              <a:t>Broader relevance of models</a:t>
            </a:r>
          </a:p>
          <a:p>
            <a:pPr lvl="1"/>
            <a:r>
              <a:rPr lang="en-US" dirty="0" smtClean="0"/>
              <a:t>Machine learning &amp;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blocking doesn’t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Low number of trials of A (tone)</a:t>
            </a:r>
          </a:p>
          <a:p>
            <a:endParaRPr lang="en-US" dirty="0"/>
          </a:p>
          <a:p>
            <a:r>
              <a:rPr lang="en-US" dirty="0" smtClean="0"/>
              <a:t>Extinction of association with A</a:t>
            </a:r>
          </a:p>
          <a:p>
            <a:pPr lvl="1"/>
            <a:r>
              <a:rPr lang="en-US" dirty="0" smtClean="0"/>
              <a:t>Tone played alone without air puff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Reduction in intensity of A during training of compound AX </a:t>
            </a:r>
          </a:p>
          <a:p>
            <a:pPr lvl="1"/>
            <a:r>
              <a:rPr lang="en-US" dirty="0" smtClean="0"/>
              <a:t>A in AX &lt; A alone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Nature of US </a:t>
            </a:r>
          </a:p>
          <a:p>
            <a:pPr lvl="1"/>
            <a:r>
              <a:rPr lang="en-US" dirty="0" smtClean="0"/>
              <a:t>Air puff vs shock, or shocks of different size</a:t>
            </a:r>
          </a:p>
        </p:txBody>
      </p:sp>
    </p:spTree>
    <p:extLst>
      <p:ext uri="{BB962C8B-B14F-4D97-AF65-F5344CB8AC3E}">
        <p14:creationId xmlns:p14="http://schemas.microsoft.com/office/powerpoint/2010/main" val="17072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-armed bandits</a:t>
            </a:r>
            <a:endParaRPr lang="en-US" i="1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897" y="794394"/>
            <a:ext cx="2935587" cy="2935587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724" y="3889974"/>
            <a:ext cx="4346418" cy="2286989"/>
          </a:xfrm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1825625"/>
            <a:ext cx="48383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Slot-machine: one armed bandit</a:t>
            </a:r>
          </a:p>
          <a:p>
            <a:endParaRPr lang="en-US" dirty="0"/>
          </a:p>
          <a:p>
            <a:r>
              <a:rPr lang="en-US" dirty="0" smtClean="0"/>
              <a:t>Probability of win </a:t>
            </a:r>
            <a:r>
              <a:rPr lang="en-US" i="1" dirty="0" smtClean="0"/>
              <a:t>x </a:t>
            </a:r>
            <a:r>
              <a:rPr lang="en-US" dirty="0" smtClean="0"/>
              <a:t>for each lever pull</a:t>
            </a:r>
          </a:p>
          <a:p>
            <a:endParaRPr lang="en-US" dirty="0"/>
          </a:p>
          <a:p>
            <a:r>
              <a:rPr lang="en-US" dirty="0" smtClean="0"/>
              <a:t>Imagine different slot machines have different values and payoff rates</a:t>
            </a:r>
          </a:p>
          <a:p>
            <a:endParaRPr lang="en-US" dirty="0"/>
          </a:p>
          <a:p>
            <a:r>
              <a:rPr lang="en-US" dirty="0" smtClean="0"/>
              <a:t>Task: </a:t>
            </a:r>
            <a:r>
              <a:rPr lang="en-US" b="1" i="1" dirty="0" smtClean="0">
                <a:solidFill>
                  <a:srgbClr val="FF0000"/>
                </a:solidFill>
              </a:rPr>
              <a:t>learn</a:t>
            </a:r>
            <a:r>
              <a:rPr lang="en-US" dirty="0" smtClean="0"/>
              <a:t> which machine to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120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Psychological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Value based re-</a:t>
            </a:r>
            <a:r>
              <a:rPr lang="en-US" dirty="0" err="1" smtClean="0"/>
              <a:t>inforcement</a:t>
            </a:r>
            <a:r>
              <a:rPr lang="en-US" dirty="0" smtClean="0"/>
              <a:t> learning</a:t>
            </a:r>
          </a:p>
          <a:p>
            <a:endParaRPr lang="en-US" dirty="0"/>
          </a:p>
          <a:p>
            <a:r>
              <a:rPr lang="en-US" dirty="0" smtClean="0"/>
              <a:t>Choice</a:t>
            </a:r>
          </a:p>
          <a:p>
            <a:endParaRPr lang="en-US" dirty="0"/>
          </a:p>
          <a:p>
            <a:r>
              <a:rPr lang="en-US" dirty="0" smtClean="0"/>
              <a:t>Exploration and exploitation</a:t>
            </a:r>
          </a:p>
          <a:p>
            <a:endParaRPr lang="en-US" dirty="0"/>
          </a:p>
          <a:p>
            <a:r>
              <a:rPr lang="en-US" dirty="0" smtClean="0"/>
              <a:t>Delta rule + </a:t>
            </a:r>
            <a:r>
              <a:rPr lang="en-US" dirty="0" err="1" smtClean="0"/>
              <a:t>softmax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Let’s build a model (model 3, Wilson &amp; Collins)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491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Plate notation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639799" y="4634711"/>
            <a:ext cx="701917" cy="702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</a:t>
            </a:r>
            <a:r>
              <a:rPr lang="en-US" sz="2000" baseline="30000" dirty="0" err="1" smtClean="0">
                <a:solidFill>
                  <a:schemeClr val="tx1"/>
                </a:solidFill>
              </a:rPr>
              <a:t>k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71884" y="5767432"/>
            <a:ext cx="669832" cy="6095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k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639798" y="3495724"/>
            <a:ext cx="701918" cy="7166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Q</a:t>
            </a:r>
            <a:r>
              <a:rPr lang="en-US" sz="2000" baseline="30000" dirty="0" err="1" smtClean="0">
                <a:solidFill>
                  <a:schemeClr val="tx1"/>
                </a:solidFill>
              </a:rPr>
              <a:t>k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t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4"/>
            <a:endCxn id="4" idx="0"/>
          </p:cNvCxnSpPr>
          <p:nvPr/>
        </p:nvCxnSpPr>
        <p:spPr>
          <a:xfrm>
            <a:off x="2990757" y="4212362"/>
            <a:ext cx="1" cy="422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90756" y="5351349"/>
            <a:ext cx="1" cy="422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23140" y="5840153"/>
            <a:ext cx="369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Choice on trial </a:t>
            </a:r>
            <a:r>
              <a:rPr lang="en-US" i="1" dirty="0" smtClean="0"/>
              <a:t>t</a:t>
            </a:r>
            <a:r>
              <a:rPr lang="en-US" dirty="0" smtClean="0"/>
              <a:t> (from options 1 to </a:t>
            </a:r>
            <a:r>
              <a:rPr lang="en-US" i="1" dirty="0" smtClean="0"/>
              <a:t>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23139" y="4780756"/>
            <a:ext cx="429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of choosing option </a:t>
            </a:r>
            <a:r>
              <a:rPr lang="en-US" i="1" dirty="0" smtClean="0"/>
              <a:t>k</a:t>
            </a:r>
            <a:r>
              <a:rPr lang="en-US" dirty="0" smtClean="0"/>
              <a:t>, on trial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17598" y="3702873"/>
            <a:ext cx="429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utility of option </a:t>
            </a:r>
            <a:r>
              <a:rPr lang="en-US" i="1" dirty="0" smtClean="0"/>
              <a:t>k</a:t>
            </a:r>
            <a:r>
              <a:rPr lang="en-US" dirty="0" smtClean="0"/>
              <a:t>, on trial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14" name="Rectangle 13"/>
          <p:cNvSpPr/>
          <p:nvPr/>
        </p:nvSpPr>
        <p:spPr>
          <a:xfrm>
            <a:off x="2485505" y="3217025"/>
            <a:ext cx="2167775" cy="2385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35680" y="526288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k </a:t>
            </a:r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354811" y="3047076"/>
            <a:ext cx="2511829" cy="3617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56452" y="628202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  <a:r>
              <a:rPr lang="en-US" i="1" dirty="0" smtClean="0"/>
              <a:t> </a:t>
            </a:r>
            <a:r>
              <a:rPr lang="en-US" dirty="0" smtClean="0"/>
              <a:t>trials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41717" y="1910080"/>
            <a:ext cx="226660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What’s missing?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84457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Plate notation- </a:t>
            </a:r>
            <a:r>
              <a:rPr lang="en-US" dirty="0" err="1" smtClean="0"/>
              <a:t>Luce</a:t>
            </a:r>
            <a:r>
              <a:rPr lang="en-US" dirty="0" smtClean="0"/>
              <a:t> choice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32257" y="4289271"/>
            <a:ext cx="701917" cy="702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</a:t>
            </a:r>
            <a:r>
              <a:rPr lang="en-US" sz="2000" baseline="30000" dirty="0" err="1" smtClean="0">
                <a:solidFill>
                  <a:schemeClr val="tx1"/>
                </a:solidFill>
              </a:rPr>
              <a:t>k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4342" y="5421992"/>
            <a:ext cx="669832" cy="6095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k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32256" y="3150284"/>
            <a:ext cx="701918" cy="7166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Q</a:t>
            </a:r>
            <a:r>
              <a:rPr lang="en-US" sz="2000" baseline="30000" dirty="0" err="1" smtClean="0">
                <a:solidFill>
                  <a:schemeClr val="tx1"/>
                </a:solidFill>
              </a:rPr>
              <a:t>k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t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4"/>
            <a:endCxn id="4" idx="0"/>
          </p:cNvCxnSpPr>
          <p:nvPr/>
        </p:nvCxnSpPr>
        <p:spPr>
          <a:xfrm>
            <a:off x="2283215" y="3866922"/>
            <a:ext cx="1" cy="422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83214" y="5005909"/>
            <a:ext cx="1" cy="422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3781" y="5666212"/>
            <a:ext cx="369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Choice on trial </a:t>
            </a:r>
            <a:r>
              <a:rPr lang="en-US" i="1" dirty="0" smtClean="0"/>
              <a:t>t</a:t>
            </a:r>
            <a:r>
              <a:rPr lang="en-US" dirty="0" smtClean="0"/>
              <a:t> (from options 1 to </a:t>
            </a:r>
            <a:r>
              <a:rPr lang="en-US" i="1" dirty="0" smtClean="0"/>
              <a:t>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13392" y="4462924"/>
            <a:ext cx="429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of choosing option </a:t>
            </a:r>
            <a:r>
              <a:rPr lang="en-US" i="1" dirty="0" smtClean="0"/>
              <a:t>k</a:t>
            </a:r>
            <a:r>
              <a:rPr lang="en-US" dirty="0" smtClean="0"/>
              <a:t>, on trial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89792" y="3259636"/>
            <a:ext cx="429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utility of option </a:t>
            </a:r>
            <a:r>
              <a:rPr lang="en-US" i="1" dirty="0" smtClean="0"/>
              <a:t>k</a:t>
            </a:r>
            <a:r>
              <a:rPr lang="en-US" dirty="0" smtClean="0"/>
              <a:t>, on trial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14" name="Rectangle 13"/>
          <p:cNvSpPr/>
          <p:nvPr/>
        </p:nvSpPr>
        <p:spPr>
          <a:xfrm>
            <a:off x="1777963" y="2871585"/>
            <a:ext cx="2167775" cy="2385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28138" y="491744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k </a:t>
            </a:r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47269" y="2701636"/>
            <a:ext cx="2511829" cy="3617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48910" y="593658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  <a:r>
              <a:rPr lang="en-US" i="1" dirty="0" smtClean="0"/>
              <a:t> </a:t>
            </a:r>
            <a:r>
              <a:rPr lang="en-US" dirty="0" smtClean="0"/>
              <a:t>trials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30658" y="4289271"/>
            <a:ext cx="701918" cy="7166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chemeClr val="tx1"/>
                </a:solidFill>
              </a:rPr>
              <a:t>β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8" idx="6"/>
            <a:endCxn id="4" idx="2"/>
          </p:cNvCxnSpPr>
          <p:nvPr/>
        </p:nvCxnSpPr>
        <p:spPr>
          <a:xfrm flipV="1">
            <a:off x="832576" y="4640302"/>
            <a:ext cx="1099681" cy="7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281600" y="5628803"/>
                <a:ext cx="22931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𝐶𝑎𝑡𝑒𝑔𝑜𝑟𝑖𝑐𝑎𝑙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600" y="5628803"/>
                <a:ext cx="2293128" cy="307777"/>
              </a:xfrm>
              <a:prstGeom prst="rect">
                <a:avLst/>
              </a:prstGeom>
              <a:blipFill>
                <a:blip r:embed="rId2"/>
                <a:stretch>
                  <a:fillRect l="-2394" t="-1961" r="-372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313403" y="4289271"/>
                <a:ext cx="2261325" cy="721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403" y="4289271"/>
                <a:ext cx="2261325" cy="721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6676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Plate notation- Delta rule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03906" y="4279110"/>
            <a:ext cx="771198" cy="844791"/>
          </a:xfrm>
          <a:prstGeom prst="ellipse">
            <a:avLst/>
          </a:prstGeom>
          <a:noFill/>
          <a:ln w="444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</a:t>
            </a:r>
            <a:r>
              <a:rPr lang="en-US" sz="2000" baseline="30000" dirty="0" err="1" smtClean="0">
                <a:solidFill>
                  <a:schemeClr val="tx1"/>
                </a:solidFill>
              </a:rPr>
              <a:t>k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191" y="5411832"/>
            <a:ext cx="789018" cy="7229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k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374791" y="3123171"/>
            <a:ext cx="821104" cy="851057"/>
          </a:xfrm>
          <a:prstGeom prst="ellipse">
            <a:avLst/>
          </a:prstGeom>
          <a:noFill/>
          <a:ln w="476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Q</a:t>
            </a:r>
            <a:r>
              <a:rPr lang="en-US" sz="2000" baseline="30000" dirty="0" err="1" smtClean="0">
                <a:solidFill>
                  <a:schemeClr val="tx1"/>
                </a:solidFill>
              </a:rPr>
              <a:t>k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t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4"/>
            <a:endCxn id="4" idx="0"/>
          </p:cNvCxnSpPr>
          <p:nvPr/>
        </p:nvCxnSpPr>
        <p:spPr>
          <a:xfrm>
            <a:off x="1785343" y="3974228"/>
            <a:ext cx="4162" cy="304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0"/>
          </p:cNvCxnSpPr>
          <p:nvPr/>
        </p:nvCxnSpPr>
        <p:spPr>
          <a:xfrm flipH="1">
            <a:off x="1779700" y="5123901"/>
            <a:ext cx="9805" cy="287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49613" y="1849121"/>
            <a:ext cx="1981268" cy="3398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48987" y="490728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k </a:t>
            </a:r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18918" y="772160"/>
            <a:ext cx="3164863" cy="553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20559" y="592642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  <a:r>
              <a:rPr lang="en-US" i="1" dirty="0" smtClean="0"/>
              <a:t> </a:t>
            </a:r>
            <a:r>
              <a:rPr lang="en-US" dirty="0" smtClean="0"/>
              <a:t>trials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30658" y="4289271"/>
            <a:ext cx="814282" cy="8447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chemeClr val="tx1"/>
                </a:solidFill>
              </a:rPr>
              <a:t>β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8" idx="6"/>
            <a:endCxn id="4" idx="2"/>
          </p:cNvCxnSpPr>
          <p:nvPr/>
        </p:nvCxnSpPr>
        <p:spPr>
          <a:xfrm flipV="1">
            <a:off x="944940" y="4701506"/>
            <a:ext cx="458966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281600" y="5628803"/>
                <a:ext cx="22931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𝐶𝑎𝑡𝑒𝑔𝑜𝑟𝑖𝑐𝑎𝑙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600" y="5628803"/>
                <a:ext cx="2293128" cy="307777"/>
              </a:xfrm>
              <a:prstGeom prst="rect">
                <a:avLst/>
              </a:prstGeom>
              <a:blipFill>
                <a:blip r:embed="rId2"/>
                <a:stretch>
                  <a:fillRect l="-2394" t="-1961" r="-372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313403" y="4289271"/>
                <a:ext cx="2261325" cy="721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403" y="4289271"/>
                <a:ext cx="2261325" cy="721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1317528" y="2031558"/>
            <a:ext cx="927801" cy="8425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30000" dirty="0" smtClean="0">
                <a:solidFill>
                  <a:schemeClr val="tx1"/>
                </a:solidFill>
              </a:rPr>
              <a:t>k</a:t>
            </a:r>
            <a:r>
              <a:rPr lang="en-US" baseline="-25000" dirty="0" smtClean="0">
                <a:solidFill>
                  <a:schemeClr val="tx1"/>
                </a:solidFill>
              </a:rPr>
              <a:t>t-1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7" idx="0"/>
          </p:cNvCxnSpPr>
          <p:nvPr/>
        </p:nvCxnSpPr>
        <p:spPr>
          <a:xfrm>
            <a:off x="1781429" y="2874117"/>
            <a:ext cx="3914" cy="249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404859" y="3118364"/>
            <a:ext cx="771198" cy="844791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</a:t>
            </a:r>
            <a:r>
              <a:rPr lang="en-US" sz="2000" baseline="-25000" dirty="0" smtClean="0">
                <a:solidFill>
                  <a:schemeClr val="tx1"/>
                </a:solidFill>
              </a:rPr>
              <a:t>t-1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5" idx="2"/>
            <a:endCxn id="7" idx="6"/>
          </p:cNvCxnSpPr>
          <p:nvPr/>
        </p:nvCxnSpPr>
        <p:spPr>
          <a:xfrm flipH="1">
            <a:off x="2195895" y="3540760"/>
            <a:ext cx="1208964" cy="7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0178" y="3131031"/>
            <a:ext cx="814282" cy="8447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38" idx="6"/>
            <a:endCxn id="7" idx="2"/>
          </p:cNvCxnSpPr>
          <p:nvPr/>
        </p:nvCxnSpPr>
        <p:spPr>
          <a:xfrm flipV="1">
            <a:off x="914460" y="3548700"/>
            <a:ext cx="460331" cy="4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007358" y="3548150"/>
                <a:ext cx="2841612" cy="320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358" y="3548150"/>
                <a:ext cx="2841612" cy="320985"/>
              </a:xfrm>
              <a:prstGeom prst="rect">
                <a:avLst/>
              </a:prstGeom>
              <a:blipFill>
                <a:blip r:embed="rId4"/>
                <a:stretch>
                  <a:fillRect l="-2361" t="-3774" r="-3004" b="-3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9088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Bandit 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03906" y="4279110"/>
            <a:ext cx="771198" cy="844791"/>
          </a:xfrm>
          <a:prstGeom prst="ellipse">
            <a:avLst/>
          </a:prstGeom>
          <a:noFill/>
          <a:ln w="444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</a:t>
            </a:r>
            <a:r>
              <a:rPr lang="en-US" sz="2000" baseline="30000" dirty="0" err="1" smtClean="0">
                <a:solidFill>
                  <a:schemeClr val="tx1"/>
                </a:solidFill>
              </a:rPr>
              <a:t>k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191" y="5411832"/>
            <a:ext cx="789018" cy="7229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k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374791" y="3123171"/>
            <a:ext cx="821104" cy="851057"/>
          </a:xfrm>
          <a:prstGeom prst="ellipse">
            <a:avLst/>
          </a:prstGeom>
          <a:noFill/>
          <a:ln w="476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Q</a:t>
            </a:r>
            <a:r>
              <a:rPr lang="en-US" sz="2000" baseline="30000" dirty="0" err="1" smtClean="0">
                <a:solidFill>
                  <a:schemeClr val="tx1"/>
                </a:solidFill>
              </a:rPr>
              <a:t>k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t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4"/>
            <a:endCxn id="4" idx="0"/>
          </p:cNvCxnSpPr>
          <p:nvPr/>
        </p:nvCxnSpPr>
        <p:spPr>
          <a:xfrm>
            <a:off x="1785343" y="3974228"/>
            <a:ext cx="4162" cy="304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0"/>
          </p:cNvCxnSpPr>
          <p:nvPr/>
        </p:nvCxnSpPr>
        <p:spPr>
          <a:xfrm flipH="1">
            <a:off x="1779700" y="5123901"/>
            <a:ext cx="9805" cy="287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49613" y="1849121"/>
            <a:ext cx="1981268" cy="3398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48987" y="490728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k </a:t>
            </a:r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18918" y="772160"/>
            <a:ext cx="3164863" cy="553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20559" y="592642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  <a:r>
              <a:rPr lang="en-US" i="1" dirty="0" smtClean="0"/>
              <a:t> </a:t>
            </a:r>
            <a:r>
              <a:rPr lang="en-US" dirty="0" smtClean="0"/>
              <a:t>trials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30658" y="4289271"/>
            <a:ext cx="814282" cy="8447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chemeClr val="tx1"/>
                </a:solidFill>
              </a:rPr>
              <a:t>β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8" idx="6"/>
            <a:endCxn id="4" idx="2"/>
          </p:cNvCxnSpPr>
          <p:nvPr/>
        </p:nvCxnSpPr>
        <p:spPr>
          <a:xfrm flipV="1">
            <a:off x="944940" y="4701506"/>
            <a:ext cx="458966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281600" y="5628803"/>
                <a:ext cx="22931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𝐶𝑎𝑡𝑒𝑔𝑜𝑟𝑖𝑐𝑎𝑙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600" y="5628803"/>
                <a:ext cx="2293128" cy="307777"/>
              </a:xfrm>
              <a:prstGeom prst="rect">
                <a:avLst/>
              </a:prstGeom>
              <a:blipFill>
                <a:blip r:embed="rId2"/>
                <a:stretch>
                  <a:fillRect l="-2394" t="-1961" r="-372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313403" y="4289271"/>
                <a:ext cx="2261325" cy="721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403" y="4289271"/>
                <a:ext cx="2261325" cy="721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1317528" y="2031558"/>
            <a:ext cx="927801" cy="8425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30000" dirty="0" smtClean="0">
                <a:solidFill>
                  <a:schemeClr val="tx1"/>
                </a:solidFill>
              </a:rPr>
              <a:t>k</a:t>
            </a:r>
            <a:r>
              <a:rPr lang="en-US" baseline="-25000" dirty="0" smtClean="0">
                <a:solidFill>
                  <a:schemeClr val="tx1"/>
                </a:solidFill>
              </a:rPr>
              <a:t>t-1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7" idx="0"/>
          </p:cNvCxnSpPr>
          <p:nvPr/>
        </p:nvCxnSpPr>
        <p:spPr>
          <a:xfrm>
            <a:off x="1781429" y="2874117"/>
            <a:ext cx="3914" cy="249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404859" y="3118364"/>
            <a:ext cx="771198" cy="844791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</a:t>
            </a:r>
            <a:r>
              <a:rPr lang="en-US" sz="2000" baseline="-25000" dirty="0" smtClean="0">
                <a:solidFill>
                  <a:schemeClr val="tx1"/>
                </a:solidFill>
              </a:rPr>
              <a:t>t-1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5" idx="2"/>
            <a:endCxn id="7" idx="6"/>
          </p:cNvCxnSpPr>
          <p:nvPr/>
        </p:nvCxnSpPr>
        <p:spPr>
          <a:xfrm flipH="1">
            <a:off x="2195895" y="3540760"/>
            <a:ext cx="1208964" cy="7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0178" y="3131031"/>
            <a:ext cx="814282" cy="8447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0" name="Straight Arrow Connector 39"/>
          <p:cNvCxnSpPr>
            <a:stCxn id="38" idx="6"/>
            <a:endCxn id="7" idx="2"/>
          </p:cNvCxnSpPr>
          <p:nvPr/>
        </p:nvCxnSpPr>
        <p:spPr>
          <a:xfrm flipV="1">
            <a:off x="914460" y="3548700"/>
            <a:ext cx="460331" cy="4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007358" y="3548150"/>
                <a:ext cx="2841612" cy="320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358" y="3548150"/>
                <a:ext cx="2841612" cy="320985"/>
              </a:xfrm>
              <a:prstGeom prst="rect">
                <a:avLst/>
              </a:prstGeom>
              <a:blipFill>
                <a:blip r:embed="rId4"/>
                <a:stretch>
                  <a:fillRect l="-2361" t="-3774" r="-3004" b="-3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09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goals – constructing real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Two modeling approaches</a:t>
            </a:r>
          </a:p>
          <a:p>
            <a:pPr lvl="1"/>
            <a:r>
              <a:rPr lang="en-US" dirty="0" smtClean="0"/>
              <a:t>Empirical – data driven</a:t>
            </a:r>
          </a:p>
          <a:p>
            <a:pPr lvl="1"/>
            <a:r>
              <a:rPr lang="en-US" dirty="0" smtClean="0"/>
              <a:t>Axiomatic – logic driven</a:t>
            </a:r>
          </a:p>
          <a:p>
            <a:endParaRPr lang="en-US" dirty="0"/>
          </a:p>
          <a:p>
            <a:r>
              <a:rPr lang="en-US" dirty="0" smtClean="0"/>
              <a:t>Two psychological processes</a:t>
            </a:r>
          </a:p>
          <a:p>
            <a:pPr lvl="1"/>
            <a:r>
              <a:rPr lang="en-US" dirty="0" smtClean="0"/>
              <a:t>Learning </a:t>
            </a:r>
          </a:p>
          <a:p>
            <a:pPr lvl="1"/>
            <a:r>
              <a:rPr lang="en-US" dirty="0" smtClean="0"/>
              <a:t>Choice</a:t>
            </a:r>
          </a:p>
          <a:p>
            <a:endParaRPr lang="en-US" dirty="0"/>
          </a:p>
          <a:p>
            <a:r>
              <a:rPr lang="en-US" dirty="0" smtClean="0"/>
              <a:t>A framework for modeling decision making</a:t>
            </a:r>
          </a:p>
          <a:p>
            <a:pPr lvl="1"/>
            <a:r>
              <a:rPr lang="en-US" dirty="0" smtClean="0"/>
              <a:t>Bandit Models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Broader relevance of models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Machine learning &amp; Neural networks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15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Q-learning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Basis of “model free” reinforcement learning in computational neuroscience and machine learning</a:t>
            </a:r>
          </a:p>
          <a:p>
            <a:endParaRPr lang="en-US" dirty="0"/>
          </a:p>
          <a:p>
            <a:r>
              <a:rPr lang="en-US" dirty="0" smtClean="0"/>
              <a:t>Algorithm for learning optimal policy from reinforcement</a:t>
            </a:r>
          </a:p>
          <a:p>
            <a:endParaRPr lang="en-US" dirty="0"/>
          </a:p>
          <a:p>
            <a:r>
              <a:rPr lang="en-US" dirty="0" smtClean="0"/>
              <a:t>Employed in neural network architectures, including deep learning</a:t>
            </a:r>
          </a:p>
          <a:p>
            <a:endParaRPr lang="en-US" dirty="0"/>
          </a:p>
          <a:p>
            <a:r>
              <a:rPr lang="en-US" dirty="0" smtClean="0"/>
              <a:t>Employed in developmental robotics, and for building adaptive robots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2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74" t="41200" r="24529" b="30589"/>
          <a:stretch/>
        </p:blipFill>
        <p:spPr>
          <a:xfrm>
            <a:off x="5984672" y="848586"/>
            <a:ext cx="1236711" cy="1321724"/>
          </a:xfrm>
        </p:spPr>
      </p:pic>
      <p:pic>
        <p:nvPicPr>
          <p:cNvPr id="13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8" t="41200" b="30589"/>
          <a:stretch/>
        </p:blipFill>
        <p:spPr>
          <a:xfrm>
            <a:off x="7221383" y="1509448"/>
            <a:ext cx="1729933" cy="132172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Overshadowing</a:t>
            </a:r>
            <a:endParaRPr lang="en-US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3" t="18951" r="19595" b="72000"/>
          <a:stretch/>
        </p:blipFill>
        <p:spPr>
          <a:xfrm>
            <a:off x="6765280" y="1958335"/>
            <a:ext cx="681644" cy="423949"/>
          </a:xfrm>
          <a:prstGeom prst="ellipse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616" y="2381071"/>
            <a:ext cx="838201" cy="838201"/>
          </a:xfrm>
          <a:prstGeom prst="rect">
            <a:avLst/>
          </a:prstGeom>
        </p:spPr>
      </p:pic>
      <p:pic>
        <p:nvPicPr>
          <p:cNvPr id="16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8" t="41200" b="30589"/>
          <a:stretch/>
        </p:blipFill>
        <p:spPr>
          <a:xfrm>
            <a:off x="8187151" y="3983487"/>
            <a:ext cx="1729933" cy="1321724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971" y="4348033"/>
            <a:ext cx="838201" cy="83820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86484" y="1962745"/>
            <a:ext cx="4637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Phase 1: Strong A + Weak X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330037" y="4528099"/>
            <a:ext cx="5680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Phase 2: Test Association with X alone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9917084" y="3050771"/>
            <a:ext cx="2036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Decreased association.</a:t>
            </a:r>
          </a:p>
        </p:txBody>
      </p:sp>
      <p:cxnSp>
        <p:nvCxnSpPr>
          <p:cNvPr id="25" name="Elbow Connector 24"/>
          <p:cNvCxnSpPr>
            <a:stCxn id="21" idx="2"/>
            <a:endCxn id="16" idx="3"/>
          </p:cNvCxnSpPr>
          <p:nvPr/>
        </p:nvCxnSpPr>
        <p:spPr>
          <a:xfrm rot="5400000">
            <a:off x="9952616" y="3661571"/>
            <a:ext cx="947247" cy="10183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67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Rescorla</a:t>
            </a:r>
            <a:r>
              <a:rPr lang="en-US" dirty="0" smtClean="0"/>
              <a:t>-Wagner Theory Intuitions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424651" cy="4351338"/>
          </a:xfrm>
        </p:spPr>
        <p:txBody>
          <a:bodyPr/>
          <a:lstStyle/>
          <a:p>
            <a:r>
              <a:rPr lang="en-US" dirty="0" smtClean="0"/>
              <a:t>Change in associative strength for a CS-US pair depends on: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1) Maximum possible associative strength</a:t>
            </a:r>
          </a:p>
          <a:p>
            <a:endParaRPr lang="en-US" dirty="0" smtClean="0"/>
          </a:p>
          <a:p>
            <a:r>
              <a:rPr lang="en-US" dirty="0" smtClean="0"/>
              <a:t>2) Salience of the CS</a:t>
            </a:r>
          </a:p>
          <a:p>
            <a:endParaRPr lang="en-US" dirty="0" smtClean="0"/>
          </a:p>
          <a:p>
            <a:r>
              <a:rPr lang="en-US" dirty="0" smtClean="0"/>
              <a:t>3) Learning rate – specific to the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7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Rescorla</a:t>
            </a:r>
            <a:r>
              <a:rPr lang="en-US" dirty="0" smtClean="0"/>
              <a:t>-Wagner Theory Intuitions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424651" cy="4351338"/>
          </a:xfrm>
        </p:spPr>
        <p:txBody>
          <a:bodyPr/>
          <a:lstStyle/>
          <a:p>
            <a:r>
              <a:rPr lang="en-US" dirty="0" smtClean="0"/>
              <a:t>Change in associative strength for a CS-US pair depends on: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1) Maximum possible associative strength</a:t>
            </a:r>
          </a:p>
          <a:p>
            <a:endParaRPr lang="en-US" dirty="0" smtClean="0"/>
          </a:p>
          <a:p>
            <a:r>
              <a:rPr lang="en-US" dirty="0" smtClean="0"/>
              <a:t>2) Salience of the CS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3) Learning rate – specific to the US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52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fast learning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0" y="2029369"/>
            <a:ext cx="4555376" cy="311587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436524" y="3092335"/>
            <a:ext cx="811876" cy="548640"/>
          </a:xfrm>
          <a:prstGeom prst="rightArrow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30538" y="3046867"/>
            <a:ext cx="37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Food poisoning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730538" y="4852858"/>
            <a:ext cx="37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Taste aversion</a:t>
            </a:r>
            <a:endParaRPr lang="en-US" sz="3200" dirty="0"/>
          </a:p>
        </p:txBody>
      </p:sp>
      <p:sp>
        <p:nvSpPr>
          <p:cNvPr id="9" name="Right Arrow 8"/>
          <p:cNvSpPr/>
          <p:nvPr/>
        </p:nvSpPr>
        <p:spPr>
          <a:xfrm rot="5400000">
            <a:off x="7610764" y="3967930"/>
            <a:ext cx="811876" cy="548640"/>
          </a:xfrm>
          <a:prstGeom prst="rightArrow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8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3244</Words>
  <Application>Microsoft Office PowerPoint</Application>
  <PresentationFormat>Widescreen</PresentationFormat>
  <Paragraphs>470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Wingdings</vt:lpstr>
      <vt:lpstr>Office Theme</vt:lpstr>
      <vt:lpstr>Theory of Learning and Choice</vt:lpstr>
      <vt:lpstr>Today’s goals – constructing real models</vt:lpstr>
      <vt:lpstr>Rescorla-Wagner (1972)</vt:lpstr>
      <vt:lpstr>1. Kamin blocking</vt:lpstr>
      <vt:lpstr>When blocking doesn’t work</vt:lpstr>
      <vt:lpstr>2. Overshadowing</vt:lpstr>
      <vt:lpstr>Rescorla-Wagner Theory Intuitions</vt:lpstr>
      <vt:lpstr>Rescorla-Wagner Theory Intuitions</vt:lpstr>
      <vt:lpstr>Very fast learning</vt:lpstr>
      <vt:lpstr>In contrast to…..</vt:lpstr>
      <vt:lpstr>Rescorla-Wagner Theory Intuitions</vt:lpstr>
      <vt:lpstr>Influence of salience</vt:lpstr>
      <vt:lpstr>Rescorla-Wagner Theory Intuitions</vt:lpstr>
      <vt:lpstr>Maximum associative strength</vt:lpstr>
      <vt:lpstr>Rescorla-Wagner Theory Intuitions</vt:lpstr>
      <vt:lpstr>Interpreting Associative Strength</vt:lpstr>
      <vt:lpstr>Rescorla-Wagner Theory Formalisation</vt:lpstr>
      <vt:lpstr>Compound conditioned stimulus</vt:lpstr>
      <vt:lpstr>Rescorla-Wagner Theory Formalisation</vt:lpstr>
      <vt:lpstr>Rescorla-Wagner Theory Formalisation</vt:lpstr>
      <vt:lpstr>Rescorla-Wagner Simulation (try at home)</vt:lpstr>
      <vt:lpstr>Explaining Overshadowing</vt:lpstr>
      <vt:lpstr>PowerPoint Presentation</vt:lpstr>
      <vt:lpstr>Explaining Blocking</vt:lpstr>
      <vt:lpstr>PowerPoint Presentation</vt:lpstr>
      <vt:lpstr>Modern usefulness of Rescorla-Wagner</vt:lpstr>
      <vt:lpstr>Modern learning rules</vt:lpstr>
      <vt:lpstr>Theoretical interpretation of V</vt:lpstr>
      <vt:lpstr>Luce’s Choice Axiom</vt:lpstr>
      <vt:lpstr> Disclaimer  I will try to be clear and accurate but I am not a mathematician or logician</vt:lpstr>
      <vt:lpstr>Luce’s choice axiom</vt:lpstr>
      <vt:lpstr>First tenet – choice is probablistic</vt:lpstr>
      <vt:lpstr>Second tenet – nesting  </vt:lpstr>
      <vt:lpstr>Set and probability notation</vt:lpstr>
      <vt:lpstr>Axioms of Probability (in context of choice)</vt:lpstr>
      <vt:lpstr>Choice Axiom</vt:lpstr>
      <vt:lpstr>Choice Axiom – Getting Started</vt:lpstr>
      <vt:lpstr>Defining our sets – let’s choose a red apple!</vt:lpstr>
      <vt:lpstr>PowerPoint Presentation</vt:lpstr>
      <vt:lpstr>Why does this matter!</vt:lpstr>
      <vt:lpstr>Let’s re-arrange the equation….</vt:lpstr>
      <vt:lpstr>Graphical simplification – “using up” or allocating available probability</vt:lpstr>
      <vt:lpstr>Graphical simplification – “using up” or allocating available probability</vt:lpstr>
      <vt:lpstr>Graphical simplification – “using up” or allocating available probability</vt:lpstr>
      <vt:lpstr>Graphical simplification – “using up” or allocating available probability</vt:lpstr>
      <vt:lpstr>Generalising the formalism</vt:lpstr>
      <vt:lpstr>Interpreting v(x) – value in softmax </vt:lpstr>
      <vt:lpstr>Modern Usefulness of Softmax/Choice Axiom</vt:lpstr>
      <vt:lpstr>Today’s goals – constructing real models</vt:lpstr>
      <vt:lpstr>n-armed bandits</vt:lpstr>
      <vt:lpstr>Psychological processes</vt:lpstr>
      <vt:lpstr>Plate notation</vt:lpstr>
      <vt:lpstr>Plate notation- Luce choice</vt:lpstr>
      <vt:lpstr>Plate notation- Delta rule</vt:lpstr>
      <vt:lpstr>Bandit model</vt:lpstr>
      <vt:lpstr>Today’s goals – constructing real models</vt:lpstr>
      <vt:lpstr>The importance of Q-learning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Learning and Choice</dc:title>
  <dc:creator>Joshua Charles Skewes</dc:creator>
  <cp:lastModifiedBy>Joshua Charles Skewes</cp:lastModifiedBy>
  <cp:revision>112</cp:revision>
  <dcterms:created xsi:type="dcterms:W3CDTF">2020-01-13T03:10:03Z</dcterms:created>
  <dcterms:modified xsi:type="dcterms:W3CDTF">2020-01-20T02:13:06Z</dcterms:modified>
</cp:coreProperties>
</file>