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9" r:id="rId4"/>
    <p:sldId id="267" r:id="rId5"/>
    <p:sldId id="260" r:id="rId6"/>
    <p:sldId id="268" r:id="rId7"/>
    <p:sldId id="266" r:id="rId8"/>
    <p:sldId id="275" r:id="rId9"/>
    <p:sldId id="262" r:id="rId10"/>
    <p:sldId id="263" r:id="rId11"/>
    <p:sldId id="264" r:id="rId12"/>
    <p:sldId id="271" r:id="rId13"/>
    <p:sldId id="265" r:id="rId14"/>
    <p:sldId id="273" r:id="rId15"/>
    <p:sldId id="272" r:id="rId16"/>
    <p:sldId id="274" r:id="rId17"/>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92"/>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A5B0B-866E-C245-8CB4-F418F729A192}" type="datetimeFigureOut">
              <a:rPr lang="en-DK" smtClean="0"/>
              <a:t>14/02/2020</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E8EF6-8626-AF47-97A7-E9F87B534165}" type="slidenum">
              <a:rPr lang="en-DK" smtClean="0"/>
              <a:t>‹#›</a:t>
            </a:fld>
            <a:endParaRPr lang="en-DK"/>
          </a:p>
        </p:txBody>
      </p:sp>
    </p:spTree>
    <p:extLst>
      <p:ext uri="{BB962C8B-B14F-4D97-AF65-F5344CB8AC3E}">
        <p14:creationId xmlns:p14="http://schemas.microsoft.com/office/powerpoint/2010/main" val="3239306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Feedback and adaptability of the system</a:t>
            </a:r>
          </a:p>
          <a:p>
            <a:endParaRPr lang="en-DK" dirty="0"/>
          </a:p>
        </p:txBody>
      </p:sp>
      <p:sp>
        <p:nvSpPr>
          <p:cNvPr id="4" name="Slide Number Placeholder 3"/>
          <p:cNvSpPr>
            <a:spLocks noGrp="1"/>
          </p:cNvSpPr>
          <p:nvPr>
            <p:ph type="sldNum" sz="quarter" idx="5"/>
          </p:nvPr>
        </p:nvSpPr>
        <p:spPr/>
        <p:txBody>
          <a:bodyPr/>
          <a:lstStyle/>
          <a:p>
            <a:fld id="{F7CE8EF6-8626-AF47-97A7-E9F87B534165}" type="slidenum">
              <a:rPr lang="en-DK" smtClean="0"/>
              <a:t>6</a:t>
            </a:fld>
            <a:endParaRPr lang="en-DK"/>
          </a:p>
        </p:txBody>
      </p:sp>
    </p:spTree>
    <p:extLst>
      <p:ext uri="{BB962C8B-B14F-4D97-AF65-F5344CB8AC3E}">
        <p14:creationId xmlns:p14="http://schemas.microsoft.com/office/powerpoint/2010/main" val="4031691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K" dirty="0"/>
              <a:t>Situational</a:t>
            </a:r>
          </a:p>
          <a:p>
            <a:r>
              <a:rPr lang="en-DK" dirty="0"/>
              <a:t>Intention</a:t>
            </a:r>
          </a:p>
          <a:p>
            <a:endParaRPr lang="en-DK" dirty="0"/>
          </a:p>
          <a:p>
            <a:pPr marL="0" marR="0" lvl="0" indent="0" algn="l" defTabSz="914400" rtl="0" eaLnBrk="1" fontAlgn="auto" latinLnBrk="0" hangingPunct="1">
              <a:lnSpc>
                <a:spcPct val="100000"/>
              </a:lnSpc>
              <a:spcBef>
                <a:spcPts val="0"/>
              </a:spcBef>
              <a:spcAft>
                <a:spcPts val="0"/>
              </a:spcAft>
              <a:buClrTx/>
              <a:buSzTx/>
              <a:buFontTx/>
              <a:buNone/>
              <a:tabLst/>
              <a:defRPr/>
            </a:pPr>
            <a:r>
              <a:rPr lang="en-DK" dirty="0"/>
              <a:t>Gdpr help: lab vs student</a:t>
            </a:r>
          </a:p>
          <a:p>
            <a:endParaRPr lang="en-DK" dirty="0"/>
          </a:p>
          <a:p>
            <a:endParaRPr lang="en-DK" dirty="0"/>
          </a:p>
        </p:txBody>
      </p:sp>
      <p:sp>
        <p:nvSpPr>
          <p:cNvPr id="4" name="Slide Number Placeholder 3"/>
          <p:cNvSpPr>
            <a:spLocks noGrp="1"/>
          </p:cNvSpPr>
          <p:nvPr>
            <p:ph type="sldNum" sz="quarter" idx="5"/>
          </p:nvPr>
        </p:nvSpPr>
        <p:spPr/>
        <p:txBody>
          <a:bodyPr/>
          <a:lstStyle/>
          <a:p>
            <a:fld id="{F7CE8EF6-8626-AF47-97A7-E9F87B534165}" type="slidenum">
              <a:rPr lang="en-DK" smtClean="0"/>
              <a:t>10</a:t>
            </a:fld>
            <a:endParaRPr lang="en-DK"/>
          </a:p>
        </p:txBody>
      </p:sp>
    </p:spTree>
    <p:extLst>
      <p:ext uri="{BB962C8B-B14F-4D97-AF65-F5344CB8AC3E}">
        <p14:creationId xmlns:p14="http://schemas.microsoft.com/office/powerpoint/2010/main" val="2450243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93CD3-B0EF-BB41-A9F8-DEF942041A0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K"/>
          </a:p>
        </p:txBody>
      </p:sp>
      <p:sp>
        <p:nvSpPr>
          <p:cNvPr id="3" name="Subtitle 2">
            <a:extLst>
              <a:ext uri="{FF2B5EF4-FFF2-40B4-BE49-F238E27FC236}">
                <a16:creationId xmlns:a16="http://schemas.microsoft.com/office/drawing/2014/main" id="{D37A9A69-A39B-C849-9842-A5DBED81B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K"/>
          </a:p>
        </p:txBody>
      </p:sp>
      <p:sp>
        <p:nvSpPr>
          <p:cNvPr id="4" name="Date Placeholder 3">
            <a:extLst>
              <a:ext uri="{FF2B5EF4-FFF2-40B4-BE49-F238E27FC236}">
                <a16:creationId xmlns:a16="http://schemas.microsoft.com/office/drawing/2014/main" id="{9A76FE17-3822-434D-AD05-92BB0C3F7756}"/>
              </a:ext>
            </a:extLst>
          </p:cNvPr>
          <p:cNvSpPr>
            <a:spLocks noGrp="1"/>
          </p:cNvSpPr>
          <p:nvPr>
            <p:ph type="dt" sz="half" idx="10"/>
          </p:nvPr>
        </p:nvSpPr>
        <p:spPr/>
        <p:txBody>
          <a:bodyPr/>
          <a:lstStyle/>
          <a:p>
            <a:fld id="{C87858C9-3F86-C749-90D3-E7181565627C}" type="datetimeFigureOut">
              <a:rPr lang="en-DK" smtClean="0"/>
              <a:t>13/02/2020</a:t>
            </a:fld>
            <a:endParaRPr lang="en-DK"/>
          </a:p>
        </p:txBody>
      </p:sp>
      <p:sp>
        <p:nvSpPr>
          <p:cNvPr id="5" name="Footer Placeholder 4">
            <a:extLst>
              <a:ext uri="{FF2B5EF4-FFF2-40B4-BE49-F238E27FC236}">
                <a16:creationId xmlns:a16="http://schemas.microsoft.com/office/drawing/2014/main" id="{86BA20BE-62D0-7F48-91FE-5AA419821513}"/>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41552A98-9DE7-524F-8E8A-763C8964E3F2}"/>
              </a:ext>
            </a:extLst>
          </p:cNvPr>
          <p:cNvSpPr>
            <a:spLocks noGrp="1"/>
          </p:cNvSpPr>
          <p:nvPr>
            <p:ph type="sldNum" sz="quarter" idx="12"/>
          </p:nvPr>
        </p:nvSpPr>
        <p:spPr/>
        <p:txBody>
          <a:bodyPr/>
          <a:lstStyle/>
          <a:p>
            <a:fld id="{6CD7F490-7092-EC44-891A-A6B3E4C98DB2}" type="slidenum">
              <a:rPr lang="en-DK" smtClean="0"/>
              <a:t>‹#›</a:t>
            </a:fld>
            <a:endParaRPr lang="en-DK"/>
          </a:p>
        </p:txBody>
      </p:sp>
    </p:spTree>
    <p:extLst>
      <p:ext uri="{BB962C8B-B14F-4D97-AF65-F5344CB8AC3E}">
        <p14:creationId xmlns:p14="http://schemas.microsoft.com/office/powerpoint/2010/main" val="3305517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E337-ED0A-A648-A0BA-4CAE1D70C635}"/>
              </a:ext>
            </a:extLst>
          </p:cNvPr>
          <p:cNvSpPr>
            <a:spLocks noGrp="1"/>
          </p:cNvSpPr>
          <p:nvPr>
            <p:ph type="title"/>
          </p:nvPr>
        </p:nvSpPr>
        <p:spPr/>
        <p:txBody>
          <a:bodyPr/>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85F6DE68-A7D5-5543-9B61-E4895D2B998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7E007131-CA21-3F48-A143-8605D411E33D}"/>
              </a:ext>
            </a:extLst>
          </p:cNvPr>
          <p:cNvSpPr>
            <a:spLocks noGrp="1"/>
          </p:cNvSpPr>
          <p:nvPr>
            <p:ph type="dt" sz="half" idx="10"/>
          </p:nvPr>
        </p:nvSpPr>
        <p:spPr/>
        <p:txBody>
          <a:bodyPr/>
          <a:lstStyle/>
          <a:p>
            <a:fld id="{C87858C9-3F86-C749-90D3-E7181565627C}" type="datetimeFigureOut">
              <a:rPr lang="en-DK" smtClean="0"/>
              <a:t>13/02/2020</a:t>
            </a:fld>
            <a:endParaRPr lang="en-DK"/>
          </a:p>
        </p:txBody>
      </p:sp>
      <p:sp>
        <p:nvSpPr>
          <p:cNvPr id="5" name="Footer Placeholder 4">
            <a:extLst>
              <a:ext uri="{FF2B5EF4-FFF2-40B4-BE49-F238E27FC236}">
                <a16:creationId xmlns:a16="http://schemas.microsoft.com/office/drawing/2014/main" id="{83B73089-5FED-E041-A0BE-F6D60A6158BE}"/>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04F82C09-8509-5E41-94B4-53FEBC99F532}"/>
              </a:ext>
            </a:extLst>
          </p:cNvPr>
          <p:cNvSpPr>
            <a:spLocks noGrp="1"/>
          </p:cNvSpPr>
          <p:nvPr>
            <p:ph type="sldNum" sz="quarter" idx="12"/>
          </p:nvPr>
        </p:nvSpPr>
        <p:spPr/>
        <p:txBody>
          <a:bodyPr/>
          <a:lstStyle/>
          <a:p>
            <a:fld id="{6CD7F490-7092-EC44-891A-A6B3E4C98DB2}" type="slidenum">
              <a:rPr lang="en-DK" smtClean="0"/>
              <a:t>‹#›</a:t>
            </a:fld>
            <a:endParaRPr lang="en-DK"/>
          </a:p>
        </p:txBody>
      </p:sp>
    </p:spTree>
    <p:extLst>
      <p:ext uri="{BB962C8B-B14F-4D97-AF65-F5344CB8AC3E}">
        <p14:creationId xmlns:p14="http://schemas.microsoft.com/office/powerpoint/2010/main" val="98518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F44E41-B977-9946-B406-B7A1F2BE6D5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F223EC7A-940B-AB4B-A4BE-9BE6D17A508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4D1EB95F-5BFE-614F-946D-E94977F9EA5C}"/>
              </a:ext>
            </a:extLst>
          </p:cNvPr>
          <p:cNvSpPr>
            <a:spLocks noGrp="1"/>
          </p:cNvSpPr>
          <p:nvPr>
            <p:ph type="dt" sz="half" idx="10"/>
          </p:nvPr>
        </p:nvSpPr>
        <p:spPr/>
        <p:txBody>
          <a:bodyPr/>
          <a:lstStyle/>
          <a:p>
            <a:fld id="{C87858C9-3F86-C749-90D3-E7181565627C}" type="datetimeFigureOut">
              <a:rPr lang="en-DK" smtClean="0"/>
              <a:t>13/02/2020</a:t>
            </a:fld>
            <a:endParaRPr lang="en-DK"/>
          </a:p>
        </p:txBody>
      </p:sp>
      <p:sp>
        <p:nvSpPr>
          <p:cNvPr id="5" name="Footer Placeholder 4">
            <a:extLst>
              <a:ext uri="{FF2B5EF4-FFF2-40B4-BE49-F238E27FC236}">
                <a16:creationId xmlns:a16="http://schemas.microsoft.com/office/drawing/2014/main" id="{8BABAC19-5A51-B343-B4A8-B36C03560AC4}"/>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12EA8257-9C45-A641-9BD9-6197BB97047E}"/>
              </a:ext>
            </a:extLst>
          </p:cNvPr>
          <p:cNvSpPr>
            <a:spLocks noGrp="1"/>
          </p:cNvSpPr>
          <p:nvPr>
            <p:ph type="sldNum" sz="quarter" idx="12"/>
          </p:nvPr>
        </p:nvSpPr>
        <p:spPr/>
        <p:txBody>
          <a:bodyPr/>
          <a:lstStyle/>
          <a:p>
            <a:fld id="{6CD7F490-7092-EC44-891A-A6B3E4C98DB2}" type="slidenum">
              <a:rPr lang="en-DK" smtClean="0"/>
              <a:t>‹#›</a:t>
            </a:fld>
            <a:endParaRPr lang="en-DK"/>
          </a:p>
        </p:txBody>
      </p:sp>
    </p:spTree>
    <p:extLst>
      <p:ext uri="{BB962C8B-B14F-4D97-AF65-F5344CB8AC3E}">
        <p14:creationId xmlns:p14="http://schemas.microsoft.com/office/powerpoint/2010/main" val="1049593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3B36-F893-4342-B6B8-FC7708E50A7C}"/>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33D33A26-F0BD-2245-B294-7EBD73C761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22CBB38A-DCAF-AA4B-9ECC-DA33145511FC}"/>
              </a:ext>
            </a:extLst>
          </p:cNvPr>
          <p:cNvSpPr>
            <a:spLocks noGrp="1"/>
          </p:cNvSpPr>
          <p:nvPr>
            <p:ph type="dt" sz="half" idx="10"/>
          </p:nvPr>
        </p:nvSpPr>
        <p:spPr/>
        <p:txBody>
          <a:bodyPr/>
          <a:lstStyle/>
          <a:p>
            <a:fld id="{C87858C9-3F86-C749-90D3-E7181565627C}" type="datetimeFigureOut">
              <a:rPr lang="en-DK" smtClean="0"/>
              <a:t>13/02/2020</a:t>
            </a:fld>
            <a:endParaRPr lang="en-DK"/>
          </a:p>
        </p:txBody>
      </p:sp>
      <p:sp>
        <p:nvSpPr>
          <p:cNvPr id="5" name="Footer Placeholder 4">
            <a:extLst>
              <a:ext uri="{FF2B5EF4-FFF2-40B4-BE49-F238E27FC236}">
                <a16:creationId xmlns:a16="http://schemas.microsoft.com/office/drawing/2014/main" id="{E6162AA5-1CFE-214F-873F-597E88E8246F}"/>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A7D060A4-C800-674A-9834-DFEE7C77DA43}"/>
              </a:ext>
            </a:extLst>
          </p:cNvPr>
          <p:cNvSpPr>
            <a:spLocks noGrp="1"/>
          </p:cNvSpPr>
          <p:nvPr>
            <p:ph type="sldNum" sz="quarter" idx="12"/>
          </p:nvPr>
        </p:nvSpPr>
        <p:spPr/>
        <p:txBody>
          <a:bodyPr/>
          <a:lstStyle/>
          <a:p>
            <a:fld id="{6CD7F490-7092-EC44-891A-A6B3E4C98DB2}" type="slidenum">
              <a:rPr lang="en-DK" smtClean="0"/>
              <a:t>‹#›</a:t>
            </a:fld>
            <a:endParaRPr lang="en-DK"/>
          </a:p>
        </p:txBody>
      </p:sp>
    </p:spTree>
    <p:extLst>
      <p:ext uri="{BB962C8B-B14F-4D97-AF65-F5344CB8AC3E}">
        <p14:creationId xmlns:p14="http://schemas.microsoft.com/office/powerpoint/2010/main" val="21175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276C-6A6B-AB4D-830C-428905E64DA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K"/>
          </a:p>
        </p:txBody>
      </p:sp>
      <p:sp>
        <p:nvSpPr>
          <p:cNvPr id="3" name="Text Placeholder 2">
            <a:extLst>
              <a:ext uri="{FF2B5EF4-FFF2-40B4-BE49-F238E27FC236}">
                <a16:creationId xmlns:a16="http://schemas.microsoft.com/office/drawing/2014/main" id="{A64C440B-CFAE-0045-9F67-838DA69CE6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5AABF6E-75FD-5846-B458-DFB1B89E7556}"/>
              </a:ext>
            </a:extLst>
          </p:cNvPr>
          <p:cNvSpPr>
            <a:spLocks noGrp="1"/>
          </p:cNvSpPr>
          <p:nvPr>
            <p:ph type="dt" sz="half" idx="10"/>
          </p:nvPr>
        </p:nvSpPr>
        <p:spPr/>
        <p:txBody>
          <a:bodyPr/>
          <a:lstStyle/>
          <a:p>
            <a:fld id="{C87858C9-3F86-C749-90D3-E7181565627C}" type="datetimeFigureOut">
              <a:rPr lang="en-DK" smtClean="0"/>
              <a:t>13/02/2020</a:t>
            </a:fld>
            <a:endParaRPr lang="en-DK"/>
          </a:p>
        </p:txBody>
      </p:sp>
      <p:sp>
        <p:nvSpPr>
          <p:cNvPr id="5" name="Footer Placeholder 4">
            <a:extLst>
              <a:ext uri="{FF2B5EF4-FFF2-40B4-BE49-F238E27FC236}">
                <a16:creationId xmlns:a16="http://schemas.microsoft.com/office/drawing/2014/main" id="{6E113B60-2A6A-DA47-ABF9-D65D527EC9A0}"/>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E5FF7B77-9084-AE4A-A938-224E034077EC}"/>
              </a:ext>
            </a:extLst>
          </p:cNvPr>
          <p:cNvSpPr>
            <a:spLocks noGrp="1"/>
          </p:cNvSpPr>
          <p:nvPr>
            <p:ph type="sldNum" sz="quarter" idx="12"/>
          </p:nvPr>
        </p:nvSpPr>
        <p:spPr/>
        <p:txBody>
          <a:bodyPr/>
          <a:lstStyle/>
          <a:p>
            <a:fld id="{6CD7F490-7092-EC44-891A-A6B3E4C98DB2}" type="slidenum">
              <a:rPr lang="en-DK" smtClean="0"/>
              <a:t>‹#›</a:t>
            </a:fld>
            <a:endParaRPr lang="en-DK"/>
          </a:p>
        </p:txBody>
      </p:sp>
    </p:spTree>
    <p:extLst>
      <p:ext uri="{BB962C8B-B14F-4D97-AF65-F5344CB8AC3E}">
        <p14:creationId xmlns:p14="http://schemas.microsoft.com/office/powerpoint/2010/main" val="53476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4564-8EFE-6F40-97F0-0CCA37510CA9}"/>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BC224EA6-51CE-4542-9EB9-EDAFE236918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Content Placeholder 3">
            <a:extLst>
              <a:ext uri="{FF2B5EF4-FFF2-40B4-BE49-F238E27FC236}">
                <a16:creationId xmlns:a16="http://schemas.microsoft.com/office/drawing/2014/main" id="{1F9DC481-26CD-9741-8735-9A4D0B6E3D3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Date Placeholder 4">
            <a:extLst>
              <a:ext uri="{FF2B5EF4-FFF2-40B4-BE49-F238E27FC236}">
                <a16:creationId xmlns:a16="http://schemas.microsoft.com/office/drawing/2014/main" id="{0CD16ECD-BF40-7F42-B458-F82098B00DFF}"/>
              </a:ext>
            </a:extLst>
          </p:cNvPr>
          <p:cNvSpPr>
            <a:spLocks noGrp="1"/>
          </p:cNvSpPr>
          <p:nvPr>
            <p:ph type="dt" sz="half" idx="10"/>
          </p:nvPr>
        </p:nvSpPr>
        <p:spPr/>
        <p:txBody>
          <a:bodyPr/>
          <a:lstStyle/>
          <a:p>
            <a:fld id="{C87858C9-3F86-C749-90D3-E7181565627C}" type="datetimeFigureOut">
              <a:rPr lang="en-DK" smtClean="0"/>
              <a:t>13/02/2020</a:t>
            </a:fld>
            <a:endParaRPr lang="en-DK"/>
          </a:p>
        </p:txBody>
      </p:sp>
      <p:sp>
        <p:nvSpPr>
          <p:cNvPr id="6" name="Footer Placeholder 5">
            <a:extLst>
              <a:ext uri="{FF2B5EF4-FFF2-40B4-BE49-F238E27FC236}">
                <a16:creationId xmlns:a16="http://schemas.microsoft.com/office/drawing/2014/main" id="{677967F2-EB75-E14F-B415-9DF96DC62929}"/>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E4D5B6D6-2666-7B48-AE30-403B6A58C8C0}"/>
              </a:ext>
            </a:extLst>
          </p:cNvPr>
          <p:cNvSpPr>
            <a:spLocks noGrp="1"/>
          </p:cNvSpPr>
          <p:nvPr>
            <p:ph type="sldNum" sz="quarter" idx="12"/>
          </p:nvPr>
        </p:nvSpPr>
        <p:spPr/>
        <p:txBody>
          <a:bodyPr/>
          <a:lstStyle/>
          <a:p>
            <a:fld id="{6CD7F490-7092-EC44-891A-A6B3E4C98DB2}" type="slidenum">
              <a:rPr lang="en-DK" smtClean="0"/>
              <a:t>‹#›</a:t>
            </a:fld>
            <a:endParaRPr lang="en-DK"/>
          </a:p>
        </p:txBody>
      </p:sp>
    </p:spTree>
    <p:extLst>
      <p:ext uri="{BB962C8B-B14F-4D97-AF65-F5344CB8AC3E}">
        <p14:creationId xmlns:p14="http://schemas.microsoft.com/office/powerpoint/2010/main" val="21348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70D7-85ED-BA4C-8A4B-829556C594A1}"/>
              </a:ext>
            </a:extLst>
          </p:cNvPr>
          <p:cNvSpPr>
            <a:spLocks noGrp="1"/>
          </p:cNvSpPr>
          <p:nvPr>
            <p:ph type="title"/>
          </p:nvPr>
        </p:nvSpPr>
        <p:spPr>
          <a:xfrm>
            <a:off x="839788" y="365125"/>
            <a:ext cx="10515600" cy="1325563"/>
          </a:xfrm>
        </p:spPr>
        <p:txBody>
          <a:bodyPr/>
          <a:lstStyle/>
          <a:p>
            <a:r>
              <a:rPr lang="en-GB"/>
              <a:t>Click to edit Master title style</a:t>
            </a:r>
            <a:endParaRPr lang="en-DK"/>
          </a:p>
        </p:txBody>
      </p:sp>
      <p:sp>
        <p:nvSpPr>
          <p:cNvPr id="3" name="Text Placeholder 2">
            <a:extLst>
              <a:ext uri="{FF2B5EF4-FFF2-40B4-BE49-F238E27FC236}">
                <a16:creationId xmlns:a16="http://schemas.microsoft.com/office/drawing/2014/main" id="{AC6FFEE4-341D-1B4B-B748-BD78E27EBB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CC9CC9A-6691-AE44-8494-A290C8713E5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Text Placeholder 4">
            <a:extLst>
              <a:ext uri="{FF2B5EF4-FFF2-40B4-BE49-F238E27FC236}">
                <a16:creationId xmlns:a16="http://schemas.microsoft.com/office/drawing/2014/main" id="{8C2B599A-7CD7-8D4F-936D-FC79DFD4A8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832E571-E378-BE41-8283-4D6CA93642C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7" name="Date Placeholder 6">
            <a:extLst>
              <a:ext uri="{FF2B5EF4-FFF2-40B4-BE49-F238E27FC236}">
                <a16:creationId xmlns:a16="http://schemas.microsoft.com/office/drawing/2014/main" id="{C8F535EF-C431-5C44-8F19-01B8F5CB5C69}"/>
              </a:ext>
            </a:extLst>
          </p:cNvPr>
          <p:cNvSpPr>
            <a:spLocks noGrp="1"/>
          </p:cNvSpPr>
          <p:nvPr>
            <p:ph type="dt" sz="half" idx="10"/>
          </p:nvPr>
        </p:nvSpPr>
        <p:spPr/>
        <p:txBody>
          <a:bodyPr/>
          <a:lstStyle/>
          <a:p>
            <a:fld id="{C87858C9-3F86-C749-90D3-E7181565627C}" type="datetimeFigureOut">
              <a:rPr lang="en-DK" smtClean="0"/>
              <a:t>13/02/2020</a:t>
            </a:fld>
            <a:endParaRPr lang="en-DK"/>
          </a:p>
        </p:txBody>
      </p:sp>
      <p:sp>
        <p:nvSpPr>
          <p:cNvPr id="8" name="Footer Placeholder 7">
            <a:extLst>
              <a:ext uri="{FF2B5EF4-FFF2-40B4-BE49-F238E27FC236}">
                <a16:creationId xmlns:a16="http://schemas.microsoft.com/office/drawing/2014/main" id="{C66A5B49-C80F-F94A-B7CE-EC9375A0EA52}"/>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88535CB5-4135-214C-9D7A-44EAA52A69C6}"/>
              </a:ext>
            </a:extLst>
          </p:cNvPr>
          <p:cNvSpPr>
            <a:spLocks noGrp="1"/>
          </p:cNvSpPr>
          <p:nvPr>
            <p:ph type="sldNum" sz="quarter" idx="12"/>
          </p:nvPr>
        </p:nvSpPr>
        <p:spPr/>
        <p:txBody>
          <a:bodyPr/>
          <a:lstStyle/>
          <a:p>
            <a:fld id="{6CD7F490-7092-EC44-891A-A6B3E4C98DB2}" type="slidenum">
              <a:rPr lang="en-DK" smtClean="0"/>
              <a:t>‹#›</a:t>
            </a:fld>
            <a:endParaRPr lang="en-DK"/>
          </a:p>
        </p:txBody>
      </p:sp>
    </p:spTree>
    <p:extLst>
      <p:ext uri="{BB962C8B-B14F-4D97-AF65-F5344CB8AC3E}">
        <p14:creationId xmlns:p14="http://schemas.microsoft.com/office/powerpoint/2010/main" val="113513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45A4-60B1-FC48-8094-03AB049DE0A3}"/>
              </a:ext>
            </a:extLst>
          </p:cNvPr>
          <p:cNvSpPr>
            <a:spLocks noGrp="1"/>
          </p:cNvSpPr>
          <p:nvPr>
            <p:ph type="title"/>
          </p:nvPr>
        </p:nvSpPr>
        <p:spPr/>
        <p:txBody>
          <a:bodyPr/>
          <a:lstStyle/>
          <a:p>
            <a:r>
              <a:rPr lang="en-GB"/>
              <a:t>Click to edit Master title style</a:t>
            </a:r>
            <a:endParaRPr lang="en-DK"/>
          </a:p>
        </p:txBody>
      </p:sp>
      <p:sp>
        <p:nvSpPr>
          <p:cNvPr id="3" name="Date Placeholder 2">
            <a:extLst>
              <a:ext uri="{FF2B5EF4-FFF2-40B4-BE49-F238E27FC236}">
                <a16:creationId xmlns:a16="http://schemas.microsoft.com/office/drawing/2014/main" id="{2A0EEA20-C970-CE41-B553-5CF7A946DFCE}"/>
              </a:ext>
            </a:extLst>
          </p:cNvPr>
          <p:cNvSpPr>
            <a:spLocks noGrp="1"/>
          </p:cNvSpPr>
          <p:nvPr>
            <p:ph type="dt" sz="half" idx="10"/>
          </p:nvPr>
        </p:nvSpPr>
        <p:spPr/>
        <p:txBody>
          <a:bodyPr/>
          <a:lstStyle/>
          <a:p>
            <a:fld id="{C87858C9-3F86-C749-90D3-E7181565627C}" type="datetimeFigureOut">
              <a:rPr lang="en-DK" smtClean="0"/>
              <a:t>13/02/2020</a:t>
            </a:fld>
            <a:endParaRPr lang="en-DK"/>
          </a:p>
        </p:txBody>
      </p:sp>
      <p:sp>
        <p:nvSpPr>
          <p:cNvPr id="4" name="Footer Placeholder 3">
            <a:extLst>
              <a:ext uri="{FF2B5EF4-FFF2-40B4-BE49-F238E27FC236}">
                <a16:creationId xmlns:a16="http://schemas.microsoft.com/office/drawing/2014/main" id="{C47B62CF-7B5E-A248-8484-71FB2E161C83}"/>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CE307583-BD8B-9848-B662-6DC4EEA88BF7}"/>
              </a:ext>
            </a:extLst>
          </p:cNvPr>
          <p:cNvSpPr>
            <a:spLocks noGrp="1"/>
          </p:cNvSpPr>
          <p:nvPr>
            <p:ph type="sldNum" sz="quarter" idx="12"/>
          </p:nvPr>
        </p:nvSpPr>
        <p:spPr/>
        <p:txBody>
          <a:bodyPr/>
          <a:lstStyle/>
          <a:p>
            <a:fld id="{6CD7F490-7092-EC44-891A-A6B3E4C98DB2}" type="slidenum">
              <a:rPr lang="en-DK" smtClean="0"/>
              <a:t>‹#›</a:t>
            </a:fld>
            <a:endParaRPr lang="en-DK"/>
          </a:p>
        </p:txBody>
      </p:sp>
    </p:spTree>
    <p:extLst>
      <p:ext uri="{BB962C8B-B14F-4D97-AF65-F5344CB8AC3E}">
        <p14:creationId xmlns:p14="http://schemas.microsoft.com/office/powerpoint/2010/main" val="11746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710CA6-F2ED-EF43-BB06-81994A029BC5}"/>
              </a:ext>
            </a:extLst>
          </p:cNvPr>
          <p:cNvSpPr>
            <a:spLocks noGrp="1"/>
          </p:cNvSpPr>
          <p:nvPr>
            <p:ph type="dt" sz="half" idx="10"/>
          </p:nvPr>
        </p:nvSpPr>
        <p:spPr/>
        <p:txBody>
          <a:bodyPr/>
          <a:lstStyle/>
          <a:p>
            <a:fld id="{C87858C9-3F86-C749-90D3-E7181565627C}" type="datetimeFigureOut">
              <a:rPr lang="en-DK" smtClean="0"/>
              <a:t>13/02/2020</a:t>
            </a:fld>
            <a:endParaRPr lang="en-DK"/>
          </a:p>
        </p:txBody>
      </p:sp>
      <p:sp>
        <p:nvSpPr>
          <p:cNvPr id="3" name="Footer Placeholder 2">
            <a:extLst>
              <a:ext uri="{FF2B5EF4-FFF2-40B4-BE49-F238E27FC236}">
                <a16:creationId xmlns:a16="http://schemas.microsoft.com/office/drawing/2014/main" id="{CC7F628B-01E7-124C-86E4-3589C70715F0}"/>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F89DCF49-4397-D143-A0A5-1781C14E683B}"/>
              </a:ext>
            </a:extLst>
          </p:cNvPr>
          <p:cNvSpPr>
            <a:spLocks noGrp="1"/>
          </p:cNvSpPr>
          <p:nvPr>
            <p:ph type="sldNum" sz="quarter" idx="12"/>
          </p:nvPr>
        </p:nvSpPr>
        <p:spPr/>
        <p:txBody>
          <a:bodyPr/>
          <a:lstStyle/>
          <a:p>
            <a:fld id="{6CD7F490-7092-EC44-891A-A6B3E4C98DB2}" type="slidenum">
              <a:rPr lang="en-DK" smtClean="0"/>
              <a:t>‹#›</a:t>
            </a:fld>
            <a:endParaRPr lang="en-DK"/>
          </a:p>
        </p:txBody>
      </p:sp>
    </p:spTree>
    <p:extLst>
      <p:ext uri="{BB962C8B-B14F-4D97-AF65-F5344CB8AC3E}">
        <p14:creationId xmlns:p14="http://schemas.microsoft.com/office/powerpoint/2010/main" val="3065702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884E-D1E4-3644-886E-2768DAA41B4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F0C00AB8-56BC-C24A-AFB1-E8C7F5E98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ext Placeholder 3">
            <a:extLst>
              <a:ext uri="{FF2B5EF4-FFF2-40B4-BE49-F238E27FC236}">
                <a16:creationId xmlns:a16="http://schemas.microsoft.com/office/drawing/2014/main" id="{50E87C5F-00B6-0042-9B7E-F9D3F1EDF9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81BDC15-5EED-8542-8E5F-D761DC4EFA19}"/>
              </a:ext>
            </a:extLst>
          </p:cNvPr>
          <p:cNvSpPr>
            <a:spLocks noGrp="1"/>
          </p:cNvSpPr>
          <p:nvPr>
            <p:ph type="dt" sz="half" idx="10"/>
          </p:nvPr>
        </p:nvSpPr>
        <p:spPr/>
        <p:txBody>
          <a:bodyPr/>
          <a:lstStyle/>
          <a:p>
            <a:fld id="{C87858C9-3F86-C749-90D3-E7181565627C}" type="datetimeFigureOut">
              <a:rPr lang="en-DK" smtClean="0"/>
              <a:t>13/02/2020</a:t>
            </a:fld>
            <a:endParaRPr lang="en-DK"/>
          </a:p>
        </p:txBody>
      </p:sp>
      <p:sp>
        <p:nvSpPr>
          <p:cNvPr id="6" name="Footer Placeholder 5">
            <a:extLst>
              <a:ext uri="{FF2B5EF4-FFF2-40B4-BE49-F238E27FC236}">
                <a16:creationId xmlns:a16="http://schemas.microsoft.com/office/drawing/2014/main" id="{A26B6449-2ECE-7E46-B1FB-CE0F97728747}"/>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D948739A-271D-D148-9050-DE53B8171E1F}"/>
              </a:ext>
            </a:extLst>
          </p:cNvPr>
          <p:cNvSpPr>
            <a:spLocks noGrp="1"/>
          </p:cNvSpPr>
          <p:nvPr>
            <p:ph type="sldNum" sz="quarter" idx="12"/>
          </p:nvPr>
        </p:nvSpPr>
        <p:spPr/>
        <p:txBody>
          <a:bodyPr/>
          <a:lstStyle/>
          <a:p>
            <a:fld id="{6CD7F490-7092-EC44-891A-A6B3E4C98DB2}" type="slidenum">
              <a:rPr lang="en-DK" smtClean="0"/>
              <a:t>‹#›</a:t>
            </a:fld>
            <a:endParaRPr lang="en-DK"/>
          </a:p>
        </p:txBody>
      </p:sp>
    </p:spTree>
    <p:extLst>
      <p:ext uri="{BB962C8B-B14F-4D97-AF65-F5344CB8AC3E}">
        <p14:creationId xmlns:p14="http://schemas.microsoft.com/office/powerpoint/2010/main" val="633548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75AA-96F1-8747-922F-30AADBD0B82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Picture Placeholder 2">
            <a:extLst>
              <a:ext uri="{FF2B5EF4-FFF2-40B4-BE49-F238E27FC236}">
                <a16:creationId xmlns:a16="http://schemas.microsoft.com/office/drawing/2014/main" id="{ACB9413C-8690-FF4B-8DF1-EB35C9555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4BE4DC91-6D9F-6747-876E-D3333AA30D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221DFE8-EED8-5043-BE0B-E5DCAD10E620}"/>
              </a:ext>
            </a:extLst>
          </p:cNvPr>
          <p:cNvSpPr>
            <a:spLocks noGrp="1"/>
          </p:cNvSpPr>
          <p:nvPr>
            <p:ph type="dt" sz="half" idx="10"/>
          </p:nvPr>
        </p:nvSpPr>
        <p:spPr/>
        <p:txBody>
          <a:bodyPr/>
          <a:lstStyle/>
          <a:p>
            <a:fld id="{C87858C9-3F86-C749-90D3-E7181565627C}" type="datetimeFigureOut">
              <a:rPr lang="en-DK" smtClean="0"/>
              <a:t>13/02/2020</a:t>
            </a:fld>
            <a:endParaRPr lang="en-DK"/>
          </a:p>
        </p:txBody>
      </p:sp>
      <p:sp>
        <p:nvSpPr>
          <p:cNvPr id="6" name="Footer Placeholder 5">
            <a:extLst>
              <a:ext uri="{FF2B5EF4-FFF2-40B4-BE49-F238E27FC236}">
                <a16:creationId xmlns:a16="http://schemas.microsoft.com/office/drawing/2014/main" id="{72B2227E-06A7-D94A-83C9-B7D7D8BA871A}"/>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5CFE67D6-3CC5-1440-B1EB-DCFC986D8605}"/>
              </a:ext>
            </a:extLst>
          </p:cNvPr>
          <p:cNvSpPr>
            <a:spLocks noGrp="1"/>
          </p:cNvSpPr>
          <p:nvPr>
            <p:ph type="sldNum" sz="quarter" idx="12"/>
          </p:nvPr>
        </p:nvSpPr>
        <p:spPr/>
        <p:txBody>
          <a:bodyPr/>
          <a:lstStyle/>
          <a:p>
            <a:fld id="{6CD7F490-7092-EC44-891A-A6B3E4C98DB2}" type="slidenum">
              <a:rPr lang="en-DK" smtClean="0"/>
              <a:t>‹#›</a:t>
            </a:fld>
            <a:endParaRPr lang="en-DK"/>
          </a:p>
        </p:txBody>
      </p:sp>
    </p:spTree>
    <p:extLst>
      <p:ext uri="{BB962C8B-B14F-4D97-AF65-F5344CB8AC3E}">
        <p14:creationId xmlns:p14="http://schemas.microsoft.com/office/powerpoint/2010/main" val="3172481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644759-37E1-B747-B6F0-6E5E5CBEDC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K"/>
          </a:p>
        </p:txBody>
      </p:sp>
      <p:sp>
        <p:nvSpPr>
          <p:cNvPr id="3" name="Text Placeholder 2">
            <a:extLst>
              <a:ext uri="{FF2B5EF4-FFF2-40B4-BE49-F238E27FC236}">
                <a16:creationId xmlns:a16="http://schemas.microsoft.com/office/drawing/2014/main" id="{B05FD587-BFCC-CC4E-93DC-9AF0BF740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5E90C3C4-491A-134F-9344-E2655D5CE5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858C9-3F86-C749-90D3-E7181565627C}" type="datetimeFigureOut">
              <a:rPr lang="en-DK" smtClean="0"/>
              <a:t>13/02/2020</a:t>
            </a:fld>
            <a:endParaRPr lang="en-DK"/>
          </a:p>
        </p:txBody>
      </p:sp>
      <p:sp>
        <p:nvSpPr>
          <p:cNvPr id="5" name="Footer Placeholder 4">
            <a:extLst>
              <a:ext uri="{FF2B5EF4-FFF2-40B4-BE49-F238E27FC236}">
                <a16:creationId xmlns:a16="http://schemas.microsoft.com/office/drawing/2014/main" id="{C292E12A-34A9-9846-8F26-130A490132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K"/>
          </a:p>
        </p:txBody>
      </p:sp>
      <p:sp>
        <p:nvSpPr>
          <p:cNvPr id="6" name="Slide Number Placeholder 5">
            <a:extLst>
              <a:ext uri="{FF2B5EF4-FFF2-40B4-BE49-F238E27FC236}">
                <a16:creationId xmlns:a16="http://schemas.microsoft.com/office/drawing/2014/main" id="{96808A44-1B2C-B94C-A6D4-8B7E6B3665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7F490-7092-EC44-891A-A6B3E4C98DB2}" type="slidenum">
              <a:rPr lang="en-DK" smtClean="0"/>
              <a:t>‹#›</a:t>
            </a:fld>
            <a:endParaRPr lang="en-DK"/>
          </a:p>
        </p:txBody>
      </p:sp>
    </p:spTree>
    <p:extLst>
      <p:ext uri="{BB962C8B-B14F-4D97-AF65-F5344CB8AC3E}">
        <p14:creationId xmlns:p14="http://schemas.microsoft.com/office/powerpoint/2010/main" val="4060198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dreads.com/work/quotes/18518"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goodreads.com/work/quotes/18518"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nfbio.dk/" TargetMode="External"/><Relationship Id="rId2" Type="http://schemas.openxmlformats.org/officeDocument/2006/relationships/hyperlink" Target="https://cinemaxx.d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F051-D8C9-8543-9205-C78638E0F055}"/>
              </a:ext>
            </a:extLst>
          </p:cNvPr>
          <p:cNvSpPr>
            <a:spLocks noGrp="1"/>
          </p:cNvSpPr>
          <p:nvPr>
            <p:ph type="ctrTitle"/>
          </p:nvPr>
        </p:nvSpPr>
        <p:spPr/>
        <p:txBody>
          <a:bodyPr/>
          <a:lstStyle/>
          <a:p>
            <a:r>
              <a:rPr lang="en-DK" dirty="0"/>
              <a:t>Human Computer Interaction</a:t>
            </a:r>
          </a:p>
        </p:txBody>
      </p:sp>
      <p:sp>
        <p:nvSpPr>
          <p:cNvPr id="3" name="Subtitle 2">
            <a:extLst>
              <a:ext uri="{FF2B5EF4-FFF2-40B4-BE49-F238E27FC236}">
                <a16:creationId xmlns:a16="http://schemas.microsoft.com/office/drawing/2014/main" id="{1E967D7F-75C9-204C-BF63-DD513E5ED9B4}"/>
              </a:ext>
            </a:extLst>
          </p:cNvPr>
          <p:cNvSpPr>
            <a:spLocks noGrp="1"/>
          </p:cNvSpPr>
          <p:nvPr>
            <p:ph type="subTitle" idx="1"/>
          </p:nvPr>
        </p:nvSpPr>
        <p:spPr/>
        <p:txBody>
          <a:bodyPr>
            <a:normAutofit/>
          </a:bodyPr>
          <a:lstStyle/>
          <a:p>
            <a:r>
              <a:rPr lang="en-DK" dirty="0"/>
              <a:t>Usability</a:t>
            </a:r>
          </a:p>
          <a:p>
            <a:r>
              <a:rPr lang="en-GB" dirty="0"/>
              <a:t>a</a:t>
            </a:r>
            <a:r>
              <a:rPr lang="en-DK" dirty="0"/>
              <a:t>nd</a:t>
            </a:r>
          </a:p>
          <a:p>
            <a:r>
              <a:rPr lang="en-DK" dirty="0"/>
              <a:t>User Experience</a:t>
            </a:r>
          </a:p>
        </p:txBody>
      </p:sp>
    </p:spTree>
    <p:extLst>
      <p:ext uri="{BB962C8B-B14F-4D97-AF65-F5344CB8AC3E}">
        <p14:creationId xmlns:p14="http://schemas.microsoft.com/office/powerpoint/2010/main" val="1280981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9770-F4BD-9247-890B-448CB1CB2942}"/>
              </a:ext>
            </a:extLst>
          </p:cNvPr>
          <p:cNvSpPr>
            <a:spLocks noGrp="1"/>
          </p:cNvSpPr>
          <p:nvPr>
            <p:ph type="title"/>
          </p:nvPr>
        </p:nvSpPr>
        <p:spPr/>
        <p:txBody>
          <a:bodyPr/>
          <a:lstStyle/>
          <a:p>
            <a:r>
              <a:rPr lang="en-DK" dirty="0"/>
              <a:t>Different use, Different experience</a:t>
            </a:r>
          </a:p>
        </p:txBody>
      </p:sp>
      <p:pic>
        <p:nvPicPr>
          <p:cNvPr id="6" name="Picture 5">
            <a:extLst>
              <a:ext uri="{FF2B5EF4-FFF2-40B4-BE49-F238E27FC236}">
                <a16:creationId xmlns:a16="http://schemas.microsoft.com/office/drawing/2014/main" id="{86692645-13B3-B540-BC8B-283AE86C9226}"/>
              </a:ext>
            </a:extLst>
          </p:cNvPr>
          <p:cNvPicPr>
            <a:picLocks noChangeAspect="1"/>
          </p:cNvPicPr>
          <p:nvPr/>
        </p:nvPicPr>
        <p:blipFill>
          <a:blip r:embed="rId3"/>
          <a:stretch>
            <a:fillRect/>
          </a:stretch>
        </p:blipFill>
        <p:spPr>
          <a:xfrm>
            <a:off x="6073488" y="1580717"/>
            <a:ext cx="4753841" cy="3169227"/>
          </a:xfrm>
          <a:prstGeom prst="rect">
            <a:avLst/>
          </a:prstGeom>
        </p:spPr>
      </p:pic>
      <p:pic>
        <p:nvPicPr>
          <p:cNvPr id="10" name="Picture 9">
            <a:extLst>
              <a:ext uri="{FF2B5EF4-FFF2-40B4-BE49-F238E27FC236}">
                <a16:creationId xmlns:a16="http://schemas.microsoft.com/office/drawing/2014/main" id="{8016F8D2-562F-D945-AE55-931D48B7B941}"/>
              </a:ext>
            </a:extLst>
          </p:cNvPr>
          <p:cNvPicPr>
            <a:picLocks noChangeAspect="1"/>
          </p:cNvPicPr>
          <p:nvPr/>
        </p:nvPicPr>
        <p:blipFill>
          <a:blip r:embed="rId4"/>
          <a:stretch>
            <a:fillRect/>
          </a:stretch>
        </p:blipFill>
        <p:spPr>
          <a:xfrm>
            <a:off x="838200" y="1580717"/>
            <a:ext cx="4753841" cy="3169227"/>
          </a:xfrm>
          <a:prstGeom prst="rect">
            <a:avLst/>
          </a:prstGeom>
        </p:spPr>
      </p:pic>
      <p:pic>
        <p:nvPicPr>
          <p:cNvPr id="8" name="Picture 7">
            <a:extLst>
              <a:ext uri="{FF2B5EF4-FFF2-40B4-BE49-F238E27FC236}">
                <a16:creationId xmlns:a16="http://schemas.microsoft.com/office/drawing/2014/main" id="{812DC458-8E86-EB46-AFB7-1934F84345A0}"/>
              </a:ext>
            </a:extLst>
          </p:cNvPr>
          <p:cNvPicPr>
            <a:picLocks noChangeAspect="1"/>
          </p:cNvPicPr>
          <p:nvPr/>
        </p:nvPicPr>
        <p:blipFill>
          <a:blip r:embed="rId5"/>
          <a:stretch>
            <a:fillRect/>
          </a:stretch>
        </p:blipFill>
        <p:spPr>
          <a:xfrm>
            <a:off x="4358122" y="3823422"/>
            <a:ext cx="2949286" cy="2949286"/>
          </a:xfrm>
          <a:prstGeom prst="rect">
            <a:avLst/>
          </a:prstGeom>
        </p:spPr>
      </p:pic>
      <p:sp>
        <p:nvSpPr>
          <p:cNvPr id="4" name="TextBox 3">
            <a:extLst>
              <a:ext uri="{FF2B5EF4-FFF2-40B4-BE49-F238E27FC236}">
                <a16:creationId xmlns:a16="http://schemas.microsoft.com/office/drawing/2014/main" id="{170B88C6-989B-0148-BC01-E65CDA25FDDE}"/>
              </a:ext>
            </a:extLst>
          </p:cNvPr>
          <p:cNvSpPr txBox="1"/>
          <p:nvPr/>
        </p:nvSpPr>
        <p:spPr>
          <a:xfrm>
            <a:off x="9663547" y="6031210"/>
            <a:ext cx="1163782" cy="369332"/>
          </a:xfrm>
          <a:prstGeom prst="rect">
            <a:avLst/>
          </a:prstGeom>
          <a:noFill/>
        </p:spPr>
        <p:txBody>
          <a:bodyPr wrap="square" rtlCol="0">
            <a:spAutoFit/>
          </a:bodyPr>
          <a:lstStyle/>
          <a:p>
            <a:endParaRPr lang="en-DK" dirty="0"/>
          </a:p>
        </p:txBody>
      </p:sp>
    </p:spTree>
    <p:extLst>
      <p:ext uri="{BB962C8B-B14F-4D97-AF65-F5344CB8AC3E}">
        <p14:creationId xmlns:p14="http://schemas.microsoft.com/office/powerpoint/2010/main" val="143855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10D0E-F201-BD4B-852D-49F2C69F01B8}"/>
              </a:ext>
            </a:extLst>
          </p:cNvPr>
          <p:cNvSpPr>
            <a:spLocks noGrp="1"/>
          </p:cNvSpPr>
          <p:nvPr>
            <p:ph type="title"/>
          </p:nvPr>
        </p:nvSpPr>
        <p:spPr/>
        <p:txBody>
          <a:bodyPr/>
          <a:lstStyle/>
          <a:p>
            <a:r>
              <a:rPr lang="en-DK" dirty="0"/>
              <a:t>When do you check a cinema’s website?</a:t>
            </a:r>
          </a:p>
        </p:txBody>
      </p:sp>
      <p:sp>
        <p:nvSpPr>
          <p:cNvPr id="3" name="Content Placeholder 2">
            <a:extLst>
              <a:ext uri="{FF2B5EF4-FFF2-40B4-BE49-F238E27FC236}">
                <a16:creationId xmlns:a16="http://schemas.microsoft.com/office/drawing/2014/main" id="{3D64DC28-3418-564D-87A5-4C6831F649C9}"/>
              </a:ext>
            </a:extLst>
          </p:cNvPr>
          <p:cNvSpPr>
            <a:spLocks noGrp="1"/>
          </p:cNvSpPr>
          <p:nvPr>
            <p:ph idx="1"/>
          </p:nvPr>
        </p:nvSpPr>
        <p:spPr/>
        <p:txBody>
          <a:bodyPr/>
          <a:lstStyle/>
          <a:p>
            <a:r>
              <a:rPr lang="en-DK" dirty="0"/>
              <a:t>In what kind of different context would you be willing to visit the previous websites?</a:t>
            </a:r>
          </a:p>
          <a:p>
            <a:endParaRPr lang="en-DK" dirty="0"/>
          </a:p>
          <a:p>
            <a:r>
              <a:rPr lang="en-DK" dirty="0"/>
              <a:t>In Groups:</a:t>
            </a:r>
          </a:p>
          <a:p>
            <a:pPr lvl="1"/>
            <a:r>
              <a:rPr lang="en-DK" dirty="0"/>
              <a:t>Consider a different task based on the contexts we discussed.</a:t>
            </a:r>
          </a:p>
          <a:p>
            <a:pPr lvl="1"/>
            <a:r>
              <a:rPr lang="en-DK" dirty="0"/>
              <a:t>Revisit the websites.</a:t>
            </a:r>
          </a:p>
          <a:p>
            <a:pPr lvl="1"/>
            <a:r>
              <a:rPr lang="en-DK" dirty="0"/>
              <a:t>In your opinion, are they optimised to different use?</a:t>
            </a:r>
          </a:p>
          <a:p>
            <a:pPr lvl="1"/>
            <a:r>
              <a:rPr lang="en-DK" dirty="0"/>
              <a:t>Any improvement to suggest to improve overall usability?</a:t>
            </a:r>
          </a:p>
        </p:txBody>
      </p:sp>
    </p:spTree>
    <p:extLst>
      <p:ext uri="{BB962C8B-B14F-4D97-AF65-F5344CB8AC3E}">
        <p14:creationId xmlns:p14="http://schemas.microsoft.com/office/powerpoint/2010/main" val="1021475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80584-4D34-2E46-A68B-5771FAC3FB56}"/>
              </a:ext>
            </a:extLst>
          </p:cNvPr>
          <p:cNvSpPr>
            <a:spLocks noGrp="1"/>
          </p:cNvSpPr>
          <p:nvPr>
            <p:ph type="title"/>
          </p:nvPr>
        </p:nvSpPr>
        <p:spPr>
          <a:xfrm>
            <a:off x="831850" y="768350"/>
            <a:ext cx="10515600" cy="2852737"/>
          </a:xfrm>
        </p:spPr>
        <p:txBody>
          <a:bodyPr>
            <a:normAutofit/>
          </a:bodyPr>
          <a:lstStyle/>
          <a:p>
            <a:r>
              <a:rPr lang="en-DK" sz="4000" dirty="0"/>
              <a:t>How to formalise such research?</a:t>
            </a:r>
          </a:p>
        </p:txBody>
      </p:sp>
      <p:sp>
        <p:nvSpPr>
          <p:cNvPr id="3" name="Text Placeholder 2">
            <a:extLst>
              <a:ext uri="{FF2B5EF4-FFF2-40B4-BE49-F238E27FC236}">
                <a16:creationId xmlns:a16="http://schemas.microsoft.com/office/drawing/2014/main" id="{168B7DFC-F5C8-6143-8185-D4474E682AA5}"/>
              </a:ext>
            </a:extLst>
          </p:cNvPr>
          <p:cNvSpPr>
            <a:spLocks noGrp="1"/>
          </p:cNvSpPr>
          <p:nvPr>
            <p:ph type="body" idx="1"/>
          </p:nvPr>
        </p:nvSpPr>
        <p:spPr>
          <a:xfrm>
            <a:off x="1898072" y="3744336"/>
            <a:ext cx="9449377" cy="1500187"/>
          </a:xfrm>
        </p:spPr>
        <p:txBody>
          <a:bodyPr>
            <a:noAutofit/>
          </a:bodyPr>
          <a:lstStyle/>
          <a:p>
            <a:pPr marL="342900" indent="-342900">
              <a:buFont typeface="Arial" panose="020B0604020202020204" pitchFamily="34" charset="0"/>
              <a:buChar char="•"/>
            </a:pPr>
            <a:r>
              <a:rPr lang="en-DK" sz="3200" dirty="0"/>
              <a:t>Experimental Design(s)?</a:t>
            </a:r>
          </a:p>
          <a:p>
            <a:pPr marL="342900" indent="-342900">
              <a:buFont typeface="Arial" panose="020B0604020202020204" pitchFamily="34" charset="0"/>
              <a:buChar char="•"/>
            </a:pPr>
            <a:r>
              <a:rPr lang="en-DK" sz="3200" dirty="0"/>
              <a:t>Tool(s)?</a:t>
            </a:r>
          </a:p>
          <a:p>
            <a:pPr marL="342900" indent="-342900">
              <a:buFont typeface="Arial" panose="020B0604020202020204" pitchFamily="34" charset="0"/>
              <a:buChar char="•"/>
            </a:pPr>
            <a:r>
              <a:rPr lang="en-DK" sz="3200" dirty="0"/>
              <a:t>Quantification(s)?</a:t>
            </a:r>
          </a:p>
        </p:txBody>
      </p:sp>
    </p:spTree>
    <p:extLst>
      <p:ext uri="{BB962C8B-B14F-4D97-AF65-F5344CB8AC3E}">
        <p14:creationId xmlns:p14="http://schemas.microsoft.com/office/powerpoint/2010/main" val="1913820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D7A0-9456-F748-9123-0C1A35CE7F4F}"/>
              </a:ext>
            </a:extLst>
          </p:cNvPr>
          <p:cNvSpPr>
            <a:spLocks noGrp="1"/>
          </p:cNvSpPr>
          <p:nvPr>
            <p:ph type="title"/>
          </p:nvPr>
        </p:nvSpPr>
        <p:spPr/>
        <p:txBody>
          <a:bodyPr/>
          <a:lstStyle/>
          <a:p>
            <a:r>
              <a:rPr lang="en-DK" dirty="0"/>
              <a:t>Eye Tracking: visualising</a:t>
            </a:r>
          </a:p>
        </p:txBody>
      </p:sp>
      <p:sp>
        <p:nvSpPr>
          <p:cNvPr id="3" name="Content Placeholder 2">
            <a:extLst>
              <a:ext uri="{FF2B5EF4-FFF2-40B4-BE49-F238E27FC236}">
                <a16:creationId xmlns:a16="http://schemas.microsoft.com/office/drawing/2014/main" id="{C23CC44E-0A5C-314F-99CF-62CFEB4E04C3}"/>
              </a:ext>
            </a:extLst>
          </p:cNvPr>
          <p:cNvSpPr>
            <a:spLocks noGrp="1"/>
          </p:cNvSpPr>
          <p:nvPr>
            <p:ph idx="1"/>
          </p:nvPr>
        </p:nvSpPr>
        <p:spPr/>
        <p:txBody>
          <a:bodyPr>
            <a:normAutofit lnSpcReduction="10000"/>
          </a:bodyPr>
          <a:lstStyle/>
          <a:p>
            <a:endParaRPr lang="en-DK" dirty="0"/>
          </a:p>
          <a:p>
            <a:endParaRPr lang="en-DK" dirty="0"/>
          </a:p>
          <a:p>
            <a:endParaRPr lang="en-DK" dirty="0"/>
          </a:p>
          <a:p>
            <a:endParaRPr lang="en-DK" dirty="0"/>
          </a:p>
          <a:p>
            <a:endParaRPr lang="en-DK" dirty="0"/>
          </a:p>
          <a:p>
            <a:endParaRPr lang="en-DK" dirty="0"/>
          </a:p>
          <a:p>
            <a:endParaRPr lang="en-DK" dirty="0"/>
          </a:p>
          <a:p>
            <a:endParaRPr lang="en-DK" dirty="0"/>
          </a:p>
          <a:p>
            <a:r>
              <a:rPr lang="en-DK" dirty="0"/>
              <a:t>Is that informative in any way?</a:t>
            </a:r>
          </a:p>
        </p:txBody>
      </p:sp>
    </p:spTree>
    <p:extLst>
      <p:ext uri="{BB962C8B-B14F-4D97-AF65-F5344CB8AC3E}">
        <p14:creationId xmlns:p14="http://schemas.microsoft.com/office/powerpoint/2010/main" val="3183204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D7A0-9456-F748-9123-0C1A35CE7F4F}"/>
              </a:ext>
            </a:extLst>
          </p:cNvPr>
          <p:cNvSpPr>
            <a:spLocks noGrp="1"/>
          </p:cNvSpPr>
          <p:nvPr>
            <p:ph type="title"/>
          </p:nvPr>
        </p:nvSpPr>
        <p:spPr/>
        <p:txBody>
          <a:bodyPr/>
          <a:lstStyle/>
          <a:p>
            <a:r>
              <a:rPr lang="en-DK" dirty="0"/>
              <a:t>Eye Tracking: raw data and transformation</a:t>
            </a:r>
          </a:p>
        </p:txBody>
      </p:sp>
      <p:pic>
        <p:nvPicPr>
          <p:cNvPr id="5" name="Picture 4">
            <a:extLst>
              <a:ext uri="{FF2B5EF4-FFF2-40B4-BE49-F238E27FC236}">
                <a16:creationId xmlns:a16="http://schemas.microsoft.com/office/drawing/2014/main" id="{3ED66D87-3EFE-854D-AA2D-C9285902F637}"/>
              </a:ext>
            </a:extLst>
          </p:cNvPr>
          <p:cNvPicPr>
            <a:picLocks noChangeAspect="1"/>
          </p:cNvPicPr>
          <p:nvPr/>
        </p:nvPicPr>
        <p:blipFill>
          <a:blip r:embed="rId2"/>
          <a:stretch>
            <a:fillRect/>
          </a:stretch>
        </p:blipFill>
        <p:spPr>
          <a:xfrm>
            <a:off x="1968020" y="1444256"/>
            <a:ext cx="8255960" cy="5413744"/>
          </a:xfrm>
          <a:prstGeom prst="rect">
            <a:avLst/>
          </a:prstGeom>
        </p:spPr>
      </p:pic>
    </p:spTree>
    <p:extLst>
      <p:ext uri="{BB962C8B-B14F-4D97-AF65-F5344CB8AC3E}">
        <p14:creationId xmlns:p14="http://schemas.microsoft.com/office/powerpoint/2010/main" val="4144946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27868-C738-AA45-B067-5352F854D832}"/>
              </a:ext>
            </a:extLst>
          </p:cNvPr>
          <p:cNvSpPr>
            <a:spLocks noGrp="1"/>
          </p:cNvSpPr>
          <p:nvPr>
            <p:ph type="title"/>
          </p:nvPr>
        </p:nvSpPr>
        <p:spPr/>
        <p:txBody>
          <a:bodyPr/>
          <a:lstStyle/>
          <a:p>
            <a:r>
              <a:rPr lang="en-DK" dirty="0"/>
              <a:t>Eye Tracking</a:t>
            </a:r>
          </a:p>
        </p:txBody>
      </p:sp>
      <p:sp>
        <p:nvSpPr>
          <p:cNvPr id="3" name="Content Placeholder 2">
            <a:extLst>
              <a:ext uri="{FF2B5EF4-FFF2-40B4-BE49-F238E27FC236}">
                <a16:creationId xmlns:a16="http://schemas.microsoft.com/office/drawing/2014/main" id="{C1915677-7375-3D41-8168-F5B40DC88F8C}"/>
              </a:ext>
            </a:extLst>
          </p:cNvPr>
          <p:cNvSpPr>
            <a:spLocks noGrp="1"/>
          </p:cNvSpPr>
          <p:nvPr>
            <p:ph idx="1"/>
          </p:nvPr>
        </p:nvSpPr>
        <p:spPr>
          <a:xfrm>
            <a:off x="838200" y="1690688"/>
            <a:ext cx="10515600" cy="4486275"/>
          </a:xfrm>
        </p:spPr>
        <p:txBody>
          <a:bodyPr>
            <a:normAutofit/>
          </a:bodyPr>
          <a:lstStyle/>
          <a:p>
            <a:r>
              <a:rPr lang="en-DK" dirty="0"/>
              <a:t>In Groups:</a:t>
            </a:r>
          </a:p>
          <a:p>
            <a:pPr lvl="1"/>
            <a:r>
              <a:rPr lang="en-DK" sz="2800" dirty="0"/>
              <a:t>Still in the context of ordering a cinema ticket</a:t>
            </a:r>
          </a:p>
          <a:p>
            <a:pPr lvl="1"/>
            <a:r>
              <a:rPr lang="en-DK" sz="2800" dirty="0"/>
              <a:t>discuss ways to uncover meaningful measures of the usability of a system with Eye tracking.</a:t>
            </a:r>
          </a:p>
          <a:p>
            <a:pPr lvl="1"/>
            <a:r>
              <a:rPr lang="en-DK" sz="2800" dirty="0"/>
              <a:t>Consider:</a:t>
            </a:r>
          </a:p>
          <a:p>
            <a:pPr lvl="2"/>
            <a:r>
              <a:rPr lang="en-DK" sz="2800" dirty="0"/>
              <a:t>Assumptions behind such study</a:t>
            </a:r>
          </a:p>
          <a:p>
            <a:pPr lvl="2"/>
            <a:r>
              <a:rPr lang="en-DK" sz="2800" dirty="0"/>
              <a:t>Experimental Design</a:t>
            </a:r>
          </a:p>
          <a:p>
            <a:pPr lvl="2"/>
            <a:r>
              <a:rPr lang="en-DK" sz="2800" dirty="0"/>
              <a:t>Data Transformation</a:t>
            </a:r>
          </a:p>
          <a:p>
            <a:pPr lvl="2"/>
            <a:r>
              <a:rPr lang="en-DK" sz="2800" dirty="0"/>
              <a:t>Modeling</a:t>
            </a:r>
          </a:p>
        </p:txBody>
      </p:sp>
    </p:spTree>
    <p:extLst>
      <p:ext uri="{BB962C8B-B14F-4D97-AF65-F5344CB8AC3E}">
        <p14:creationId xmlns:p14="http://schemas.microsoft.com/office/powerpoint/2010/main" val="68363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5015-2212-0042-9F7A-3CD6E7DC4822}"/>
              </a:ext>
            </a:extLst>
          </p:cNvPr>
          <p:cNvSpPr>
            <a:spLocks noGrp="1"/>
          </p:cNvSpPr>
          <p:nvPr>
            <p:ph type="title"/>
          </p:nvPr>
        </p:nvSpPr>
        <p:spPr/>
        <p:txBody>
          <a:bodyPr/>
          <a:lstStyle/>
          <a:p>
            <a:r>
              <a:rPr lang="en-DK" dirty="0"/>
              <a:t>Eye Tracking: hands on</a:t>
            </a:r>
          </a:p>
        </p:txBody>
      </p:sp>
      <p:sp>
        <p:nvSpPr>
          <p:cNvPr id="3" name="Content Placeholder 2">
            <a:extLst>
              <a:ext uri="{FF2B5EF4-FFF2-40B4-BE49-F238E27FC236}">
                <a16:creationId xmlns:a16="http://schemas.microsoft.com/office/drawing/2014/main" id="{A0F947DF-2B6D-934E-A170-0A068E9FDF89}"/>
              </a:ext>
            </a:extLst>
          </p:cNvPr>
          <p:cNvSpPr>
            <a:spLocks noGrp="1"/>
          </p:cNvSpPr>
          <p:nvPr>
            <p:ph idx="1"/>
          </p:nvPr>
        </p:nvSpPr>
        <p:spPr/>
        <p:txBody>
          <a:bodyPr/>
          <a:lstStyle/>
          <a:p>
            <a:r>
              <a:rPr lang="en-DK" dirty="0"/>
              <a:t>TBA</a:t>
            </a:r>
          </a:p>
        </p:txBody>
      </p:sp>
    </p:spTree>
    <p:extLst>
      <p:ext uri="{BB962C8B-B14F-4D97-AF65-F5344CB8AC3E}">
        <p14:creationId xmlns:p14="http://schemas.microsoft.com/office/powerpoint/2010/main" val="399785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16C5B-6CE2-5B41-9D77-5D6F0788DFB7}"/>
              </a:ext>
            </a:extLst>
          </p:cNvPr>
          <p:cNvSpPr>
            <a:spLocks noGrp="1"/>
          </p:cNvSpPr>
          <p:nvPr>
            <p:ph type="title"/>
          </p:nvPr>
        </p:nvSpPr>
        <p:spPr/>
        <p:txBody>
          <a:bodyPr/>
          <a:lstStyle/>
          <a:p>
            <a:r>
              <a:rPr lang="en-DK" dirty="0"/>
              <a:t>Overview</a:t>
            </a:r>
          </a:p>
        </p:txBody>
      </p:sp>
      <p:sp>
        <p:nvSpPr>
          <p:cNvPr id="3" name="Content Placeholder 2">
            <a:extLst>
              <a:ext uri="{FF2B5EF4-FFF2-40B4-BE49-F238E27FC236}">
                <a16:creationId xmlns:a16="http://schemas.microsoft.com/office/drawing/2014/main" id="{56A82720-7112-F748-8DC0-C40604689DC0}"/>
              </a:ext>
            </a:extLst>
          </p:cNvPr>
          <p:cNvSpPr>
            <a:spLocks noGrp="1"/>
          </p:cNvSpPr>
          <p:nvPr>
            <p:ph idx="1"/>
          </p:nvPr>
        </p:nvSpPr>
        <p:spPr/>
        <p:txBody>
          <a:bodyPr/>
          <a:lstStyle/>
          <a:p>
            <a:r>
              <a:rPr lang="en-DK" dirty="0"/>
              <a:t>Recap’</a:t>
            </a:r>
          </a:p>
          <a:p>
            <a:pPr lvl="1"/>
            <a:r>
              <a:rPr lang="en-DK" dirty="0"/>
              <a:t>Usability</a:t>
            </a:r>
          </a:p>
          <a:p>
            <a:pPr lvl="1"/>
            <a:r>
              <a:rPr lang="en-DK" dirty="0"/>
              <a:t>UX or User Experience Design</a:t>
            </a:r>
          </a:p>
          <a:p>
            <a:r>
              <a:rPr lang="en-DK" dirty="0"/>
              <a:t>Group Exercise</a:t>
            </a:r>
          </a:p>
          <a:p>
            <a:pPr lvl="1"/>
            <a:r>
              <a:rPr lang="en-DK" dirty="0"/>
              <a:t>Task</a:t>
            </a:r>
          </a:p>
          <a:p>
            <a:pPr lvl="1"/>
            <a:r>
              <a:rPr lang="en-DK" dirty="0"/>
              <a:t>Task’s goal vs. Object’s affordances</a:t>
            </a:r>
          </a:p>
          <a:p>
            <a:r>
              <a:rPr lang="en-DK" dirty="0"/>
              <a:t>Quantifying usability</a:t>
            </a:r>
          </a:p>
          <a:p>
            <a:pPr marL="0" indent="0">
              <a:buNone/>
            </a:pPr>
            <a:endParaRPr lang="en-DK" dirty="0"/>
          </a:p>
        </p:txBody>
      </p:sp>
    </p:spTree>
    <p:extLst>
      <p:ext uri="{BB962C8B-B14F-4D97-AF65-F5344CB8AC3E}">
        <p14:creationId xmlns:p14="http://schemas.microsoft.com/office/powerpoint/2010/main" val="402969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EA19-BFF6-A443-8E33-BC070B6302E1}"/>
              </a:ext>
            </a:extLst>
          </p:cNvPr>
          <p:cNvSpPr>
            <a:spLocks noGrp="1"/>
          </p:cNvSpPr>
          <p:nvPr>
            <p:ph type="title"/>
          </p:nvPr>
        </p:nvSpPr>
        <p:spPr/>
        <p:txBody>
          <a:bodyPr/>
          <a:lstStyle/>
          <a:p>
            <a:r>
              <a:rPr lang="en-DK" dirty="0"/>
              <a:t>Usability</a:t>
            </a:r>
          </a:p>
        </p:txBody>
      </p:sp>
      <p:sp>
        <p:nvSpPr>
          <p:cNvPr id="3" name="Content Placeholder 2">
            <a:extLst>
              <a:ext uri="{FF2B5EF4-FFF2-40B4-BE49-F238E27FC236}">
                <a16:creationId xmlns:a16="http://schemas.microsoft.com/office/drawing/2014/main" id="{21EBF81E-D100-EF4E-A122-004E08E23A87}"/>
              </a:ext>
            </a:extLst>
          </p:cNvPr>
          <p:cNvSpPr>
            <a:spLocks noGrp="1"/>
          </p:cNvSpPr>
          <p:nvPr>
            <p:ph idx="1"/>
          </p:nvPr>
        </p:nvSpPr>
        <p:spPr/>
        <p:txBody>
          <a:bodyPr>
            <a:normAutofit/>
          </a:bodyPr>
          <a:lstStyle/>
          <a:p>
            <a:r>
              <a:rPr lang="en-DK" dirty="0"/>
              <a:t>Usability vs. Functionality</a:t>
            </a:r>
          </a:p>
          <a:p>
            <a:r>
              <a:rPr lang="en-DK" dirty="0"/>
              <a:t>Access vs. Control</a:t>
            </a:r>
          </a:p>
          <a:p>
            <a:r>
              <a:rPr lang="en-GB" dirty="0"/>
              <a:t>C</a:t>
            </a:r>
            <a:r>
              <a:rPr lang="en-DK" dirty="0"/>
              <a:t>ontext dependency</a:t>
            </a:r>
          </a:p>
          <a:p>
            <a:r>
              <a:rPr lang="en-DK" dirty="0"/>
              <a:t>Between Cognitive Load and Goal Oriented Behaviour</a:t>
            </a:r>
          </a:p>
          <a:p>
            <a:pPr marL="0" indent="0">
              <a:buNone/>
            </a:pPr>
            <a:endParaRPr lang="en-DK" dirty="0"/>
          </a:p>
          <a:p>
            <a:r>
              <a:rPr lang="en-DK" dirty="0"/>
              <a:t>Dimensions:</a:t>
            </a:r>
          </a:p>
          <a:p>
            <a:pPr lvl="1"/>
            <a:r>
              <a:rPr lang="en-GB" dirty="0"/>
              <a:t>E</a:t>
            </a:r>
            <a:r>
              <a:rPr lang="en-DK" dirty="0"/>
              <a:t>ffectiveness</a:t>
            </a:r>
          </a:p>
          <a:p>
            <a:pPr lvl="1"/>
            <a:r>
              <a:rPr lang="en-GB" dirty="0"/>
              <a:t>E</a:t>
            </a:r>
            <a:r>
              <a:rPr lang="en-DK" dirty="0"/>
              <a:t>fficiency</a:t>
            </a:r>
          </a:p>
          <a:p>
            <a:pPr lvl="1"/>
            <a:r>
              <a:rPr lang="en-DK" dirty="0"/>
              <a:t>Satisfaction</a:t>
            </a:r>
          </a:p>
          <a:p>
            <a:endParaRPr lang="en-DK" dirty="0"/>
          </a:p>
        </p:txBody>
      </p:sp>
    </p:spTree>
    <p:extLst>
      <p:ext uri="{BB962C8B-B14F-4D97-AF65-F5344CB8AC3E}">
        <p14:creationId xmlns:p14="http://schemas.microsoft.com/office/powerpoint/2010/main" val="454353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FFC5E7-22CA-AC4E-A1F3-1027C774662B}"/>
              </a:ext>
            </a:extLst>
          </p:cNvPr>
          <p:cNvPicPr>
            <a:picLocks noChangeAspect="1"/>
          </p:cNvPicPr>
          <p:nvPr/>
        </p:nvPicPr>
        <p:blipFill>
          <a:blip r:embed="rId2"/>
          <a:stretch>
            <a:fillRect/>
          </a:stretch>
        </p:blipFill>
        <p:spPr>
          <a:xfrm>
            <a:off x="374073" y="1291936"/>
            <a:ext cx="4274127" cy="4274127"/>
          </a:xfrm>
          <a:prstGeom prst="rect">
            <a:avLst/>
          </a:prstGeom>
        </p:spPr>
      </p:pic>
      <p:sp>
        <p:nvSpPr>
          <p:cNvPr id="4" name="Rectangle 3">
            <a:extLst>
              <a:ext uri="{FF2B5EF4-FFF2-40B4-BE49-F238E27FC236}">
                <a16:creationId xmlns:a16="http://schemas.microsoft.com/office/drawing/2014/main" id="{51F99CAB-2DE0-AC46-834B-9D6831F60BA1}"/>
              </a:ext>
            </a:extLst>
          </p:cNvPr>
          <p:cNvSpPr/>
          <p:nvPr/>
        </p:nvSpPr>
        <p:spPr>
          <a:xfrm>
            <a:off x="5541818" y="1748182"/>
            <a:ext cx="6096000" cy="2677656"/>
          </a:xfrm>
          <a:prstGeom prst="rect">
            <a:avLst/>
          </a:prstGeom>
        </p:spPr>
        <p:txBody>
          <a:bodyPr>
            <a:spAutoFit/>
          </a:bodyPr>
          <a:lstStyle/>
          <a:p>
            <a:r>
              <a:rPr lang="en-GB" sz="2800" dirty="0"/>
              <a:t>“</a:t>
            </a:r>
            <a:r>
              <a:rPr lang="en-GB" sz="2800" i="1" dirty="0"/>
              <a:t>Design is really an act of communication, which means having a deep understanding of the person with whom the designer is communicating</a:t>
            </a:r>
            <a:r>
              <a:rPr lang="en-GB" sz="2800" dirty="0"/>
              <a:t>.” </a:t>
            </a:r>
            <a:br>
              <a:rPr lang="en-GB" sz="2800" dirty="0"/>
            </a:br>
            <a:r>
              <a:rPr lang="en-GB" sz="2800" dirty="0"/>
              <a:t>― Donald A. Norman, </a:t>
            </a:r>
            <a:r>
              <a:rPr lang="en-GB" sz="2800" dirty="0">
                <a:hlinkClick r:id="rId3"/>
              </a:rPr>
              <a:t>The Design of Everyday Things</a:t>
            </a:r>
            <a:r>
              <a:rPr lang="en-GB" sz="2800" dirty="0"/>
              <a:t> </a:t>
            </a:r>
          </a:p>
        </p:txBody>
      </p:sp>
    </p:spTree>
    <p:extLst>
      <p:ext uri="{BB962C8B-B14F-4D97-AF65-F5344CB8AC3E}">
        <p14:creationId xmlns:p14="http://schemas.microsoft.com/office/powerpoint/2010/main" val="357991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46032-FB57-CB44-A77C-C43CC75159C2}"/>
              </a:ext>
            </a:extLst>
          </p:cNvPr>
          <p:cNvSpPr>
            <a:spLocks noGrp="1"/>
          </p:cNvSpPr>
          <p:nvPr>
            <p:ph type="title"/>
          </p:nvPr>
        </p:nvSpPr>
        <p:spPr/>
        <p:txBody>
          <a:bodyPr/>
          <a:lstStyle/>
          <a:p>
            <a:r>
              <a:rPr lang="en-DK" dirty="0"/>
              <a:t>UX: User Experience (Oriented Design)</a:t>
            </a:r>
          </a:p>
        </p:txBody>
      </p:sp>
      <p:sp>
        <p:nvSpPr>
          <p:cNvPr id="3" name="Content Placeholder 2">
            <a:extLst>
              <a:ext uri="{FF2B5EF4-FFF2-40B4-BE49-F238E27FC236}">
                <a16:creationId xmlns:a16="http://schemas.microsoft.com/office/drawing/2014/main" id="{DF328081-1A08-A447-8E65-59BF7A9AC893}"/>
              </a:ext>
            </a:extLst>
          </p:cNvPr>
          <p:cNvSpPr>
            <a:spLocks noGrp="1"/>
          </p:cNvSpPr>
          <p:nvPr>
            <p:ph idx="1"/>
          </p:nvPr>
        </p:nvSpPr>
        <p:spPr/>
        <p:txBody>
          <a:bodyPr>
            <a:normAutofit/>
          </a:bodyPr>
          <a:lstStyle/>
          <a:p>
            <a:r>
              <a:rPr lang="en-GB" dirty="0"/>
              <a:t>focuses on the overall feel of the experience</a:t>
            </a:r>
          </a:p>
          <a:p>
            <a:r>
              <a:rPr lang="en-GB" dirty="0">
                <a:solidFill>
                  <a:schemeClr val="accent1"/>
                </a:solidFill>
              </a:rPr>
              <a:t>Pragmatic</a:t>
            </a:r>
            <a:r>
              <a:rPr lang="en-GB" dirty="0"/>
              <a:t> vs. </a:t>
            </a:r>
            <a:r>
              <a:rPr lang="en-GB" dirty="0">
                <a:solidFill>
                  <a:srgbClr val="FF0000"/>
                </a:solidFill>
              </a:rPr>
              <a:t>Hedonic</a:t>
            </a:r>
            <a:endParaRPr lang="en-DK" dirty="0">
              <a:solidFill>
                <a:srgbClr val="FF0000"/>
              </a:solidFill>
            </a:endParaRPr>
          </a:p>
          <a:p>
            <a:endParaRPr lang="en-GB" dirty="0"/>
          </a:p>
          <a:p>
            <a:r>
              <a:rPr lang="en-GB" dirty="0">
                <a:solidFill>
                  <a:schemeClr val="accent1"/>
                </a:solidFill>
              </a:rPr>
              <a:t>Easy to approach</a:t>
            </a:r>
          </a:p>
          <a:p>
            <a:r>
              <a:rPr lang="en-GB" dirty="0">
                <a:solidFill>
                  <a:schemeClr val="accent1"/>
                </a:solidFill>
              </a:rPr>
              <a:t>Easy to learn</a:t>
            </a:r>
          </a:p>
          <a:p>
            <a:r>
              <a:rPr lang="en-GB" dirty="0">
                <a:solidFill>
                  <a:schemeClr val="accent1"/>
                </a:solidFill>
              </a:rPr>
              <a:t>Easy to use</a:t>
            </a:r>
          </a:p>
          <a:p>
            <a:r>
              <a:rPr lang="en-GB" dirty="0"/>
              <a:t>Not only </a:t>
            </a:r>
            <a:r>
              <a:rPr lang="en-GB" dirty="0">
                <a:solidFill>
                  <a:schemeClr val="accent1"/>
                </a:solidFill>
              </a:rPr>
              <a:t>Efficient </a:t>
            </a:r>
          </a:p>
          <a:p>
            <a:r>
              <a:rPr lang="en-GB" dirty="0"/>
              <a:t>Also</a:t>
            </a:r>
            <a:r>
              <a:rPr lang="en-GB" b="1" dirty="0">
                <a:solidFill>
                  <a:srgbClr val="FF0000"/>
                </a:solidFill>
              </a:rPr>
              <a:t> Satisfactory</a:t>
            </a:r>
            <a:endParaRPr lang="en-GB" dirty="0">
              <a:solidFill>
                <a:srgbClr val="FF0000"/>
              </a:solidFill>
            </a:endParaRPr>
          </a:p>
        </p:txBody>
      </p:sp>
    </p:spTree>
    <p:extLst>
      <p:ext uri="{BB962C8B-B14F-4D97-AF65-F5344CB8AC3E}">
        <p14:creationId xmlns:p14="http://schemas.microsoft.com/office/powerpoint/2010/main" val="4230748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80584-4D34-2E46-A68B-5771FAC3FB56}"/>
              </a:ext>
            </a:extLst>
          </p:cNvPr>
          <p:cNvSpPr>
            <a:spLocks noGrp="1"/>
          </p:cNvSpPr>
          <p:nvPr>
            <p:ph type="title"/>
          </p:nvPr>
        </p:nvSpPr>
        <p:spPr>
          <a:xfrm>
            <a:off x="831850" y="768350"/>
            <a:ext cx="10515600" cy="2852737"/>
          </a:xfrm>
        </p:spPr>
        <p:txBody>
          <a:bodyPr>
            <a:normAutofit/>
          </a:bodyPr>
          <a:lstStyle/>
          <a:p>
            <a:r>
              <a:rPr lang="en-DK" sz="4000" dirty="0"/>
              <a:t>So what makes a system more:</a:t>
            </a:r>
          </a:p>
        </p:txBody>
      </p:sp>
      <p:sp>
        <p:nvSpPr>
          <p:cNvPr id="3" name="Text Placeholder 2">
            <a:extLst>
              <a:ext uri="{FF2B5EF4-FFF2-40B4-BE49-F238E27FC236}">
                <a16:creationId xmlns:a16="http://schemas.microsoft.com/office/drawing/2014/main" id="{168B7DFC-F5C8-6143-8185-D4474E682AA5}"/>
              </a:ext>
            </a:extLst>
          </p:cNvPr>
          <p:cNvSpPr>
            <a:spLocks noGrp="1"/>
          </p:cNvSpPr>
          <p:nvPr>
            <p:ph type="body" idx="1"/>
          </p:nvPr>
        </p:nvSpPr>
        <p:spPr>
          <a:xfrm>
            <a:off x="1898072" y="3744336"/>
            <a:ext cx="9449377" cy="1500187"/>
          </a:xfrm>
        </p:spPr>
        <p:txBody>
          <a:bodyPr>
            <a:noAutofit/>
          </a:bodyPr>
          <a:lstStyle/>
          <a:p>
            <a:pPr marL="342900" indent="-342900">
              <a:buFont typeface="Arial" panose="020B0604020202020204" pitchFamily="34" charset="0"/>
              <a:buChar char="•"/>
            </a:pPr>
            <a:r>
              <a:rPr lang="en-DK" sz="3200" dirty="0"/>
              <a:t>Intuitive?</a:t>
            </a:r>
          </a:p>
          <a:p>
            <a:pPr marL="342900" indent="-342900">
              <a:buFont typeface="Arial" panose="020B0604020202020204" pitchFamily="34" charset="0"/>
              <a:buChar char="•"/>
            </a:pPr>
            <a:r>
              <a:rPr lang="en-DK" sz="3200" dirty="0"/>
              <a:t>Efficient?</a:t>
            </a:r>
          </a:p>
          <a:p>
            <a:pPr marL="342900" indent="-342900">
              <a:buFont typeface="Arial" panose="020B0604020202020204" pitchFamily="34" charset="0"/>
              <a:buChar char="•"/>
            </a:pPr>
            <a:r>
              <a:rPr lang="en-DK" sz="3200" b="1" dirty="0"/>
              <a:t>Enjoyable?</a:t>
            </a:r>
          </a:p>
        </p:txBody>
      </p:sp>
    </p:spTree>
    <p:extLst>
      <p:ext uri="{BB962C8B-B14F-4D97-AF65-F5344CB8AC3E}">
        <p14:creationId xmlns:p14="http://schemas.microsoft.com/office/powerpoint/2010/main" val="41450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CC50-BA6C-D84B-98D4-36FF38DA0358}"/>
              </a:ext>
            </a:extLst>
          </p:cNvPr>
          <p:cNvSpPr>
            <a:spLocks noGrp="1"/>
          </p:cNvSpPr>
          <p:nvPr>
            <p:ph type="title"/>
          </p:nvPr>
        </p:nvSpPr>
        <p:spPr/>
        <p:txBody>
          <a:bodyPr/>
          <a:lstStyle/>
          <a:p>
            <a:r>
              <a:rPr lang="en-GB" dirty="0"/>
              <a:t>Donald A. Norman, </a:t>
            </a:r>
            <a:r>
              <a:rPr lang="en-GB" dirty="0">
                <a:hlinkClick r:id="rId2"/>
              </a:rPr>
              <a:t>The Design of Everyday Things</a:t>
            </a:r>
            <a:endParaRPr lang="en-DK" dirty="0"/>
          </a:p>
        </p:txBody>
      </p:sp>
      <p:sp>
        <p:nvSpPr>
          <p:cNvPr id="3" name="Content Placeholder 2">
            <a:extLst>
              <a:ext uri="{FF2B5EF4-FFF2-40B4-BE49-F238E27FC236}">
                <a16:creationId xmlns:a16="http://schemas.microsoft.com/office/drawing/2014/main" id="{2B5DEB84-A00B-E146-A1DD-54B97CF6659F}"/>
              </a:ext>
            </a:extLst>
          </p:cNvPr>
          <p:cNvSpPr>
            <a:spLocks noGrp="1"/>
          </p:cNvSpPr>
          <p:nvPr>
            <p:ph sz="half" idx="1"/>
          </p:nvPr>
        </p:nvSpPr>
        <p:spPr/>
        <p:txBody>
          <a:bodyPr>
            <a:normAutofit/>
          </a:bodyPr>
          <a:lstStyle/>
          <a:p>
            <a:r>
              <a:rPr lang="en-GB" dirty="0"/>
              <a:t>“</a:t>
            </a:r>
            <a:r>
              <a:rPr lang="en-GB" i="1" dirty="0"/>
              <a:t>Good design is actually a lot harder to notice than poor design, in part because good designs fit our needs so well that the design is invisible, serving us without drawing attention to itself. Bad design, on the other hand, screams out its inadequacies, making itself very noticeable</a:t>
            </a:r>
            <a:r>
              <a:rPr lang="en-GB" dirty="0"/>
              <a:t>.” </a:t>
            </a:r>
            <a:endParaRPr lang="en-DK" dirty="0"/>
          </a:p>
        </p:txBody>
      </p:sp>
      <p:sp>
        <p:nvSpPr>
          <p:cNvPr id="4" name="Content Placeholder 3">
            <a:extLst>
              <a:ext uri="{FF2B5EF4-FFF2-40B4-BE49-F238E27FC236}">
                <a16:creationId xmlns:a16="http://schemas.microsoft.com/office/drawing/2014/main" id="{A64A396A-6DD3-6441-A63C-B05FFA374649}"/>
              </a:ext>
            </a:extLst>
          </p:cNvPr>
          <p:cNvSpPr>
            <a:spLocks noGrp="1"/>
          </p:cNvSpPr>
          <p:nvPr>
            <p:ph sz="half" idx="2"/>
          </p:nvPr>
        </p:nvSpPr>
        <p:spPr/>
        <p:txBody>
          <a:bodyPr>
            <a:normAutofit/>
          </a:bodyPr>
          <a:lstStyle/>
          <a:p>
            <a:r>
              <a:rPr lang="en-GB" dirty="0"/>
              <a:t>“</a:t>
            </a:r>
            <a:r>
              <a:rPr lang="en-GB" i="1" dirty="0"/>
              <a:t>The vicious cycle starts: if you fail at something, you think it is your fault. Therefore you think you can’t do that task. As a result, next time you have to do the task, you believe you can’t, so you don’t even try. The result is that you can’t, just as you thought</a:t>
            </a:r>
            <a:r>
              <a:rPr lang="en-GB" dirty="0"/>
              <a:t>.” </a:t>
            </a:r>
            <a:endParaRPr lang="en-DK" dirty="0"/>
          </a:p>
        </p:txBody>
      </p:sp>
    </p:spTree>
    <p:extLst>
      <p:ext uri="{BB962C8B-B14F-4D97-AF65-F5344CB8AC3E}">
        <p14:creationId xmlns:p14="http://schemas.microsoft.com/office/powerpoint/2010/main" val="4199962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BEF0-D69D-9940-B0D5-F3C4A632AE29}"/>
              </a:ext>
            </a:extLst>
          </p:cNvPr>
          <p:cNvSpPr>
            <a:spLocks noGrp="1"/>
          </p:cNvSpPr>
          <p:nvPr>
            <p:ph type="title"/>
          </p:nvPr>
        </p:nvSpPr>
        <p:spPr>
          <a:xfrm>
            <a:off x="838200" y="4064288"/>
            <a:ext cx="10515600" cy="1325563"/>
          </a:xfrm>
        </p:spPr>
        <p:txBody>
          <a:bodyPr/>
          <a:lstStyle/>
          <a:p>
            <a:r>
              <a:rPr lang="en-DK" dirty="0"/>
              <a:t>A Case Study</a:t>
            </a:r>
          </a:p>
        </p:txBody>
      </p:sp>
    </p:spTree>
    <p:extLst>
      <p:ext uri="{BB962C8B-B14F-4D97-AF65-F5344CB8AC3E}">
        <p14:creationId xmlns:p14="http://schemas.microsoft.com/office/powerpoint/2010/main" val="2669207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DE828-BA7C-EE44-9A0C-6B69A91EAEB3}"/>
              </a:ext>
            </a:extLst>
          </p:cNvPr>
          <p:cNvSpPr>
            <a:spLocks noGrp="1"/>
          </p:cNvSpPr>
          <p:nvPr>
            <p:ph type="title"/>
          </p:nvPr>
        </p:nvSpPr>
        <p:spPr/>
        <p:txBody>
          <a:bodyPr/>
          <a:lstStyle/>
          <a:p>
            <a:r>
              <a:rPr lang="en-DK" dirty="0"/>
              <a:t>Taking a user’s perspective:</a:t>
            </a:r>
          </a:p>
        </p:txBody>
      </p:sp>
      <p:sp>
        <p:nvSpPr>
          <p:cNvPr id="3" name="Content Placeholder 2">
            <a:extLst>
              <a:ext uri="{FF2B5EF4-FFF2-40B4-BE49-F238E27FC236}">
                <a16:creationId xmlns:a16="http://schemas.microsoft.com/office/drawing/2014/main" id="{1817DA1E-D621-E443-98D3-FB29FC48A555}"/>
              </a:ext>
            </a:extLst>
          </p:cNvPr>
          <p:cNvSpPr>
            <a:spLocks noGrp="1"/>
          </p:cNvSpPr>
          <p:nvPr>
            <p:ph idx="1"/>
          </p:nvPr>
        </p:nvSpPr>
        <p:spPr>
          <a:xfrm>
            <a:off x="838200" y="1482436"/>
            <a:ext cx="10515600" cy="5126182"/>
          </a:xfrm>
        </p:spPr>
        <p:txBody>
          <a:bodyPr>
            <a:normAutofit lnSpcReduction="10000"/>
          </a:bodyPr>
          <a:lstStyle/>
          <a:p>
            <a:r>
              <a:rPr lang="en-DK" dirty="0"/>
              <a:t>Individually:</a:t>
            </a:r>
          </a:p>
          <a:p>
            <a:pPr lvl="1"/>
            <a:r>
              <a:rPr lang="en-DK" dirty="0"/>
              <a:t>order 2 cinema tickets for the movie </a:t>
            </a:r>
            <a:r>
              <a:rPr lang="en-DK" i="1" dirty="0"/>
              <a:t>PARASITE </a:t>
            </a:r>
            <a:r>
              <a:rPr lang="en-DK" dirty="0"/>
              <a:t>on Friday evening in downtown Aarhus. I also prefer to site in the back of the room.</a:t>
            </a:r>
          </a:p>
          <a:p>
            <a:pPr lvl="1"/>
            <a:r>
              <a:rPr lang="en-DK" dirty="0"/>
              <a:t>Be very attentive to your experience.</a:t>
            </a:r>
          </a:p>
          <a:p>
            <a:pPr lvl="1"/>
            <a:r>
              <a:rPr lang="en-GB" dirty="0"/>
              <a:t>T</a:t>
            </a:r>
            <a:r>
              <a:rPr lang="en-DK" dirty="0"/>
              <a:t>ry both platforms listed below:</a:t>
            </a:r>
          </a:p>
          <a:p>
            <a:pPr lvl="2"/>
            <a:r>
              <a:rPr lang="en-GB" dirty="0">
                <a:hlinkClick r:id="rId2"/>
              </a:rPr>
              <a:t>https://cinemaxx.dk/</a:t>
            </a:r>
            <a:endParaRPr lang="en-GB" dirty="0"/>
          </a:p>
          <a:p>
            <a:pPr lvl="2"/>
            <a:r>
              <a:rPr lang="en-GB" dirty="0">
                <a:hlinkClick r:id="rId3"/>
              </a:rPr>
              <a:t>https://www.nfbio.dk</a:t>
            </a:r>
            <a:endParaRPr lang="en-GB" dirty="0"/>
          </a:p>
          <a:p>
            <a:pPr lvl="1"/>
            <a:r>
              <a:rPr lang="en-DK" dirty="0"/>
              <a:t>Reflect on your experience. If useful, write down the steps you went through and were tou got confused.</a:t>
            </a:r>
          </a:p>
          <a:p>
            <a:pPr>
              <a:lnSpc>
                <a:spcPct val="170000"/>
              </a:lnSpc>
            </a:pPr>
            <a:r>
              <a:rPr lang="en-DK" dirty="0"/>
              <a:t>In Groups:</a:t>
            </a:r>
          </a:p>
          <a:p>
            <a:pPr lvl="1"/>
            <a:r>
              <a:rPr lang="en-DK" dirty="0"/>
              <a:t>Discuss which website you prefered, if any.</a:t>
            </a:r>
          </a:p>
          <a:p>
            <a:pPr lvl="1"/>
            <a:r>
              <a:rPr lang="en-DK" dirty="0"/>
              <a:t>Is one system better than the other?</a:t>
            </a:r>
          </a:p>
          <a:p>
            <a:pPr lvl="1"/>
            <a:r>
              <a:rPr lang="en-DK" dirty="0"/>
              <a:t>Be as explicit and precise with your explanations.</a:t>
            </a:r>
          </a:p>
        </p:txBody>
      </p:sp>
    </p:spTree>
    <p:extLst>
      <p:ext uri="{BB962C8B-B14F-4D97-AF65-F5344CB8AC3E}">
        <p14:creationId xmlns:p14="http://schemas.microsoft.com/office/powerpoint/2010/main" val="2100518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1466</TotalTime>
  <Words>549</Words>
  <Application>Microsoft Macintosh PowerPoint</Application>
  <PresentationFormat>Widescreen</PresentationFormat>
  <Paragraphs>94</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Human Computer Interaction</vt:lpstr>
      <vt:lpstr>Overview</vt:lpstr>
      <vt:lpstr>Usability</vt:lpstr>
      <vt:lpstr>PowerPoint Presentation</vt:lpstr>
      <vt:lpstr>UX: User Experience (Oriented Design)</vt:lpstr>
      <vt:lpstr>So what makes a system more:</vt:lpstr>
      <vt:lpstr>Donald A. Norman, The Design of Everyday Things</vt:lpstr>
      <vt:lpstr>A Case Study</vt:lpstr>
      <vt:lpstr>Taking a user’s perspective:</vt:lpstr>
      <vt:lpstr>Different use, Different experience</vt:lpstr>
      <vt:lpstr>When do you check a cinema’s website?</vt:lpstr>
      <vt:lpstr>How to formalise such research?</vt:lpstr>
      <vt:lpstr>Eye Tracking: visualising</vt:lpstr>
      <vt:lpstr>Eye Tracking: raw data and transformation</vt:lpstr>
      <vt:lpstr>Eye Tracking</vt:lpstr>
      <vt:lpstr>Eye Tracking: hands 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Computer Interaction</dc:title>
  <dc:creator>Arnault-Quentin Vermillet</dc:creator>
  <cp:lastModifiedBy>Arnault-Quentin Vermillet</cp:lastModifiedBy>
  <cp:revision>27</cp:revision>
  <dcterms:created xsi:type="dcterms:W3CDTF">2020-02-10T13:31:32Z</dcterms:created>
  <dcterms:modified xsi:type="dcterms:W3CDTF">2020-02-14T10:21:29Z</dcterms:modified>
</cp:coreProperties>
</file>