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0" r:id="rId3"/>
    <p:sldId id="293" r:id="rId4"/>
    <p:sldId id="292" r:id="rId5"/>
    <p:sldId id="295" r:id="rId6"/>
    <p:sldId id="294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ED3977-157F-474C-939B-3490E68D7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F2891C-12A6-4EDA-8F67-C7F4642BB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A28834-C64A-4185-8C9B-D2F8C224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5BF3-27FA-4448-A437-C49EAF9885CA}" type="datetimeFigureOut">
              <a:rPr lang="zh-TW" altLang="en-US" smtClean="0"/>
              <a:t>2025/6/30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6C3A07-500A-4F9E-9BFD-CDBCF941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BAE8DF-ED01-499B-B931-011C5782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3C6C-93E1-4D5C-B365-248B665C4B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69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22700-D513-4DF1-BD1E-FB7227C1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FDAFDA-79FE-433E-835F-24C08AAA9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9A62FF-FBB6-460F-A059-F3828A74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5BF3-27FA-4448-A437-C49EAF9885CA}" type="datetimeFigureOut">
              <a:rPr lang="zh-TW" altLang="en-US" smtClean="0"/>
              <a:t>2025/6/30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D4EA53-EDD7-406A-852F-1B0C1C42C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88A212-D3ED-4DD1-9D67-64A0E3D8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3C6C-93E1-4D5C-B365-248B665C4B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68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7D8211E-0364-4523-A676-6C48D069D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73A6569-0BE1-4772-8A09-2D831991A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E5998E-4E89-414C-B2B8-E0C156B0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5BF3-27FA-4448-A437-C49EAF9885CA}" type="datetimeFigureOut">
              <a:rPr lang="zh-TW" altLang="en-US" smtClean="0"/>
              <a:t>2025/6/30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BC78CD-FB8B-42C2-AFAE-5CAF463F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5B40D4-ED40-4DC1-9466-0386D6E0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3C6C-93E1-4D5C-B365-248B665C4B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46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0CBFE0-502C-4B6E-BC38-7BAAD7C3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B33CEF-AD42-4820-9A61-CD09BA05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DAD138-422A-4F49-88D8-271AB24A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5BF3-27FA-4448-A437-C49EAF9885CA}" type="datetimeFigureOut">
              <a:rPr lang="zh-TW" altLang="en-US" smtClean="0"/>
              <a:t>2025/6/30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B136DC-8855-4602-9F1F-DF265F88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996ECC-F9DC-4670-8C79-0E587C3A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3C6C-93E1-4D5C-B365-248B665C4B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58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EF688-C4E6-463B-89E6-8DECA3B86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AEB034-9C0F-47A4-ADD9-F3FBD8B11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DFC492-1B3C-4CC0-82B1-AA9395E1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5BF3-27FA-4448-A437-C49EAF9885CA}" type="datetimeFigureOut">
              <a:rPr lang="zh-TW" altLang="en-US" smtClean="0"/>
              <a:t>2025/6/30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7BEAAE-D7D2-4609-B56A-3708AC80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FB93EF-8E88-4BBD-92FE-A4E9E9E3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3C6C-93E1-4D5C-B365-248B665C4B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88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9270F0-D227-4797-AB06-5BF0EA27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460016-5321-4C3F-A42D-6C991452B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47BD0E3-38F7-42E6-88D6-ABC325AC4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381705-7D3E-438A-8088-BE34CB4C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5BF3-27FA-4448-A437-C49EAF9885CA}" type="datetimeFigureOut">
              <a:rPr lang="zh-TW" altLang="en-US" smtClean="0"/>
              <a:t>2025/6/30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192FD8-8378-4565-9FDC-CD12B56B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E1DB41-ACE2-4649-84DB-E6501E48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3C6C-93E1-4D5C-B365-248B665C4B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84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4F7006-CBE3-4674-A74B-4BC233EC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F1D91F-D3E7-4EE1-B148-009EA1D86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DF2FB0-61B5-426A-BF51-7B39F16C0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E779827-0B33-44E8-807D-D6809CC0F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52F8019-223B-4249-AB25-3AD772EAE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6EB4AD8-310B-4F7C-8759-1330E355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5BF3-27FA-4448-A437-C49EAF9885CA}" type="datetimeFigureOut">
              <a:rPr lang="zh-TW" altLang="en-US" smtClean="0"/>
              <a:t>2025/6/30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8C06D24-3119-4B36-A97D-18736A47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921A6B2-B670-4685-ABB4-14D19247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3C6C-93E1-4D5C-B365-248B665C4B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73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DB0FDE-C4B9-4A7C-868F-A938A828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7B68F17-2983-4D28-BB0A-7755DCF5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5BF3-27FA-4448-A437-C49EAF9885CA}" type="datetimeFigureOut">
              <a:rPr lang="zh-TW" altLang="en-US" smtClean="0"/>
              <a:t>2025/6/30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BE87AA0-BC9D-40FC-9196-26A0B1B5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3DA9127-E649-4A51-8458-7BCB0842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3C6C-93E1-4D5C-B365-248B665C4B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78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AEC19DB-521A-4B14-8A4D-C11DF8965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5BF3-27FA-4448-A437-C49EAF9885CA}" type="datetimeFigureOut">
              <a:rPr lang="zh-TW" altLang="en-US" smtClean="0"/>
              <a:t>2025/6/30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04B258-C6BF-417A-80CC-9902EE2F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26DE2B-D41A-460E-BB52-7665BBA6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3C6C-93E1-4D5C-B365-248B665C4B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49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FF69E9-1AF6-4594-8A68-420CAAD0A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C221A0-D254-458E-82C1-284D4FAC8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0E6EA9-5FDA-4DE2-8BA3-8BE56AB5E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7E6473-3858-4ECD-93BB-0E8756E0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5BF3-27FA-4448-A437-C49EAF9885CA}" type="datetimeFigureOut">
              <a:rPr lang="zh-TW" altLang="en-US" smtClean="0"/>
              <a:t>2025/6/30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117E7C-7F97-4EA6-A6FA-3D8EE8EA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874BCC-10F7-4367-ADFC-31A566DD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3C6C-93E1-4D5C-B365-248B665C4B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85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CCA0C9-AAB1-42AF-924D-524831E3A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9B4055E-6042-465D-85C9-2B2EF602F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DCF6FC-6E8C-495D-8DB1-EABE144AC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1AA1C4-F0FB-4F29-B319-A6C4D40E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5BF3-27FA-4448-A437-C49EAF9885CA}" type="datetimeFigureOut">
              <a:rPr lang="zh-TW" altLang="en-US" smtClean="0"/>
              <a:t>2025/6/30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52F5E9-213F-43E7-963B-E1BBEB781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19C407-7A2B-4BBF-945F-C74AD2E9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3C6C-93E1-4D5C-B365-248B665C4B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2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39F457C-7151-4E8C-8998-A9D35E73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27B008-65EB-480C-82FC-2733E593E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8CEC14-BF15-449D-B0B0-C16C739AB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C5BF3-27FA-4448-A437-C49EAF9885CA}" type="datetimeFigureOut">
              <a:rPr lang="zh-TW" altLang="en-US" smtClean="0"/>
              <a:t>2025/6/30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66674E-8328-4589-A7E2-A7A4BA6DF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35F1CC-03BF-4654-88DC-055DCBA0D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73C6C-93E1-4D5C-B365-248B665C4B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6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D6A106-F3F7-4657-8EAD-26C609F7F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7365"/>
            <a:ext cx="9144000" cy="2387600"/>
          </a:xfrm>
        </p:spPr>
        <p:txBody>
          <a:bodyPr/>
          <a:lstStyle/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美盤中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NQ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TXF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的關係</a:t>
            </a:r>
          </a:p>
        </p:txBody>
      </p:sp>
    </p:spTree>
    <p:extLst>
      <p:ext uri="{BB962C8B-B14F-4D97-AF65-F5344CB8AC3E}">
        <p14:creationId xmlns:p14="http://schemas.microsoft.com/office/powerpoint/2010/main" val="359999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54AEF3-6ECC-43DB-859F-5D1542DA8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851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岔開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E01363-8E3E-4742-9829-77B993F30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1976"/>
            <a:ext cx="10515600" cy="5479863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岔開定義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NQ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TXF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各自每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分鐘收盤價的變化率並標準化，若彼此的變化率相差大於特定值且兩者方向不同則認為產生岔開。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岔開定義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計算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NQ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TXF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價差每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分鐘的變化率，若變化率大於特定值則認為產生岔開。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1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6AE111CB-ECB1-4CE2-B02E-FF6E45C2A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860033"/>
              </p:ext>
            </p:extLst>
          </p:nvPr>
        </p:nvGraphicFramePr>
        <p:xfrm>
          <a:off x="762897" y="1450089"/>
          <a:ext cx="10515600" cy="430525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54277">
                  <a:extLst>
                    <a:ext uri="{9D8B030D-6E8A-4147-A177-3AD203B41FA5}">
                      <a16:colId xmlns:a16="http://schemas.microsoft.com/office/drawing/2014/main" val="3929135194"/>
                    </a:ext>
                  </a:extLst>
                </a:gridCol>
                <a:gridCol w="1097453">
                  <a:extLst>
                    <a:ext uri="{9D8B030D-6E8A-4147-A177-3AD203B41FA5}">
                      <a16:colId xmlns:a16="http://schemas.microsoft.com/office/drawing/2014/main" val="2843439440"/>
                    </a:ext>
                  </a:extLst>
                </a:gridCol>
                <a:gridCol w="1232757">
                  <a:extLst>
                    <a:ext uri="{9D8B030D-6E8A-4147-A177-3AD203B41FA5}">
                      <a16:colId xmlns:a16="http://schemas.microsoft.com/office/drawing/2014/main" val="3572661689"/>
                    </a:ext>
                  </a:extLst>
                </a:gridCol>
                <a:gridCol w="1157588">
                  <a:extLst>
                    <a:ext uri="{9D8B030D-6E8A-4147-A177-3AD203B41FA5}">
                      <a16:colId xmlns:a16="http://schemas.microsoft.com/office/drawing/2014/main" val="4200533622"/>
                    </a:ext>
                  </a:extLst>
                </a:gridCol>
                <a:gridCol w="1142555">
                  <a:extLst>
                    <a:ext uri="{9D8B030D-6E8A-4147-A177-3AD203B41FA5}">
                      <a16:colId xmlns:a16="http://schemas.microsoft.com/office/drawing/2014/main" val="1642173801"/>
                    </a:ext>
                  </a:extLst>
                </a:gridCol>
                <a:gridCol w="1007253">
                  <a:extLst>
                    <a:ext uri="{9D8B030D-6E8A-4147-A177-3AD203B41FA5}">
                      <a16:colId xmlns:a16="http://schemas.microsoft.com/office/drawing/2014/main" val="3515585548"/>
                    </a:ext>
                  </a:extLst>
                </a:gridCol>
                <a:gridCol w="1172621">
                  <a:extLst>
                    <a:ext uri="{9D8B030D-6E8A-4147-A177-3AD203B41FA5}">
                      <a16:colId xmlns:a16="http://schemas.microsoft.com/office/drawing/2014/main" val="3020215853"/>
                    </a:ext>
                  </a:extLst>
                </a:gridCol>
                <a:gridCol w="1052354">
                  <a:extLst>
                    <a:ext uri="{9D8B030D-6E8A-4147-A177-3AD203B41FA5}">
                      <a16:colId xmlns:a16="http://schemas.microsoft.com/office/drawing/2014/main" val="3383737692"/>
                    </a:ext>
                  </a:extLst>
                </a:gridCol>
                <a:gridCol w="1298742">
                  <a:extLst>
                    <a:ext uri="{9D8B030D-6E8A-4147-A177-3AD203B41FA5}">
                      <a16:colId xmlns:a16="http://schemas.microsoft.com/office/drawing/2014/main" val="3455446552"/>
                    </a:ext>
                  </a:extLst>
                </a:gridCol>
              </a:tblGrid>
              <a:tr h="489896">
                <a:tc>
                  <a:txBody>
                    <a:bodyPr/>
                    <a:lstStyle/>
                    <a:p>
                      <a:r>
                        <a:rPr lang="en-US" altLang="zh-TW" dirty="0"/>
                        <a:t>D1\D1 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D2 =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D2 = 15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D2 = 30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07516"/>
                  </a:ext>
                </a:extLst>
              </a:tr>
              <a:tr h="504742">
                <a:tc rowSpan="4">
                  <a:txBody>
                    <a:bodyPr/>
                    <a:lstStyle/>
                    <a:p>
                      <a:r>
                        <a:rPr lang="en-US" altLang="zh-TW" dirty="0"/>
                        <a:t>D1 =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Corr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/>
                        <a:t>0.0179</a:t>
                      </a:r>
                      <a:endParaRPr lang="zh-TW" altLang="en-US" sz="1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Corr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Corr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Corr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5977655"/>
                  </a:ext>
                </a:extLst>
              </a:tr>
              <a:tr h="50474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Beta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/>
                        <a:t>0.0513</a:t>
                      </a:r>
                      <a:endParaRPr lang="zh-TW" altLang="en-US" sz="1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Beta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Beta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Beta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104395"/>
                  </a:ext>
                </a:extLst>
              </a:tr>
              <a:tr h="44912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R2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/>
                        <a:t>0.3522</a:t>
                      </a:r>
                      <a:endParaRPr lang="zh-TW" altLang="en-US" sz="1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R2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R2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R2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5273370"/>
                  </a:ext>
                </a:extLst>
              </a:tr>
              <a:tr h="44912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Acc (%)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/>
                        <a:t>53.1027</a:t>
                      </a:r>
                      <a:endParaRPr lang="zh-TW" altLang="en-US" sz="1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Acc (%)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Acc (%)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Acc (%)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6898682"/>
                  </a:ext>
                </a:extLst>
              </a:tr>
              <a:tr h="504742">
                <a:tc rowSpan="4">
                  <a:txBody>
                    <a:bodyPr/>
                    <a:lstStyle/>
                    <a:p>
                      <a:r>
                        <a:rPr lang="en-US" altLang="zh-TW" dirty="0"/>
                        <a:t>D1 = 15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Corr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Corr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/>
                        <a:t>0.0058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Corr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0.0008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Corr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5955991"/>
                  </a:ext>
                </a:extLst>
              </a:tr>
              <a:tr h="50474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Beta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Beta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/>
                        <a:t>0.2462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Beta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0.3031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Beta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6294035"/>
                  </a:ext>
                </a:extLst>
              </a:tr>
              <a:tr h="4490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R2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R2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/>
                        <a:t>7.7653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R2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9.2113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R2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zh-TW" altLang="en-US" sz="1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6335874"/>
                  </a:ext>
                </a:extLst>
              </a:tr>
              <a:tr h="4490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Acc (%)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Acc (%)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/>
                        <a:t>61.5804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Acc (%)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63.5642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Acc (%)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92345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EFECC712-B9B0-48F8-BEE7-BF6430BC9A03}"/>
              </a:ext>
            </a:extLst>
          </p:cNvPr>
          <p:cNvSpPr txBox="1"/>
          <p:nvPr/>
        </p:nvSpPr>
        <p:spPr>
          <a:xfrm>
            <a:off x="762897" y="258184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D1 =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計算岔開的時間單位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分鐘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D2 = TXF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受影響的時間單位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分鐘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岔開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0.8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8605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54AEF3-6ECC-43DB-859F-5D1542DA8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17" y="365125"/>
            <a:ext cx="10515600" cy="656851"/>
          </a:xfrm>
        </p:spPr>
        <p:txBody>
          <a:bodyPr>
            <a:norm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D1 = 1 / D2 = 1 / 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岔開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= 0.8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E61328F-F43A-45D8-9FBE-3CCC8EEC7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72" y="1021976"/>
            <a:ext cx="6115904" cy="521745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3D69040-01E2-4CAC-A4B7-A7E4C8F4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833" y="365125"/>
            <a:ext cx="4145139" cy="214996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823487A-DDA7-43CA-9262-40BF06875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630" y="2613814"/>
            <a:ext cx="4418688" cy="387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3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54AEF3-6ECC-43DB-859F-5D1542DA8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17" y="365125"/>
            <a:ext cx="10515600" cy="656851"/>
          </a:xfrm>
        </p:spPr>
        <p:txBody>
          <a:bodyPr>
            <a:norm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D1 = 15 / D2 = 15 /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岔開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= 0.8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42176B13-3561-4170-873B-4C6968BF5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017" y="1151068"/>
            <a:ext cx="6087325" cy="4391638"/>
          </a:xfr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047D1F6-637E-4D7E-AB66-CF71B4102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342" y="1280160"/>
            <a:ext cx="5002572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0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54AEF3-6ECC-43DB-859F-5D1542DA8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17" y="365125"/>
            <a:ext cx="10515600" cy="656851"/>
          </a:xfrm>
        </p:spPr>
        <p:txBody>
          <a:bodyPr>
            <a:norm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D1 = 15 / D2 = 30 /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岔開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= 0.8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AD0CC8E-2FAB-4753-BC40-994AB6EF4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17" y="1051559"/>
            <a:ext cx="5702449" cy="544131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3643967-CE64-4832-9C03-D4D380CE0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637" y="3586567"/>
            <a:ext cx="3371625" cy="299120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CD9F6F9-5511-4877-8615-522A8D2D9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263" y="1051559"/>
            <a:ext cx="4658375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4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223</Words>
  <Application>Microsoft Office PowerPoint</Application>
  <PresentationFormat>寬螢幕</PresentationFormat>
  <Paragraphs>60</Paragraphs>
  <Slides>6</Slides>
  <Notes>0</Notes>
  <HiddenSlides>3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佈景主題</vt:lpstr>
      <vt:lpstr>美盤中NQ和TXF的關係</vt:lpstr>
      <vt:lpstr>岔開</vt:lpstr>
      <vt:lpstr>PowerPoint 簡報</vt:lpstr>
      <vt:lpstr>D1 = 1 / D2 = 1 / 岔開(一) = 0.8 </vt:lpstr>
      <vt:lpstr>D1 = 15 / D2 = 15 /岔開(一) = 0.8</vt:lpstr>
      <vt:lpstr>D1 = 15 / D2 = 30 /岔開(一) = 0.8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美盤中NQ與TXF的關係</dc:title>
  <dc:creator>蔡曉榛證券自營部</dc:creator>
  <cp:lastModifiedBy>蔡曉榛證券自營部</cp:lastModifiedBy>
  <cp:revision>21</cp:revision>
  <dcterms:created xsi:type="dcterms:W3CDTF">2025-03-04T00:25:30Z</dcterms:created>
  <dcterms:modified xsi:type="dcterms:W3CDTF">2025-06-30T09:26:24Z</dcterms:modified>
</cp:coreProperties>
</file>