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2" r:id="rId4"/>
    <p:sldId id="267" r:id="rId5"/>
    <p:sldId id="273" r:id="rId6"/>
    <p:sldId id="280" r:id="rId7"/>
    <p:sldId id="260" r:id="rId8"/>
    <p:sldId id="259" r:id="rId9"/>
    <p:sldId id="274" r:id="rId10"/>
    <p:sldId id="261" r:id="rId11"/>
    <p:sldId id="285" r:id="rId12"/>
    <p:sldId id="279" r:id="rId13"/>
    <p:sldId id="284" r:id="rId14"/>
    <p:sldId id="257" r:id="rId15"/>
    <p:sldId id="275" r:id="rId16"/>
    <p:sldId id="262" r:id="rId17"/>
    <p:sldId id="278" r:id="rId18"/>
    <p:sldId id="283" r:id="rId19"/>
    <p:sldId id="263" r:id="rId20"/>
    <p:sldId id="276" r:id="rId21"/>
    <p:sldId id="264" r:id="rId22"/>
    <p:sldId id="277" r:id="rId23"/>
    <p:sldId id="282" r:id="rId24"/>
    <p:sldId id="265" r:id="rId25"/>
    <p:sldId id="268" r:id="rId26"/>
    <p:sldId id="266" r:id="rId27"/>
    <p:sldId id="269" r:id="rId28"/>
    <p:sldId id="286" r:id="rId29"/>
    <p:sldId id="281" r:id="rId30"/>
    <p:sldId id="270" r:id="rId31"/>
    <p:sldId id="27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5ACD6-CFF7-67F6-CBBD-F0FFACF54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D44597-7298-BFC3-DA47-95E55BAFE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3DDA6C-4A59-0F88-C69C-E17B6658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5AA48-8E37-A1D6-E981-B6239D58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10C56A-7FEB-DFD6-04DE-50602F5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2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548508-09ED-6522-7E0F-62624034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5FCD96-1B22-C4E1-D299-2E113484B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E4665F-B992-4CC1-6D0C-71809A13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980819-C77B-C992-D2DE-B43FFC23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F4CD7A-7339-2163-CD17-7F974441E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39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18455D-A386-1657-DFF8-2396E3C04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762AB0-D10C-31B5-617A-27CC29466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31885-B492-D3EF-836F-98C89669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CFA865-CB1C-F587-A64B-B40F4B62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E95B13-13EB-8545-B57A-82B4CF2A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5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BC727-C45C-BB34-901D-26ED2D1A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E4B220-3B5D-A323-F538-2F768C240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21ADCA-8E5F-8586-314A-F5937B78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581DBD-E6A8-FC87-2DBC-BC0776A8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6D552A-CFE7-78A5-CB7E-94DE3ED07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37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8B185-E135-9760-33BB-543FED97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153020-4705-0652-A2C7-4E775118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19B1C4-E77F-4442-71F0-B1D9F3344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5C3E60-D1C4-B2D8-2A8A-56B9D8BD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2ACCE2-ED80-22B9-5AD2-040BD58E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335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0AF1E-5F05-8D13-75B5-BBEE186B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592C7C-D87A-3B42-6A36-5CFFBD89E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F8D292-B0DF-C3A4-90B2-0EAC447C3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A77141-D1BA-06E4-FFAC-4392B95A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1F1776-0B7D-B0C5-CC2B-390527F0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A40AB6-F6A9-029F-8414-E543D99F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62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8458F-90BE-7BA3-7EC4-D6CB5EDC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00C2CB-7761-29CE-02BD-876CCD96B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6F2026-BE8E-6606-5457-D71616611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B8D6F1-C528-6490-8378-FC0DB4031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D4A624-4CED-0963-F2AD-ADD51C8B7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751FD55-F681-EBCB-D6EC-EF7991AD0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F7F4F8A-60EF-BAC7-40E3-FEBD8116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D9E013-5655-607C-4F0A-027FD93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3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CDEA99-DDD3-DB71-E807-C320865C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E095DAE-8E7B-D071-C521-6869B1F8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FA499D3-62A4-A87C-D393-F1293450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21DF6D-1341-9535-FB12-063C9D27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654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2F333CD-30F6-D91B-7C27-E6BEE563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8CFAF10-4783-4FD6-E8B6-5340D160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6E2C85-FBF5-BCF4-3B84-F85A8527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8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653454-1DC5-E2C7-641B-0B62D188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9AA8EF-2887-8986-A43D-A1BE8E557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2DC73-2FFE-B4CA-12F0-1D8CD442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5CCDB4-0DEB-D0EC-5267-97AF208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400D50-FB78-DC0D-4760-F9AE4198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FB1452-42A2-4038-9B24-FA76A514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197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A7BF7-248D-6BBD-85A5-77B603AA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AFDADA-9EB9-69B0-5569-111EA4E7C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54F5A8-BB69-EF24-F070-375341BA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3C0638-EF7E-5030-B4F7-DE34E5FC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5ADB6-2732-1B09-16BD-A3A58DC5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4BA197-67BF-840F-BC65-F6867E4C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59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EBF1D33-176A-0465-319C-B2FC61F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E5BA07-3EF1-534C-123C-F357CD80E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9A48ED-F525-A1A9-5BFB-F37A47438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5BCA9-C272-435B-B38F-108784DF6C8B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6EF242-D53A-4F22-A1E5-D0569CC31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A0FB33-F742-0D57-C27E-CE24536DB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622C8-21E0-4E47-A964-B10E4538B2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458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8D2C9D-73C7-52C4-6AF2-A39D22029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1304"/>
            <a:ext cx="9144000" cy="2387600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股期近遠月策略</a:t>
            </a:r>
          </a:p>
        </p:txBody>
      </p:sp>
    </p:spTree>
    <p:extLst>
      <p:ext uri="{BB962C8B-B14F-4D97-AF65-F5344CB8AC3E}">
        <p14:creationId xmlns:p14="http://schemas.microsoft.com/office/powerpoint/2010/main" val="184862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A2A103-065D-DA5F-8032-FF1ADAB4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85" y="1836835"/>
            <a:ext cx="11645429" cy="364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5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C24970-CB2B-36B2-2E5B-B4ECBAAE08D3}"/>
              </a:ext>
            </a:extLst>
          </p:cNvPr>
          <p:cNvSpPr txBox="1"/>
          <p:nvPr/>
        </p:nvSpPr>
        <p:spPr>
          <a:xfrm>
            <a:off x="924262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EB001C-A5D7-5199-E7FD-57CEAD1C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4500"/>
            <a:ext cx="10515600" cy="5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54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C24970-CB2B-36B2-2E5B-B4ECBAAE08D3}"/>
              </a:ext>
            </a:extLst>
          </p:cNvPr>
          <p:cNvSpPr txBox="1"/>
          <p:nvPr/>
        </p:nvSpPr>
        <p:spPr>
          <a:xfrm>
            <a:off x="924262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E4B0C42-B635-6571-27DF-ABC3BF02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917"/>
            <a:ext cx="10958330" cy="22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C24970-CB2B-36B2-2E5B-B4ECBAAE08D3}"/>
              </a:ext>
            </a:extLst>
          </p:cNvPr>
          <p:cNvSpPr txBox="1"/>
          <p:nvPr/>
        </p:nvSpPr>
        <p:spPr>
          <a:xfrm>
            <a:off x="924262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91F402-FE81-1E7F-4B40-9C5993EF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1" y="2300130"/>
            <a:ext cx="10869542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58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當遇到現股漲停則隔日開盤價買進持有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F0C14B-6B55-7312-AE3A-499371035422}"/>
              </a:ext>
            </a:extLst>
          </p:cNvPr>
          <p:cNvSpPr txBox="1"/>
          <p:nvPr/>
        </p:nvSpPr>
        <p:spPr>
          <a:xfrm>
            <a:off x="924261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04F7139-A69D-175A-121D-EF8EB7017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6777"/>
            <a:ext cx="10774680" cy="54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3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當遇到現股漲停則隔日開盤價買進持有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F0C14B-6B55-7312-AE3A-499371035422}"/>
              </a:ext>
            </a:extLst>
          </p:cNvPr>
          <p:cNvSpPr txBox="1"/>
          <p:nvPr/>
        </p:nvSpPr>
        <p:spPr>
          <a:xfrm>
            <a:off x="924261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53D7BF-9AB0-1463-A1D1-2E78EC10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56" y="1014500"/>
            <a:ext cx="10901688" cy="568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84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當遇到現股漲停則隔日開盤價買進持有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2AAD41-DC43-676E-5E00-73643E38F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76" y="1636445"/>
            <a:ext cx="11648847" cy="35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7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當遇到現股漲停則隔日開盤價買進持有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F0C14B-6B55-7312-AE3A-499371035422}"/>
              </a:ext>
            </a:extLst>
          </p:cNvPr>
          <p:cNvSpPr txBox="1"/>
          <p:nvPr/>
        </p:nvSpPr>
        <p:spPr>
          <a:xfrm>
            <a:off x="924261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FAA7B7-1DFE-32E9-19BC-F4F4D3B1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14500"/>
            <a:ext cx="10515600" cy="57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3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當遇到現股漲停則隔日開盤價買進持有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F0C14B-6B55-7312-AE3A-499371035422}"/>
              </a:ext>
            </a:extLst>
          </p:cNvPr>
          <p:cNvSpPr txBox="1"/>
          <p:nvPr/>
        </p:nvSpPr>
        <p:spPr>
          <a:xfrm>
            <a:off x="924261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8C03CA1-DE6B-7954-8BF1-A05E2D65F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68" y="2154148"/>
            <a:ext cx="11234620" cy="230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4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3BE9F-577F-0439-E1A4-39340772A249}"/>
              </a:ext>
            </a:extLst>
          </p:cNvPr>
          <p:cNvSpPr txBox="1"/>
          <p:nvPr/>
        </p:nvSpPr>
        <p:spPr>
          <a:xfrm>
            <a:off x="838200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B56040F-069F-A2FC-8EB8-70048E074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" y="1014500"/>
            <a:ext cx="11033760" cy="555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691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近月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– 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遠月的差異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584934-2E22-3A9C-4B16-92C0A657EF80}"/>
              </a:ext>
            </a:extLst>
          </p:cNvPr>
          <p:cNvSpPr txBox="1"/>
          <p:nvPr/>
        </p:nvSpPr>
        <p:spPr>
          <a:xfrm>
            <a:off x="5421854" y="147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8B628750-0B0A-8209-B5A0-6637BFBBB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1330642"/>
            <a:ext cx="83248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676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3BE9F-577F-0439-E1A4-39340772A249}"/>
              </a:ext>
            </a:extLst>
          </p:cNvPr>
          <p:cNvSpPr txBox="1"/>
          <p:nvPr/>
        </p:nvSpPr>
        <p:spPr>
          <a:xfrm>
            <a:off x="838200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4F25FC-995F-DA15-7012-7BE03E3BD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64" y="974745"/>
            <a:ext cx="10775129" cy="582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98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F54EE2-64D9-2B9C-CDB9-1C6D14E35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35" y="1417413"/>
            <a:ext cx="11200730" cy="356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80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3BE9F-577F-0439-E1A4-39340772A249}"/>
              </a:ext>
            </a:extLst>
          </p:cNvPr>
          <p:cNvSpPr txBox="1"/>
          <p:nvPr/>
        </p:nvSpPr>
        <p:spPr>
          <a:xfrm>
            <a:off x="838200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4CB5FC8-7AE6-3E59-489E-61FDD5DA8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15" y="1048321"/>
            <a:ext cx="10515600" cy="550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3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3BE9F-577F-0439-E1A4-39340772A249}"/>
              </a:ext>
            </a:extLst>
          </p:cNvPr>
          <p:cNvSpPr txBox="1"/>
          <p:nvPr/>
        </p:nvSpPr>
        <p:spPr>
          <a:xfrm>
            <a:off x="838200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579228-E83D-B192-D307-E7F49734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5" y="2003928"/>
            <a:ext cx="11316710" cy="297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6" y="472701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統整比較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A3EEB6-A8AC-AFDE-03B1-CA195DF48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786619"/>
              </p:ext>
            </p:extLst>
          </p:nvPr>
        </p:nvGraphicFramePr>
        <p:xfrm>
          <a:off x="1180651" y="1254760"/>
          <a:ext cx="1026279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226">
                  <a:extLst>
                    <a:ext uri="{9D8B030D-6E8A-4147-A177-3AD203B41FA5}">
                      <a16:colId xmlns:a16="http://schemas.microsoft.com/office/drawing/2014/main" val="1764016923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3045727114"/>
                    </a:ext>
                  </a:extLst>
                </a:gridCol>
                <a:gridCol w="1908406">
                  <a:extLst>
                    <a:ext uri="{9D8B030D-6E8A-4147-A177-3AD203B41FA5}">
                      <a16:colId xmlns:a16="http://schemas.microsoft.com/office/drawing/2014/main" val="1043928283"/>
                    </a:ext>
                  </a:extLst>
                </a:gridCol>
                <a:gridCol w="2052559">
                  <a:extLst>
                    <a:ext uri="{9D8B030D-6E8A-4147-A177-3AD203B41FA5}">
                      <a16:colId xmlns:a16="http://schemas.microsoft.com/office/drawing/2014/main" val="319902196"/>
                    </a:ext>
                  </a:extLst>
                </a:gridCol>
                <a:gridCol w="2052559">
                  <a:extLst>
                    <a:ext uri="{9D8B030D-6E8A-4147-A177-3AD203B41FA5}">
                      <a16:colId xmlns:a16="http://schemas.microsoft.com/office/drawing/2014/main" val="126046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Total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收盤買進</a:t>
                      </a:r>
                      <a:endParaRPr lang="en-US" altLang="zh-TW" sz="18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不考慮成交</a:t>
                      </a:r>
                      <a:r>
                        <a:rPr lang="en-US" altLang="zh-TW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收盤買進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開盤買進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收盤買進</a:t>
                      </a:r>
                      <a:endParaRPr lang="en-US" altLang="zh-TW" sz="18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未成交開盤買進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累積報酬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21,059,388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2,542,096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10,063,308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12,343,288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2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交易次數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63.60%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67.57%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56.87%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58.03%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賺賠比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1.9203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2.3434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1.4809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1.6503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期望值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0.8573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1.2591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0.4108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0.5380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最大獲利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1,009,964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949,964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649,964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949,964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最大損失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-544,036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-160,036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-554,036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-554,036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6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賺賠比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單一交易日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-0.6081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-0.5673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-0.7594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-0.7278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期望值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單一交易日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-0.8354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-0.9327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-0.8993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-0.8871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7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-3,130,008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-646,088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-3.131,180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-3,131,180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8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5738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BF3E4FA-3B93-6640-649C-BAC08376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6" y="472701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不同方法統整比較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E2F679-055F-A476-A68B-10AA9FA9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6" y="968188"/>
            <a:ext cx="10599089" cy="555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10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02" y="723432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統整比較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3A3EEB6-A8AC-AFDE-03B1-CA195DF48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92311"/>
              </p:ext>
            </p:extLst>
          </p:nvPr>
        </p:nvGraphicFramePr>
        <p:xfrm>
          <a:off x="1091004" y="1559859"/>
          <a:ext cx="10262795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226">
                  <a:extLst>
                    <a:ext uri="{9D8B030D-6E8A-4147-A177-3AD203B41FA5}">
                      <a16:colId xmlns:a16="http://schemas.microsoft.com/office/drawing/2014/main" val="1764016923"/>
                    </a:ext>
                  </a:extLst>
                </a:gridCol>
                <a:gridCol w="2173045">
                  <a:extLst>
                    <a:ext uri="{9D8B030D-6E8A-4147-A177-3AD203B41FA5}">
                      <a16:colId xmlns:a16="http://schemas.microsoft.com/office/drawing/2014/main" val="3045727114"/>
                    </a:ext>
                  </a:extLst>
                </a:gridCol>
                <a:gridCol w="1908406">
                  <a:extLst>
                    <a:ext uri="{9D8B030D-6E8A-4147-A177-3AD203B41FA5}">
                      <a16:colId xmlns:a16="http://schemas.microsoft.com/office/drawing/2014/main" val="1043928283"/>
                    </a:ext>
                  </a:extLst>
                </a:gridCol>
                <a:gridCol w="2052559">
                  <a:extLst>
                    <a:ext uri="{9D8B030D-6E8A-4147-A177-3AD203B41FA5}">
                      <a16:colId xmlns:a16="http://schemas.microsoft.com/office/drawing/2014/main" val="319902196"/>
                    </a:ext>
                  </a:extLst>
                </a:gridCol>
                <a:gridCol w="2052559">
                  <a:extLst>
                    <a:ext uri="{9D8B030D-6E8A-4147-A177-3AD203B41FA5}">
                      <a16:colId xmlns:a16="http://schemas.microsoft.com/office/drawing/2014/main" val="126046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LongOnly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收盤買進</a:t>
                      </a:r>
                      <a:endParaRPr lang="en-US" altLang="zh-TW" sz="18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不考慮成交</a:t>
                      </a:r>
                      <a:r>
                        <a:rPr lang="en-US" altLang="zh-TW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8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收盤買進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開盤買進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收盤買進</a:t>
                      </a:r>
                      <a:endParaRPr lang="en-US" altLang="zh-TW" sz="1800" b="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800" b="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未成交開盤買進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67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累積報酬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32,038,672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3,766,624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19,092,232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21,573,952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32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交易次數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772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5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勝率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62.44%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62.16%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57.12%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57.77%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03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賺賠比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1.6070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2.0222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1.4521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1.5425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459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期望值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0.6277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0.8787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0.4008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0.4688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0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最大獲利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1,759,976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1,759,976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1,259,976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1,759,976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683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最大損失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單筆交易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-1,100,024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-340024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-1,180,024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-1,180,024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764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賺賠比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單一交易日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-0.6666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-0.5871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-0.7936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-0.7752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8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期望值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單一交易日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-0.8611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-0.9357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-0.9163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-0.9093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077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-6,483,672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-1,321,792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-6,485,320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-6,485,320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180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8440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BF3E4FA-3B93-6640-649C-BAC08376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6" y="472701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不同方法統整比較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9F09DD3-6F2A-8A20-9551-40351DF96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968188"/>
            <a:ext cx="10728960" cy="56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0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BF3E4FA-3B93-6640-649C-BAC08376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6" y="472701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不同方法統整比較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837485-7581-CF1D-6DE2-973AF7E6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92" y="1295196"/>
            <a:ext cx="10576753" cy="5390772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FFA2B25-C936-1C5C-6C89-39B980FBC2BE}"/>
              </a:ext>
            </a:extLst>
          </p:cNvPr>
          <p:cNvSpPr txBox="1"/>
          <p:nvPr/>
        </p:nvSpPr>
        <p:spPr>
          <a:xfrm>
            <a:off x="927846" y="908062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每日最大投入金額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5,000,000</a:t>
            </a:r>
            <a:endParaRPr lang="zh-TW" altLang="en-US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9068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EBF3E4FA-3B93-6640-649C-BAC083766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846" y="472701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待解決問題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8CEEF6-BBE7-FD25-CAC3-F9EDA79BDBC1}"/>
              </a:ext>
            </a:extLst>
          </p:cNvPr>
          <p:cNvSpPr txBox="1"/>
          <p:nvPr/>
        </p:nvSpPr>
        <p:spPr>
          <a:xfrm>
            <a:off x="1113182" y="1105232"/>
            <a:ext cx="4859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太多股票漲停時，單一個股的使用金額下降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解決方法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若超過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種個股則挑選股價最大前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回測沒有購買的股票有算入交易次數裡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整理股票對期貨後再算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684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>
            <a:extLst>
              <a:ext uri="{FF2B5EF4-FFF2-40B4-BE49-F238E27FC236}">
                <a16:creationId xmlns:a16="http://schemas.microsoft.com/office/drawing/2014/main" id="{E6584934-2E22-3A9C-4B16-92C0A657EF80}"/>
              </a:ext>
            </a:extLst>
          </p:cNvPr>
          <p:cNvSpPr txBox="1"/>
          <p:nvPr/>
        </p:nvSpPr>
        <p:spPr>
          <a:xfrm>
            <a:off x="5421854" y="147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DFC882-E4E2-06D8-146B-A0174810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72" y="596098"/>
            <a:ext cx="10505455" cy="599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61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加入停損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3BE9F-577F-0439-E1A4-39340772A249}"/>
              </a:ext>
            </a:extLst>
          </p:cNvPr>
          <p:cNvSpPr txBox="1"/>
          <p:nvPr/>
        </p:nvSpPr>
        <p:spPr>
          <a:xfrm>
            <a:off x="838200" y="706723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手續費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12/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口、停損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:15%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440941-B2C8-F81B-DFDC-259BE3D1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4500"/>
            <a:ext cx="10515600" cy="52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8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當遇到現股漲停則當日收盤買入，若期貨漲停則隔日開盤買入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加入停損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8E3BE9F-577F-0439-E1A4-39340772A249}"/>
              </a:ext>
            </a:extLst>
          </p:cNvPr>
          <p:cNvSpPr txBox="1"/>
          <p:nvPr/>
        </p:nvSpPr>
        <p:spPr>
          <a:xfrm>
            <a:off x="838200" y="706723"/>
            <a:ext cx="2188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手續費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12/</a:t>
            </a:r>
            <a:r>
              <a:rPr lang="zh-TW" altLang="en-US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口、停損</a:t>
            </a:r>
            <a:r>
              <a:rPr lang="en-US" altLang="zh-TW" sz="1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:15%</a:t>
            </a:r>
            <a:endParaRPr lang="zh-TW" altLang="en-US" sz="1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4575D5-99AC-3440-37F4-B15983AF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86" y="1562957"/>
            <a:ext cx="11315028" cy="342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未包含計算是否能成交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584934-2E22-3A9C-4B16-92C0A657EF80}"/>
              </a:ext>
            </a:extLst>
          </p:cNvPr>
          <p:cNvSpPr txBox="1"/>
          <p:nvPr/>
        </p:nvSpPr>
        <p:spPr>
          <a:xfrm>
            <a:off x="5421854" y="147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6F9221-C317-926F-DEA2-A05BD2DB2EAE}"/>
              </a:ext>
            </a:extLst>
          </p:cNvPr>
          <p:cNvSpPr txBox="1"/>
          <p:nvPr/>
        </p:nvSpPr>
        <p:spPr>
          <a:xfrm>
            <a:off x="935018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981D17C-99FC-6A2B-0F6B-BDA50050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4500"/>
            <a:ext cx="10515600" cy="533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1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未包含計算是否能成交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584934-2E22-3A9C-4B16-92C0A657EF80}"/>
              </a:ext>
            </a:extLst>
          </p:cNvPr>
          <p:cNvSpPr txBox="1"/>
          <p:nvPr/>
        </p:nvSpPr>
        <p:spPr>
          <a:xfrm>
            <a:off x="5421854" y="147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6F9221-C317-926F-DEA2-A05BD2DB2EAE}"/>
              </a:ext>
            </a:extLst>
          </p:cNvPr>
          <p:cNvSpPr txBox="1"/>
          <p:nvPr/>
        </p:nvSpPr>
        <p:spPr>
          <a:xfrm>
            <a:off x="935018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A8DE3D-FC85-5C3E-807D-76402FA7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26" y="1014500"/>
            <a:ext cx="10418782" cy="568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3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未包含計算是否能成交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584934-2E22-3A9C-4B16-92C0A657EF80}"/>
              </a:ext>
            </a:extLst>
          </p:cNvPr>
          <p:cNvSpPr txBox="1"/>
          <p:nvPr/>
        </p:nvSpPr>
        <p:spPr>
          <a:xfrm>
            <a:off x="5421854" y="147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96F9221-C317-926F-DEA2-A05BD2DB2EAE}"/>
              </a:ext>
            </a:extLst>
          </p:cNvPr>
          <p:cNvSpPr txBox="1"/>
          <p:nvPr/>
        </p:nvSpPr>
        <p:spPr>
          <a:xfrm>
            <a:off x="935018" y="706723"/>
            <a:ext cx="404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 每日投入最大金額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 5,000,000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4D0977-57D5-8936-C76E-C3F31C115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65" y="1014500"/>
            <a:ext cx="10678601" cy="563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22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未包含計算是否能成交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584934-2E22-3A9C-4B16-92C0A657EF80}"/>
              </a:ext>
            </a:extLst>
          </p:cNvPr>
          <p:cNvSpPr txBox="1"/>
          <p:nvPr/>
        </p:nvSpPr>
        <p:spPr>
          <a:xfrm>
            <a:off x="5421854" y="14737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75EC67-C359-74DE-95BB-ACD36166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34" y="1658464"/>
            <a:ext cx="10839039" cy="335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7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C24970-CB2B-36B2-2E5B-B4ECBAAE08D3}"/>
              </a:ext>
            </a:extLst>
          </p:cNvPr>
          <p:cNvSpPr txBox="1"/>
          <p:nvPr/>
        </p:nvSpPr>
        <p:spPr>
          <a:xfrm>
            <a:off x="924262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7A0F96F-0B86-0CB5-16AE-B2950873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2210"/>
            <a:ext cx="10515600" cy="52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2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C60F2F-E401-8ECD-FBB9-5721CF59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/>
          </a:bodyPr>
          <a:lstStyle/>
          <a:p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當遇到現股漲停則當日收盤價買進持有</a:t>
            </a:r>
            <a:r>
              <a:rPr lang="en-US" altLang="zh-TW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lang="zh-TW" altLang="en-US" sz="2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日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C24970-CB2B-36B2-2E5B-B4ECBAAE08D3}"/>
              </a:ext>
            </a:extLst>
          </p:cNvPr>
          <p:cNvSpPr txBox="1"/>
          <p:nvPr/>
        </p:nvSpPr>
        <p:spPr>
          <a:xfrm>
            <a:off x="924262" y="706723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手續費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12/</a:t>
            </a:r>
            <a:r>
              <a:rPr lang="zh-TW" altLang="en-US" sz="1400" dirty="0">
                <a:latin typeface="標楷體" panose="03000509000000000000" pitchFamily="65" charset="-120"/>
                <a:ea typeface="標楷體" panose="03000509000000000000" pitchFamily="65" charset="-120"/>
              </a:rPr>
              <a:t>口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EB001C-A5D7-5199-E7FD-57CEAD1CB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4500"/>
            <a:ext cx="10515600" cy="570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7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</TotalTime>
  <Words>838</Words>
  <Application>Microsoft Office PowerPoint</Application>
  <PresentationFormat>寬螢幕</PresentationFormat>
  <Paragraphs>168</Paragraphs>
  <Slides>31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7" baseType="lpstr">
      <vt:lpstr>標楷體</vt:lpstr>
      <vt:lpstr>Aptos</vt:lpstr>
      <vt:lpstr>Aptos Display</vt:lpstr>
      <vt:lpstr>Arial</vt:lpstr>
      <vt:lpstr>Times New Roman</vt:lpstr>
      <vt:lpstr>Office 佈景主題</vt:lpstr>
      <vt:lpstr>股期近遠月策略</vt:lpstr>
      <vt:lpstr>近月 – 遠月的差異</vt:lpstr>
      <vt:lpstr>PowerPoint 簡報</vt:lpstr>
      <vt:lpstr>當遇到現股漲停則當日收盤價買進持有7日 (未包含計算是否能成交)</vt:lpstr>
      <vt:lpstr>當遇到現股漲停則當日收盤價買進持有7日 (未包含計算是否能成交)</vt:lpstr>
      <vt:lpstr>當遇到現股漲停則當日收盤價買進持有7日 (未包含計算是否能成交)</vt:lpstr>
      <vt:lpstr>當遇到現股漲停則當日收盤價買進持有7日 (未包含計算是否能成交)</vt:lpstr>
      <vt:lpstr>當遇到現股漲停則當日收盤價買進持有7日</vt:lpstr>
      <vt:lpstr>當遇到現股漲停則當日收盤價買進持有7日</vt:lpstr>
      <vt:lpstr>當遇到現股漲停則當日收盤價買進持有7日</vt:lpstr>
      <vt:lpstr>當遇到現股漲停則當日收盤價買進持有7日</vt:lpstr>
      <vt:lpstr>當遇到現股漲停則當日收盤價買進持有7日</vt:lpstr>
      <vt:lpstr>當遇到現股漲停則當日收盤價買進持有7日</vt:lpstr>
      <vt:lpstr>當遇到現股漲停則隔日開盤價買進持有7日</vt:lpstr>
      <vt:lpstr>當遇到現股漲停則隔日開盤價買進持有7日</vt:lpstr>
      <vt:lpstr>當遇到現股漲停則隔日開盤價買進持有7日</vt:lpstr>
      <vt:lpstr>當遇到現股漲停則隔日開盤價買進持有7日</vt:lpstr>
      <vt:lpstr>當遇到現股漲停則隔日開盤價買進持有7日</vt:lpstr>
      <vt:lpstr>當遇到現股漲停則當日收盤買入，若期貨漲停則隔日開盤買入</vt:lpstr>
      <vt:lpstr>當遇到現股漲停則當日收盤買入，若期貨漲停則隔日開盤買入</vt:lpstr>
      <vt:lpstr>當遇到現股漲停則當日收盤買入，若期貨漲停則隔日開盤買入</vt:lpstr>
      <vt:lpstr>當遇到現股漲停則當日收盤買入，若期貨漲停則隔日開盤買入</vt:lpstr>
      <vt:lpstr>當遇到現股漲停則當日收盤買入，若期貨漲停則隔日開盤買入</vt:lpstr>
      <vt:lpstr>統整比較</vt:lpstr>
      <vt:lpstr>不同方法統整比較</vt:lpstr>
      <vt:lpstr>統整比較</vt:lpstr>
      <vt:lpstr>不同方法統整比較</vt:lpstr>
      <vt:lpstr>不同方法統整比較</vt:lpstr>
      <vt:lpstr>待解決問題</vt:lpstr>
      <vt:lpstr>當遇到現股漲停則當日收盤買入，若期貨漲停則隔日開盤買入 (加入停損)</vt:lpstr>
      <vt:lpstr>當遇到現股漲停則當日收盤買入，若期貨漲停則隔日開盤買入 (加入停損)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蔡曉榛證券自營部</dc:creator>
  <cp:lastModifiedBy>蔡曉榛證券自營部</cp:lastModifiedBy>
  <cp:revision>65</cp:revision>
  <dcterms:created xsi:type="dcterms:W3CDTF">2025-06-06T00:30:48Z</dcterms:created>
  <dcterms:modified xsi:type="dcterms:W3CDTF">2025-06-13T10:05:13Z</dcterms:modified>
</cp:coreProperties>
</file>