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69" r:id="rId5"/>
    <p:sldId id="276" r:id="rId6"/>
    <p:sldId id="270" r:id="rId7"/>
    <p:sldId id="275" r:id="rId8"/>
    <p:sldId id="271" r:id="rId9"/>
    <p:sldId id="272" r:id="rId10"/>
    <p:sldId id="273" r:id="rId11"/>
    <p:sldId id="268" r:id="rId12"/>
    <p:sldId id="287" r:id="rId13"/>
    <p:sldId id="261" r:id="rId14"/>
    <p:sldId id="264" r:id="rId15"/>
    <p:sldId id="260" r:id="rId16"/>
    <p:sldId id="265" r:id="rId17"/>
    <p:sldId id="259" r:id="rId18"/>
    <p:sldId id="266" r:id="rId19"/>
    <p:sldId id="263" r:id="rId20"/>
    <p:sldId id="267" r:id="rId21"/>
    <p:sldId id="262" r:id="rId22"/>
    <p:sldId id="274" r:id="rId23"/>
    <p:sldId id="280" r:id="rId24"/>
    <p:sldId id="281" r:id="rId25"/>
    <p:sldId id="289" r:id="rId26"/>
    <p:sldId id="282" r:id="rId27"/>
    <p:sldId id="285" r:id="rId28"/>
    <p:sldId id="283" r:id="rId29"/>
    <p:sldId id="284" r:id="rId30"/>
    <p:sldId id="286" r:id="rId31"/>
    <p:sldId id="288" r:id="rId32"/>
    <p:sldId id="279" r:id="rId33"/>
  </p:sldIdLst>
  <p:sldSz cx="12192000" cy="6858000"/>
  <p:notesSz cx="9144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444E7BB-442A-4E67-97AB-03A36C38AD7C}">
          <p14:sldIdLst>
            <p14:sldId id="256"/>
          </p14:sldIdLst>
        </p14:section>
        <p14:section name="日盤收到特定時間" id="{52CC1F9F-92D3-4ACF-BA20-026D41CA687F}">
          <p14:sldIdLst>
            <p14:sldId id="277"/>
            <p14:sldId id="278"/>
            <p14:sldId id="269"/>
            <p14:sldId id="276"/>
            <p14:sldId id="270"/>
            <p14:sldId id="275"/>
            <p14:sldId id="271"/>
            <p14:sldId id="272"/>
            <p14:sldId id="273"/>
            <p14:sldId id="268"/>
            <p14:sldId id="287"/>
          </p14:sldIdLst>
        </p14:section>
        <p14:section name="夜盤開到特定時間" id="{9BC208ED-41F5-4A5D-A9FD-9F09A0FF41B8}">
          <p14:sldIdLst>
            <p14:sldId id="261"/>
            <p14:sldId id="264"/>
            <p14:sldId id="260"/>
            <p14:sldId id="265"/>
            <p14:sldId id="259"/>
            <p14:sldId id="266"/>
            <p14:sldId id="263"/>
            <p14:sldId id="267"/>
            <p14:sldId id="262"/>
            <p14:sldId id="274"/>
          </p14:sldIdLst>
        </p14:section>
        <p14:section name="NQ到特定時間" id="{8150F1D3-9920-486C-A532-DE036EC536D0}">
          <p14:sldIdLst>
            <p14:sldId id="280"/>
          </p14:sldIdLst>
        </p14:section>
        <p14:section name="美盤NQ與台指期的關係" id="{3DE801D9-A877-45E3-B55E-174C48D4DF95}">
          <p14:sldIdLst>
            <p14:sldId id="281"/>
            <p14:sldId id="289"/>
            <p14:sldId id="282"/>
            <p14:sldId id="285"/>
            <p14:sldId id="283"/>
            <p14:sldId id="284"/>
            <p14:sldId id="286"/>
          </p14:sldIdLst>
        </p14:section>
        <p14:section name="日盤與夜盤方向關係" id="{560C1873-570C-4F9B-B657-D0F5F23FD06F}">
          <p14:sldIdLst>
            <p14:sldId id="288"/>
          </p14:sldIdLst>
        </p14:section>
        <p14:section name="結論" id="{87E66310-1FCB-4990-B48F-B99893AD5662}">
          <p14:sldIdLst>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08"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63EB9F-89FD-4A98-AC3B-114799A4C88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6C5C2D1-9FEE-4279-B27F-44E7A6511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270D8F5-F7FF-46E5-ADE4-95F885A5284A}"/>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5" name="頁尾版面配置區 4">
            <a:extLst>
              <a:ext uri="{FF2B5EF4-FFF2-40B4-BE49-F238E27FC236}">
                <a16:creationId xmlns:a16="http://schemas.microsoft.com/office/drawing/2014/main" id="{59861016-2733-43C5-992F-2AB95FD898A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9B7972-BBFB-4806-91D0-48EC2E24B95D}"/>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139199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D81C46-D647-4C91-88F5-FA890B91EAB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A63B2EF-D676-47B1-9DA7-B709E2066E7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F19CBBE-2C59-4AA5-AE7C-8381EDB84FED}"/>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5" name="頁尾版面配置區 4">
            <a:extLst>
              <a:ext uri="{FF2B5EF4-FFF2-40B4-BE49-F238E27FC236}">
                <a16:creationId xmlns:a16="http://schemas.microsoft.com/office/drawing/2014/main" id="{05F55FB2-59C1-49DD-96EB-8A8983BEA2B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DEBF47-C09A-4CEC-A5E8-0C68271E8DF4}"/>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338404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7FA13B0-1737-43D7-B5F5-3FA8F4141F6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4E54CC4-BE51-470A-9626-6874368E2AD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297D16E-6F1D-46D3-B5B0-04308B8D1789}"/>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5" name="頁尾版面配置區 4">
            <a:extLst>
              <a:ext uri="{FF2B5EF4-FFF2-40B4-BE49-F238E27FC236}">
                <a16:creationId xmlns:a16="http://schemas.microsoft.com/office/drawing/2014/main" id="{07940EAA-2C30-4A77-88A2-67E4EC2E6E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E3A7304-EEF6-491E-A076-EAC8441B45C1}"/>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23843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3813CB-46E9-4F0E-9BB4-C4C269A10C3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DCDF38D-4C9B-4920-B43F-0D5E3AEF779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6A69E55-1D2D-48A9-B730-EE63B18E4192}"/>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5" name="頁尾版面配置區 4">
            <a:extLst>
              <a:ext uri="{FF2B5EF4-FFF2-40B4-BE49-F238E27FC236}">
                <a16:creationId xmlns:a16="http://schemas.microsoft.com/office/drawing/2014/main" id="{F35A079E-CF20-4CBE-80BA-116A4A3BAC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4395625-881C-4C21-87C0-A4A3CCA45B93}"/>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306104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AC012D-DDF3-458C-A4E6-D0578C6867D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87E987B-4248-483E-9792-E6B6D3D9E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0022108-7ABE-4308-8F9F-91BEF41DDE47}"/>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5" name="頁尾版面配置區 4">
            <a:extLst>
              <a:ext uri="{FF2B5EF4-FFF2-40B4-BE49-F238E27FC236}">
                <a16:creationId xmlns:a16="http://schemas.microsoft.com/office/drawing/2014/main" id="{6B500A83-DFB4-4E28-B67A-B9420A296BA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6CAAC4-B70E-4D43-B9BB-C4E4FFA42A0E}"/>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347859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37986C-B654-4CE4-A295-29845D8F2E1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35D13CF-F97D-4DA6-BE68-467EF41782C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F576D6F-F215-40FC-8851-EFBF69ABFF3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3C76C23-EDC1-415E-8E25-CD87B0DEC0E6}"/>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6" name="頁尾版面配置區 5">
            <a:extLst>
              <a:ext uri="{FF2B5EF4-FFF2-40B4-BE49-F238E27FC236}">
                <a16:creationId xmlns:a16="http://schemas.microsoft.com/office/drawing/2014/main" id="{AC7D3FBA-9755-4C01-A27B-D7548A0750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56E235-739A-4327-88BB-8FBC19EE0ACF}"/>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322493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187E7-7B44-4621-97A9-1BAF46CB30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8F1D33F-340F-43F0-862D-5615E06606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7CEE013-28EA-441F-B96C-683DBCA72F2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32709B8-EA81-4F55-BBB1-766653505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D020480-748A-4686-888E-2EB2006D1C8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3BFC12F-174E-4108-8D77-5633338B8FF1}"/>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8" name="頁尾版面配置區 7">
            <a:extLst>
              <a:ext uri="{FF2B5EF4-FFF2-40B4-BE49-F238E27FC236}">
                <a16:creationId xmlns:a16="http://schemas.microsoft.com/office/drawing/2014/main" id="{2F189E58-A347-45CC-B121-959A652A0BB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BC141C5-FC6B-4E86-B6F4-2CAAC87C3904}"/>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4257753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208DB-55EB-40C0-AEB2-9D80D289215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8E903B0-10DC-4D6E-B87E-470EE1BAB9F3}"/>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4" name="頁尾版面配置區 3">
            <a:extLst>
              <a:ext uri="{FF2B5EF4-FFF2-40B4-BE49-F238E27FC236}">
                <a16:creationId xmlns:a16="http://schemas.microsoft.com/office/drawing/2014/main" id="{DF5E8EA7-4D10-46BA-A299-616FA7171CA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4ED39A-088B-483B-9CEA-86EC9A6F9015}"/>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99968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65361CE-C033-4E8B-80A3-1EC8B3328B8A}"/>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3" name="頁尾版面配置區 2">
            <a:extLst>
              <a:ext uri="{FF2B5EF4-FFF2-40B4-BE49-F238E27FC236}">
                <a16:creationId xmlns:a16="http://schemas.microsoft.com/office/drawing/2014/main" id="{74F05C94-83D9-4C87-A85A-987D666BFE9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BFE01BD-799F-4E06-8DB3-22482F63BA1B}"/>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212457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225DB-0539-412E-8E8B-60CC96AB2CC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57F4480-F3FF-4782-9D8E-E412B9738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01BC6F0-EC5A-425E-85D1-3CDEE02D0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4F1E13-A78E-4825-9A65-F6D997C4CFDE}"/>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6" name="頁尾版面配置區 5">
            <a:extLst>
              <a:ext uri="{FF2B5EF4-FFF2-40B4-BE49-F238E27FC236}">
                <a16:creationId xmlns:a16="http://schemas.microsoft.com/office/drawing/2014/main" id="{F7B2EACC-7257-4BA0-981B-FB8CA0D8CB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097D24-BE60-4723-8FE8-F926CCD31DED}"/>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131486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E6509D-85D8-424F-9771-62CD2842E60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5EC81C8-4175-4FD2-8B2C-25808A1BC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FA9E8AE-84B9-4A50-83EA-B9269A5BA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6EAEFB8-B007-4EF7-926D-1D1A31F25041}"/>
              </a:ext>
            </a:extLst>
          </p:cNvPr>
          <p:cNvSpPr>
            <a:spLocks noGrp="1"/>
          </p:cNvSpPr>
          <p:nvPr>
            <p:ph type="dt" sz="half" idx="10"/>
          </p:nvPr>
        </p:nvSpPr>
        <p:spPr/>
        <p:txBody>
          <a:bodyPr/>
          <a:lstStyle/>
          <a:p>
            <a:fld id="{0A3AFBDE-3ED0-4D0A-B78D-38D875527A02}" type="datetimeFigureOut">
              <a:rPr lang="zh-TW" altLang="en-US" smtClean="0"/>
              <a:t>2025/3/4</a:t>
            </a:fld>
            <a:endParaRPr lang="zh-TW" altLang="en-US"/>
          </a:p>
        </p:txBody>
      </p:sp>
      <p:sp>
        <p:nvSpPr>
          <p:cNvPr id="6" name="頁尾版面配置區 5">
            <a:extLst>
              <a:ext uri="{FF2B5EF4-FFF2-40B4-BE49-F238E27FC236}">
                <a16:creationId xmlns:a16="http://schemas.microsoft.com/office/drawing/2014/main" id="{AF304A98-001C-4C1C-B704-0FBEC2CF11F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F320808-4E79-41CF-9AA4-728D30F6AD1C}"/>
              </a:ext>
            </a:extLst>
          </p:cNvPr>
          <p:cNvSpPr>
            <a:spLocks noGrp="1"/>
          </p:cNvSpPr>
          <p:nvPr>
            <p:ph type="sldNum" sz="quarter" idx="12"/>
          </p:nvPr>
        </p:nvSpPr>
        <p:spPr/>
        <p:txBody>
          <a:body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6315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770C93A-4ED0-4A51-A054-A8F094371C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C6CF38B-E352-4F3E-BAE7-F1B53CA07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B0FC782-9E23-4E06-A7B5-E6E5F78D6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AFBDE-3ED0-4D0A-B78D-38D875527A02}" type="datetimeFigureOut">
              <a:rPr lang="zh-TW" altLang="en-US" smtClean="0"/>
              <a:t>2025/3/4</a:t>
            </a:fld>
            <a:endParaRPr lang="zh-TW" altLang="en-US"/>
          </a:p>
        </p:txBody>
      </p:sp>
      <p:sp>
        <p:nvSpPr>
          <p:cNvPr id="5" name="頁尾版面配置區 4">
            <a:extLst>
              <a:ext uri="{FF2B5EF4-FFF2-40B4-BE49-F238E27FC236}">
                <a16:creationId xmlns:a16="http://schemas.microsoft.com/office/drawing/2014/main" id="{C4269DEE-3746-4AF7-8E40-78351E912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69332F2-F096-409D-9B90-5EA2005AF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53249-C133-4FF6-9C0C-D5BD1223B4BB}" type="slidenum">
              <a:rPr lang="zh-TW" altLang="en-US" smtClean="0"/>
              <a:t>‹#›</a:t>
            </a:fld>
            <a:endParaRPr lang="zh-TW" altLang="en-US"/>
          </a:p>
        </p:txBody>
      </p:sp>
    </p:spTree>
    <p:extLst>
      <p:ext uri="{BB962C8B-B14F-4D97-AF65-F5344CB8AC3E}">
        <p14:creationId xmlns:p14="http://schemas.microsoft.com/office/powerpoint/2010/main" val="3007316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5.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6.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17.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18.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19.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21.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23.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2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5" Type="http://schemas.openxmlformats.org/officeDocument/2006/relationships/image" Target="../media/image134.png"/><Relationship Id="rId4" Type="http://schemas.openxmlformats.org/officeDocument/2006/relationships/image" Target="../media/image133.png"/></Relationships>
</file>

<file path=ppt/slides/_rels/slide27.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5" Type="http://schemas.openxmlformats.org/officeDocument/2006/relationships/image" Target="../media/image138.png"/><Relationship Id="rId4" Type="http://schemas.openxmlformats.org/officeDocument/2006/relationships/image" Target="../media/image137.png"/></Relationships>
</file>

<file path=ppt/slides/_rels/slide2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141.png"/></Relationships>
</file>

<file path=ppt/slides/_rels/slide2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14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F42FBF-2D32-42F9-B4A0-199542602665}"/>
              </a:ext>
            </a:extLst>
          </p:cNvPr>
          <p:cNvSpPr>
            <a:spLocks noGrp="1"/>
          </p:cNvSpPr>
          <p:nvPr>
            <p:ph type="ctrTitle"/>
          </p:nvPr>
        </p:nvSpPr>
        <p:spPr/>
        <p:txBody>
          <a:bodyPr/>
          <a:lstStyle/>
          <a:p>
            <a:r>
              <a:rPr lang="zh-TW" altLang="en-US" b="1" dirty="0">
                <a:latin typeface="標楷體" panose="03000509000000000000" pitchFamily="65" charset="-120"/>
                <a:ea typeface="標楷體" panose="03000509000000000000" pitchFamily="65" charset="-120"/>
              </a:rPr>
              <a:t>跳空方向</a:t>
            </a:r>
          </a:p>
        </p:txBody>
      </p:sp>
      <p:sp>
        <p:nvSpPr>
          <p:cNvPr id="3" name="副標題 2">
            <a:extLst>
              <a:ext uri="{FF2B5EF4-FFF2-40B4-BE49-F238E27FC236}">
                <a16:creationId xmlns:a16="http://schemas.microsoft.com/office/drawing/2014/main" id="{417CF014-04D3-429E-A1CA-31CA1F007C70}"/>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72861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pPr algn="just"/>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(2100)</a:t>
            </a:r>
            <a:endParaRPr lang="zh-TW" altLang="en-US" sz="32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62.5954 %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61.0619 %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60.3448 %</a:t>
            </a:r>
          </a:p>
          <a:p>
            <a:pPr marL="457200" lvl="1" indent="0">
              <a:buNone/>
            </a:pPr>
            <a:endParaRPr lang="en-US" altLang="zh-TW" sz="2000" dirty="0">
              <a:latin typeface="Consolas" panose="020B0609020204030204" pitchFamily="49" charset="0"/>
            </a:endParaRPr>
          </a:p>
          <a:p>
            <a:endParaRPr lang="en-US" altLang="zh-TW" dirty="0"/>
          </a:p>
        </p:txBody>
      </p:sp>
      <p:pic>
        <p:nvPicPr>
          <p:cNvPr id="14" name="圖片 13">
            <a:extLst>
              <a:ext uri="{FF2B5EF4-FFF2-40B4-BE49-F238E27FC236}">
                <a16:creationId xmlns:a16="http://schemas.microsoft.com/office/drawing/2014/main" id="{C4DF8F43-3924-4E5A-ACBC-B03B9C2B588E}"/>
              </a:ext>
            </a:extLst>
          </p:cNvPr>
          <p:cNvPicPr>
            <a:picLocks noChangeAspect="1"/>
          </p:cNvPicPr>
          <p:nvPr/>
        </p:nvPicPr>
        <p:blipFill>
          <a:blip r:embed="rId2"/>
          <a:stretch>
            <a:fillRect/>
          </a:stretch>
        </p:blipFill>
        <p:spPr>
          <a:xfrm>
            <a:off x="7815114" y="3719213"/>
            <a:ext cx="3117632" cy="772078"/>
          </a:xfrm>
          <a:prstGeom prst="rect">
            <a:avLst/>
          </a:prstGeom>
        </p:spPr>
      </p:pic>
      <p:pic>
        <p:nvPicPr>
          <p:cNvPr id="19" name="圖片 18">
            <a:extLst>
              <a:ext uri="{FF2B5EF4-FFF2-40B4-BE49-F238E27FC236}">
                <a16:creationId xmlns:a16="http://schemas.microsoft.com/office/drawing/2014/main" id="{40525F7F-5561-4DA6-90A3-AD2B6C52AA74}"/>
              </a:ext>
            </a:extLst>
          </p:cNvPr>
          <p:cNvPicPr>
            <a:picLocks noChangeAspect="1"/>
          </p:cNvPicPr>
          <p:nvPr/>
        </p:nvPicPr>
        <p:blipFill>
          <a:blip r:embed="rId3"/>
          <a:stretch>
            <a:fillRect/>
          </a:stretch>
        </p:blipFill>
        <p:spPr>
          <a:xfrm>
            <a:off x="7900851" y="5558932"/>
            <a:ext cx="2991267" cy="743054"/>
          </a:xfrm>
          <a:prstGeom prst="rect">
            <a:avLst/>
          </a:prstGeom>
        </p:spPr>
      </p:pic>
      <p:pic>
        <p:nvPicPr>
          <p:cNvPr id="21" name="圖片 20">
            <a:extLst>
              <a:ext uri="{FF2B5EF4-FFF2-40B4-BE49-F238E27FC236}">
                <a16:creationId xmlns:a16="http://schemas.microsoft.com/office/drawing/2014/main" id="{3481C61E-06B5-49E2-BA59-744FDE3C6A92}"/>
              </a:ext>
            </a:extLst>
          </p:cNvPr>
          <p:cNvPicPr>
            <a:picLocks noChangeAspect="1"/>
          </p:cNvPicPr>
          <p:nvPr/>
        </p:nvPicPr>
        <p:blipFill>
          <a:blip r:embed="rId4"/>
          <a:stretch>
            <a:fillRect/>
          </a:stretch>
        </p:blipFill>
        <p:spPr>
          <a:xfrm>
            <a:off x="7736381" y="1779037"/>
            <a:ext cx="3077004" cy="781159"/>
          </a:xfrm>
          <a:prstGeom prst="rect">
            <a:avLst/>
          </a:prstGeom>
        </p:spPr>
      </p:pic>
      <p:pic>
        <p:nvPicPr>
          <p:cNvPr id="6" name="圖片 5">
            <a:extLst>
              <a:ext uri="{FF2B5EF4-FFF2-40B4-BE49-F238E27FC236}">
                <a16:creationId xmlns:a16="http://schemas.microsoft.com/office/drawing/2014/main" id="{8FE41942-31F6-492C-9A20-E64E8F333F56}"/>
              </a:ext>
            </a:extLst>
          </p:cNvPr>
          <p:cNvPicPr>
            <a:picLocks noChangeAspect="1"/>
          </p:cNvPicPr>
          <p:nvPr/>
        </p:nvPicPr>
        <p:blipFill>
          <a:blip r:embed="rId5"/>
          <a:stretch>
            <a:fillRect/>
          </a:stretch>
        </p:blipFill>
        <p:spPr>
          <a:xfrm>
            <a:off x="838200" y="5558932"/>
            <a:ext cx="6649388" cy="949913"/>
          </a:xfrm>
          <a:prstGeom prst="rect">
            <a:avLst/>
          </a:prstGeom>
        </p:spPr>
      </p:pic>
      <p:pic>
        <p:nvPicPr>
          <p:cNvPr id="10" name="圖片 9">
            <a:extLst>
              <a:ext uri="{FF2B5EF4-FFF2-40B4-BE49-F238E27FC236}">
                <a16:creationId xmlns:a16="http://schemas.microsoft.com/office/drawing/2014/main" id="{A515C247-01EF-4054-8125-8B4388D04A9E}"/>
              </a:ext>
            </a:extLst>
          </p:cNvPr>
          <p:cNvPicPr>
            <a:picLocks noChangeAspect="1"/>
          </p:cNvPicPr>
          <p:nvPr/>
        </p:nvPicPr>
        <p:blipFill>
          <a:blip r:embed="rId6"/>
          <a:stretch>
            <a:fillRect/>
          </a:stretch>
        </p:blipFill>
        <p:spPr>
          <a:xfrm>
            <a:off x="838200" y="3650293"/>
            <a:ext cx="6702773" cy="957539"/>
          </a:xfrm>
          <a:prstGeom prst="rect">
            <a:avLst/>
          </a:prstGeom>
        </p:spPr>
      </p:pic>
      <p:pic>
        <p:nvPicPr>
          <p:cNvPr id="12" name="圖片 11">
            <a:extLst>
              <a:ext uri="{FF2B5EF4-FFF2-40B4-BE49-F238E27FC236}">
                <a16:creationId xmlns:a16="http://schemas.microsoft.com/office/drawing/2014/main" id="{22683DC1-AC00-4836-A013-D2549DBCAB33}"/>
              </a:ext>
            </a:extLst>
          </p:cNvPr>
          <p:cNvPicPr>
            <a:picLocks noChangeAspect="1"/>
          </p:cNvPicPr>
          <p:nvPr/>
        </p:nvPicPr>
        <p:blipFill>
          <a:blip r:embed="rId7"/>
          <a:stretch>
            <a:fillRect/>
          </a:stretch>
        </p:blipFill>
        <p:spPr>
          <a:xfrm>
            <a:off x="838200" y="1779037"/>
            <a:ext cx="6702773" cy="957539"/>
          </a:xfrm>
          <a:prstGeom prst="rect">
            <a:avLst/>
          </a:prstGeom>
        </p:spPr>
      </p:pic>
    </p:spTree>
    <p:extLst>
      <p:ext uri="{BB962C8B-B14F-4D97-AF65-F5344CB8AC3E}">
        <p14:creationId xmlns:p14="http://schemas.microsoft.com/office/powerpoint/2010/main" val="314826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(2100)</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75</a:t>
            </a:r>
            <a:r>
              <a:rPr lang="en-US" altLang="zh-TW" sz="2000" b="0" i="0" dirty="0">
                <a:effectLst/>
                <a:latin typeface="Consolas" panose="020B0609020204030204" pitchFamily="49" charset="0"/>
              </a:rPr>
              <a:t>.4209 %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73.3333 %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66.6667 %</a:t>
            </a:r>
          </a:p>
          <a:p>
            <a:pPr marL="457200" lvl="1" indent="0">
              <a:buNone/>
            </a:pPr>
            <a:endParaRPr lang="en-US" altLang="zh-TW" sz="2000" dirty="0">
              <a:latin typeface="Consolas" panose="020B0609020204030204" pitchFamily="49" charset="0"/>
            </a:endParaRPr>
          </a:p>
          <a:p>
            <a:endParaRPr lang="en-US" altLang="zh-TW" dirty="0"/>
          </a:p>
        </p:txBody>
      </p:sp>
      <p:pic>
        <p:nvPicPr>
          <p:cNvPr id="10" name="圖片 9">
            <a:extLst>
              <a:ext uri="{FF2B5EF4-FFF2-40B4-BE49-F238E27FC236}">
                <a16:creationId xmlns:a16="http://schemas.microsoft.com/office/drawing/2014/main" id="{8174DE89-6A77-4CD7-A39D-7288A2B6AC80}"/>
              </a:ext>
            </a:extLst>
          </p:cNvPr>
          <p:cNvPicPr>
            <a:picLocks noChangeAspect="1"/>
          </p:cNvPicPr>
          <p:nvPr/>
        </p:nvPicPr>
        <p:blipFill>
          <a:blip r:embed="rId2"/>
          <a:stretch>
            <a:fillRect/>
          </a:stretch>
        </p:blipFill>
        <p:spPr>
          <a:xfrm>
            <a:off x="7901895" y="1889133"/>
            <a:ext cx="3057952" cy="762106"/>
          </a:xfrm>
          <a:prstGeom prst="rect">
            <a:avLst/>
          </a:prstGeom>
        </p:spPr>
      </p:pic>
      <p:pic>
        <p:nvPicPr>
          <p:cNvPr id="15" name="圖片 14">
            <a:extLst>
              <a:ext uri="{FF2B5EF4-FFF2-40B4-BE49-F238E27FC236}">
                <a16:creationId xmlns:a16="http://schemas.microsoft.com/office/drawing/2014/main" id="{236ADDAD-EB61-4CBF-82BF-45C941E987D8}"/>
              </a:ext>
            </a:extLst>
          </p:cNvPr>
          <p:cNvPicPr>
            <a:picLocks noChangeAspect="1"/>
          </p:cNvPicPr>
          <p:nvPr/>
        </p:nvPicPr>
        <p:blipFill>
          <a:blip r:embed="rId3"/>
          <a:stretch>
            <a:fillRect/>
          </a:stretch>
        </p:blipFill>
        <p:spPr>
          <a:xfrm>
            <a:off x="7873316" y="3670067"/>
            <a:ext cx="3086531" cy="819264"/>
          </a:xfrm>
          <a:prstGeom prst="rect">
            <a:avLst/>
          </a:prstGeom>
        </p:spPr>
      </p:pic>
      <p:pic>
        <p:nvPicPr>
          <p:cNvPr id="20" name="圖片 19">
            <a:extLst>
              <a:ext uri="{FF2B5EF4-FFF2-40B4-BE49-F238E27FC236}">
                <a16:creationId xmlns:a16="http://schemas.microsoft.com/office/drawing/2014/main" id="{222C28F3-C3E9-41B1-806A-3AD1DC03DEC1}"/>
              </a:ext>
            </a:extLst>
          </p:cNvPr>
          <p:cNvPicPr>
            <a:picLocks noChangeAspect="1"/>
          </p:cNvPicPr>
          <p:nvPr/>
        </p:nvPicPr>
        <p:blipFill>
          <a:blip r:embed="rId4"/>
          <a:stretch>
            <a:fillRect/>
          </a:stretch>
        </p:blipFill>
        <p:spPr>
          <a:xfrm>
            <a:off x="7949527" y="5471484"/>
            <a:ext cx="3010320" cy="762106"/>
          </a:xfrm>
          <a:prstGeom prst="rect">
            <a:avLst/>
          </a:prstGeom>
        </p:spPr>
      </p:pic>
      <p:pic>
        <p:nvPicPr>
          <p:cNvPr id="23" name="圖片 22">
            <a:extLst>
              <a:ext uri="{FF2B5EF4-FFF2-40B4-BE49-F238E27FC236}">
                <a16:creationId xmlns:a16="http://schemas.microsoft.com/office/drawing/2014/main" id="{F25FEDFE-4074-4FA8-AE48-70CA671B0540}"/>
              </a:ext>
            </a:extLst>
          </p:cNvPr>
          <p:cNvPicPr>
            <a:picLocks noChangeAspect="1"/>
          </p:cNvPicPr>
          <p:nvPr/>
        </p:nvPicPr>
        <p:blipFill>
          <a:blip r:embed="rId5"/>
          <a:stretch>
            <a:fillRect/>
          </a:stretch>
        </p:blipFill>
        <p:spPr>
          <a:xfrm>
            <a:off x="974911" y="1772112"/>
            <a:ext cx="6340289" cy="905756"/>
          </a:xfrm>
          <a:prstGeom prst="rect">
            <a:avLst/>
          </a:prstGeom>
        </p:spPr>
      </p:pic>
      <p:pic>
        <p:nvPicPr>
          <p:cNvPr id="25" name="圖片 24">
            <a:extLst>
              <a:ext uri="{FF2B5EF4-FFF2-40B4-BE49-F238E27FC236}">
                <a16:creationId xmlns:a16="http://schemas.microsoft.com/office/drawing/2014/main" id="{D960A6EA-341D-4DA2-89E7-2BF35E7C03C7}"/>
              </a:ext>
            </a:extLst>
          </p:cNvPr>
          <p:cNvPicPr>
            <a:picLocks noChangeAspect="1"/>
          </p:cNvPicPr>
          <p:nvPr/>
        </p:nvPicPr>
        <p:blipFill>
          <a:blip r:embed="rId6"/>
          <a:stretch>
            <a:fillRect/>
          </a:stretch>
        </p:blipFill>
        <p:spPr>
          <a:xfrm>
            <a:off x="974911" y="3718909"/>
            <a:ext cx="6492689" cy="927527"/>
          </a:xfrm>
          <a:prstGeom prst="rect">
            <a:avLst/>
          </a:prstGeom>
        </p:spPr>
      </p:pic>
      <p:pic>
        <p:nvPicPr>
          <p:cNvPr id="27" name="圖片 26">
            <a:extLst>
              <a:ext uri="{FF2B5EF4-FFF2-40B4-BE49-F238E27FC236}">
                <a16:creationId xmlns:a16="http://schemas.microsoft.com/office/drawing/2014/main" id="{F0B762B6-92D7-4AC4-8A6C-BA318F4FA9B4}"/>
              </a:ext>
            </a:extLst>
          </p:cNvPr>
          <p:cNvPicPr>
            <a:picLocks noChangeAspect="1"/>
          </p:cNvPicPr>
          <p:nvPr/>
        </p:nvPicPr>
        <p:blipFill>
          <a:blip r:embed="rId7"/>
          <a:stretch>
            <a:fillRect/>
          </a:stretch>
        </p:blipFill>
        <p:spPr>
          <a:xfrm>
            <a:off x="974911" y="5473682"/>
            <a:ext cx="6492689" cy="927527"/>
          </a:xfrm>
          <a:prstGeom prst="rect">
            <a:avLst/>
          </a:prstGeom>
        </p:spPr>
      </p:pic>
    </p:spTree>
    <p:extLst>
      <p:ext uri="{BB962C8B-B14F-4D97-AF65-F5344CB8AC3E}">
        <p14:creationId xmlns:p14="http://schemas.microsoft.com/office/powerpoint/2010/main" val="176655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回測</a:t>
            </a: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596153" y="816709"/>
            <a:ext cx="10515600" cy="4688822"/>
          </a:xfrm>
        </p:spPr>
        <p: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2019-01-01 ~ 2025-02-14</a:t>
            </a:r>
          </a:p>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若依照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0900~1344</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的方向做多到隔日開盤。</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p>
        </p:txBody>
      </p:sp>
      <p:sp>
        <p:nvSpPr>
          <p:cNvPr id="9" name="文字方塊 8">
            <a:extLst>
              <a:ext uri="{FF2B5EF4-FFF2-40B4-BE49-F238E27FC236}">
                <a16:creationId xmlns:a16="http://schemas.microsoft.com/office/drawing/2014/main" id="{CCC7D319-08D0-4927-AA48-D51875EE591D}"/>
              </a:ext>
            </a:extLst>
          </p:cNvPr>
          <p:cNvSpPr txBox="1"/>
          <p:nvPr/>
        </p:nvSpPr>
        <p:spPr>
          <a:xfrm>
            <a:off x="1753667" y="6080922"/>
            <a:ext cx="1309253" cy="307777"/>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無任何條件</a:t>
            </a:r>
          </a:p>
        </p:txBody>
      </p:sp>
      <p:sp>
        <p:nvSpPr>
          <p:cNvPr id="16" name="文字方塊 15">
            <a:extLst>
              <a:ext uri="{FF2B5EF4-FFF2-40B4-BE49-F238E27FC236}">
                <a16:creationId xmlns:a16="http://schemas.microsoft.com/office/drawing/2014/main" id="{DEF2559A-ADF1-4456-A0BB-6B6352C1A6FA}"/>
              </a:ext>
            </a:extLst>
          </p:cNvPr>
          <p:cNvSpPr txBox="1"/>
          <p:nvPr/>
        </p:nvSpPr>
        <p:spPr>
          <a:xfrm>
            <a:off x="4480182" y="6080922"/>
            <a:ext cx="1704640" cy="307777"/>
          </a:xfrm>
          <a:prstGeom prst="rect">
            <a:avLst/>
          </a:prstGeom>
          <a:noFill/>
        </p:spPr>
        <p:txBody>
          <a:bodyPr wrap="square" rtlCol="0">
            <a:spAutoFit/>
          </a:bodyPr>
          <a:lstStyle/>
          <a:p>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跳空方向是否同向</a:t>
            </a:r>
          </a:p>
        </p:txBody>
      </p:sp>
      <p:pic>
        <p:nvPicPr>
          <p:cNvPr id="12" name="圖片 11">
            <a:extLst>
              <a:ext uri="{FF2B5EF4-FFF2-40B4-BE49-F238E27FC236}">
                <a16:creationId xmlns:a16="http://schemas.microsoft.com/office/drawing/2014/main" id="{A74ADA15-D0E6-4BF3-96CB-9D82BCD3F365}"/>
              </a:ext>
            </a:extLst>
          </p:cNvPr>
          <p:cNvPicPr>
            <a:picLocks noChangeAspect="1"/>
          </p:cNvPicPr>
          <p:nvPr/>
        </p:nvPicPr>
        <p:blipFill>
          <a:blip r:embed="rId2"/>
          <a:stretch>
            <a:fillRect/>
          </a:stretch>
        </p:blipFill>
        <p:spPr>
          <a:xfrm>
            <a:off x="1523998" y="1649991"/>
            <a:ext cx="1605007" cy="4391300"/>
          </a:xfrm>
          <a:prstGeom prst="rect">
            <a:avLst/>
          </a:prstGeom>
        </p:spPr>
      </p:pic>
      <p:pic>
        <p:nvPicPr>
          <p:cNvPr id="14" name="圖片 13">
            <a:extLst>
              <a:ext uri="{FF2B5EF4-FFF2-40B4-BE49-F238E27FC236}">
                <a16:creationId xmlns:a16="http://schemas.microsoft.com/office/drawing/2014/main" id="{A62EBD3D-E1A8-42B2-B679-E03E5986C0A9}"/>
              </a:ext>
            </a:extLst>
          </p:cNvPr>
          <p:cNvPicPr>
            <a:picLocks noChangeAspect="1"/>
          </p:cNvPicPr>
          <p:nvPr/>
        </p:nvPicPr>
        <p:blipFill>
          <a:blip r:embed="rId3"/>
          <a:stretch>
            <a:fillRect/>
          </a:stretch>
        </p:blipFill>
        <p:spPr>
          <a:xfrm>
            <a:off x="4480182" y="1649991"/>
            <a:ext cx="1621863" cy="4430931"/>
          </a:xfrm>
          <a:prstGeom prst="rect">
            <a:avLst/>
          </a:prstGeom>
        </p:spPr>
      </p:pic>
    </p:spTree>
    <p:extLst>
      <p:ext uri="{BB962C8B-B14F-4D97-AF65-F5344CB8AC3E}">
        <p14:creationId xmlns:p14="http://schemas.microsoft.com/office/powerpoint/2010/main" val="336725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圖片 39">
            <a:extLst>
              <a:ext uri="{FF2B5EF4-FFF2-40B4-BE49-F238E27FC236}">
                <a16:creationId xmlns:a16="http://schemas.microsoft.com/office/drawing/2014/main" id="{760101BA-6376-4D7C-83DD-65EDFAC1FCDE}"/>
              </a:ext>
            </a:extLst>
          </p:cNvPr>
          <p:cNvPicPr>
            <a:picLocks noChangeAspect="1"/>
          </p:cNvPicPr>
          <p:nvPr/>
        </p:nvPicPr>
        <p:blipFill>
          <a:blip r:embed="rId2"/>
          <a:stretch>
            <a:fillRect/>
          </a:stretch>
        </p:blipFill>
        <p:spPr>
          <a:xfrm>
            <a:off x="820270" y="3338952"/>
            <a:ext cx="6459065" cy="922724"/>
          </a:xfrm>
          <a:prstGeom prst="rect">
            <a:avLst/>
          </a:prstGeom>
        </p:spPr>
      </p:pic>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夜盤開盤到隔日日盤開盤 </a:t>
            </a: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969887"/>
            <a:ext cx="10515600" cy="5000893"/>
          </a:xfrm>
        </p:spPr>
        <p:txBody>
          <a:bodyPr>
            <a:normAutofit/>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52.2554%</a:t>
            </a:r>
          </a:p>
          <a:p>
            <a:pPr marL="0" indent="0">
              <a:buNone/>
            </a:pPr>
            <a:endParaRPr lang="en-US" altLang="zh-TW" sz="2000" dirty="0"/>
          </a:p>
          <a:p>
            <a:pPr marL="0" indent="0">
              <a:buNone/>
            </a:pPr>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58.8496%</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alibri" panose="020F0502020204030204" pitchFamily="34" charset="0"/>
                <a:ea typeface="Calibri" panose="020F0502020204030204" pitchFamily="34" charset="0"/>
                <a:cs typeface="Calibri" panose="020F0502020204030204" pitchFamily="34" charset="0"/>
              </a:rPr>
              <a:t>Accuracy :72.4138%</a:t>
            </a:r>
          </a:p>
          <a:p>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endParaRPr lang="en-US" altLang="zh-TW" dirty="0"/>
          </a:p>
        </p:txBody>
      </p:sp>
      <p:sp>
        <p:nvSpPr>
          <p:cNvPr id="23" name="文字方塊 22">
            <a:extLst>
              <a:ext uri="{FF2B5EF4-FFF2-40B4-BE49-F238E27FC236}">
                <a16:creationId xmlns:a16="http://schemas.microsoft.com/office/drawing/2014/main" id="{13CDE313-E316-4A0D-B22B-33B6CB705832}"/>
              </a:ext>
            </a:extLst>
          </p:cNvPr>
          <p:cNvSpPr txBox="1"/>
          <p:nvPr/>
        </p:nvSpPr>
        <p:spPr>
          <a:xfrm>
            <a:off x="6296382" y="3027364"/>
            <a:ext cx="1254846" cy="307777"/>
          </a:xfrm>
          <a:prstGeom prst="rect">
            <a:avLst/>
          </a:prstGeom>
          <a:noFill/>
        </p:spPr>
        <p:txBody>
          <a:bodyPr wrap="square" rtlCol="0">
            <a:spAutoFit/>
          </a:bodyPr>
          <a:lstStyle/>
          <a:p>
            <a:r>
              <a:rPr lang="en-US" altLang="zh-TW" sz="1400" dirty="0"/>
              <a:t>2024-08-05</a:t>
            </a:r>
            <a:endParaRPr lang="zh-TW" altLang="en-US" sz="1400" dirty="0"/>
          </a:p>
        </p:txBody>
      </p:sp>
      <p:cxnSp>
        <p:nvCxnSpPr>
          <p:cNvPr id="27" name="直線單箭頭接點 26">
            <a:extLst>
              <a:ext uri="{FF2B5EF4-FFF2-40B4-BE49-F238E27FC236}">
                <a16:creationId xmlns:a16="http://schemas.microsoft.com/office/drawing/2014/main" id="{ED76FE13-19C7-49C1-BEA5-630BA8E1AD05}"/>
              </a:ext>
            </a:extLst>
          </p:cNvPr>
          <p:cNvCxnSpPr>
            <a:cxnSpLocks/>
          </p:cNvCxnSpPr>
          <p:nvPr/>
        </p:nvCxnSpPr>
        <p:spPr>
          <a:xfrm>
            <a:off x="6926186" y="3335141"/>
            <a:ext cx="0" cy="30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圖片 35">
            <a:extLst>
              <a:ext uri="{FF2B5EF4-FFF2-40B4-BE49-F238E27FC236}">
                <a16:creationId xmlns:a16="http://schemas.microsoft.com/office/drawing/2014/main" id="{52FE94FA-0C18-4E59-865F-1310B402473F}"/>
              </a:ext>
            </a:extLst>
          </p:cNvPr>
          <p:cNvPicPr>
            <a:picLocks noChangeAspect="1"/>
          </p:cNvPicPr>
          <p:nvPr/>
        </p:nvPicPr>
        <p:blipFill>
          <a:blip r:embed="rId3"/>
          <a:stretch>
            <a:fillRect/>
          </a:stretch>
        </p:blipFill>
        <p:spPr>
          <a:xfrm>
            <a:off x="983870" y="1640000"/>
            <a:ext cx="6313395" cy="901914"/>
          </a:xfrm>
          <a:prstGeom prst="rect">
            <a:avLst/>
          </a:prstGeom>
        </p:spPr>
      </p:pic>
      <p:pic>
        <p:nvPicPr>
          <p:cNvPr id="38" name="圖片 37">
            <a:extLst>
              <a:ext uri="{FF2B5EF4-FFF2-40B4-BE49-F238E27FC236}">
                <a16:creationId xmlns:a16="http://schemas.microsoft.com/office/drawing/2014/main" id="{5F22BB1B-852A-4B6E-A1AD-694381556968}"/>
              </a:ext>
            </a:extLst>
          </p:cNvPr>
          <p:cNvPicPr>
            <a:picLocks noChangeAspect="1"/>
          </p:cNvPicPr>
          <p:nvPr/>
        </p:nvPicPr>
        <p:blipFill>
          <a:blip r:embed="rId4"/>
          <a:stretch>
            <a:fillRect/>
          </a:stretch>
        </p:blipFill>
        <p:spPr>
          <a:xfrm>
            <a:off x="7736328" y="1714667"/>
            <a:ext cx="3010320" cy="752580"/>
          </a:xfrm>
          <a:prstGeom prst="rect">
            <a:avLst/>
          </a:prstGeom>
        </p:spPr>
      </p:pic>
      <p:pic>
        <p:nvPicPr>
          <p:cNvPr id="42" name="圖片 41">
            <a:extLst>
              <a:ext uri="{FF2B5EF4-FFF2-40B4-BE49-F238E27FC236}">
                <a16:creationId xmlns:a16="http://schemas.microsoft.com/office/drawing/2014/main" id="{E85B3643-3D5B-4E2C-85D4-DE6151167FFB}"/>
              </a:ext>
            </a:extLst>
          </p:cNvPr>
          <p:cNvPicPr>
            <a:picLocks noChangeAspect="1"/>
          </p:cNvPicPr>
          <p:nvPr/>
        </p:nvPicPr>
        <p:blipFill>
          <a:blip r:embed="rId5"/>
          <a:stretch>
            <a:fillRect/>
          </a:stretch>
        </p:blipFill>
        <p:spPr>
          <a:xfrm>
            <a:off x="7797118" y="3404971"/>
            <a:ext cx="3038899" cy="790685"/>
          </a:xfrm>
          <a:prstGeom prst="rect">
            <a:avLst/>
          </a:prstGeom>
        </p:spPr>
      </p:pic>
      <p:pic>
        <p:nvPicPr>
          <p:cNvPr id="44" name="圖片 43">
            <a:extLst>
              <a:ext uri="{FF2B5EF4-FFF2-40B4-BE49-F238E27FC236}">
                <a16:creationId xmlns:a16="http://schemas.microsoft.com/office/drawing/2014/main" id="{C9835B06-A5D7-4521-B564-013487086A2F}"/>
              </a:ext>
            </a:extLst>
          </p:cNvPr>
          <p:cNvPicPr>
            <a:picLocks noChangeAspect="1"/>
          </p:cNvPicPr>
          <p:nvPr/>
        </p:nvPicPr>
        <p:blipFill>
          <a:blip r:embed="rId6"/>
          <a:stretch>
            <a:fillRect/>
          </a:stretch>
        </p:blipFill>
        <p:spPr>
          <a:xfrm>
            <a:off x="816938" y="5296642"/>
            <a:ext cx="6480327" cy="925761"/>
          </a:xfrm>
          <a:prstGeom prst="rect">
            <a:avLst/>
          </a:prstGeom>
        </p:spPr>
      </p:pic>
      <p:pic>
        <p:nvPicPr>
          <p:cNvPr id="46" name="圖片 45">
            <a:extLst>
              <a:ext uri="{FF2B5EF4-FFF2-40B4-BE49-F238E27FC236}">
                <a16:creationId xmlns:a16="http://schemas.microsoft.com/office/drawing/2014/main" id="{FBA19A61-089E-41B1-A26C-157D307AE201}"/>
              </a:ext>
            </a:extLst>
          </p:cNvPr>
          <p:cNvPicPr>
            <a:picLocks noChangeAspect="1"/>
          </p:cNvPicPr>
          <p:nvPr/>
        </p:nvPicPr>
        <p:blipFill>
          <a:blip r:embed="rId7"/>
          <a:stretch>
            <a:fillRect/>
          </a:stretch>
        </p:blipFill>
        <p:spPr>
          <a:xfrm>
            <a:off x="7825135" y="5305906"/>
            <a:ext cx="3000794" cy="790685"/>
          </a:xfrm>
          <a:prstGeom prst="rect">
            <a:avLst/>
          </a:prstGeom>
        </p:spPr>
      </p:pic>
    </p:spTree>
    <p:extLst>
      <p:ext uri="{BB962C8B-B14F-4D97-AF65-F5344CB8AC3E}">
        <p14:creationId xmlns:p14="http://schemas.microsoft.com/office/powerpoint/2010/main" val="341701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 夜盤開盤到隔日日盤開盤 </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95393"/>
            <a:ext cx="10515600" cy="5000893"/>
          </a:xfrm>
        </p:spPr>
        <p:txBody>
          <a:bodyPr>
            <a:normAutofit/>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52</a:t>
            </a:r>
            <a:r>
              <a:rPr lang="en-US" altLang="zh-TW" sz="2000" b="0" i="0" dirty="0">
                <a:effectLst/>
                <a:latin typeface="Consolas" panose="020B0609020204030204" pitchFamily="49" charset="0"/>
              </a:rPr>
              <a:t>.1886%</a:t>
            </a:r>
          </a:p>
          <a:p>
            <a:pPr marL="0"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 62.6667</a:t>
            </a:r>
            <a:r>
              <a:rPr lang="zh-TW" altLang="en-US" sz="2000" dirty="0">
                <a:latin typeface="Consolas" panose="020B0609020204030204" pitchFamily="49" charset="0"/>
              </a:rPr>
              <a:t> </a:t>
            </a:r>
            <a:r>
              <a:rPr lang="en-US" altLang="zh-TW" sz="2000" dirty="0">
                <a:latin typeface="Consolas" panose="020B0609020204030204" pitchFamily="49" charset="0"/>
              </a:rPr>
              <a:t>%</a:t>
            </a:r>
          </a:p>
          <a:p>
            <a:pPr marL="457200" lvl="1" indent="0">
              <a:buNone/>
            </a:pPr>
            <a:endParaRPr lang="en-US" altLang="zh-TW" sz="2000" dirty="0"/>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alibri" panose="020F0502020204030204" pitchFamily="34" charset="0"/>
                <a:ea typeface="Calibri" panose="020F0502020204030204" pitchFamily="34" charset="0"/>
                <a:cs typeface="Calibri" panose="020F0502020204030204" pitchFamily="34" charset="0"/>
              </a:rPr>
              <a:t>Accuracy :</a:t>
            </a:r>
            <a:r>
              <a:rPr lang="zh-TW" altLang="en-US" sz="2000" dirty="0">
                <a:latin typeface="Calibri" panose="020F0502020204030204" pitchFamily="34" charset="0"/>
                <a:ea typeface="Calibri" panose="020F0502020204030204" pitchFamily="34" charset="0"/>
                <a:cs typeface="Calibri" panose="020F0502020204030204" pitchFamily="34" charset="0"/>
              </a:rPr>
              <a:t> </a:t>
            </a:r>
            <a:r>
              <a:rPr lang="en-US" altLang="zh-TW" sz="2000" dirty="0">
                <a:latin typeface="Calibri" panose="020F0502020204030204" pitchFamily="34" charset="0"/>
                <a:ea typeface="Calibri" panose="020F0502020204030204" pitchFamily="34" charset="0"/>
                <a:cs typeface="Calibri" panose="020F0502020204030204" pitchFamily="34" charset="0"/>
              </a:rPr>
              <a:t>66.6667%</a:t>
            </a:r>
          </a:p>
          <a:p>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endParaRPr lang="en-US" altLang="zh-TW" dirty="0"/>
          </a:p>
        </p:txBody>
      </p:sp>
      <p:pic>
        <p:nvPicPr>
          <p:cNvPr id="23" name="圖片 22">
            <a:extLst>
              <a:ext uri="{FF2B5EF4-FFF2-40B4-BE49-F238E27FC236}">
                <a16:creationId xmlns:a16="http://schemas.microsoft.com/office/drawing/2014/main" id="{C6B1DA92-71F0-444A-8139-16D29D3322BA}"/>
              </a:ext>
            </a:extLst>
          </p:cNvPr>
          <p:cNvPicPr>
            <a:picLocks noChangeAspect="1"/>
          </p:cNvPicPr>
          <p:nvPr/>
        </p:nvPicPr>
        <p:blipFill>
          <a:blip r:embed="rId2"/>
          <a:stretch>
            <a:fillRect/>
          </a:stretch>
        </p:blipFill>
        <p:spPr>
          <a:xfrm>
            <a:off x="1028700" y="5617736"/>
            <a:ext cx="6992619" cy="998946"/>
          </a:xfrm>
          <a:prstGeom prst="rect">
            <a:avLst/>
          </a:prstGeom>
        </p:spPr>
      </p:pic>
      <p:pic>
        <p:nvPicPr>
          <p:cNvPr id="25" name="圖片 24">
            <a:extLst>
              <a:ext uri="{FF2B5EF4-FFF2-40B4-BE49-F238E27FC236}">
                <a16:creationId xmlns:a16="http://schemas.microsoft.com/office/drawing/2014/main" id="{7B623BEC-77E3-4683-86CD-B376FF212406}"/>
              </a:ext>
            </a:extLst>
          </p:cNvPr>
          <p:cNvPicPr>
            <a:picLocks noChangeAspect="1"/>
          </p:cNvPicPr>
          <p:nvPr/>
        </p:nvPicPr>
        <p:blipFill>
          <a:blip r:embed="rId3"/>
          <a:stretch>
            <a:fillRect/>
          </a:stretch>
        </p:blipFill>
        <p:spPr>
          <a:xfrm>
            <a:off x="8140439" y="5639141"/>
            <a:ext cx="3038899" cy="781159"/>
          </a:xfrm>
          <a:prstGeom prst="rect">
            <a:avLst/>
          </a:prstGeom>
        </p:spPr>
      </p:pic>
      <p:pic>
        <p:nvPicPr>
          <p:cNvPr id="27" name="圖片 26">
            <a:extLst>
              <a:ext uri="{FF2B5EF4-FFF2-40B4-BE49-F238E27FC236}">
                <a16:creationId xmlns:a16="http://schemas.microsoft.com/office/drawing/2014/main" id="{C2A38F92-39BA-4DF6-AF55-66AAEA54E1F2}"/>
              </a:ext>
            </a:extLst>
          </p:cNvPr>
          <p:cNvPicPr>
            <a:picLocks noChangeAspect="1"/>
          </p:cNvPicPr>
          <p:nvPr/>
        </p:nvPicPr>
        <p:blipFill>
          <a:blip r:embed="rId4"/>
          <a:stretch>
            <a:fillRect/>
          </a:stretch>
        </p:blipFill>
        <p:spPr>
          <a:xfrm>
            <a:off x="938266" y="3757203"/>
            <a:ext cx="6992620" cy="998946"/>
          </a:xfrm>
          <a:prstGeom prst="rect">
            <a:avLst/>
          </a:prstGeom>
        </p:spPr>
      </p:pic>
      <p:pic>
        <p:nvPicPr>
          <p:cNvPr id="29" name="圖片 28">
            <a:extLst>
              <a:ext uri="{FF2B5EF4-FFF2-40B4-BE49-F238E27FC236}">
                <a16:creationId xmlns:a16="http://schemas.microsoft.com/office/drawing/2014/main" id="{09E89990-8920-4421-ABF1-72A729CF46C8}"/>
              </a:ext>
            </a:extLst>
          </p:cNvPr>
          <p:cNvPicPr>
            <a:picLocks noChangeAspect="1"/>
          </p:cNvPicPr>
          <p:nvPr/>
        </p:nvPicPr>
        <p:blipFill>
          <a:blip r:embed="rId5"/>
          <a:stretch>
            <a:fillRect/>
          </a:stretch>
        </p:blipFill>
        <p:spPr>
          <a:xfrm>
            <a:off x="8121386" y="3721676"/>
            <a:ext cx="3057952" cy="781159"/>
          </a:xfrm>
          <a:prstGeom prst="rect">
            <a:avLst/>
          </a:prstGeom>
        </p:spPr>
      </p:pic>
      <p:pic>
        <p:nvPicPr>
          <p:cNvPr id="31" name="圖片 30">
            <a:extLst>
              <a:ext uri="{FF2B5EF4-FFF2-40B4-BE49-F238E27FC236}">
                <a16:creationId xmlns:a16="http://schemas.microsoft.com/office/drawing/2014/main" id="{08E1D5CC-CA2D-49B2-AC24-6DCFE2946D55}"/>
              </a:ext>
            </a:extLst>
          </p:cNvPr>
          <p:cNvPicPr>
            <a:picLocks noChangeAspect="1"/>
          </p:cNvPicPr>
          <p:nvPr/>
        </p:nvPicPr>
        <p:blipFill>
          <a:blip r:embed="rId6"/>
          <a:stretch>
            <a:fillRect/>
          </a:stretch>
        </p:blipFill>
        <p:spPr>
          <a:xfrm>
            <a:off x="934990" y="1839653"/>
            <a:ext cx="7038697" cy="1005528"/>
          </a:xfrm>
          <a:prstGeom prst="rect">
            <a:avLst/>
          </a:prstGeom>
        </p:spPr>
      </p:pic>
      <p:pic>
        <p:nvPicPr>
          <p:cNvPr id="33" name="圖片 32">
            <a:extLst>
              <a:ext uri="{FF2B5EF4-FFF2-40B4-BE49-F238E27FC236}">
                <a16:creationId xmlns:a16="http://schemas.microsoft.com/office/drawing/2014/main" id="{6A6E17DB-3AF6-4843-866F-72CCD58BFA6A}"/>
              </a:ext>
            </a:extLst>
          </p:cNvPr>
          <p:cNvPicPr>
            <a:picLocks noChangeAspect="1"/>
          </p:cNvPicPr>
          <p:nvPr/>
        </p:nvPicPr>
        <p:blipFill>
          <a:blip r:embed="rId7"/>
          <a:stretch>
            <a:fillRect/>
          </a:stretch>
        </p:blipFill>
        <p:spPr>
          <a:xfrm>
            <a:off x="8070477" y="1839653"/>
            <a:ext cx="3086531" cy="790685"/>
          </a:xfrm>
          <a:prstGeom prst="rect">
            <a:avLst/>
          </a:prstGeom>
        </p:spPr>
      </p:pic>
    </p:spTree>
    <p:extLst>
      <p:ext uri="{BB962C8B-B14F-4D97-AF65-F5344CB8AC3E}">
        <p14:creationId xmlns:p14="http://schemas.microsoft.com/office/powerpoint/2010/main" val="413375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 夜盤開盤到台積電期貨開盤前 </a:t>
            </a: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53</a:t>
            </a:r>
            <a:r>
              <a:rPr lang="en-US" altLang="zh-TW" sz="2000" b="0" i="0" dirty="0">
                <a:effectLst/>
                <a:latin typeface="Consolas" panose="020B0609020204030204" pitchFamily="49" charset="0"/>
              </a:rPr>
              <a:t>.2269%</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53.9923 %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 55.1724%</a:t>
            </a:r>
          </a:p>
          <a:p>
            <a:pPr marL="457200" lvl="1" indent="0">
              <a:buNone/>
            </a:pPr>
            <a:endParaRPr lang="en-US" altLang="zh-TW" sz="2000" dirty="0">
              <a:latin typeface="Consolas" panose="020B0609020204030204" pitchFamily="49" charset="0"/>
            </a:endParaRPr>
          </a:p>
          <a:p>
            <a:endParaRPr lang="en-US" altLang="zh-TW" dirty="0"/>
          </a:p>
        </p:txBody>
      </p:sp>
      <p:pic>
        <p:nvPicPr>
          <p:cNvPr id="23" name="圖片 22">
            <a:extLst>
              <a:ext uri="{FF2B5EF4-FFF2-40B4-BE49-F238E27FC236}">
                <a16:creationId xmlns:a16="http://schemas.microsoft.com/office/drawing/2014/main" id="{5E7B9A3A-AC62-43C7-9B97-B6BAFA75C6BF}"/>
              </a:ext>
            </a:extLst>
          </p:cNvPr>
          <p:cNvPicPr>
            <a:picLocks noChangeAspect="1"/>
          </p:cNvPicPr>
          <p:nvPr/>
        </p:nvPicPr>
        <p:blipFill>
          <a:blip r:embed="rId2"/>
          <a:stretch>
            <a:fillRect/>
          </a:stretch>
        </p:blipFill>
        <p:spPr>
          <a:xfrm>
            <a:off x="939053" y="5570351"/>
            <a:ext cx="6759529" cy="965647"/>
          </a:xfrm>
          <a:prstGeom prst="rect">
            <a:avLst/>
          </a:prstGeom>
        </p:spPr>
      </p:pic>
      <p:pic>
        <p:nvPicPr>
          <p:cNvPr id="25" name="圖片 24">
            <a:extLst>
              <a:ext uri="{FF2B5EF4-FFF2-40B4-BE49-F238E27FC236}">
                <a16:creationId xmlns:a16="http://schemas.microsoft.com/office/drawing/2014/main" id="{F560C67B-ADDD-47F1-B399-F4D8E34ACDBC}"/>
              </a:ext>
            </a:extLst>
          </p:cNvPr>
          <p:cNvPicPr>
            <a:picLocks noChangeAspect="1"/>
          </p:cNvPicPr>
          <p:nvPr/>
        </p:nvPicPr>
        <p:blipFill>
          <a:blip r:embed="rId3"/>
          <a:stretch>
            <a:fillRect/>
          </a:stretch>
        </p:blipFill>
        <p:spPr>
          <a:xfrm>
            <a:off x="8001978" y="5567542"/>
            <a:ext cx="3038899" cy="781159"/>
          </a:xfrm>
          <a:prstGeom prst="rect">
            <a:avLst/>
          </a:prstGeom>
        </p:spPr>
      </p:pic>
      <p:pic>
        <p:nvPicPr>
          <p:cNvPr id="27" name="圖片 26">
            <a:extLst>
              <a:ext uri="{FF2B5EF4-FFF2-40B4-BE49-F238E27FC236}">
                <a16:creationId xmlns:a16="http://schemas.microsoft.com/office/drawing/2014/main" id="{AF7E6BBD-8ADB-4236-BF0C-01E294144132}"/>
              </a:ext>
            </a:extLst>
          </p:cNvPr>
          <p:cNvPicPr>
            <a:picLocks noChangeAspect="1"/>
          </p:cNvPicPr>
          <p:nvPr/>
        </p:nvPicPr>
        <p:blipFill>
          <a:blip r:embed="rId4"/>
          <a:stretch>
            <a:fillRect/>
          </a:stretch>
        </p:blipFill>
        <p:spPr>
          <a:xfrm>
            <a:off x="1080247" y="3737160"/>
            <a:ext cx="6618335" cy="945476"/>
          </a:xfrm>
          <a:prstGeom prst="rect">
            <a:avLst/>
          </a:prstGeom>
        </p:spPr>
      </p:pic>
      <p:pic>
        <p:nvPicPr>
          <p:cNvPr id="29" name="圖片 28">
            <a:extLst>
              <a:ext uri="{FF2B5EF4-FFF2-40B4-BE49-F238E27FC236}">
                <a16:creationId xmlns:a16="http://schemas.microsoft.com/office/drawing/2014/main" id="{82D68CC3-B116-4F59-BB69-9FFF0F8BB93C}"/>
              </a:ext>
            </a:extLst>
          </p:cNvPr>
          <p:cNvPicPr>
            <a:picLocks noChangeAspect="1"/>
          </p:cNvPicPr>
          <p:nvPr/>
        </p:nvPicPr>
        <p:blipFill>
          <a:blip r:embed="rId5"/>
          <a:stretch>
            <a:fillRect/>
          </a:stretch>
        </p:blipFill>
        <p:spPr>
          <a:xfrm>
            <a:off x="8015696" y="3790564"/>
            <a:ext cx="3096057" cy="724001"/>
          </a:xfrm>
          <a:prstGeom prst="rect">
            <a:avLst/>
          </a:prstGeom>
        </p:spPr>
      </p:pic>
      <p:pic>
        <p:nvPicPr>
          <p:cNvPr id="31" name="圖片 30">
            <a:extLst>
              <a:ext uri="{FF2B5EF4-FFF2-40B4-BE49-F238E27FC236}">
                <a16:creationId xmlns:a16="http://schemas.microsoft.com/office/drawing/2014/main" id="{2FAD4EB0-EB1A-4429-84AE-0FBAFCCC5F8F}"/>
              </a:ext>
            </a:extLst>
          </p:cNvPr>
          <p:cNvPicPr>
            <a:picLocks noChangeAspect="1"/>
          </p:cNvPicPr>
          <p:nvPr/>
        </p:nvPicPr>
        <p:blipFill>
          <a:blip r:embed="rId6"/>
          <a:stretch>
            <a:fillRect/>
          </a:stretch>
        </p:blipFill>
        <p:spPr>
          <a:xfrm>
            <a:off x="1001803" y="1802914"/>
            <a:ext cx="6618332" cy="945476"/>
          </a:xfrm>
          <a:prstGeom prst="rect">
            <a:avLst/>
          </a:prstGeom>
        </p:spPr>
      </p:pic>
      <p:pic>
        <p:nvPicPr>
          <p:cNvPr id="35" name="圖片 34">
            <a:extLst>
              <a:ext uri="{FF2B5EF4-FFF2-40B4-BE49-F238E27FC236}">
                <a16:creationId xmlns:a16="http://schemas.microsoft.com/office/drawing/2014/main" id="{47C36400-7F00-406D-9D7E-6109A7AF811E}"/>
              </a:ext>
            </a:extLst>
          </p:cNvPr>
          <p:cNvPicPr>
            <a:picLocks noChangeAspect="1"/>
          </p:cNvPicPr>
          <p:nvPr/>
        </p:nvPicPr>
        <p:blipFill>
          <a:blip r:embed="rId7"/>
          <a:stretch>
            <a:fillRect/>
          </a:stretch>
        </p:blipFill>
        <p:spPr>
          <a:xfrm>
            <a:off x="7953228" y="1899362"/>
            <a:ext cx="3067478" cy="752580"/>
          </a:xfrm>
          <a:prstGeom prst="rect">
            <a:avLst/>
          </a:prstGeom>
        </p:spPr>
      </p:pic>
    </p:spTree>
    <p:extLst>
      <p:ext uri="{BB962C8B-B14F-4D97-AF65-F5344CB8AC3E}">
        <p14:creationId xmlns:p14="http://schemas.microsoft.com/office/powerpoint/2010/main" val="119826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 夜盤開盤到台積電期貨開盤前</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 </a:t>
            </a: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58</a:t>
            </a:r>
            <a:r>
              <a:rPr lang="en-US" altLang="zh-TW" sz="2000" b="0" i="0" dirty="0">
                <a:effectLst/>
                <a:latin typeface="Consolas" panose="020B0609020204030204" pitchFamily="49" charset="0"/>
              </a:rPr>
              <a:t>.9226%</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58.6667 %</a:t>
            </a: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 47.6190%</a:t>
            </a:r>
          </a:p>
          <a:p>
            <a:pPr marL="457200" lvl="1" indent="0">
              <a:buNone/>
            </a:pPr>
            <a:endParaRPr lang="en-US" altLang="zh-TW" sz="2000" dirty="0">
              <a:latin typeface="Consolas" panose="020B0609020204030204" pitchFamily="49" charset="0"/>
            </a:endParaRPr>
          </a:p>
          <a:p>
            <a:endParaRPr lang="en-US" altLang="zh-TW" dirty="0"/>
          </a:p>
        </p:txBody>
      </p:sp>
      <p:pic>
        <p:nvPicPr>
          <p:cNvPr id="9" name="圖片 8">
            <a:extLst>
              <a:ext uri="{FF2B5EF4-FFF2-40B4-BE49-F238E27FC236}">
                <a16:creationId xmlns:a16="http://schemas.microsoft.com/office/drawing/2014/main" id="{53D2B3D0-C6B2-48FE-84DC-4DC9A0DAF3CF}"/>
              </a:ext>
            </a:extLst>
          </p:cNvPr>
          <p:cNvPicPr>
            <a:picLocks noChangeAspect="1"/>
          </p:cNvPicPr>
          <p:nvPr/>
        </p:nvPicPr>
        <p:blipFill>
          <a:blip r:embed="rId2"/>
          <a:stretch>
            <a:fillRect/>
          </a:stretch>
        </p:blipFill>
        <p:spPr>
          <a:xfrm>
            <a:off x="7760144" y="5393622"/>
            <a:ext cx="3038899" cy="724001"/>
          </a:xfrm>
          <a:prstGeom prst="rect">
            <a:avLst/>
          </a:prstGeom>
        </p:spPr>
      </p:pic>
      <p:pic>
        <p:nvPicPr>
          <p:cNvPr id="23" name="圖片 22">
            <a:extLst>
              <a:ext uri="{FF2B5EF4-FFF2-40B4-BE49-F238E27FC236}">
                <a16:creationId xmlns:a16="http://schemas.microsoft.com/office/drawing/2014/main" id="{FAAC58F5-DDCC-40A2-8E97-8383235525F2}"/>
              </a:ext>
            </a:extLst>
          </p:cNvPr>
          <p:cNvPicPr>
            <a:picLocks noChangeAspect="1"/>
          </p:cNvPicPr>
          <p:nvPr/>
        </p:nvPicPr>
        <p:blipFill>
          <a:blip r:embed="rId3"/>
          <a:stretch>
            <a:fillRect/>
          </a:stretch>
        </p:blipFill>
        <p:spPr>
          <a:xfrm>
            <a:off x="1154206" y="1730309"/>
            <a:ext cx="6274173" cy="896310"/>
          </a:xfrm>
          <a:prstGeom prst="rect">
            <a:avLst/>
          </a:prstGeom>
        </p:spPr>
      </p:pic>
      <p:pic>
        <p:nvPicPr>
          <p:cNvPr id="25" name="圖片 24">
            <a:extLst>
              <a:ext uri="{FF2B5EF4-FFF2-40B4-BE49-F238E27FC236}">
                <a16:creationId xmlns:a16="http://schemas.microsoft.com/office/drawing/2014/main" id="{85BAA807-4BCF-483B-925E-731B1073F1DF}"/>
              </a:ext>
            </a:extLst>
          </p:cNvPr>
          <p:cNvPicPr>
            <a:picLocks noChangeAspect="1"/>
          </p:cNvPicPr>
          <p:nvPr/>
        </p:nvPicPr>
        <p:blipFill>
          <a:blip r:embed="rId4"/>
          <a:stretch>
            <a:fillRect/>
          </a:stretch>
        </p:blipFill>
        <p:spPr>
          <a:xfrm>
            <a:off x="7650883" y="1730309"/>
            <a:ext cx="3038899" cy="771633"/>
          </a:xfrm>
          <a:prstGeom prst="rect">
            <a:avLst/>
          </a:prstGeom>
        </p:spPr>
      </p:pic>
      <p:pic>
        <p:nvPicPr>
          <p:cNvPr id="27" name="圖片 26">
            <a:extLst>
              <a:ext uri="{FF2B5EF4-FFF2-40B4-BE49-F238E27FC236}">
                <a16:creationId xmlns:a16="http://schemas.microsoft.com/office/drawing/2014/main" id="{250F67B1-5F96-4FFC-AEDF-32B65CD8062C}"/>
              </a:ext>
            </a:extLst>
          </p:cNvPr>
          <p:cNvPicPr>
            <a:picLocks noChangeAspect="1"/>
          </p:cNvPicPr>
          <p:nvPr/>
        </p:nvPicPr>
        <p:blipFill>
          <a:blip r:embed="rId5"/>
          <a:stretch>
            <a:fillRect/>
          </a:stretch>
        </p:blipFill>
        <p:spPr>
          <a:xfrm>
            <a:off x="1060704" y="3573162"/>
            <a:ext cx="6590179" cy="941454"/>
          </a:xfrm>
          <a:prstGeom prst="rect">
            <a:avLst/>
          </a:prstGeom>
        </p:spPr>
      </p:pic>
      <p:pic>
        <p:nvPicPr>
          <p:cNvPr id="29" name="圖片 28">
            <a:extLst>
              <a:ext uri="{FF2B5EF4-FFF2-40B4-BE49-F238E27FC236}">
                <a16:creationId xmlns:a16="http://schemas.microsoft.com/office/drawing/2014/main" id="{A88AC341-A47B-49E3-BA90-5F6D00D68ED1}"/>
              </a:ext>
            </a:extLst>
          </p:cNvPr>
          <p:cNvPicPr>
            <a:picLocks noChangeAspect="1"/>
          </p:cNvPicPr>
          <p:nvPr/>
        </p:nvPicPr>
        <p:blipFill>
          <a:blip r:embed="rId6"/>
          <a:stretch>
            <a:fillRect/>
          </a:stretch>
        </p:blipFill>
        <p:spPr>
          <a:xfrm>
            <a:off x="7760144" y="3667964"/>
            <a:ext cx="3019846" cy="771633"/>
          </a:xfrm>
          <a:prstGeom prst="rect">
            <a:avLst/>
          </a:prstGeom>
        </p:spPr>
      </p:pic>
      <p:pic>
        <p:nvPicPr>
          <p:cNvPr id="31" name="圖片 30">
            <a:extLst>
              <a:ext uri="{FF2B5EF4-FFF2-40B4-BE49-F238E27FC236}">
                <a16:creationId xmlns:a16="http://schemas.microsoft.com/office/drawing/2014/main" id="{5EF57C0A-C95F-4735-9BBD-3417320D024F}"/>
              </a:ext>
            </a:extLst>
          </p:cNvPr>
          <p:cNvPicPr>
            <a:picLocks noChangeAspect="1"/>
          </p:cNvPicPr>
          <p:nvPr/>
        </p:nvPicPr>
        <p:blipFill>
          <a:blip r:embed="rId7"/>
          <a:stretch>
            <a:fillRect/>
          </a:stretch>
        </p:blipFill>
        <p:spPr>
          <a:xfrm>
            <a:off x="838200" y="5281037"/>
            <a:ext cx="6812683" cy="973240"/>
          </a:xfrm>
          <a:prstGeom prst="rect">
            <a:avLst/>
          </a:prstGeom>
        </p:spPr>
      </p:pic>
    </p:spTree>
    <p:extLst>
      <p:ext uri="{BB962C8B-B14F-4D97-AF65-F5344CB8AC3E}">
        <p14:creationId xmlns:p14="http://schemas.microsoft.com/office/powerpoint/2010/main" val="724110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夜盤開盤到美股開盤前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分冬夏令</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5</a:t>
            </a:r>
            <a:r>
              <a:rPr lang="en-US" altLang="zh-TW" sz="2000" b="0" i="0" dirty="0">
                <a:effectLst/>
                <a:latin typeface="Consolas" panose="020B0609020204030204" pitchFamily="49" charset="0"/>
              </a:rPr>
              <a:t>1.145 %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53.0973 %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58.6207 %</a:t>
            </a:r>
          </a:p>
          <a:p>
            <a:pPr marL="457200" lvl="1" indent="0">
              <a:buNone/>
            </a:pPr>
            <a:endParaRPr lang="en-US" altLang="zh-TW" sz="2000" dirty="0">
              <a:latin typeface="Consolas" panose="020B0609020204030204" pitchFamily="49" charset="0"/>
            </a:endParaRPr>
          </a:p>
          <a:p>
            <a:endParaRPr lang="en-US" altLang="zh-TW" dirty="0"/>
          </a:p>
        </p:txBody>
      </p:sp>
      <p:pic>
        <p:nvPicPr>
          <p:cNvPr id="43" name="圖片 42">
            <a:extLst>
              <a:ext uri="{FF2B5EF4-FFF2-40B4-BE49-F238E27FC236}">
                <a16:creationId xmlns:a16="http://schemas.microsoft.com/office/drawing/2014/main" id="{C831706D-75F5-477C-B417-83523DD70B28}"/>
              </a:ext>
            </a:extLst>
          </p:cNvPr>
          <p:cNvPicPr>
            <a:picLocks noChangeAspect="1"/>
          </p:cNvPicPr>
          <p:nvPr/>
        </p:nvPicPr>
        <p:blipFill>
          <a:blip r:embed="rId2"/>
          <a:stretch>
            <a:fillRect/>
          </a:stretch>
        </p:blipFill>
        <p:spPr>
          <a:xfrm>
            <a:off x="838200" y="1785056"/>
            <a:ext cx="6534507" cy="926880"/>
          </a:xfrm>
          <a:prstGeom prst="rect">
            <a:avLst/>
          </a:prstGeom>
        </p:spPr>
      </p:pic>
      <p:pic>
        <p:nvPicPr>
          <p:cNvPr id="45" name="圖片 44">
            <a:extLst>
              <a:ext uri="{FF2B5EF4-FFF2-40B4-BE49-F238E27FC236}">
                <a16:creationId xmlns:a16="http://schemas.microsoft.com/office/drawing/2014/main" id="{377B753D-4498-4242-9488-7575ED1BB249}"/>
              </a:ext>
            </a:extLst>
          </p:cNvPr>
          <p:cNvPicPr>
            <a:picLocks noChangeAspect="1"/>
          </p:cNvPicPr>
          <p:nvPr/>
        </p:nvPicPr>
        <p:blipFill>
          <a:blip r:embed="rId3"/>
          <a:stretch>
            <a:fillRect/>
          </a:stretch>
        </p:blipFill>
        <p:spPr>
          <a:xfrm>
            <a:off x="7665734" y="1762644"/>
            <a:ext cx="3010320" cy="771633"/>
          </a:xfrm>
          <a:prstGeom prst="rect">
            <a:avLst/>
          </a:prstGeom>
        </p:spPr>
      </p:pic>
      <p:pic>
        <p:nvPicPr>
          <p:cNvPr id="47" name="圖片 46">
            <a:extLst>
              <a:ext uri="{FF2B5EF4-FFF2-40B4-BE49-F238E27FC236}">
                <a16:creationId xmlns:a16="http://schemas.microsoft.com/office/drawing/2014/main" id="{D67295D0-381E-4BFC-8612-C5F4708CF105}"/>
              </a:ext>
            </a:extLst>
          </p:cNvPr>
          <p:cNvPicPr>
            <a:picLocks noChangeAspect="1"/>
          </p:cNvPicPr>
          <p:nvPr/>
        </p:nvPicPr>
        <p:blipFill>
          <a:blip r:embed="rId4"/>
          <a:stretch>
            <a:fillRect/>
          </a:stretch>
        </p:blipFill>
        <p:spPr>
          <a:xfrm>
            <a:off x="730064" y="3599998"/>
            <a:ext cx="6668271" cy="941403"/>
          </a:xfrm>
          <a:prstGeom prst="rect">
            <a:avLst/>
          </a:prstGeom>
        </p:spPr>
      </p:pic>
      <p:pic>
        <p:nvPicPr>
          <p:cNvPr id="49" name="圖片 48">
            <a:extLst>
              <a:ext uri="{FF2B5EF4-FFF2-40B4-BE49-F238E27FC236}">
                <a16:creationId xmlns:a16="http://schemas.microsoft.com/office/drawing/2014/main" id="{8CA5306F-E211-4C84-A3A8-45A79E7AC755}"/>
              </a:ext>
            </a:extLst>
          </p:cNvPr>
          <p:cNvPicPr>
            <a:picLocks noChangeAspect="1"/>
          </p:cNvPicPr>
          <p:nvPr/>
        </p:nvPicPr>
        <p:blipFill>
          <a:blip r:embed="rId5"/>
          <a:stretch>
            <a:fillRect/>
          </a:stretch>
        </p:blipFill>
        <p:spPr>
          <a:xfrm>
            <a:off x="7767492" y="3640339"/>
            <a:ext cx="3029373" cy="828791"/>
          </a:xfrm>
          <a:prstGeom prst="rect">
            <a:avLst/>
          </a:prstGeom>
        </p:spPr>
      </p:pic>
      <p:pic>
        <p:nvPicPr>
          <p:cNvPr id="51" name="圖片 50">
            <a:extLst>
              <a:ext uri="{FF2B5EF4-FFF2-40B4-BE49-F238E27FC236}">
                <a16:creationId xmlns:a16="http://schemas.microsoft.com/office/drawing/2014/main" id="{2C69518F-8EC7-436D-89F6-8A89C6AC6E9A}"/>
              </a:ext>
            </a:extLst>
          </p:cNvPr>
          <p:cNvPicPr>
            <a:picLocks noChangeAspect="1"/>
          </p:cNvPicPr>
          <p:nvPr/>
        </p:nvPicPr>
        <p:blipFill>
          <a:blip r:embed="rId6"/>
          <a:stretch>
            <a:fillRect/>
          </a:stretch>
        </p:blipFill>
        <p:spPr>
          <a:xfrm>
            <a:off x="596153" y="5552780"/>
            <a:ext cx="6802182" cy="960308"/>
          </a:xfrm>
          <a:prstGeom prst="rect">
            <a:avLst/>
          </a:prstGeom>
        </p:spPr>
      </p:pic>
      <p:pic>
        <p:nvPicPr>
          <p:cNvPr id="53" name="圖片 52">
            <a:extLst>
              <a:ext uri="{FF2B5EF4-FFF2-40B4-BE49-F238E27FC236}">
                <a16:creationId xmlns:a16="http://schemas.microsoft.com/office/drawing/2014/main" id="{7F12E95B-C456-4E25-AD5D-B6D43CD5B896}"/>
              </a:ext>
            </a:extLst>
          </p:cNvPr>
          <p:cNvPicPr>
            <a:picLocks noChangeAspect="1"/>
          </p:cNvPicPr>
          <p:nvPr/>
        </p:nvPicPr>
        <p:blipFill>
          <a:blip r:embed="rId7"/>
          <a:stretch>
            <a:fillRect/>
          </a:stretch>
        </p:blipFill>
        <p:spPr>
          <a:xfrm>
            <a:off x="7757966" y="5548966"/>
            <a:ext cx="3038899" cy="781159"/>
          </a:xfrm>
          <a:prstGeom prst="rect">
            <a:avLst/>
          </a:prstGeom>
        </p:spPr>
      </p:pic>
    </p:spTree>
    <p:extLst>
      <p:ext uri="{BB962C8B-B14F-4D97-AF65-F5344CB8AC3E}">
        <p14:creationId xmlns:p14="http://schemas.microsoft.com/office/powerpoint/2010/main" val="127966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分冬夏令</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53</a:t>
            </a:r>
            <a:r>
              <a:rPr lang="en-US" altLang="zh-TW" sz="2000" b="0" i="0" dirty="0">
                <a:effectLst/>
                <a:latin typeface="Consolas" panose="020B0609020204030204" pitchFamily="49" charset="0"/>
              </a:rPr>
              <a:t>.8721 %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61.3333 %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61.9048 %</a:t>
            </a:r>
          </a:p>
          <a:p>
            <a:pPr marL="457200" lvl="1" indent="0">
              <a:buNone/>
            </a:pPr>
            <a:endParaRPr lang="en-US" altLang="zh-TW" sz="2000" dirty="0">
              <a:latin typeface="Consolas" panose="020B0609020204030204" pitchFamily="49" charset="0"/>
            </a:endParaRPr>
          </a:p>
          <a:p>
            <a:endParaRPr lang="en-US" altLang="zh-TW" dirty="0"/>
          </a:p>
        </p:txBody>
      </p:sp>
      <p:pic>
        <p:nvPicPr>
          <p:cNvPr id="17" name="圖片 16">
            <a:extLst>
              <a:ext uri="{FF2B5EF4-FFF2-40B4-BE49-F238E27FC236}">
                <a16:creationId xmlns:a16="http://schemas.microsoft.com/office/drawing/2014/main" id="{064BDB19-A912-40C3-8425-909F0474602C}"/>
              </a:ext>
            </a:extLst>
          </p:cNvPr>
          <p:cNvPicPr>
            <a:picLocks noChangeAspect="1"/>
          </p:cNvPicPr>
          <p:nvPr/>
        </p:nvPicPr>
        <p:blipFill>
          <a:blip r:embed="rId2"/>
          <a:stretch>
            <a:fillRect/>
          </a:stretch>
        </p:blipFill>
        <p:spPr>
          <a:xfrm>
            <a:off x="838200" y="5493028"/>
            <a:ext cx="7122459" cy="1017494"/>
          </a:xfrm>
          <a:prstGeom prst="rect">
            <a:avLst/>
          </a:prstGeom>
        </p:spPr>
      </p:pic>
      <p:pic>
        <p:nvPicPr>
          <p:cNvPr id="19" name="圖片 18">
            <a:extLst>
              <a:ext uri="{FF2B5EF4-FFF2-40B4-BE49-F238E27FC236}">
                <a16:creationId xmlns:a16="http://schemas.microsoft.com/office/drawing/2014/main" id="{D44518DD-74AD-4943-8524-D8739BBD1CEE}"/>
              </a:ext>
            </a:extLst>
          </p:cNvPr>
          <p:cNvPicPr>
            <a:picLocks noChangeAspect="1"/>
          </p:cNvPicPr>
          <p:nvPr/>
        </p:nvPicPr>
        <p:blipFill>
          <a:blip r:embed="rId3"/>
          <a:stretch>
            <a:fillRect/>
          </a:stretch>
        </p:blipFill>
        <p:spPr>
          <a:xfrm>
            <a:off x="8324427" y="5506475"/>
            <a:ext cx="3029373" cy="752580"/>
          </a:xfrm>
          <a:prstGeom prst="rect">
            <a:avLst/>
          </a:prstGeom>
        </p:spPr>
      </p:pic>
      <p:pic>
        <p:nvPicPr>
          <p:cNvPr id="21" name="圖片 20">
            <a:extLst>
              <a:ext uri="{FF2B5EF4-FFF2-40B4-BE49-F238E27FC236}">
                <a16:creationId xmlns:a16="http://schemas.microsoft.com/office/drawing/2014/main" id="{F54CBF12-A884-4BB3-8AD4-F63859F8F4FC}"/>
              </a:ext>
            </a:extLst>
          </p:cNvPr>
          <p:cNvPicPr>
            <a:picLocks noChangeAspect="1"/>
          </p:cNvPicPr>
          <p:nvPr/>
        </p:nvPicPr>
        <p:blipFill>
          <a:blip r:embed="rId4"/>
          <a:stretch>
            <a:fillRect/>
          </a:stretch>
        </p:blipFill>
        <p:spPr>
          <a:xfrm>
            <a:off x="1142439" y="3719511"/>
            <a:ext cx="6818220" cy="962572"/>
          </a:xfrm>
          <a:prstGeom prst="rect">
            <a:avLst/>
          </a:prstGeom>
        </p:spPr>
      </p:pic>
      <p:pic>
        <p:nvPicPr>
          <p:cNvPr id="23" name="圖片 22">
            <a:extLst>
              <a:ext uri="{FF2B5EF4-FFF2-40B4-BE49-F238E27FC236}">
                <a16:creationId xmlns:a16="http://schemas.microsoft.com/office/drawing/2014/main" id="{6E9E2C43-07D1-434C-86AB-1D469794D91A}"/>
              </a:ext>
            </a:extLst>
          </p:cNvPr>
          <p:cNvPicPr>
            <a:picLocks noChangeAspect="1"/>
          </p:cNvPicPr>
          <p:nvPr/>
        </p:nvPicPr>
        <p:blipFill>
          <a:blip r:embed="rId5"/>
          <a:stretch>
            <a:fillRect/>
          </a:stretch>
        </p:blipFill>
        <p:spPr>
          <a:xfrm>
            <a:off x="8179800" y="3743819"/>
            <a:ext cx="3077004" cy="733527"/>
          </a:xfrm>
          <a:prstGeom prst="rect">
            <a:avLst/>
          </a:prstGeom>
        </p:spPr>
      </p:pic>
      <p:pic>
        <p:nvPicPr>
          <p:cNvPr id="26" name="圖片 25">
            <a:extLst>
              <a:ext uri="{FF2B5EF4-FFF2-40B4-BE49-F238E27FC236}">
                <a16:creationId xmlns:a16="http://schemas.microsoft.com/office/drawing/2014/main" id="{C0CDECB1-9147-4D04-A6EF-F40048208359}"/>
              </a:ext>
            </a:extLst>
          </p:cNvPr>
          <p:cNvPicPr>
            <a:picLocks noChangeAspect="1"/>
          </p:cNvPicPr>
          <p:nvPr/>
        </p:nvPicPr>
        <p:blipFill>
          <a:blip r:embed="rId6"/>
          <a:stretch>
            <a:fillRect/>
          </a:stretch>
        </p:blipFill>
        <p:spPr>
          <a:xfrm>
            <a:off x="1077028" y="1887368"/>
            <a:ext cx="6786140" cy="962573"/>
          </a:xfrm>
          <a:prstGeom prst="rect">
            <a:avLst/>
          </a:prstGeom>
        </p:spPr>
      </p:pic>
      <p:pic>
        <p:nvPicPr>
          <p:cNvPr id="28" name="圖片 27">
            <a:extLst>
              <a:ext uri="{FF2B5EF4-FFF2-40B4-BE49-F238E27FC236}">
                <a16:creationId xmlns:a16="http://schemas.microsoft.com/office/drawing/2014/main" id="{A2E4A696-4291-43FE-B224-035E21868A1E}"/>
              </a:ext>
            </a:extLst>
          </p:cNvPr>
          <p:cNvPicPr>
            <a:picLocks noChangeAspect="1"/>
          </p:cNvPicPr>
          <p:nvPr/>
        </p:nvPicPr>
        <p:blipFill>
          <a:blip r:embed="rId7"/>
          <a:stretch>
            <a:fillRect/>
          </a:stretch>
        </p:blipFill>
        <p:spPr>
          <a:xfrm>
            <a:off x="8170658" y="1962110"/>
            <a:ext cx="3019846" cy="752580"/>
          </a:xfrm>
          <a:prstGeom prst="rect">
            <a:avLst/>
          </a:prstGeom>
        </p:spPr>
      </p:pic>
    </p:spTree>
    <p:extLst>
      <p:ext uri="{BB962C8B-B14F-4D97-AF65-F5344CB8AC3E}">
        <p14:creationId xmlns:p14="http://schemas.microsoft.com/office/powerpoint/2010/main" val="17413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夜盤開盤到美股開盤前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30M(</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分冬夏令</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53</a:t>
            </a:r>
            <a:r>
              <a:rPr lang="en-US" altLang="zh-TW" sz="2000" b="0" i="0" dirty="0">
                <a:effectLst/>
                <a:latin typeface="Consolas" panose="020B0609020204030204" pitchFamily="49" charset="0"/>
              </a:rPr>
              <a:t>.0187 %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55.7522 %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56.8966 %</a:t>
            </a:r>
          </a:p>
          <a:p>
            <a:pPr marL="457200" lvl="1" indent="0">
              <a:buNone/>
            </a:pPr>
            <a:endParaRPr lang="en-US" altLang="zh-TW" sz="2000" dirty="0">
              <a:latin typeface="Consolas" panose="020B0609020204030204" pitchFamily="49" charset="0"/>
            </a:endParaRPr>
          </a:p>
          <a:p>
            <a:endParaRPr lang="en-US" altLang="zh-TW" dirty="0"/>
          </a:p>
        </p:txBody>
      </p:sp>
      <p:pic>
        <p:nvPicPr>
          <p:cNvPr id="19" name="圖片 18">
            <a:extLst>
              <a:ext uri="{FF2B5EF4-FFF2-40B4-BE49-F238E27FC236}">
                <a16:creationId xmlns:a16="http://schemas.microsoft.com/office/drawing/2014/main" id="{E520A437-B346-4B33-B88A-611C76A973E8}"/>
              </a:ext>
            </a:extLst>
          </p:cNvPr>
          <p:cNvPicPr>
            <a:picLocks noChangeAspect="1"/>
          </p:cNvPicPr>
          <p:nvPr/>
        </p:nvPicPr>
        <p:blipFill>
          <a:blip r:embed="rId2"/>
          <a:stretch>
            <a:fillRect/>
          </a:stretch>
        </p:blipFill>
        <p:spPr>
          <a:xfrm>
            <a:off x="768722" y="1723247"/>
            <a:ext cx="6799727" cy="971390"/>
          </a:xfrm>
          <a:prstGeom prst="rect">
            <a:avLst/>
          </a:prstGeom>
        </p:spPr>
      </p:pic>
      <p:pic>
        <p:nvPicPr>
          <p:cNvPr id="21" name="圖片 20">
            <a:extLst>
              <a:ext uri="{FF2B5EF4-FFF2-40B4-BE49-F238E27FC236}">
                <a16:creationId xmlns:a16="http://schemas.microsoft.com/office/drawing/2014/main" id="{7FAD69E7-1740-40EC-87CC-4E61CF8C0566}"/>
              </a:ext>
            </a:extLst>
          </p:cNvPr>
          <p:cNvPicPr>
            <a:picLocks noChangeAspect="1"/>
          </p:cNvPicPr>
          <p:nvPr/>
        </p:nvPicPr>
        <p:blipFill>
          <a:blip r:embed="rId3"/>
          <a:stretch>
            <a:fillRect/>
          </a:stretch>
        </p:blipFill>
        <p:spPr>
          <a:xfrm>
            <a:off x="7936912" y="1723247"/>
            <a:ext cx="3038899" cy="752580"/>
          </a:xfrm>
          <a:prstGeom prst="rect">
            <a:avLst/>
          </a:prstGeom>
        </p:spPr>
      </p:pic>
      <p:pic>
        <p:nvPicPr>
          <p:cNvPr id="23" name="圖片 22">
            <a:extLst>
              <a:ext uri="{FF2B5EF4-FFF2-40B4-BE49-F238E27FC236}">
                <a16:creationId xmlns:a16="http://schemas.microsoft.com/office/drawing/2014/main" id="{0475753D-B446-4E66-BBB7-FBAD779186DC}"/>
              </a:ext>
            </a:extLst>
          </p:cNvPr>
          <p:cNvPicPr>
            <a:picLocks noChangeAspect="1"/>
          </p:cNvPicPr>
          <p:nvPr/>
        </p:nvPicPr>
        <p:blipFill>
          <a:blip r:embed="rId4"/>
          <a:stretch>
            <a:fillRect/>
          </a:stretch>
        </p:blipFill>
        <p:spPr>
          <a:xfrm>
            <a:off x="670113" y="3687914"/>
            <a:ext cx="6898335" cy="950899"/>
          </a:xfrm>
          <a:prstGeom prst="rect">
            <a:avLst/>
          </a:prstGeom>
        </p:spPr>
      </p:pic>
      <p:pic>
        <p:nvPicPr>
          <p:cNvPr id="26" name="圖片 25">
            <a:extLst>
              <a:ext uri="{FF2B5EF4-FFF2-40B4-BE49-F238E27FC236}">
                <a16:creationId xmlns:a16="http://schemas.microsoft.com/office/drawing/2014/main" id="{8669AA9A-C121-45FD-8318-3185F925BDD3}"/>
              </a:ext>
            </a:extLst>
          </p:cNvPr>
          <p:cNvPicPr>
            <a:picLocks noChangeAspect="1"/>
          </p:cNvPicPr>
          <p:nvPr/>
        </p:nvPicPr>
        <p:blipFill>
          <a:blip r:embed="rId5"/>
          <a:stretch>
            <a:fillRect/>
          </a:stretch>
        </p:blipFill>
        <p:spPr>
          <a:xfrm>
            <a:off x="7936911" y="3720382"/>
            <a:ext cx="3038899" cy="790685"/>
          </a:xfrm>
          <a:prstGeom prst="rect">
            <a:avLst/>
          </a:prstGeom>
        </p:spPr>
      </p:pic>
      <p:pic>
        <p:nvPicPr>
          <p:cNvPr id="28" name="圖片 27">
            <a:extLst>
              <a:ext uri="{FF2B5EF4-FFF2-40B4-BE49-F238E27FC236}">
                <a16:creationId xmlns:a16="http://schemas.microsoft.com/office/drawing/2014/main" id="{0377E7B4-DAE2-43F7-B089-F09C7DF65ADE}"/>
              </a:ext>
            </a:extLst>
          </p:cNvPr>
          <p:cNvPicPr>
            <a:picLocks noChangeAspect="1"/>
          </p:cNvPicPr>
          <p:nvPr/>
        </p:nvPicPr>
        <p:blipFill>
          <a:blip r:embed="rId6"/>
          <a:stretch>
            <a:fillRect/>
          </a:stretch>
        </p:blipFill>
        <p:spPr>
          <a:xfrm>
            <a:off x="487243" y="5646260"/>
            <a:ext cx="7081205" cy="1011601"/>
          </a:xfrm>
          <a:prstGeom prst="rect">
            <a:avLst/>
          </a:prstGeom>
        </p:spPr>
      </p:pic>
      <p:pic>
        <p:nvPicPr>
          <p:cNvPr id="30" name="圖片 29">
            <a:extLst>
              <a:ext uri="{FF2B5EF4-FFF2-40B4-BE49-F238E27FC236}">
                <a16:creationId xmlns:a16="http://schemas.microsoft.com/office/drawing/2014/main" id="{77E0BD94-CCC6-4749-ADCA-4F7017378337}"/>
              </a:ext>
            </a:extLst>
          </p:cNvPr>
          <p:cNvPicPr>
            <a:picLocks noChangeAspect="1"/>
          </p:cNvPicPr>
          <p:nvPr/>
        </p:nvPicPr>
        <p:blipFill>
          <a:blip r:embed="rId7"/>
          <a:stretch>
            <a:fillRect/>
          </a:stretch>
        </p:blipFill>
        <p:spPr>
          <a:xfrm>
            <a:off x="7913094" y="5755622"/>
            <a:ext cx="3086531" cy="752580"/>
          </a:xfrm>
          <a:prstGeom prst="rect">
            <a:avLst/>
          </a:prstGeom>
        </p:spPr>
      </p:pic>
    </p:spTree>
    <p:extLst>
      <p:ext uri="{BB962C8B-B14F-4D97-AF65-F5344CB8AC3E}">
        <p14:creationId xmlns:p14="http://schemas.microsoft.com/office/powerpoint/2010/main" val="4446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DFACF7B-23B1-44C9-B434-3EE0E63E7354}"/>
              </a:ext>
            </a:extLst>
          </p:cNvPr>
          <p:cNvPicPr>
            <a:picLocks noChangeAspect="1"/>
          </p:cNvPicPr>
          <p:nvPr/>
        </p:nvPicPr>
        <p:blipFill>
          <a:blip r:embed="rId2"/>
          <a:stretch>
            <a:fillRect/>
          </a:stretch>
        </p:blipFill>
        <p:spPr>
          <a:xfrm>
            <a:off x="838200" y="3316003"/>
            <a:ext cx="6441135" cy="920162"/>
          </a:xfrm>
          <a:prstGeom prst="rect">
            <a:avLst/>
          </a:prstGeom>
        </p:spPr>
      </p:pic>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到隔日日盤開盤 </a:t>
            </a: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969887"/>
            <a:ext cx="10515600" cy="5000893"/>
          </a:xfrm>
        </p:spPr>
        <p:txBody>
          <a:bodyPr>
            <a:normAutofit/>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56.2804%</a:t>
            </a:r>
          </a:p>
          <a:p>
            <a:pPr marL="0" indent="0">
              <a:buNone/>
            </a:pPr>
            <a:endParaRPr lang="en-US" altLang="zh-TW" sz="2000" dirty="0"/>
          </a:p>
          <a:p>
            <a:pPr marL="0" indent="0">
              <a:buNone/>
            </a:pPr>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62.8319 %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alibri" panose="020F0502020204030204" pitchFamily="34" charset="0"/>
                <a:ea typeface="Calibri" panose="020F0502020204030204" pitchFamily="34" charset="0"/>
                <a:cs typeface="Calibri" panose="020F0502020204030204" pitchFamily="34" charset="0"/>
              </a:rPr>
              <a:t>Accuracy :77.5862%</a:t>
            </a:r>
          </a:p>
          <a:p>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endParaRPr lang="en-US" altLang="zh-TW" dirty="0"/>
          </a:p>
        </p:txBody>
      </p:sp>
      <p:sp>
        <p:nvSpPr>
          <p:cNvPr id="23" name="文字方塊 22">
            <a:extLst>
              <a:ext uri="{FF2B5EF4-FFF2-40B4-BE49-F238E27FC236}">
                <a16:creationId xmlns:a16="http://schemas.microsoft.com/office/drawing/2014/main" id="{13CDE313-E316-4A0D-B22B-33B6CB705832}"/>
              </a:ext>
            </a:extLst>
          </p:cNvPr>
          <p:cNvSpPr txBox="1"/>
          <p:nvPr/>
        </p:nvSpPr>
        <p:spPr>
          <a:xfrm>
            <a:off x="6296382" y="3027364"/>
            <a:ext cx="1254846" cy="307777"/>
          </a:xfrm>
          <a:prstGeom prst="rect">
            <a:avLst/>
          </a:prstGeom>
          <a:noFill/>
        </p:spPr>
        <p:txBody>
          <a:bodyPr wrap="square" rtlCol="0">
            <a:spAutoFit/>
          </a:bodyPr>
          <a:lstStyle/>
          <a:p>
            <a:r>
              <a:rPr lang="en-US" altLang="zh-TW" sz="1400" dirty="0"/>
              <a:t>2024-08-05</a:t>
            </a:r>
            <a:endParaRPr lang="zh-TW" altLang="en-US" sz="1400" dirty="0"/>
          </a:p>
        </p:txBody>
      </p:sp>
      <p:cxnSp>
        <p:nvCxnSpPr>
          <p:cNvPr id="27" name="直線單箭頭接點 26">
            <a:extLst>
              <a:ext uri="{FF2B5EF4-FFF2-40B4-BE49-F238E27FC236}">
                <a16:creationId xmlns:a16="http://schemas.microsoft.com/office/drawing/2014/main" id="{ED76FE13-19C7-49C1-BEA5-630BA8E1AD05}"/>
              </a:ext>
            </a:extLst>
          </p:cNvPr>
          <p:cNvCxnSpPr>
            <a:cxnSpLocks/>
          </p:cNvCxnSpPr>
          <p:nvPr/>
        </p:nvCxnSpPr>
        <p:spPr>
          <a:xfrm>
            <a:off x="6926186" y="3335141"/>
            <a:ext cx="0" cy="30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圖片 4">
            <a:extLst>
              <a:ext uri="{FF2B5EF4-FFF2-40B4-BE49-F238E27FC236}">
                <a16:creationId xmlns:a16="http://schemas.microsoft.com/office/drawing/2014/main" id="{085F2C5F-4BE4-4E28-B0BE-4142D34D7B8D}"/>
              </a:ext>
            </a:extLst>
          </p:cNvPr>
          <p:cNvPicPr>
            <a:picLocks noChangeAspect="1"/>
          </p:cNvPicPr>
          <p:nvPr/>
        </p:nvPicPr>
        <p:blipFill>
          <a:blip r:embed="rId3"/>
          <a:stretch>
            <a:fillRect/>
          </a:stretch>
        </p:blipFill>
        <p:spPr>
          <a:xfrm>
            <a:off x="596153" y="5256831"/>
            <a:ext cx="6781800" cy="968829"/>
          </a:xfrm>
          <a:prstGeom prst="rect">
            <a:avLst/>
          </a:prstGeom>
        </p:spPr>
      </p:pic>
      <p:pic>
        <p:nvPicPr>
          <p:cNvPr id="7" name="圖片 6">
            <a:extLst>
              <a:ext uri="{FF2B5EF4-FFF2-40B4-BE49-F238E27FC236}">
                <a16:creationId xmlns:a16="http://schemas.microsoft.com/office/drawing/2014/main" id="{5942FC32-E725-48DA-9122-1FE540EF73C3}"/>
              </a:ext>
            </a:extLst>
          </p:cNvPr>
          <p:cNvPicPr>
            <a:picLocks noChangeAspect="1"/>
          </p:cNvPicPr>
          <p:nvPr/>
        </p:nvPicPr>
        <p:blipFill>
          <a:blip r:embed="rId4"/>
          <a:stretch>
            <a:fillRect/>
          </a:stretch>
        </p:blipFill>
        <p:spPr>
          <a:xfrm>
            <a:off x="7841664" y="5307535"/>
            <a:ext cx="3048425" cy="790685"/>
          </a:xfrm>
          <a:prstGeom prst="rect">
            <a:avLst/>
          </a:prstGeom>
        </p:spPr>
      </p:pic>
      <p:pic>
        <p:nvPicPr>
          <p:cNvPr id="11" name="圖片 10">
            <a:extLst>
              <a:ext uri="{FF2B5EF4-FFF2-40B4-BE49-F238E27FC236}">
                <a16:creationId xmlns:a16="http://schemas.microsoft.com/office/drawing/2014/main" id="{4A7A77C8-D680-4CC3-A7DB-C1D7D6A94198}"/>
              </a:ext>
            </a:extLst>
          </p:cNvPr>
          <p:cNvPicPr>
            <a:picLocks noChangeAspect="1"/>
          </p:cNvPicPr>
          <p:nvPr/>
        </p:nvPicPr>
        <p:blipFill>
          <a:blip r:embed="rId5"/>
          <a:stretch>
            <a:fillRect/>
          </a:stretch>
        </p:blipFill>
        <p:spPr>
          <a:xfrm>
            <a:off x="7787591" y="3437899"/>
            <a:ext cx="3057952" cy="676369"/>
          </a:xfrm>
          <a:prstGeom prst="rect">
            <a:avLst/>
          </a:prstGeom>
        </p:spPr>
      </p:pic>
      <p:pic>
        <p:nvPicPr>
          <p:cNvPr id="13" name="圖片 12">
            <a:extLst>
              <a:ext uri="{FF2B5EF4-FFF2-40B4-BE49-F238E27FC236}">
                <a16:creationId xmlns:a16="http://schemas.microsoft.com/office/drawing/2014/main" id="{0C0B6437-2DB3-4CC1-A892-A6CBD5ECE4E2}"/>
              </a:ext>
            </a:extLst>
          </p:cNvPr>
          <p:cNvPicPr>
            <a:picLocks noChangeAspect="1"/>
          </p:cNvPicPr>
          <p:nvPr/>
        </p:nvPicPr>
        <p:blipFill>
          <a:blip r:embed="rId6"/>
          <a:stretch>
            <a:fillRect/>
          </a:stretch>
        </p:blipFill>
        <p:spPr>
          <a:xfrm>
            <a:off x="920002" y="1606534"/>
            <a:ext cx="6277529" cy="896790"/>
          </a:xfrm>
          <a:prstGeom prst="rect">
            <a:avLst/>
          </a:prstGeom>
        </p:spPr>
      </p:pic>
      <p:pic>
        <p:nvPicPr>
          <p:cNvPr id="15" name="圖片 14">
            <a:extLst>
              <a:ext uri="{FF2B5EF4-FFF2-40B4-BE49-F238E27FC236}">
                <a16:creationId xmlns:a16="http://schemas.microsoft.com/office/drawing/2014/main" id="{D775C813-45D4-4A62-A48B-86D282D76F49}"/>
              </a:ext>
            </a:extLst>
          </p:cNvPr>
          <p:cNvPicPr>
            <a:picLocks noChangeAspect="1"/>
          </p:cNvPicPr>
          <p:nvPr/>
        </p:nvPicPr>
        <p:blipFill>
          <a:blip r:embed="rId7"/>
          <a:stretch>
            <a:fillRect/>
          </a:stretch>
        </p:blipFill>
        <p:spPr>
          <a:xfrm>
            <a:off x="7737163" y="1621913"/>
            <a:ext cx="3077004" cy="781159"/>
          </a:xfrm>
          <a:prstGeom prst="rect">
            <a:avLst/>
          </a:prstGeom>
        </p:spPr>
      </p:pic>
    </p:spTree>
    <p:extLst>
      <p:ext uri="{BB962C8B-B14F-4D97-AF65-F5344CB8AC3E}">
        <p14:creationId xmlns:p14="http://schemas.microsoft.com/office/powerpoint/2010/main" val="178075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夜盤開盤到美股開盤前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30M(</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分冬夏令</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55.8923 %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66.6667 %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61.9048 %</a:t>
            </a:r>
          </a:p>
          <a:p>
            <a:pPr marL="457200" lvl="1" indent="0">
              <a:buNone/>
            </a:pPr>
            <a:endParaRPr lang="en-US" altLang="zh-TW" sz="2000" dirty="0">
              <a:latin typeface="Consolas" panose="020B0609020204030204" pitchFamily="49" charset="0"/>
            </a:endParaRPr>
          </a:p>
          <a:p>
            <a:endParaRPr lang="en-US" altLang="zh-TW" dirty="0"/>
          </a:p>
        </p:txBody>
      </p:sp>
      <p:pic>
        <p:nvPicPr>
          <p:cNvPr id="23" name="圖片 22">
            <a:extLst>
              <a:ext uri="{FF2B5EF4-FFF2-40B4-BE49-F238E27FC236}">
                <a16:creationId xmlns:a16="http://schemas.microsoft.com/office/drawing/2014/main" id="{1D5C3C1B-CA85-4412-9474-562387185941}"/>
              </a:ext>
            </a:extLst>
          </p:cNvPr>
          <p:cNvPicPr>
            <a:picLocks noChangeAspect="1"/>
          </p:cNvPicPr>
          <p:nvPr/>
        </p:nvPicPr>
        <p:blipFill>
          <a:blip r:embed="rId2"/>
          <a:stretch>
            <a:fillRect/>
          </a:stretch>
        </p:blipFill>
        <p:spPr>
          <a:xfrm>
            <a:off x="838199" y="5692890"/>
            <a:ext cx="6656293" cy="893499"/>
          </a:xfrm>
          <a:prstGeom prst="rect">
            <a:avLst/>
          </a:prstGeom>
        </p:spPr>
      </p:pic>
      <p:pic>
        <p:nvPicPr>
          <p:cNvPr id="25" name="圖片 24">
            <a:extLst>
              <a:ext uri="{FF2B5EF4-FFF2-40B4-BE49-F238E27FC236}">
                <a16:creationId xmlns:a16="http://schemas.microsoft.com/office/drawing/2014/main" id="{7123895D-99B5-4410-BE9F-BC87A746D8A8}"/>
              </a:ext>
            </a:extLst>
          </p:cNvPr>
          <p:cNvPicPr>
            <a:picLocks noChangeAspect="1"/>
          </p:cNvPicPr>
          <p:nvPr/>
        </p:nvPicPr>
        <p:blipFill>
          <a:blip r:embed="rId3"/>
          <a:stretch>
            <a:fillRect/>
          </a:stretch>
        </p:blipFill>
        <p:spPr>
          <a:xfrm>
            <a:off x="8210335" y="5556618"/>
            <a:ext cx="3048425" cy="800212"/>
          </a:xfrm>
          <a:prstGeom prst="rect">
            <a:avLst/>
          </a:prstGeom>
        </p:spPr>
      </p:pic>
      <p:pic>
        <p:nvPicPr>
          <p:cNvPr id="27" name="圖片 26">
            <a:extLst>
              <a:ext uri="{FF2B5EF4-FFF2-40B4-BE49-F238E27FC236}">
                <a16:creationId xmlns:a16="http://schemas.microsoft.com/office/drawing/2014/main" id="{111A86EB-EC95-4A60-9D1F-AC4886DBA3D7}"/>
              </a:ext>
            </a:extLst>
          </p:cNvPr>
          <p:cNvPicPr>
            <a:picLocks noChangeAspect="1"/>
          </p:cNvPicPr>
          <p:nvPr/>
        </p:nvPicPr>
        <p:blipFill>
          <a:blip r:embed="rId4"/>
          <a:stretch>
            <a:fillRect/>
          </a:stretch>
        </p:blipFill>
        <p:spPr>
          <a:xfrm>
            <a:off x="838199" y="3804760"/>
            <a:ext cx="6656293" cy="950899"/>
          </a:xfrm>
          <a:prstGeom prst="rect">
            <a:avLst/>
          </a:prstGeom>
        </p:spPr>
      </p:pic>
      <p:pic>
        <p:nvPicPr>
          <p:cNvPr id="29" name="圖片 28">
            <a:extLst>
              <a:ext uri="{FF2B5EF4-FFF2-40B4-BE49-F238E27FC236}">
                <a16:creationId xmlns:a16="http://schemas.microsoft.com/office/drawing/2014/main" id="{9B5E035D-EBE8-4E2C-8473-D938DBB96C46}"/>
              </a:ext>
            </a:extLst>
          </p:cNvPr>
          <p:cNvPicPr>
            <a:picLocks noChangeAspect="1"/>
          </p:cNvPicPr>
          <p:nvPr/>
        </p:nvPicPr>
        <p:blipFill>
          <a:blip r:embed="rId5"/>
          <a:stretch>
            <a:fillRect/>
          </a:stretch>
        </p:blipFill>
        <p:spPr>
          <a:xfrm>
            <a:off x="8072854" y="3757259"/>
            <a:ext cx="3067478" cy="809738"/>
          </a:xfrm>
          <a:prstGeom prst="rect">
            <a:avLst/>
          </a:prstGeom>
        </p:spPr>
      </p:pic>
      <p:pic>
        <p:nvPicPr>
          <p:cNvPr id="31" name="圖片 30">
            <a:extLst>
              <a:ext uri="{FF2B5EF4-FFF2-40B4-BE49-F238E27FC236}">
                <a16:creationId xmlns:a16="http://schemas.microsoft.com/office/drawing/2014/main" id="{6A12F2B7-93F7-4A24-A480-27E5447CB276}"/>
              </a:ext>
            </a:extLst>
          </p:cNvPr>
          <p:cNvPicPr>
            <a:picLocks noChangeAspect="1"/>
          </p:cNvPicPr>
          <p:nvPr/>
        </p:nvPicPr>
        <p:blipFill>
          <a:blip r:embed="rId6"/>
          <a:stretch>
            <a:fillRect/>
          </a:stretch>
        </p:blipFill>
        <p:spPr>
          <a:xfrm>
            <a:off x="838199" y="1905040"/>
            <a:ext cx="6656293" cy="950899"/>
          </a:xfrm>
          <a:prstGeom prst="rect">
            <a:avLst/>
          </a:prstGeom>
        </p:spPr>
      </p:pic>
      <p:pic>
        <p:nvPicPr>
          <p:cNvPr id="33" name="圖片 32">
            <a:extLst>
              <a:ext uri="{FF2B5EF4-FFF2-40B4-BE49-F238E27FC236}">
                <a16:creationId xmlns:a16="http://schemas.microsoft.com/office/drawing/2014/main" id="{EF0C9019-08E3-4D4E-B0F2-602266F020A3}"/>
              </a:ext>
            </a:extLst>
          </p:cNvPr>
          <p:cNvPicPr>
            <a:picLocks noChangeAspect="1"/>
          </p:cNvPicPr>
          <p:nvPr/>
        </p:nvPicPr>
        <p:blipFill>
          <a:blip r:embed="rId7"/>
          <a:stretch>
            <a:fillRect/>
          </a:stretch>
        </p:blipFill>
        <p:spPr>
          <a:xfrm>
            <a:off x="8009950" y="1959508"/>
            <a:ext cx="3067478" cy="771633"/>
          </a:xfrm>
          <a:prstGeom prst="rect">
            <a:avLst/>
          </a:prstGeom>
        </p:spPr>
      </p:pic>
    </p:spTree>
    <p:extLst>
      <p:ext uri="{BB962C8B-B14F-4D97-AF65-F5344CB8AC3E}">
        <p14:creationId xmlns:p14="http://schemas.microsoft.com/office/powerpoint/2010/main" val="156385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夜盤開盤到美股開盤前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(2100)</a:t>
            </a:r>
            <a:endParaRPr lang="zh-TW" altLang="en-US" sz="32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5</a:t>
            </a:r>
            <a:r>
              <a:rPr lang="en-US" altLang="zh-TW" sz="2000" b="0" i="0" dirty="0">
                <a:effectLst/>
                <a:latin typeface="Consolas" panose="020B0609020204030204" pitchFamily="49" charset="0"/>
              </a:rPr>
              <a:t>2.6718 %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55.7522 %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55.1724 %</a:t>
            </a:r>
          </a:p>
          <a:p>
            <a:pPr marL="457200" lvl="1" indent="0">
              <a:buNone/>
            </a:pPr>
            <a:endParaRPr lang="en-US" altLang="zh-TW" sz="2000" dirty="0">
              <a:latin typeface="Consolas" panose="020B0609020204030204" pitchFamily="49" charset="0"/>
            </a:endParaRPr>
          </a:p>
          <a:p>
            <a:endParaRPr lang="en-US" altLang="zh-TW" dirty="0"/>
          </a:p>
        </p:txBody>
      </p:sp>
      <p:pic>
        <p:nvPicPr>
          <p:cNvPr id="13" name="圖片 12">
            <a:extLst>
              <a:ext uri="{FF2B5EF4-FFF2-40B4-BE49-F238E27FC236}">
                <a16:creationId xmlns:a16="http://schemas.microsoft.com/office/drawing/2014/main" id="{88664705-7C1F-4571-B37A-48870995FD9F}"/>
              </a:ext>
            </a:extLst>
          </p:cNvPr>
          <p:cNvPicPr>
            <a:picLocks noChangeAspect="1"/>
          </p:cNvPicPr>
          <p:nvPr/>
        </p:nvPicPr>
        <p:blipFill>
          <a:blip r:embed="rId2"/>
          <a:stretch>
            <a:fillRect/>
          </a:stretch>
        </p:blipFill>
        <p:spPr>
          <a:xfrm>
            <a:off x="1125099" y="1779037"/>
            <a:ext cx="6362489" cy="908927"/>
          </a:xfrm>
          <a:prstGeom prst="rect">
            <a:avLst/>
          </a:prstGeom>
        </p:spPr>
      </p:pic>
      <p:pic>
        <p:nvPicPr>
          <p:cNvPr id="16" name="圖片 15">
            <a:extLst>
              <a:ext uri="{FF2B5EF4-FFF2-40B4-BE49-F238E27FC236}">
                <a16:creationId xmlns:a16="http://schemas.microsoft.com/office/drawing/2014/main" id="{61D56B8B-7BE3-40DF-B013-BA361712F700}"/>
              </a:ext>
            </a:extLst>
          </p:cNvPr>
          <p:cNvPicPr>
            <a:picLocks noChangeAspect="1"/>
          </p:cNvPicPr>
          <p:nvPr/>
        </p:nvPicPr>
        <p:blipFill>
          <a:blip r:embed="rId3"/>
          <a:stretch>
            <a:fillRect/>
          </a:stretch>
        </p:blipFill>
        <p:spPr>
          <a:xfrm>
            <a:off x="7799563" y="1779037"/>
            <a:ext cx="3067478" cy="800212"/>
          </a:xfrm>
          <a:prstGeom prst="rect">
            <a:avLst/>
          </a:prstGeom>
        </p:spPr>
      </p:pic>
      <p:pic>
        <p:nvPicPr>
          <p:cNvPr id="20" name="圖片 19">
            <a:extLst>
              <a:ext uri="{FF2B5EF4-FFF2-40B4-BE49-F238E27FC236}">
                <a16:creationId xmlns:a16="http://schemas.microsoft.com/office/drawing/2014/main" id="{8B161C58-E840-426E-8E9F-F8F6F6699CBC}"/>
              </a:ext>
            </a:extLst>
          </p:cNvPr>
          <p:cNvPicPr>
            <a:picLocks noChangeAspect="1"/>
          </p:cNvPicPr>
          <p:nvPr/>
        </p:nvPicPr>
        <p:blipFill>
          <a:blip r:embed="rId4"/>
          <a:stretch>
            <a:fillRect/>
          </a:stretch>
        </p:blipFill>
        <p:spPr>
          <a:xfrm>
            <a:off x="981649" y="3648491"/>
            <a:ext cx="6649388" cy="949913"/>
          </a:xfrm>
          <a:prstGeom prst="rect">
            <a:avLst/>
          </a:prstGeom>
        </p:spPr>
      </p:pic>
      <p:pic>
        <p:nvPicPr>
          <p:cNvPr id="23" name="圖片 22">
            <a:extLst>
              <a:ext uri="{FF2B5EF4-FFF2-40B4-BE49-F238E27FC236}">
                <a16:creationId xmlns:a16="http://schemas.microsoft.com/office/drawing/2014/main" id="{0ACBDA4A-226C-4916-AEE1-EFE4C331AC1F}"/>
              </a:ext>
            </a:extLst>
          </p:cNvPr>
          <p:cNvPicPr>
            <a:picLocks noChangeAspect="1"/>
          </p:cNvPicPr>
          <p:nvPr/>
        </p:nvPicPr>
        <p:blipFill>
          <a:blip r:embed="rId5"/>
          <a:stretch>
            <a:fillRect/>
          </a:stretch>
        </p:blipFill>
        <p:spPr>
          <a:xfrm>
            <a:off x="7900850" y="3707090"/>
            <a:ext cx="3099317" cy="743054"/>
          </a:xfrm>
          <a:prstGeom prst="rect">
            <a:avLst/>
          </a:prstGeom>
        </p:spPr>
      </p:pic>
      <p:pic>
        <p:nvPicPr>
          <p:cNvPr id="25" name="圖片 24">
            <a:extLst>
              <a:ext uri="{FF2B5EF4-FFF2-40B4-BE49-F238E27FC236}">
                <a16:creationId xmlns:a16="http://schemas.microsoft.com/office/drawing/2014/main" id="{7D82A69C-638F-4E24-86F6-47B305B8F477}"/>
              </a:ext>
            </a:extLst>
          </p:cNvPr>
          <p:cNvPicPr>
            <a:picLocks noChangeAspect="1"/>
          </p:cNvPicPr>
          <p:nvPr/>
        </p:nvPicPr>
        <p:blipFill>
          <a:blip r:embed="rId6"/>
          <a:stretch>
            <a:fillRect/>
          </a:stretch>
        </p:blipFill>
        <p:spPr>
          <a:xfrm>
            <a:off x="838200" y="5476940"/>
            <a:ext cx="6792837" cy="970405"/>
          </a:xfrm>
          <a:prstGeom prst="rect">
            <a:avLst/>
          </a:prstGeom>
        </p:spPr>
      </p:pic>
      <p:pic>
        <p:nvPicPr>
          <p:cNvPr id="27" name="圖片 26">
            <a:extLst>
              <a:ext uri="{FF2B5EF4-FFF2-40B4-BE49-F238E27FC236}">
                <a16:creationId xmlns:a16="http://schemas.microsoft.com/office/drawing/2014/main" id="{B636FA5B-7E18-4BFC-A02B-62D7B2FBDAC2}"/>
              </a:ext>
            </a:extLst>
          </p:cNvPr>
          <p:cNvPicPr>
            <a:picLocks noChangeAspect="1"/>
          </p:cNvPicPr>
          <p:nvPr/>
        </p:nvPicPr>
        <p:blipFill>
          <a:blip r:embed="rId7"/>
          <a:stretch>
            <a:fillRect/>
          </a:stretch>
        </p:blipFill>
        <p:spPr>
          <a:xfrm>
            <a:off x="7953916" y="5528858"/>
            <a:ext cx="3077004" cy="790685"/>
          </a:xfrm>
          <a:prstGeom prst="rect">
            <a:avLst/>
          </a:prstGeom>
        </p:spPr>
      </p:pic>
    </p:spTree>
    <p:extLst>
      <p:ext uri="{BB962C8B-B14F-4D97-AF65-F5344CB8AC3E}">
        <p14:creationId xmlns:p14="http://schemas.microsoft.com/office/powerpoint/2010/main" val="94311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夜盤開盤到美股開盤前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(2100)</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55.2189 %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64.0000 %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53.381 %</a:t>
            </a:r>
          </a:p>
          <a:p>
            <a:pPr marL="457200" lvl="1" indent="0">
              <a:buNone/>
            </a:pPr>
            <a:endParaRPr lang="en-US" altLang="zh-TW" sz="2000" dirty="0">
              <a:latin typeface="Consolas" panose="020B0609020204030204" pitchFamily="49" charset="0"/>
            </a:endParaRPr>
          </a:p>
          <a:p>
            <a:endParaRPr lang="en-US" altLang="zh-TW" dirty="0"/>
          </a:p>
        </p:txBody>
      </p:sp>
      <p:pic>
        <p:nvPicPr>
          <p:cNvPr id="5" name="圖片 4">
            <a:extLst>
              <a:ext uri="{FF2B5EF4-FFF2-40B4-BE49-F238E27FC236}">
                <a16:creationId xmlns:a16="http://schemas.microsoft.com/office/drawing/2014/main" id="{1875DC63-8BE2-42D4-9057-7934CB3C1448}"/>
              </a:ext>
            </a:extLst>
          </p:cNvPr>
          <p:cNvPicPr>
            <a:picLocks noChangeAspect="1"/>
          </p:cNvPicPr>
          <p:nvPr/>
        </p:nvPicPr>
        <p:blipFill>
          <a:blip r:embed="rId2"/>
          <a:stretch>
            <a:fillRect/>
          </a:stretch>
        </p:blipFill>
        <p:spPr>
          <a:xfrm>
            <a:off x="838200" y="5473682"/>
            <a:ext cx="6593541" cy="940814"/>
          </a:xfrm>
          <a:prstGeom prst="rect">
            <a:avLst/>
          </a:prstGeom>
        </p:spPr>
      </p:pic>
      <p:pic>
        <p:nvPicPr>
          <p:cNvPr id="8" name="圖片 7">
            <a:extLst>
              <a:ext uri="{FF2B5EF4-FFF2-40B4-BE49-F238E27FC236}">
                <a16:creationId xmlns:a16="http://schemas.microsoft.com/office/drawing/2014/main" id="{87EB609F-2A9C-4EFC-880F-9B3C3FBE0CEB}"/>
              </a:ext>
            </a:extLst>
          </p:cNvPr>
          <p:cNvPicPr>
            <a:picLocks noChangeAspect="1"/>
          </p:cNvPicPr>
          <p:nvPr/>
        </p:nvPicPr>
        <p:blipFill>
          <a:blip r:embed="rId3"/>
          <a:stretch>
            <a:fillRect/>
          </a:stretch>
        </p:blipFill>
        <p:spPr>
          <a:xfrm>
            <a:off x="8091345" y="5572562"/>
            <a:ext cx="3029373" cy="743054"/>
          </a:xfrm>
          <a:prstGeom prst="rect">
            <a:avLst/>
          </a:prstGeom>
        </p:spPr>
      </p:pic>
      <p:pic>
        <p:nvPicPr>
          <p:cNvPr id="11" name="圖片 10">
            <a:extLst>
              <a:ext uri="{FF2B5EF4-FFF2-40B4-BE49-F238E27FC236}">
                <a16:creationId xmlns:a16="http://schemas.microsoft.com/office/drawing/2014/main" id="{9692C4B1-0F45-4120-942A-28BB6EF024E9}"/>
              </a:ext>
            </a:extLst>
          </p:cNvPr>
          <p:cNvPicPr>
            <a:picLocks noChangeAspect="1"/>
          </p:cNvPicPr>
          <p:nvPr/>
        </p:nvPicPr>
        <p:blipFill>
          <a:blip r:embed="rId4"/>
          <a:stretch>
            <a:fillRect/>
          </a:stretch>
        </p:blipFill>
        <p:spPr>
          <a:xfrm>
            <a:off x="838200" y="3696638"/>
            <a:ext cx="6593541" cy="941934"/>
          </a:xfrm>
          <a:prstGeom prst="rect">
            <a:avLst/>
          </a:prstGeom>
        </p:spPr>
      </p:pic>
      <p:pic>
        <p:nvPicPr>
          <p:cNvPr id="14" name="圖片 13">
            <a:extLst>
              <a:ext uri="{FF2B5EF4-FFF2-40B4-BE49-F238E27FC236}">
                <a16:creationId xmlns:a16="http://schemas.microsoft.com/office/drawing/2014/main" id="{2311E320-7235-4B02-9C78-1F787380A30F}"/>
              </a:ext>
            </a:extLst>
          </p:cNvPr>
          <p:cNvPicPr>
            <a:picLocks noChangeAspect="1"/>
          </p:cNvPicPr>
          <p:nvPr/>
        </p:nvPicPr>
        <p:blipFill>
          <a:blip r:embed="rId5"/>
          <a:stretch>
            <a:fillRect/>
          </a:stretch>
        </p:blipFill>
        <p:spPr>
          <a:xfrm>
            <a:off x="7943078" y="3786552"/>
            <a:ext cx="3029373" cy="762106"/>
          </a:xfrm>
          <a:prstGeom prst="rect">
            <a:avLst/>
          </a:prstGeom>
        </p:spPr>
      </p:pic>
      <p:pic>
        <p:nvPicPr>
          <p:cNvPr id="18" name="圖片 17">
            <a:extLst>
              <a:ext uri="{FF2B5EF4-FFF2-40B4-BE49-F238E27FC236}">
                <a16:creationId xmlns:a16="http://schemas.microsoft.com/office/drawing/2014/main" id="{09D8CD14-B949-4F4B-8741-8871C36D3898}"/>
              </a:ext>
            </a:extLst>
          </p:cNvPr>
          <p:cNvPicPr>
            <a:picLocks noChangeAspect="1"/>
          </p:cNvPicPr>
          <p:nvPr/>
        </p:nvPicPr>
        <p:blipFill>
          <a:blip r:embed="rId6"/>
          <a:stretch>
            <a:fillRect/>
          </a:stretch>
        </p:blipFill>
        <p:spPr>
          <a:xfrm>
            <a:off x="939053" y="1910752"/>
            <a:ext cx="6593545" cy="941935"/>
          </a:xfrm>
          <a:prstGeom prst="rect">
            <a:avLst/>
          </a:prstGeom>
        </p:spPr>
      </p:pic>
      <p:pic>
        <p:nvPicPr>
          <p:cNvPr id="21" name="圖片 20">
            <a:extLst>
              <a:ext uri="{FF2B5EF4-FFF2-40B4-BE49-F238E27FC236}">
                <a16:creationId xmlns:a16="http://schemas.microsoft.com/office/drawing/2014/main" id="{D893E479-C08C-4287-8BE4-ABD309551648}"/>
              </a:ext>
            </a:extLst>
          </p:cNvPr>
          <p:cNvPicPr>
            <a:picLocks noChangeAspect="1"/>
          </p:cNvPicPr>
          <p:nvPr/>
        </p:nvPicPr>
        <p:blipFill>
          <a:blip r:embed="rId7"/>
          <a:stretch>
            <a:fillRect/>
          </a:stretch>
        </p:blipFill>
        <p:spPr>
          <a:xfrm>
            <a:off x="7938039" y="1919592"/>
            <a:ext cx="3010320" cy="809738"/>
          </a:xfrm>
          <a:prstGeom prst="rect">
            <a:avLst/>
          </a:prstGeom>
        </p:spPr>
      </p:pic>
    </p:spTree>
    <p:extLst>
      <p:ext uri="{BB962C8B-B14F-4D97-AF65-F5344CB8AC3E}">
        <p14:creationId xmlns:p14="http://schemas.microsoft.com/office/powerpoint/2010/main" val="2386075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D636CDF1-C644-45B6-9E25-B07DC58C404C}"/>
              </a:ext>
            </a:extLst>
          </p:cNvPr>
          <p:cNvPicPr>
            <a:picLocks noChangeAspect="1"/>
          </p:cNvPicPr>
          <p:nvPr/>
        </p:nvPicPr>
        <p:blipFill>
          <a:blip r:embed="rId2"/>
          <a:stretch>
            <a:fillRect/>
          </a:stretch>
        </p:blipFill>
        <p:spPr>
          <a:xfrm>
            <a:off x="782173" y="3347505"/>
            <a:ext cx="6497161" cy="928166"/>
          </a:xfrm>
          <a:prstGeom prst="rect">
            <a:avLst/>
          </a:prstGeom>
        </p:spPr>
      </p:pic>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NQ</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TXF</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到隔日日盤開盤 </a:t>
            </a: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969887"/>
            <a:ext cx="10515600" cy="5000893"/>
          </a:xfrm>
        </p:spPr>
        <p:txBody>
          <a:bodyPr>
            <a:normAutofit/>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58.5010%</a:t>
            </a:r>
          </a:p>
          <a:p>
            <a:pPr marL="0" indent="0">
              <a:buNone/>
            </a:pPr>
            <a:endParaRPr lang="en-US" altLang="zh-TW" sz="2000" dirty="0"/>
          </a:p>
          <a:p>
            <a:pPr marL="0" indent="0">
              <a:buNone/>
            </a:pPr>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54.4248 %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alibri" panose="020F0502020204030204" pitchFamily="34" charset="0"/>
                <a:ea typeface="Calibri" panose="020F0502020204030204" pitchFamily="34" charset="0"/>
                <a:cs typeface="Calibri" panose="020F0502020204030204" pitchFamily="34" charset="0"/>
              </a:rPr>
              <a:t>Accuracy :53.4482%</a:t>
            </a:r>
          </a:p>
          <a:p>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endParaRPr lang="en-US" altLang="zh-TW" dirty="0"/>
          </a:p>
        </p:txBody>
      </p:sp>
      <p:sp>
        <p:nvSpPr>
          <p:cNvPr id="23" name="文字方塊 22">
            <a:extLst>
              <a:ext uri="{FF2B5EF4-FFF2-40B4-BE49-F238E27FC236}">
                <a16:creationId xmlns:a16="http://schemas.microsoft.com/office/drawing/2014/main" id="{13CDE313-E316-4A0D-B22B-33B6CB705832}"/>
              </a:ext>
            </a:extLst>
          </p:cNvPr>
          <p:cNvSpPr txBox="1"/>
          <p:nvPr/>
        </p:nvSpPr>
        <p:spPr>
          <a:xfrm>
            <a:off x="6296382" y="3027364"/>
            <a:ext cx="1254846" cy="307777"/>
          </a:xfrm>
          <a:prstGeom prst="rect">
            <a:avLst/>
          </a:prstGeom>
          <a:noFill/>
        </p:spPr>
        <p:txBody>
          <a:bodyPr wrap="square" rtlCol="0">
            <a:spAutoFit/>
          </a:bodyPr>
          <a:lstStyle/>
          <a:p>
            <a:r>
              <a:rPr lang="en-US" altLang="zh-TW" sz="1400" dirty="0"/>
              <a:t>2024-08-05</a:t>
            </a:r>
            <a:endParaRPr lang="zh-TW" altLang="en-US" sz="1400" dirty="0"/>
          </a:p>
        </p:txBody>
      </p:sp>
      <p:cxnSp>
        <p:nvCxnSpPr>
          <p:cNvPr id="27" name="直線單箭頭接點 26">
            <a:extLst>
              <a:ext uri="{FF2B5EF4-FFF2-40B4-BE49-F238E27FC236}">
                <a16:creationId xmlns:a16="http://schemas.microsoft.com/office/drawing/2014/main" id="{ED76FE13-19C7-49C1-BEA5-630BA8E1AD05}"/>
              </a:ext>
            </a:extLst>
          </p:cNvPr>
          <p:cNvCxnSpPr>
            <a:cxnSpLocks/>
          </p:cNvCxnSpPr>
          <p:nvPr/>
        </p:nvCxnSpPr>
        <p:spPr>
          <a:xfrm>
            <a:off x="6926186" y="3335141"/>
            <a:ext cx="0" cy="30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圖片 5">
            <a:extLst>
              <a:ext uri="{FF2B5EF4-FFF2-40B4-BE49-F238E27FC236}">
                <a16:creationId xmlns:a16="http://schemas.microsoft.com/office/drawing/2014/main" id="{961B7D7D-B3E0-4090-8FA3-D3919055B7CF}"/>
              </a:ext>
            </a:extLst>
          </p:cNvPr>
          <p:cNvPicPr>
            <a:picLocks noChangeAspect="1"/>
          </p:cNvPicPr>
          <p:nvPr/>
        </p:nvPicPr>
        <p:blipFill>
          <a:blip r:embed="rId3"/>
          <a:stretch>
            <a:fillRect/>
          </a:stretch>
        </p:blipFill>
        <p:spPr>
          <a:xfrm>
            <a:off x="936818" y="1666259"/>
            <a:ext cx="6441135" cy="920162"/>
          </a:xfrm>
          <a:prstGeom prst="rect">
            <a:avLst/>
          </a:prstGeom>
        </p:spPr>
      </p:pic>
      <p:pic>
        <p:nvPicPr>
          <p:cNvPr id="14" name="圖片 13">
            <a:extLst>
              <a:ext uri="{FF2B5EF4-FFF2-40B4-BE49-F238E27FC236}">
                <a16:creationId xmlns:a16="http://schemas.microsoft.com/office/drawing/2014/main" id="{D3C503E2-F6CA-44FD-8570-41B5348C0FCB}"/>
              </a:ext>
            </a:extLst>
          </p:cNvPr>
          <p:cNvPicPr>
            <a:picLocks noChangeAspect="1"/>
          </p:cNvPicPr>
          <p:nvPr/>
        </p:nvPicPr>
        <p:blipFill>
          <a:blip r:embed="rId4"/>
          <a:stretch>
            <a:fillRect/>
          </a:stretch>
        </p:blipFill>
        <p:spPr>
          <a:xfrm>
            <a:off x="7964164" y="3429000"/>
            <a:ext cx="3057952" cy="809738"/>
          </a:xfrm>
          <a:prstGeom prst="rect">
            <a:avLst/>
          </a:prstGeom>
        </p:spPr>
      </p:pic>
      <p:pic>
        <p:nvPicPr>
          <p:cNvPr id="17" name="圖片 16">
            <a:extLst>
              <a:ext uri="{FF2B5EF4-FFF2-40B4-BE49-F238E27FC236}">
                <a16:creationId xmlns:a16="http://schemas.microsoft.com/office/drawing/2014/main" id="{8E9A2802-16CB-452A-AEE1-5940717A9A45}"/>
              </a:ext>
            </a:extLst>
          </p:cNvPr>
          <p:cNvPicPr>
            <a:picLocks noChangeAspect="1"/>
          </p:cNvPicPr>
          <p:nvPr/>
        </p:nvPicPr>
        <p:blipFill>
          <a:blip r:embed="rId5"/>
          <a:stretch>
            <a:fillRect/>
          </a:stretch>
        </p:blipFill>
        <p:spPr>
          <a:xfrm>
            <a:off x="661147" y="5103834"/>
            <a:ext cx="6890081" cy="984297"/>
          </a:xfrm>
          <a:prstGeom prst="rect">
            <a:avLst/>
          </a:prstGeom>
        </p:spPr>
      </p:pic>
      <p:pic>
        <p:nvPicPr>
          <p:cNvPr id="19" name="圖片 18">
            <a:extLst>
              <a:ext uri="{FF2B5EF4-FFF2-40B4-BE49-F238E27FC236}">
                <a16:creationId xmlns:a16="http://schemas.microsoft.com/office/drawing/2014/main" id="{E816D580-A25B-4993-AFEB-F765FF501530}"/>
              </a:ext>
            </a:extLst>
          </p:cNvPr>
          <p:cNvPicPr>
            <a:picLocks noChangeAspect="1"/>
          </p:cNvPicPr>
          <p:nvPr/>
        </p:nvPicPr>
        <p:blipFill>
          <a:blip r:embed="rId6"/>
          <a:stretch>
            <a:fillRect/>
          </a:stretch>
        </p:blipFill>
        <p:spPr>
          <a:xfrm>
            <a:off x="8063328" y="5167493"/>
            <a:ext cx="3048425" cy="762106"/>
          </a:xfrm>
          <a:prstGeom prst="rect">
            <a:avLst/>
          </a:prstGeom>
        </p:spPr>
      </p:pic>
      <p:pic>
        <p:nvPicPr>
          <p:cNvPr id="21" name="圖片 20">
            <a:extLst>
              <a:ext uri="{FF2B5EF4-FFF2-40B4-BE49-F238E27FC236}">
                <a16:creationId xmlns:a16="http://schemas.microsoft.com/office/drawing/2014/main" id="{A301108A-6ABB-4D4B-880D-03E1F74E1A8F}"/>
              </a:ext>
            </a:extLst>
          </p:cNvPr>
          <p:cNvPicPr>
            <a:picLocks noChangeAspect="1"/>
          </p:cNvPicPr>
          <p:nvPr/>
        </p:nvPicPr>
        <p:blipFill>
          <a:blip r:embed="rId7"/>
          <a:stretch>
            <a:fillRect/>
          </a:stretch>
        </p:blipFill>
        <p:spPr>
          <a:xfrm>
            <a:off x="7964164" y="1666259"/>
            <a:ext cx="3029373" cy="752580"/>
          </a:xfrm>
          <a:prstGeom prst="rect">
            <a:avLst/>
          </a:prstGeom>
        </p:spPr>
      </p:pic>
    </p:spTree>
    <p:extLst>
      <p:ext uri="{BB962C8B-B14F-4D97-AF65-F5344CB8AC3E}">
        <p14:creationId xmlns:p14="http://schemas.microsoft.com/office/powerpoint/2010/main" val="7052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4AEF3-6ECC-43DB-859F-5D1542DA825B}"/>
              </a:ext>
            </a:extLst>
          </p:cNvPr>
          <p:cNvSpPr>
            <a:spLocks noGrp="1"/>
          </p:cNvSpPr>
          <p:nvPr>
            <p:ph type="title"/>
          </p:nvPr>
        </p:nvSpPr>
        <p:spPr>
          <a:xfrm>
            <a:off x="838200" y="365125"/>
            <a:ext cx="10515600" cy="656851"/>
          </a:xfrm>
        </p:spPr>
        <p:txBody>
          <a:bodyPr>
            <a:norm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美盤中</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NQ</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的關係</a:t>
            </a:r>
          </a:p>
        </p:txBody>
      </p:sp>
      <p:sp>
        <p:nvSpPr>
          <p:cNvPr id="3" name="內容版面配置區 2">
            <a:extLst>
              <a:ext uri="{FF2B5EF4-FFF2-40B4-BE49-F238E27FC236}">
                <a16:creationId xmlns:a16="http://schemas.microsoft.com/office/drawing/2014/main" id="{14E01363-8E3E-4742-9829-77B993F30796}"/>
              </a:ext>
            </a:extLst>
          </p:cNvPr>
          <p:cNvSpPr>
            <a:spLocks noGrp="1"/>
          </p:cNvSpPr>
          <p:nvPr>
            <p:ph idx="1"/>
          </p:nvPr>
        </p:nvSpPr>
        <p:spPr>
          <a:xfrm>
            <a:off x="838200" y="1346852"/>
            <a:ext cx="10515600" cy="5154987"/>
          </a:xfrm>
        </p:spPr>
        <p:txBody>
          <a:bodyPr>
            <a:norm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NQ 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分鐘的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Corr</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=0.2071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Beta=0.1007</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R2=0.043</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NQ 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分鐘的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Corr</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=0.2215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Beta=0.1056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R2=0.049</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NQ30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分鐘的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Corr</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=0.2423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Beta=0.1133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R2=0.059</a:t>
            </a:r>
          </a:p>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NQ</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每分鐘的價格變化計算兩者的差異，當差異超過</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2bp</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則視為岔開。</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當岔開產生時，未來一段時間內</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是否會跟著</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NQ</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的方向。</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C5566BD1-84A6-44E1-B15C-95D3FD70E803}"/>
              </a:ext>
            </a:extLst>
          </p:cNvPr>
          <p:cNvPicPr>
            <a:picLocks noChangeAspect="1"/>
          </p:cNvPicPr>
          <p:nvPr/>
        </p:nvPicPr>
        <p:blipFill>
          <a:blip r:embed="rId2"/>
          <a:stretch>
            <a:fillRect/>
          </a:stretch>
        </p:blipFill>
        <p:spPr>
          <a:xfrm>
            <a:off x="385482" y="3491753"/>
            <a:ext cx="5710518" cy="2729753"/>
          </a:xfrm>
          <a:prstGeom prst="rect">
            <a:avLst/>
          </a:prstGeom>
        </p:spPr>
      </p:pic>
      <p:pic>
        <p:nvPicPr>
          <p:cNvPr id="19" name="圖片 18">
            <a:extLst>
              <a:ext uri="{FF2B5EF4-FFF2-40B4-BE49-F238E27FC236}">
                <a16:creationId xmlns:a16="http://schemas.microsoft.com/office/drawing/2014/main" id="{B4A22D0B-BF44-4DDD-8F4D-EDE3D576DBEF}"/>
              </a:ext>
            </a:extLst>
          </p:cNvPr>
          <p:cNvPicPr>
            <a:picLocks noChangeAspect="1"/>
          </p:cNvPicPr>
          <p:nvPr/>
        </p:nvPicPr>
        <p:blipFill>
          <a:blip r:embed="rId3"/>
          <a:stretch>
            <a:fillRect/>
          </a:stretch>
        </p:blipFill>
        <p:spPr>
          <a:xfrm>
            <a:off x="6227183" y="3619313"/>
            <a:ext cx="1816405" cy="2539440"/>
          </a:xfrm>
          <a:prstGeom prst="rect">
            <a:avLst/>
          </a:prstGeom>
        </p:spPr>
      </p:pic>
      <p:sp>
        <p:nvSpPr>
          <p:cNvPr id="20" name="文字方塊 19">
            <a:extLst>
              <a:ext uri="{FF2B5EF4-FFF2-40B4-BE49-F238E27FC236}">
                <a16:creationId xmlns:a16="http://schemas.microsoft.com/office/drawing/2014/main" id="{1305F8CA-CE20-4BA3-84CF-6359E3C2FFEE}"/>
              </a:ext>
            </a:extLst>
          </p:cNvPr>
          <p:cNvSpPr txBox="1"/>
          <p:nvPr/>
        </p:nvSpPr>
        <p:spPr>
          <a:xfrm>
            <a:off x="6974086" y="6221506"/>
            <a:ext cx="1816405" cy="369332"/>
          </a:xfrm>
          <a:prstGeom prst="rect">
            <a:avLst/>
          </a:prstGeom>
          <a:noFill/>
        </p:spPr>
        <p:txBody>
          <a:bodyPr wrap="square" rtlCol="0">
            <a:spAutoFit/>
          </a:bodyPr>
          <a:lstStyle/>
          <a:p>
            <a:r>
              <a:rPr lang="en-US" altLang="zh-TW" dirty="0"/>
              <a:t>1 min</a:t>
            </a:r>
            <a:endParaRPr lang="zh-TW" altLang="en-US" dirty="0"/>
          </a:p>
        </p:txBody>
      </p:sp>
      <p:pic>
        <p:nvPicPr>
          <p:cNvPr id="22" name="圖片 21">
            <a:extLst>
              <a:ext uri="{FF2B5EF4-FFF2-40B4-BE49-F238E27FC236}">
                <a16:creationId xmlns:a16="http://schemas.microsoft.com/office/drawing/2014/main" id="{4666ACD4-9943-49DF-AD41-5378E78B87A9}"/>
              </a:ext>
            </a:extLst>
          </p:cNvPr>
          <p:cNvPicPr>
            <a:picLocks noChangeAspect="1"/>
          </p:cNvPicPr>
          <p:nvPr/>
        </p:nvPicPr>
        <p:blipFill>
          <a:blip r:embed="rId4"/>
          <a:stretch>
            <a:fillRect/>
          </a:stretch>
        </p:blipFill>
        <p:spPr>
          <a:xfrm>
            <a:off x="8043588" y="3627696"/>
            <a:ext cx="1692084" cy="2504811"/>
          </a:xfrm>
          <a:prstGeom prst="rect">
            <a:avLst/>
          </a:prstGeom>
        </p:spPr>
      </p:pic>
      <p:sp>
        <p:nvSpPr>
          <p:cNvPr id="23" name="文字方塊 22">
            <a:extLst>
              <a:ext uri="{FF2B5EF4-FFF2-40B4-BE49-F238E27FC236}">
                <a16:creationId xmlns:a16="http://schemas.microsoft.com/office/drawing/2014/main" id="{3EF81DBA-89EF-44E2-BC79-23EB1F114730}"/>
              </a:ext>
            </a:extLst>
          </p:cNvPr>
          <p:cNvSpPr txBox="1"/>
          <p:nvPr/>
        </p:nvSpPr>
        <p:spPr>
          <a:xfrm>
            <a:off x="8827470" y="6221506"/>
            <a:ext cx="809590" cy="369332"/>
          </a:xfrm>
          <a:prstGeom prst="rect">
            <a:avLst/>
          </a:prstGeom>
          <a:noFill/>
        </p:spPr>
        <p:txBody>
          <a:bodyPr wrap="square" rtlCol="0">
            <a:spAutoFit/>
          </a:bodyPr>
          <a:lstStyle/>
          <a:p>
            <a:r>
              <a:rPr lang="en-US" altLang="zh-TW" dirty="0"/>
              <a:t>5 min</a:t>
            </a:r>
            <a:endParaRPr lang="zh-TW" altLang="en-US" dirty="0"/>
          </a:p>
        </p:txBody>
      </p:sp>
    </p:spTree>
    <p:extLst>
      <p:ext uri="{BB962C8B-B14F-4D97-AF65-F5344CB8AC3E}">
        <p14:creationId xmlns:p14="http://schemas.microsoft.com/office/powerpoint/2010/main" val="318671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4AEF3-6ECC-43DB-859F-5D1542DA825B}"/>
              </a:ext>
            </a:extLst>
          </p:cNvPr>
          <p:cNvSpPr>
            <a:spLocks noGrp="1"/>
          </p:cNvSpPr>
          <p:nvPr>
            <p:ph type="title"/>
          </p:nvPr>
        </p:nvSpPr>
        <p:spPr>
          <a:xfrm>
            <a:off x="838200" y="365125"/>
            <a:ext cx="10515600" cy="656851"/>
          </a:xfrm>
        </p:spPr>
        <p:txBody>
          <a:bodyPr>
            <a:normAutofit/>
          </a:body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美盤中</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NQ</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的關係</a:t>
            </a:r>
          </a:p>
        </p:txBody>
      </p:sp>
      <p:sp>
        <p:nvSpPr>
          <p:cNvPr id="3" name="內容版面配置區 2">
            <a:extLst>
              <a:ext uri="{FF2B5EF4-FFF2-40B4-BE49-F238E27FC236}">
                <a16:creationId xmlns:a16="http://schemas.microsoft.com/office/drawing/2014/main" id="{14E01363-8E3E-4742-9829-77B993F30796}"/>
              </a:ext>
            </a:extLst>
          </p:cNvPr>
          <p:cNvSpPr>
            <a:spLocks noGrp="1"/>
          </p:cNvSpPr>
          <p:nvPr>
            <p:ph idx="1"/>
          </p:nvPr>
        </p:nvSpPr>
        <p:spPr>
          <a:xfrm>
            <a:off x="838200" y="1021976"/>
            <a:ext cx="10515600" cy="5479863"/>
          </a:xfrm>
        </p:spPr>
        <p:txBody>
          <a:bodyPr>
            <a:norm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NQ(1min)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v.s</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TXF (1 min)</a:t>
            </a:r>
          </a:p>
        </p:txBody>
      </p:sp>
    </p:spTree>
    <p:extLst>
      <p:ext uri="{BB962C8B-B14F-4D97-AF65-F5344CB8AC3E}">
        <p14:creationId xmlns:p14="http://schemas.microsoft.com/office/powerpoint/2010/main" val="229222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圖片 24">
            <a:extLst>
              <a:ext uri="{FF2B5EF4-FFF2-40B4-BE49-F238E27FC236}">
                <a16:creationId xmlns:a16="http://schemas.microsoft.com/office/drawing/2014/main" id="{4139DF23-B978-4070-AFF4-677B36CFCCFC}"/>
              </a:ext>
            </a:extLst>
          </p:cNvPr>
          <p:cNvPicPr>
            <a:picLocks noChangeAspect="1"/>
          </p:cNvPicPr>
          <p:nvPr/>
        </p:nvPicPr>
        <p:blipFill>
          <a:blip r:embed="rId2"/>
          <a:stretch>
            <a:fillRect/>
          </a:stretch>
        </p:blipFill>
        <p:spPr>
          <a:xfrm>
            <a:off x="3640895" y="2618854"/>
            <a:ext cx="6481493" cy="925927"/>
          </a:xfrm>
          <a:prstGeom prst="rect">
            <a:avLst/>
          </a:prstGeom>
        </p:spPr>
      </p:pic>
      <p:graphicFrame>
        <p:nvGraphicFramePr>
          <p:cNvPr id="22" name="表格 8">
            <a:extLst>
              <a:ext uri="{FF2B5EF4-FFF2-40B4-BE49-F238E27FC236}">
                <a16:creationId xmlns:a16="http://schemas.microsoft.com/office/drawing/2014/main" id="{5FA068E3-0830-48ED-AD9F-AB22F7DCBBAE}"/>
              </a:ext>
            </a:extLst>
          </p:cNvPr>
          <p:cNvGraphicFramePr>
            <a:graphicFrameLocks noGrp="1"/>
          </p:cNvGraphicFramePr>
          <p:nvPr>
            <p:extLst>
              <p:ext uri="{D42A27DB-BD31-4B8C-83A1-F6EECF244321}">
                <p14:modId xmlns:p14="http://schemas.microsoft.com/office/powerpoint/2010/main" val="2550372003"/>
              </p:ext>
            </p:extLst>
          </p:nvPr>
        </p:nvGraphicFramePr>
        <p:xfrm>
          <a:off x="1974307" y="566461"/>
          <a:ext cx="8125012" cy="1849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868625546"/>
                    </a:ext>
                  </a:extLst>
                </a:gridCol>
                <a:gridCol w="1532965">
                  <a:extLst>
                    <a:ext uri="{9D8B030D-6E8A-4147-A177-3AD203B41FA5}">
                      <a16:colId xmlns:a16="http://schemas.microsoft.com/office/drawing/2014/main" val="3923050266"/>
                    </a:ext>
                  </a:extLst>
                </a:gridCol>
                <a:gridCol w="1512047">
                  <a:extLst>
                    <a:ext uri="{9D8B030D-6E8A-4147-A177-3AD203B41FA5}">
                      <a16:colId xmlns:a16="http://schemas.microsoft.com/office/drawing/2014/main" val="3656302974"/>
                    </a:ext>
                  </a:extLst>
                </a:gridCol>
                <a:gridCol w="1625600">
                  <a:extLst>
                    <a:ext uri="{9D8B030D-6E8A-4147-A177-3AD203B41FA5}">
                      <a16:colId xmlns:a16="http://schemas.microsoft.com/office/drawing/2014/main" val="3219746304"/>
                    </a:ext>
                  </a:extLst>
                </a:gridCol>
                <a:gridCol w="1625600">
                  <a:extLst>
                    <a:ext uri="{9D8B030D-6E8A-4147-A177-3AD203B41FA5}">
                      <a16:colId xmlns:a16="http://schemas.microsoft.com/office/drawing/2014/main" val="3076422544"/>
                    </a:ext>
                  </a:extLst>
                </a:gridCol>
              </a:tblGrid>
              <a:tr h="370840">
                <a:tc>
                  <a:txBody>
                    <a:bodyPr/>
                    <a:lstStyle/>
                    <a:p>
                      <a:r>
                        <a:rPr lang="zh-TW" altLang="en-US" dirty="0"/>
                        <a:t>岔開 </a:t>
                      </a:r>
                      <a:r>
                        <a:rPr lang="en-US" altLang="zh-TW" dirty="0"/>
                        <a:t>&gt;2bp</a:t>
                      </a:r>
                      <a:endParaRPr lang="zh-TW" altLang="en-US" dirty="0"/>
                    </a:p>
                  </a:txBody>
                  <a:tcPr/>
                </a:tc>
                <a:tc>
                  <a:txBody>
                    <a:bodyPr/>
                    <a:lstStyle/>
                    <a:p>
                      <a:pPr algn="r"/>
                      <a:r>
                        <a:rPr lang="en-US" altLang="zh-TW" dirty="0"/>
                        <a:t>3min</a:t>
                      </a:r>
                      <a:endParaRPr lang="zh-TW" altLang="en-US" dirty="0"/>
                    </a:p>
                  </a:txBody>
                  <a:tcPr/>
                </a:tc>
                <a:tc>
                  <a:txBody>
                    <a:bodyPr/>
                    <a:lstStyle/>
                    <a:p>
                      <a:pPr algn="r"/>
                      <a:r>
                        <a:rPr lang="en-US" altLang="zh-TW" dirty="0"/>
                        <a:t>5min</a:t>
                      </a:r>
                      <a:endParaRPr lang="zh-TW" altLang="en-US" dirty="0"/>
                    </a:p>
                  </a:txBody>
                  <a:tcPr/>
                </a:tc>
                <a:tc>
                  <a:txBody>
                    <a:bodyPr/>
                    <a:lstStyle/>
                    <a:p>
                      <a:pPr algn="r"/>
                      <a:r>
                        <a:rPr lang="en-US" altLang="zh-TW" dirty="0"/>
                        <a:t>10min</a:t>
                      </a:r>
                      <a:endParaRPr lang="zh-TW" altLang="en-US" dirty="0"/>
                    </a:p>
                  </a:txBody>
                  <a:tcPr/>
                </a:tc>
                <a:tc>
                  <a:txBody>
                    <a:bodyPr/>
                    <a:lstStyle/>
                    <a:p>
                      <a:pPr algn="r"/>
                      <a:r>
                        <a:rPr lang="en-US" altLang="zh-TW" dirty="0"/>
                        <a:t>15min</a:t>
                      </a:r>
                      <a:endParaRPr lang="zh-TW" altLang="en-US" dirty="0"/>
                    </a:p>
                  </a:txBody>
                  <a:tcPr/>
                </a:tc>
                <a:extLst>
                  <a:ext uri="{0D108BD9-81ED-4DB2-BD59-A6C34878D82A}">
                    <a16:rowId xmlns:a16="http://schemas.microsoft.com/office/drawing/2014/main" val="2206936956"/>
                  </a:ext>
                </a:extLst>
              </a:tr>
              <a:tr h="370840">
                <a:tc>
                  <a:txBody>
                    <a:bodyPr/>
                    <a:lstStyle/>
                    <a:p>
                      <a:r>
                        <a:rPr lang="en-US" altLang="zh-TW" dirty="0" err="1"/>
                        <a:t>Corr</a:t>
                      </a:r>
                      <a:endParaRPr lang="en-US" altLang="zh-TW" dirty="0"/>
                    </a:p>
                  </a:txBody>
                  <a:tcPr/>
                </a:tc>
                <a:tc>
                  <a:txBody>
                    <a:bodyPr/>
                    <a:lstStyle/>
                    <a:p>
                      <a:pPr algn="r"/>
                      <a:r>
                        <a:rPr lang="en-US" altLang="zh-TW" dirty="0"/>
                        <a:t>-0.0054</a:t>
                      </a:r>
                      <a:endParaRPr lang="zh-TW" altLang="en-US" dirty="0"/>
                    </a:p>
                  </a:txBody>
                  <a:tcPr/>
                </a:tc>
                <a:tc>
                  <a:txBody>
                    <a:bodyPr/>
                    <a:lstStyle/>
                    <a:p>
                      <a:pPr algn="r"/>
                      <a:r>
                        <a:rPr lang="en-US" altLang="zh-TW" dirty="0"/>
                        <a:t>-0.0069</a:t>
                      </a:r>
                      <a:endParaRPr lang="zh-TW" altLang="en-US" dirty="0"/>
                    </a:p>
                  </a:txBody>
                  <a:tcPr/>
                </a:tc>
                <a:tc>
                  <a:txBody>
                    <a:bodyPr/>
                    <a:lstStyle/>
                    <a:p>
                      <a:pPr algn="r"/>
                      <a:r>
                        <a:rPr lang="en-US" altLang="zh-TW" dirty="0"/>
                        <a:t>0.0006</a:t>
                      </a:r>
                      <a:endParaRPr lang="zh-TW" altLang="en-US" dirty="0"/>
                    </a:p>
                  </a:txBody>
                  <a:tcPr/>
                </a:tc>
                <a:tc>
                  <a:txBody>
                    <a:bodyPr/>
                    <a:lstStyle/>
                    <a:p>
                      <a:pPr algn="r"/>
                      <a:r>
                        <a:rPr lang="en-US" altLang="zh-TW" dirty="0"/>
                        <a:t>0.0004</a:t>
                      </a:r>
                      <a:endParaRPr lang="zh-TW" altLang="en-US" dirty="0"/>
                    </a:p>
                  </a:txBody>
                  <a:tcPr/>
                </a:tc>
                <a:extLst>
                  <a:ext uri="{0D108BD9-81ED-4DB2-BD59-A6C34878D82A}">
                    <a16:rowId xmlns:a16="http://schemas.microsoft.com/office/drawing/2014/main" val="1044182508"/>
                  </a:ext>
                </a:extLst>
              </a:tr>
              <a:tr h="358489">
                <a:tc>
                  <a:txBody>
                    <a:bodyPr/>
                    <a:lstStyle/>
                    <a:p>
                      <a:r>
                        <a:rPr lang="en-US" altLang="zh-TW" dirty="0"/>
                        <a:t>Beta</a:t>
                      </a:r>
                      <a:endParaRPr lang="zh-TW" altLang="en-US" dirty="0"/>
                    </a:p>
                  </a:txBody>
                  <a:tcPr/>
                </a:tc>
                <a:tc>
                  <a:txBody>
                    <a:bodyPr/>
                    <a:lstStyle/>
                    <a:p>
                      <a:pPr algn="r"/>
                      <a:r>
                        <a:rPr lang="en-US" altLang="zh-TW" dirty="0"/>
                        <a:t>-0.0052</a:t>
                      </a:r>
                      <a:endParaRPr lang="zh-TW" altLang="en-US" dirty="0"/>
                    </a:p>
                  </a:txBody>
                  <a:tcPr/>
                </a:tc>
                <a:tc>
                  <a:txBody>
                    <a:bodyPr/>
                    <a:lstStyle/>
                    <a:p>
                      <a:pPr algn="r"/>
                      <a:r>
                        <a:rPr lang="en-US" altLang="zh-TW" dirty="0"/>
                        <a:t>-0.0085</a:t>
                      </a:r>
                      <a:endParaRPr lang="zh-TW" altLang="en-US" dirty="0"/>
                    </a:p>
                  </a:txBody>
                  <a:tcPr/>
                </a:tc>
                <a:tc>
                  <a:txBody>
                    <a:bodyPr/>
                    <a:lstStyle/>
                    <a:p>
                      <a:pPr algn="r"/>
                      <a:r>
                        <a:rPr lang="en-US" altLang="zh-TW" dirty="0"/>
                        <a:t>0.0010</a:t>
                      </a:r>
                      <a:endParaRPr lang="zh-TW" altLang="en-US" dirty="0"/>
                    </a:p>
                  </a:txBody>
                  <a:tcPr/>
                </a:tc>
                <a:tc>
                  <a:txBody>
                    <a:bodyPr/>
                    <a:lstStyle/>
                    <a:p>
                      <a:pPr algn="r"/>
                      <a:r>
                        <a:rPr lang="en-US" altLang="zh-TW" dirty="0"/>
                        <a:t>0.0086</a:t>
                      </a:r>
                      <a:endParaRPr lang="zh-TW" altLang="en-US" dirty="0"/>
                    </a:p>
                  </a:txBody>
                  <a:tcPr/>
                </a:tc>
                <a:extLst>
                  <a:ext uri="{0D108BD9-81ED-4DB2-BD59-A6C34878D82A}">
                    <a16:rowId xmlns:a16="http://schemas.microsoft.com/office/drawing/2014/main" val="3854085668"/>
                  </a:ext>
                </a:extLst>
              </a:tr>
              <a:tr h="370840">
                <a:tc>
                  <a:txBody>
                    <a:bodyPr/>
                    <a:lstStyle/>
                    <a:p>
                      <a:r>
                        <a:rPr lang="en-US" altLang="zh-TW" dirty="0"/>
                        <a:t>R2 (%)</a:t>
                      </a:r>
                      <a:endParaRPr lang="zh-TW" altLang="en-US" dirty="0"/>
                    </a:p>
                  </a:txBody>
                  <a:tcPr/>
                </a:tc>
                <a:tc>
                  <a:txBody>
                    <a:bodyPr/>
                    <a:lstStyle/>
                    <a:p>
                      <a:pPr algn="r"/>
                      <a:r>
                        <a:rPr lang="en-US" altLang="zh-TW" dirty="0"/>
                        <a:t>0.0029</a:t>
                      </a:r>
                      <a:endParaRPr lang="zh-TW" altLang="en-US" dirty="0"/>
                    </a:p>
                  </a:txBody>
                  <a:tcPr/>
                </a:tc>
                <a:tc>
                  <a:txBody>
                    <a:bodyPr/>
                    <a:lstStyle/>
                    <a:p>
                      <a:pPr algn="r"/>
                      <a:r>
                        <a:rPr lang="en-US" altLang="zh-TW" dirty="0"/>
                        <a:t>0.0048</a:t>
                      </a:r>
                      <a:endParaRPr lang="zh-TW" altLang="en-US" dirty="0"/>
                    </a:p>
                  </a:txBody>
                  <a:tcPr/>
                </a:tc>
                <a:tc>
                  <a:txBody>
                    <a:bodyPr/>
                    <a:lstStyle/>
                    <a:p>
                      <a:pPr algn="r"/>
                      <a:r>
                        <a:rPr lang="en-US" altLang="zh-TW" dirty="0"/>
                        <a:t>0.0000</a:t>
                      </a:r>
                      <a:endParaRPr lang="zh-TW" altLang="en-US" dirty="0"/>
                    </a:p>
                  </a:txBody>
                  <a:tcPr/>
                </a:tc>
                <a:tc>
                  <a:txBody>
                    <a:bodyPr/>
                    <a:lstStyle/>
                    <a:p>
                      <a:pPr algn="r"/>
                      <a:r>
                        <a:rPr lang="en-US" altLang="zh-TW" dirty="0"/>
                        <a:t>0.0018</a:t>
                      </a:r>
                      <a:endParaRPr lang="zh-TW" altLang="en-US" dirty="0"/>
                    </a:p>
                  </a:txBody>
                  <a:tcPr/>
                </a:tc>
                <a:extLst>
                  <a:ext uri="{0D108BD9-81ED-4DB2-BD59-A6C34878D82A}">
                    <a16:rowId xmlns:a16="http://schemas.microsoft.com/office/drawing/2014/main" val="454384877"/>
                  </a:ext>
                </a:extLst>
              </a:tr>
              <a:tr h="370840">
                <a:tc>
                  <a:txBody>
                    <a:bodyPr/>
                    <a:lstStyle/>
                    <a:p>
                      <a:r>
                        <a:rPr lang="en-US" altLang="zh-TW" dirty="0"/>
                        <a:t>Dir Accuracy (%)</a:t>
                      </a:r>
                      <a:endParaRPr lang="zh-TW" altLang="en-US" dirty="0"/>
                    </a:p>
                  </a:txBody>
                  <a:tcPr/>
                </a:tc>
                <a:tc>
                  <a:txBody>
                    <a:bodyPr/>
                    <a:lstStyle/>
                    <a:p>
                      <a:pPr algn="r"/>
                      <a:r>
                        <a:rPr lang="en-US" altLang="zh-TW" dirty="0"/>
                        <a:t>56.1577</a:t>
                      </a:r>
                      <a:endParaRPr lang="zh-TW" altLang="en-US" dirty="0"/>
                    </a:p>
                  </a:txBody>
                  <a:tcPr/>
                </a:tc>
                <a:tc>
                  <a:txBody>
                    <a:bodyPr/>
                    <a:lstStyle/>
                    <a:p>
                      <a:pPr algn="r"/>
                      <a:r>
                        <a:rPr lang="en-US" altLang="zh-TW" dirty="0"/>
                        <a:t>55.43</a:t>
                      </a:r>
                      <a:endParaRPr lang="zh-TW" altLang="en-US" dirty="0"/>
                    </a:p>
                  </a:txBody>
                  <a:tcPr/>
                </a:tc>
                <a:tc>
                  <a:txBody>
                    <a:bodyPr/>
                    <a:lstStyle/>
                    <a:p>
                      <a:pPr algn="r"/>
                      <a:r>
                        <a:rPr lang="en-US" altLang="zh-TW" dirty="0"/>
                        <a:t>54.7228</a:t>
                      </a:r>
                      <a:endParaRPr lang="zh-TW" altLang="en-US" dirty="0"/>
                    </a:p>
                  </a:txBody>
                  <a:tcPr/>
                </a:tc>
                <a:tc>
                  <a:txBody>
                    <a:bodyPr/>
                    <a:lstStyle/>
                    <a:p>
                      <a:pPr algn="r"/>
                      <a:r>
                        <a:rPr lang="en-US" altLang="zh-TW" dirty="0"/>
                        <a:t>54.6067</a:t>
                      </a:r>
                      <a:endParaRPr lang="zh-TW" altLang="en-US" dirty="0"/>
                    </a:p>
                  </a:txBody>
                  <a:tcPr/>
                </a:tc>
                <a:extLst>
                  <a:ext uri="{0D108BD9-81ED-4DB2-BD59-A6C34878D82A}">
                    <a16:rowId xmlns:a16="http://schemas.microsoft.com/office/drawing/2014/main" val="1781169034"/>
                  </a:ext>
                </a:extLst>
              </a:tr>
            </a:tbl>
          </a:graphicData>
        </a:graphic>
      </p:graphicFrame>
      <p:pic>
        <p:nvPicPr>
          <p:cNvPr id="23" name="圖片 22">
            <a:extLst>
              <a:ext uri="{FF2B5EF4-FFF2-40B4-BE49-F238E27FC236}">
                <a16:creationId xmlns:a16="http://schemas.microsoft.com/office/drawing/2014/main" id="{A4ABA4C3-FE4D-40E3-B1E6-C63192CFA653}"/>
              </a:ext>
            </a:extLst>
          </p:cNvPr>
          <p:cNvPicPr>
            <a:picLocks noChangeAspect="1"/>
          </p:cNvPicPr>
          <p:nvPr/>
        </p:nvPicPr>
        <p:blipFill>
          <a:blip r:embed="rId3"/>
          <a:stretch>
            <a:fillRect/>
          </a:stretch>
        </p:blipFill>
        <p:spPr>
          <a:xfrm>
            <a:off x="3617832" y="3477530"/>
            <a:ext cx="6481487" cy="925926"/>
          </a:xfrm>
          <a:prstGeom prst="rect">
            <a:avLst/>
          </a:prstGeom>
        </p:spPr>
      </p:pic>
      <p:sp>
        <p:nvSpPr>
          <p:cNvPr id="24" name="文字方塊 23">
            <a:extLst>
              <a:ext uri="{FF2B5EF4-FFF2-40B4-BE49-F238E27FC236}">
                <a16:creationId xmlns:a16="http://schemas.microsoft.com/office/drawing/2014/main" id="{C239D59A-6A5B-4397-969C-E328A4986546}"/>
              </a:ext>
            </a:extLst>
          </p:cNvPr>
          <p:cNvSpPr txBox="1"/>
          <p:nvPr/>
        </p:nvSpPr>
        <p:spPr>
          <a:xfrm>
            <a:off x="2052917" y="2911755"/>
            <a:ext cx="3319769"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3min</a:t>
            </a:r>
          </a:p>
          <a:p>
            <a:pPr marL="285750" indent="-285750">
              <a:buFont typeface="Arial" panose="020B0604020202020204" pitchFamily="34" charset="0"/>
              <a:buChar char="•"/>
            </a:pPr>
            <a:endParaRPr lang="en-US" altLang="zh-TW" dirty="0"/>
          </a:p>
          <a:p>
            <a:endParaRPr lang="en-US" altLang="zh-TW" dirty="0"/>
          </a:p>
          <a:p>
            <a:pPr marL="285750" indent="-285750">
              <a:buFont typeface="Arial" panose="020B0604020202020204" pitchFamily="34" charset="0"/>
              <a:buChar char="•"/>
            </a:pPr>
            <a:r>
              <a:rPr lang="en-US" altLang="zh-TW" dirty="0"/>
              <a:t>5min</a:t>
            </a:r>
          </a:p>
          <a:p>
            <a:pPr marL="285750" indent="-285750">
              <a:buFont typeface="Arial" panose="020B0604020202020204" pitchFamily="34" charset="0"/>
              <a:buChar char="•"/>
            </a:pPr>
            <a:endParaRPr lang="en-US" altLang="zh-TW" dirty="0"/>
          </a:p>
          <a:p>
            <a:endParaRPr lang="en-US" altLang="zh-TW" dirty="0"/>
          </a:p>
          <a:p>
            <a:pPr marL="285750" indent="-285750">
              <a:buFont typeface="Arial" panose="020B0604020202020204" pitchFamily="34" charset="0"/>
              <a:buChar char="•"/>
            </a:pPr>
            <a:r>
              <a:rPr lang="en-US" altLang="zh-TW" dirty="0"/>
              <a:t>10min</a:t>
            </a:r>
          </a:p>
          <a:p>
            <a:pPr marL="285750" indent="-285750">
              <a:buFont typeface="Arial" panose="020B0604020202020204" pitchFamily="34" charset="0"/>
              <a:buChar char="•"/>
            </a:pPr>
            <a:endParaRPr lang="en-US" altLang="zh-TW" dirty="0"/>
          </a:p>
          <a:p>
            <a:endParaRPr lang="en-US" altLang="zh-TW" dirty="0"/>
          </a:p>
          <a:p>
            <a:pPr marL="285750" indent="-285750">
              <a:buFont typeface="Arial" panose="020B0604020202020204" pitchFamily="34" charset="0"/>
              <a:buChar char="•"/>
            </a:pPr>
            <a:r>
              <a:rPr lang="en-US" altLang="zh-TW" dirty="0"/>
              <a:t>15min</a:t>
            </a:r>
            <a:endParaRPr lang="zh-TW" altLang="en-US" dirty="0"/>
          </a:p>
        </p:txBody>
      </p:sp>
      <p:pic>
        <p:nvPicPr>
          <p:cNvPr id="26" name="圖片 25">
            <a:extLst>
              <a:ext uri="{FF2B5EF4-FFF2-40B4-BE49-F238E27FC236}">
                <a16:creationId xmlns:a16="http://schemas.microsoft.com/office/drawing/2014/main" id="{784662F9-90FA-4492-A552-1AF11D0EAEDF}"/>
              </a:ext>
            </a:extLst>
          </p:cNvPr>
          <p:cNvPicPr>
            <a:picLocks noChangeAspect="1"/>
          </p:cNvPicPr>
          <p:nvPr/>
        </p:nvPicPr>
        <p:blipFill>
          <a:blip r:embed="rId4"/>
          <a:stretch>
            <a:fillRect/>
          </a:stretch>
        </p:blipFill>
        <p:spPr>
          <a:xfrm>
            <a:off x="3571693" y="4349650"/>
            <a:ext cx="6567389" cy="928253"/>
          </a:xfrm>
          <a:prstGeom prst="rect">
            <a:avLst/>
          </a:prstGeom>
        </p:spPr>
      </p:pic>
      <p:pic>
        <p:nvPicPr>
          <p:cNvPr id="27" name="圖片 26">
            <a:extLst>
              <a:ext uri="{FF2B5EF4-FFF2-40B4-BE49-F238E27FC236}">
                <a16:creationId xmlns:a16="http://schemas.microsoft.com/office/drawing/2014/main" id="{BA53A3AE-A619-4161-A20C-B2D4C14D53E7}"/>
              </a:ext>
            </a:extLst>
          </p:cNvPr>
          <p:cNvPicPr>
            <a:picLocks noChangeAspect="1"/>
          </p:cNvPicPr>
          <p:nvPr/>
        </p:nvPicPr>
        <p:blipFill>
          <a:blip r:embed="rId5"/>
          <a:stretch>
            <a:fillRect/>
          </a:stretch>
        </p:blipFill>
        <p:spPr>
          <a:xfrm>
            <a:off x="3571697" y="5201591"/>
            <a:ext cx="6567386" cy="926071"/>
          </a:xfrm>
          <a:prstGeom prst="rect">
            <a:avLst/>
          </a:prstGeom>
        </p:spPr>
      </p:pic>
    </p:spTree>
    <p:extLst>
      <p:ext uri="{BB962C8B-B14F-4D97-AF65-F5344CB8AC3E}">
        <p14:creationId xmlns:p14="http://schemas.microsoft.com/office/powerpoint/2010/main" val="576732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8">
            <a:extLst>
              <a:ext uri="{FF2B5EF4-FFF2-40B4-BE49-F238E27FC236}">
                <a16:creationId xmlns:a16="http://schemas.microsoft.com/office/drawing/2014/main" id="{D92EA392-BB61-4D34-81EB-13F32A29AD06}"/>
              </a:ext>
            </a:extLst>
          </p:cNvPr>
          <p:cNvGraphicFramePr>
            <a:graphicFrameLocks noGrp="1"/>
          </p:cNvGraphicFramePr>
          <p:nvPr/>
        </p:nvGraphicFramePr>
        <p:xfrm>
          <a:off x="1766047" y="826579"/>
          <a:ext cx="8125012" cy="1844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868625546"/>
                    </a:ext>
                  </a:extLst>
                </a:gridCol>
                <a:gridCol w="1532965">
                  <a:extLst>
                    <a:ext uri="{9D8B030D-6E8A-4147-A177-3AD203B41FA5}">
                      <a16:colId xmlns:a16="http://schemas.microsoft.com/office/drawing/2014/main" val="3923050266"/>
                    </a:ext>
                  </a:extLst>
                </a:gridCol>
                <a:gridCol w="1512047">
                  <a:extLst>
                    <a:ext uri="{9D8B030D-6E8A-4147-A177-3AD203B41FA5}">
                      <a16:colId xmlns:a16="http://schemas.microsoft.com/office/drawing/2014/main" val="3656302974"/>
                    </a:ext>
                  </a:extLst>
                </a:gridCol>
                <a:gridCol w="1625600">
                  <a:extLst>
                    <a:ext uri="{9D8B030D-6E8A-4147-A177-3AD203B41FA5}">
                      <a16:colId xmlns:a16="http://schemas.microsoft.com/office/drawing/2014/main" val="3219746304"/>
                    </a:ext>
                  </a:extLst>
                </a:gridCol>
                <a:gridCol w="1625600">
                  <a:extLst>
                    <a:ext uri="{9D8B030D-6E8A-4147-A177-3AD203B41FA5}">
                      <a16:colId xmlns:a16="http://schemas.microsoft.com/office/drawing/2014/main" val="3076422544"/>
                    </a:ext>
                  </a:extLst>
                </a:gridCol>
              </a:tblGrid>
              <a:tr h="347797">
                <a:tc>
                  <a:txBody>
                    <a:bodyPr/>
                    <a:lstStyle/>
                    <a:p>
                      <a:r>
                        <a:rPr lang="zh-TW" altLang="en-US" dirty="0"/>
                        <a:t>岔開 </a:t>
                      </a:r>
                      <a:r>
                        <a:rPr lang="en-US" altLang="zh-TW" dirty="0"/>
                        <a:t>&gt;4bp</a:t>
                      </a:r>
                      <a:endParaRPr lang="zh-TW" altLang="en-US" dirty="0"/>
                    </a:p>
                  </a:txBody>
                  <a:tcPr/>
                </a:tc>
                <a:tc>
                  <a:txBody>
                    <a:bodyPr/>
                    <a:lstStyle/>
                    <a:p>
                      <a:pPr algn="r"/>
                      <a:r>
                        <a:rPr lang="en-US" altLang="zh-TW" dirty="0"/>
                        <a:t>3min</a:t>
                      </a:r>
                      <a:endParaRPr lang="zh-TW" altLang="en-US" dirty="0"/>
                    </a:p>
                  </a:txBody>
                  <a:tcPr/>
                </a:tc>
                <a:tc>
                  <a:txBody>
                    <a:bodyPr/>
                    <a:lstStyle/>
                    <a:p>
                      <a:pPr algn="r"/>
                      <a:r>
                        <a:rPr lang="en-US" altLang="zh-TW" dirty="0"/>
                        <a:t>5min</a:t>
                      </a:r>
                      <a:endParaRPr lang="zh-TW" altLang="en-US" dirty="0"/>
                    </a:p>
                  </a:txBody>
                  <a:tcPr/>
                </a:tc>
                <a:tc>
                  <a:txBody>
                    <a:bodyPr/>
                    <a:lstStyle/>
                    <a:p>
                      <a:pPr algn="r"/>
                      <a:r>
                        <a:rPr lang="en-US" altLang="zh-TW" dirty="0"/>
                        <a:t>10min</a:t>
                      </a:r>
                      <a:endParaRPr lang="zh-TW" altLang="en-US" dirty="0"/>
                    </a:p>
                  </a:txBody>
                  <a:tcPr/>
                </a:tc>
                <a:tc>
                  <a:txBody>
                    <a:bodyPr/>
                    <a:lstStyle/>
                    <a:p>
                      <a:pPr algn="r"/>
                      <a:r>
                        <a:rPr lang="en-US" altLang="zh-TW" dirty="0"/>
                        <a:t>15min</a:t>
                      </a:r>
                      <a:endParaRPr lang="zh-TW" altLang="en-US" dirty="0"/>
                    </a:p>
                  </a:txBody>
                  <a:tcPr/>
                </a:tc>
                <a:extLst>
                  <a:ext uri="{0D108BD9-81ED-4DB2-BD59-A6C34878D82A}">
                    <a16:rowId xmlns:a16="http://schemas.microsoft.com/office/drawing/2014/main" val="2206936956"/>
                  </a:ext>
                </a:extLst>
              </a:tr>
              <a:tr h="370840">
                <a:tc>
                  <a:txBody>
                    <a:bodyPr/>
                    <a:lstStyle/>
                    <a:p>
                      <a:r>
                        <a:rPr lang="en-US" altLang="zh-TW" dirty="0" err="1"/>
                        <a:t>Corr</a:t>
                      </a:r>
                      <a:endParaRPr lang="en-US" altLang="zh-TW" dirty="0"/>
                    </a:p>
                  </a:txBody>
                  <a:tcPr/>
                </a:tc>
                <a:tc>
                  <a:txBody>
                    <a:bodyPr/>
                    <a:lstStyle/>
                    <a:p>
                      <a:pPr algn="r"/>
                      <a:r>
                        <a:rPr lang="en-US" altLang="zh-TW" dirty="0"/>
                        <a:t>-0.0056</a:t>
                      </a:r>
                      <a:endParaRPr lang="zh-TW" altLang="en-US" dirty="0"/>
                    </a:p>
                  </a:txBody>
                  <a:tcPr/>
                </a:tc>
                <a:tc>
                  <a:txBody>
                    <a:bodyPr/>
                    <a:lstStyle/>
                    <a:p>
                      <a:pPr algn="r"/>
                      <a:r>
                        <a:rPr lang="en-US" altLang="zh-TW" dirty="0"/>
                        <a:t>-0.0082</a:t>
                      </a:r>
                      <a:endParaRPr lang="zh-TW" altLang="en-US" dirty="0"/>
                    </a:p>
                  </a:txBody>
                  <a:tcPr/>
                </a:tc>
                <a:tc>
                  <a:txBody>
                    <a:bodyPr/>
                    <a:lstStyle/>
                    <a:p>
                      <a:pPr algn="r"/>
                      <a:r>
                        <a:rPr lang="en-US" altLang="zh-TW" dirty="0"/>
                        <a:t>-0.0001</a:t>
                      </a:r>
                      <a:endParaRPr lang="zh-TW" altLang="en-US" dirty="0"/>
                    </a:p>
                  </a:txBody>
                  <a:tcPr/>
                </a:tc>
                <a:tc>
                  <a:txBody>
                    <a:bodyPr/>
                    <a:lstStyle/>
                    <a:p>
                      <a:pPr algn="r"/>
                      <a:r>
                        <a:rPr lang="en-US" altLang="zh-TW" dirty="0"/>
                        <a:t>0.0032</a:t>
                      </a:r>
                      <a:endParaRPr lang="zh-TW" altLang="en-US" dirty="0"/>
                    </a:p>
                  </a:txBody>
                  <a:tcPr/>
                </a:tc>
                <a:extLst>
                  <a:ext uri="{0D108BD9-81ED-4DB2-BD59-A6C34878D82A}">
                    <a16:rowId xmlns:a16="http://schemas.microsoft.com/office/drawing/2014/main" val="1044182508"/>
                  </a:ext>
                </a:extLst>
              </a:tr>
              <a:tr h="358489">
                <a:tc>
                  <a:txBody>
                    <a:bodyPr/>
                    <a:lstStyle/>
                    <a:p>
                      <a:r>
                        <a:rPr lang="en-US" altLang="zh-TW" dirty="0"/>
                        <a:t>Beta</a:t>
                      </a:r>
                      <a:endParaRPr lang="zh-TW" altLang="en-US" dirty="0"/>
                    </a:p>
                  </a:txBody>
                  <a:tcPr/>
                </a:tc>
                <a:tc>
                  <a:txBody>
                    <a:bodyPr/>
                    <a:lstStyle/>
                    <a:p>
                      <a:pPr algn="r"/>
                      <a:r>
                        <a:rPr lang="en-US" altLang="zh-TW" dirty="0"/>
                        <a:t>-0.0053</a:t>
                      </a:r>
                      <a:endParaRPr lang="zh-TW" altLang="en-US" dirty="0"/>
                    </a:p>
                  </a:txBody>
                  <a:tcPr/>
                </a:tc>
                <a:tc>
                  <a:txBody>
                    <a:bodyPr/>
                    <a:lstStyle/>
                    <a:p>
                      <a:pPr algn="r"/>
                      <a:r>
                        <a:rPr lang="en-US" altLang="zh-TW" dirty="0"/>
                        <a:t>-0.0098</a:t>
                      </a:r>
                      <a:endParaRPr lang="zh-TW" altLang="en-US" dirty="0"/>
                    </a:p>
                  </a:txBody>
                  <a:tcPr/>
                </a:tc>
                <a:tc>
                  <a:txBody>
                    <a:bodyPr/>
                    <a:lstStyle/>
                    <a:p>
                      <a:pPr algn="r"/>
                      <a:r>
                        <a:rPr lang="en-US" altLang="zh-TW" dirty="0"/>
                        <a:t>-0.0001</a:t>
                      </a:r>
                      <a:endParaRPr lang="zh-TW" altLang="en-US" dirty="0"/>
                    </a:p>
                  </a:txBody>
                  <a:tcPr/>
                </a:tc>
                <a:tc>
                  <a:txBody>
                    <a:bodyPr/>
                    <a:lstStyle/>
                    <a:p>
                      <a:pPr algn="r"/>
                      <a:r>
                        <a:rPr lang="en-US" altLang="zh-TW" dirty="0"/>
                        <a:t>0.0063</a:t>
                      </a:r>
                      <a:endParaRPr lang="zh-TW" altLang="en-US" dirty="0"/>
                    </a:p>
                  </a:txBody>
                  <a:tcPr/>
                </a:tc>
                <a:extLst>
                  <a:ext uri="{0D108BD9-81ED-4DB2-BD59-A6C34878D82A}">
                    <a16:rowId xmlns:a16="http://schemas.microsoft.com/office/drawing/2014/main" val="3854085668"/>
                  </a:ext>
                </a:extLst>
              </a:tr>
              <a:tr h="370840">
                <a:tc>
                  <a:txBody>
                    <a:bodyPr/>
                    <a:lstStyle/>
                    <a:p>
                      <a:r>
                        <a:rPr lang="en-US" altLang="zh-TW" dirty="0"/>
                        <a:t>R2 (%)</a:t>
                      </a:r>
                      <a:endParaRPr lang="zh-TW" altLang="en-US" dirty="0"/>
                    </a:p>
                  </a:txBody>
                  <a:tcPr/>
                </a:tc>
                <a:tc>
                  <a:txBody>
                    <a:bodyPr/>
                    <a:lstStyle/>
                    <a:p>
                      <a:pPr algn="r"/>
                      <a:r>
                        <a:rPr lang="en-US" altLang="zh-TW" dirty="0"/>
                        <a:t>0.0032</a:t>
                      </a:r>
                      <a:endParaRPr lang="zh-TW" altLang="en-US" dirty="0"/>
                    </a:p>
                  </a:txBody>
                  <a:tcPr/>
                </a:tc>
                <a:tc>
                  <a:txBody>
                    <a:bodyPr/>
                    <a:lstStyle/>
                    <a:p>
                      <a:pPr algn="r"/>
                      <a:r>
                        <a:rPr lang="en-US" altLang="zh-TW" dirty="0"/>
                        <a:t>0.0067</a:t>
                      </a:r>
                      <a:endParaRPr lang="zh-TW" altLang="en-US" dirty="0"/>
                    </a:p>
                  </a:txBody>
                  <a:tcPr/>
                </a:tc>
                <a:tc>
                  <a:txBody>
                    <a:bodyPr/>
                    <a:lstStyle/>
                    <a:p>
                      <a:pPr algn="r"/>
                      <a:r>
                        <a:rPr lang="en-US" altLang="zh-TW" dirty="0"/>
                        <a:t>0.0000</a:t>
                      </a:r>
                      <a:endParaRPr lang="zh-TW" altLang="en-US" dirty="0"/>
                    </a:p>
                  </a:txBody>
                  <a:tcPr/>
                </a:tc>
                <a:tc>
                  <a:txBody>
                    <a:bodyPr/>
                    <a:lstStyle/>
                    <a:p>
                      <a:pPr algn="r"/>
                      <a:r>
                        <a:rPr lang="en-US" altLang="zh-TW" dirty="0"/>
                        <a:t>0.0010</a:t>
                      </a:r>
                      <a:endParaRPr lang="zh-TW" altLang="en-US" dirty="0"/>
                    </a:p>
                  </a:txBody>
                  <a:tcPr/>
                </a:tc>
                <a:extLst>
                  <a:ext uri="{0D108BD9-81ED-4DB2-BD59-A6C34878D82A}">
                    <a16:rowId xmlns:a16="http://schemas.microsoft.com/office/drawing/2014/main" val="454384877"/>
                  </a:ext>
                </a:extLst>
              </a:tr>
              <a:tr h="370840">
                <a:tc>
                  <a:txBody>
                    <a:bodyPr/>
                    <a:lstStyle/>
                    <a:p>
                      <a:r>
                        <a:rPr lang="en-US" altLang="zh-TW" dirty="0"/>
                        <a:t>Dir Accuracy (%)</a:t>
                      </a:r>
                      <a:endParaRPr lang="zh-TW" altLang="en-US" dirty="0"/>
                    </a:p>
                  </a:txBody>
                  <a:tcPr/>
                </a:tc>
                <a:tc>
                  <a:txBody>
                    <a:bodyPr/>
                    <a:lstStyle/>
                    <a:p>
                      <a:pPr algn="r"/>
                      <a:r>
                        <a:rPr lang="en-US" altLang="zh-TW" dirty="0"/>
                        <a:t>55.8492</a:t>
                      </a:r>
                      <a:endParaRPr lang="zh-TW" altLang="en-US" dirty="0"/>
                    </a:p>
                  </a:txBody>
                  <a:tcPr/>
                </a:tc>
                <a:tc>
                  <a:txBody>
                    <a:bodyPr/>
                    <a:lstStyle/>
                    <a:p>
                      <a:pPr algn="r"/>
                      <a:r>
                        <a:rPr lang="en-US" altLang="zh-TW" dirty="0"/>
                        <a:t>55.1891</a:t>
                      </a:r>
                      <a:endParaRPr lang="zh-TW" altLang="en-US" dirty="0"/>
                    </a:p>
                  </a:txBody>
                  <a:tcPr/>
                </a:tc>
                <a:tc>
                  <a:txBody>
                    <a:bodyPr/>
                    <a:lstStyle/>
                    <a:p>
                      <a:pPr algn="r"/>
                      <a:r>
                        <a:rPr lang="en-US" altLang="zh-TW" dirty="0"/>
                        <a:t>54.5556</a:t>
                      </a:r>
                      <a:endParaRPr lang="zh-TW" altLang="en-US" dirty="0"/>
                    </a:p>
                  </a:txBody>
                  <a:tcPr/>
                </a:tc>
                <a:tc>
                  <a:txBody>
                    <a:bodyPr/>
                    <a:lstStyle/>
                    <a:p>
                      <a:pPr algn="r"/>
                      <a:r>
                        <a:rPr lang="en-US" altLang="zh-TW" dirty="0"/>
                        <a:t>54.8956</a:t>
                      </a:r>
                      <a:endParaRPr lang="zh-TW" altLang="en-US" dirty="0"/>
                    </a:p>
                  </a:txBody>
                  <a:tcPr/>
                </a:tc>
                <a:extLst>
                  <a:ext uri="{0D108BD9-81ED-4DB2-BD59-A6C34878D82A}">
                    <a16:rowId xmlns:a16="http://schemas.microsoft.com/office/drawing/2014/main" val="1781169034"/>
                  </a:ext>
                </a:extLst>
              </a:tr>
            </a:tbl>
          </a:graphicData>
        </a:graphic>
      </p:graphicFrame>
      <p:sp>
        <p:nvSpPr>
          <p:cNvPr id="11" name="文字方塊 10">
            <a:extLst>
              <a:ext uri="{FF2B5EF4-FFF2-40B4-BE49-F238E27FC236}">
                <a16:creationId xmlns:a16="http://schemas.microsoft.com/office/drawing/2014/main" id="{1858591C-3090-4BD3-9095-2A575DCE2ED2}"/>
              </a:ext>
            </a:extLst>
          </p:cNvPr>
          <p:cNvSpPr txBox="1"/>
          <p:nvPr/>
        </p:nvSpPr>
        <p:spPr>
          <a:xfrm>
            <a:off x="1837765" y="3066999"/>
            <a:ext cx="2214282"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3min</a:t>
            </a:r>
          </a:p>
          <a:p>
            <a:endParaRPr lang="en-US" altLang="zh-TW" dirty="0"/>
          </a:p>
          <a:p>
            <a:endParaRPr lang="en-US" altLang="zh-TW" dirty="0"/>
          </a:p>
          <a:p>
            <a:pPr marL="285750" indent="-285750">
              <a:buFont typeface="Arial" panose="020B0604020202020204" pitchFamily="34" charset="0"/>
              <a:buChar char="•"/>
            </a:pPr>
            <a:r>
              <a:rPr lang="en-US" altLang="zh-TW" dirty="0"/>
              <a:t>5min</a:t>
            </a:r>
          </a:p>
          <a:p>
            <a:endParaRPr lang="en-US" altLang="zh-TW" dirty="0"/>
          </a:p>
          <a:p>
            <a:endParaRPr lang="en-US" altLang="zh-TW" dirty="0"/>
          </a:p>
          <a:p>
            <a:pPr marL="285750" indent="-285750">
              <a:buFont typeface="Arial" panose="020B0604020202020204" pitchFamily="34" charset="0"/>
              <a:buChar char="•"/>
            </a:pPr>
            <a:r>
              <a:rPr lang="en-US" altLang="zh-TW" dirty="0"/>
              <a:t>10min</a:t>
            </a:r>
          </a:p>
          <a:p>
            <a:endParaRPr lang="en-US" altLang="zh-TW" dirty="0"/>
          </a:p>
          <a:p>
            <a:endParaRPr lang="en-US" altLang="zh-TW" dirty="0"/>
          </a:p>
          <a:p>
            <a:pPr marL="285750" indent="-285750">
              <a:buFont typeface="Arial" panose="020B0604020202020204" pitchFamily="34" charset="0"/>
              <a:buChar char="•"/>
            </a:pPr>
            <a:r>
              <a:rPr lang="en-US" altLang="zh-TW" dirty="0"/>
              <a:t>15min</a:t>
            </a:r>
            <a:endParaRPr lang="zh-TW" altLang="en-US" dirty="0"/>
          </a:p>
        </p:txBody>
      </p:sp>
      <p:pic>
        <p:nvPicPr>
          <p:cNvPr id="14" name="圖片 13">
            <a:extLst>
              <a:ext uri="{FF2B5EF4-FFF2-40B4-BE49-F238E27FC236}">
                <a16:creationId xmlns:a16="http://schemas.microsoft.com/office/drawing/2014/main" id="{F1B05414-CDC3-4AE5-AC6F-A4E4DEA4AC8E}"/>
              </a:ext>
            </a:extLst>
          </p:cNvPr>
          <p:cNvPicPr>
            <a:picLocks noChangeAspect="1"/>
          </p:cNvPicPr>
          <p:nvPr/>
        </p:nvPicPr>
        <p:blipFill>
          <a:blip r:embed="rId2"/>
          <a:stretch>
            <a:fillRect/>
          </a:stretch>
        </p:blipFill>
        <p:spPr>
          <a:xfrm>
            <a:off x="2971054" y="2796774"/>
            <a:ext cx="6494929" cy="927847"/>
          </a:xfrm>
          <a:prstGeom prst="rect">
            <a:avLst/>
          </a:prstGeom>
        </p:spPr>
      </p:pic>
      <p:pic>
        <p:nvPicPr>
          <p:cNvPr id="17" name="圖片 16">
            <a:extLst>
              <a:ext uri="{FF2B5EF4-FFF2-40B4-BE49-F238E27FC236}">
                <a16:creationId xmlns:a16="http://schemas.microsoft.com/office/drawing/2014/main" id="{515F17F7-812D-43A6-BFA5-7621FA907035}"/>
              </a:ext>
            </a:extLst>
          </p:cNvPr>
          <p:cNvPicPr>
            <a:picLocks noChangeAspect="1"/>
          </p:cNvPicPr>
          <p:nvPr/>
        </p:nvPicPr>
        <p:blipFill>
          <a:blip r:embed="rId3"/>
          <a:stretch>
            <a:fillRect/>
          </a:stretch>
        </p:blipFill>
        <p:spPr>
          <a:xfrm>
            <a:off x="2971054" y="3657077"/>
            <a:ext cx="6494929" cy="927848"/>
          </a:xfrm>
          <a:prstGeom prst="rect">
            <a:avLst/>
          </a:prstGeom>
        </p:spPr>
      </p:pic>
      <p:pic>
        <p:nvPicPr>
          <p:cNvPr id="19" name="圖片 18">
            <a:extLst>
              <a:ext uri="{FF2B5EF4-FFF2-40B4-BE49-F238E27FC236}">
                <a16:creationId xmlns:a16="http://schemas.microsoft.com/office/drawing/2014/main" id="{5B1F38BE-8646-4011-B583-50916821079F}"/>
              </a:ext>
            </a:extLst>
          </p:cNvPr>
          <p:cNvPicPr>
            <a:picLocks noChangeAspect="1"/>
          </p:cNvPicPr>
          <p:nvPr/>
        </p:nvPicPr>
        <p:blipFill>
          <a:blip r:embed="rId4"/>
          <a:stretch>
            <a:fillRect/>
          </a:stretch>
        </p:blipFill>
        <p:spPr>
          <a:xfrm>
            <a:off x="2971054" y="4539912"/>
            <a:ext cx="6567393" cy="869257"/>
          </a:xfrm>
          <a:prstGeom prst="rect">
            <a:avLst/>
          </a:prstGeom>
        </p:spPr>
      </p:pic>
      <p:pic>
        <p:nvPicPr>
          <p:cNvPr id="21" name="圖片 20">
            <a:extLst>
              <a:ext uri="{FF2B5EF4-FFF2-40B4-BE49-F238E27FC236}">
                <a16:creationId xmlns:a16="http://schemas.microsoft.com/office/drawing/2014/main" id="{4A8188DB-3542-4B10-B3CF-4D3B105C3C7C}"/>
              </a:ext>
            </a:extLst>
          </p:cNvPr>
          <p:cNvPicPr>
            <a:picLocks noChangeAspect="1"/>
          </p:cNvPicPr>
          <p:nvPr/>
        </p:nvPicPr>
        <p:blipFill>
          <a:blip r:embed="rId5"/>
          <a:stretch>
            <a:fillRect/>
          </a:stretch>
        </p:blipFill>
        <p:spPr>
          <a:xfrm>
            <a:off x="2960222" y="5346370"/>
            <a:ext cx="6494929" cy="927847"/>
          </a:xfrm>
          <a:prstGeom prst="rect">
            <a:avLst/>
          </a:prstGeom>
        </p:spPr>
      </p:pic>
    </p:spTree>
    <p:extLst>
      <p:ext uri="{BB962C8B-B14F-4D97-AF65-F5344CB8AC3E}">
        <p14:creationId xmlns:p14="http://schemas.microsoft.com/office/powerpoint/2010/main" val="1021674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8">
            <a:extLst>
              <a:ext uri="{FF2B5EF4-FFF2-40B4-BE49-F238E27FC236}">
                <a16:creationId xmlns:a16="http://schemas.microsoft.com/office/drawing/2014/main" id="{D92EA392-BB61-4D34-81EB-13F32A29AD06}"/>
              </a:ext>
            </a:extLst>
          </p:cNvPr>
          <p:cNvGraphicFramePr>
            <a:graphicFrameLocks noGrp="1"/>
          </p:cNvGraphicFramePr>
          <p:nvPr>
            <p:extLst>
              <p:ext uri="{D42A27DB-BD31-4B8C-83A1-F6EECF244321}">
                <p14:modId xmlns:p14="http://schemas.microsoft.com/office/powerpoint/2010/main" val="43618269"/>
              </p:ext>
            </p:extLst>
          </p:nvPr>
        </p:nvGraphicFramePr>
        <p:xfrm>
          <a:off x="1766047" y="826579"/>
          <a:ext cx="8125012" cy="1844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868625546"/>
                    </a:ext>
                  </a:extLst>
                </a:gridCol>
                <a:gridCol w="1532965">
                  <a:extLst>
                    <a:ext uri="{9D8B030D-6E8A-4147-A177-3AD203B41FA5}">
                      <a16:colId xmlns:a16="http://schemas.microsoft.com/office/drawing/2014/main" val="3923050266"/>
                    </a:ext>
                  </a:extLst>
                </a:gridCol>
                <a:gridCol w="1512047">
                  <a:extLst>
                    <a:ext uri="{9D8B030D-6E8A-4147-A177-3AD203B41FA5}">
                      <a16:colId xmlns:a16="http://schemas.microsoft.com/office/drawing/2014/main" val="3656302974"/>
                    </a:ext>
                  </a:extLst>
                </a:gridCol>
                <a:gridCol w="1625600">
                  <a:extLst>
                    <a:ext uri="{9D8B030D-6E8A-4147-A177-3AD203B41FA5}">
                      <a16:colId xmlns:a16="http://schemas.microsoft.com/office/drawing/2014/main" val="3219746304"/>
                    </a:ext>
                  </a:extLst>
                </a:gridCol>
                <a:gridCol w="1625600">
                  <a:extLst>
                    <a:ext uri="{9D8B030D-6E8A-4147-A177-3AD203B41FA5}">
                      <a16:colId xmlns:a16="http://schemas.microsoft.com/office/drawing/2014/main" val="3076422544"/>
                    </a:ext>
                  </a:extLst>
                </a:gridCol>
              </a:tblGrid>
              <a:tr h="347797">
                <a:tc>
                  <a:txBody>
                    <a:bodyPr/>
                    <a:lstStyle/>
                    <a:p>
                      <a:r>
                        <a:rPr lang="zh-TW" altLang="en-US" dirty="0"/>
                        <a:t>岔開 </a:t>
                      </a:r>
                      <a:r>
                        <a:rPr lang="en-US" altLang="zh-TW" dirty="0"/>
                        <a:t>&gt;6bp</a:t>
                      </a:r>
                      <a:endParaRPr lang="zh-TW" altLang="en-US" dirty="0"/>
                    </a:p>
                  </a:txBody>
                  <a:tcPr/>
                </a:tc>
                <a:tc>
                  <a:txBody>
                    <a:bodyPr/>
                    <a:lstStyle/>
                    <a:p>
                      <a:pPr algn="r"/>
                      <a:r>
                        <a:rPr lang="en-US" altLang="zh-TW" dirty="0"/>
                        <a:t>3min</a:t>
                      </a:r>
                      <a:endParaRPr lang="zh-TW" altLang="en-US" dirty="0"/>
                    </a:p>
                  </a:txBody>
                  <a:tcPr/>
                </a:tc>
                <a:tc>
                  <a:txBody>
                    <a:bodyPr/>
                    <a:lstStyle/>
                    <a:p>
                      <a:pPr algn="r"/>
                      <a:r>
                        <a:rPr lang="en-US" altLang="zh-TW" dirty="0"/>
                        <a:t>5min</a:t>
                      </a:r>
                      <a:endParaRPr lang="zh-TW" altLang="en-US" dirty="0"/>
                    </a:p>
                  </a:txBody>
                  <a:tcPr/>
                </a:tc>
                <a:tc>
                  <a:txBody>
                    <a:bodyPr/>
                    <a:lstStyle/>
                    <a:p>
                      <a:pPr algn="r"/>
                      <a:r>
                        <a:rPr lang="en-US" altLang="zh-TW" dirty="0"/>
                        <a:t>10min</a:t>
                      </a:r>
                      <a:endParaRPr lang="zh-TW" altLang="en-US" dirty="0"/>
                    </a:p>
                  </a:txBody>
                  <a:tcPr/>
                </a:tc>
                <a:tc>
                  <a:txBody>
                    <a:bodyPr/>
                    <a:lstStyle/>
                    <a:p>
                      <a:pPr algn="r"/>
                      <a:r>
                        <a:rPr lang="en-US" altLang="zh-TW" dirty="0"/>
                        <a:t>15min</a:t>
                      </a:r>
                      <a:endParaRPr lang="zh-TW" altLang="en-US" dirty="0"/>
                    </a:p>
                  </a:txBody>
                  <a:tcPr/>
                </a:tc>
                <a:extLst>
                  <a:ext uri="{0D108BD9-81ED-4DB2-BD59-A6C34878D82A}">
                    <a16:rowId xmlns:a16="http://schemas.microsoft.com/office/drawing/2014/main" val="2206936956"/>
                  </a:ext>
                </a:extLst>
              </a:tr>
              <a:tr h="370840">
                <a:tc>
                  <a:txBody>
                    <a:bodyPr/>
                    <a:lstStyle/>
                    <a:p>
                      <a:r>
                        <a:rPr lang="en-US" altLang="zh-TW" dirty="0" err="1"/>
                        <a:t>Corr</a:t>
                      </a:r>
                      <a:endParaRPr lang="en-US" altLang="zh-TW" dirty="0"/>
                    </a:p>
                  </a:txBody>
                  <a:tcPr/>
                </a:tc>
                <a:tc>
                  <a:txBody>
                    <a:bodyPr/>
                    <a:lstStyle/>
                    <a:p>
                      <a:pPr algn="r"/>
                      <a:r>
                        <a:rPr lang="en-US" altLang="zh-TW" dirty="0"/>
                        <a:t>-0.0083</a:t>
                      </a:r>
                      <a:endParaRPr lang="zh-TW" altLang="en-US" dirty="0"/>
                    </a:p>
                  </a:txBody>
                  <a:tcPr/>
                </a:tc>
                <a:tc>
                  <a:txBody>
                    <a:bodyPr/>
                    <a:lstStyle/>
                    <a:p>
                      <a:pPr algn="r"/>
                      <a:r>
                        <a:rPr lang="en-US" altLang="zh-TW" dirty="0"/>
                        <a:t>-0.0116</a:t>
                      </a:r>
                      <a:endParaRPr lang="zh-TW" altLang="en-US" dirty="0"/>
                    </a:p>
                  </a:txBody>
                  <a:tcPr/>
                </a:tc>
                <a:tc>
                  <a:txBody>
                    <a:bodyPr/>
                    <a:lstStyle/>
                    <a:p>
                      <a:pPr algn="r"/>
                      <a:r>
                        <a:rPr lang="en-US" altLang="zh-TW" dirty="0"/>
                        <a:t>-0.0025</a:t>
                      </a:r>
                      <a:endParaRPr lang="zh-TW" altLang="en-US" dirty="0"/>
                    </a:p>
                  </a:txBody>
                  <a:tcPr/>
                </a:tc>
                <a:tc>
                  <a:txBody>
                    <a:bodyPr/>
                    <a:lstStyle/>
                    <a:p>
                      <a:pPr algn="r"/>
                      <a:r>
                        <a:rPr lang="en-US" altLang="zh-TW" dirty="0"/>
                        <a:t>-0.0020</a:t>
                      </a:r>
                      <a:endParaRPr lang="zh-TW" altLang="en-US" dirty="0"/>
                    </a:p>
                  </a:txBody>
                  <a:tcPr/>
                </a:tc>
                <a:extLst>
                  <a:ext uri="{0D108BD9-81ED-4DB2-BD59-A6C34878D82A}">
                    <a16:rowId xmlns:a16="http://schemas.microsoft.com/office/drawing/2014/main" val="1044182508"/>
                  </a:ext>
                </a:extLst>
              </a:tr>
              <a:tr h="358489">
                <a:tc>
                  <a:txBody>
                    <a:bodyPr/>
                    <a:lstStyle/>
                    <a:p>
                      <a:r>
                        <a:rPr lang="en-US" altLang="zh-TW" dirty="0"/>
                        <a:t>Beta</a:t>
                      </a:r>
                      <a:endParaRPr lang="zh-TW" altLang="en-US" dirty="0"/>
                    </a:p>
                  </a:txBody>
                  <a:tcPr/>
                </a:tc>
                <a:tc>
                  <a:txBody>
                    <a:bodyPr/>
                    <a:lstStyle/>
                    <a:p>
                      <a:pPr algn="r"/>
                      <a:r>
                        <a:rPr lang="en-US" altLang="zh-TW" dirty="0"/>
                        <a:t>-0.0076</a:t>
                      </a:r>
                      <a:endParaRPr lang="zh-TW" altLang="en-US" dirty="0"/>
                    </a:p>
                  </a:txBody>
                  <a:tcPr/>
                </a:tc>
                <a:tc>
                  <a:txBody>
                    <a:bodyPr/>
                    <a:lstStyle/>
                    <a:p>
                      <a:pPr algn="r"/>
                      <a:r>
                        <a:rPr lang="en-US" altLang="zh-TW" dirty="0"/>
                        <a:t>-0.0134</a:t>
                      </a:r>
                      <a:endParaRPr lang="zh-TW" altLang="en-US" dirty="0"/>
                    </a:p>
                  </a:txBody>
                  <a:tcPr/>
                </a:tc>
                <a:tc>
                  <a:txBody>
                    <a:bodyPr/>
                    <a:lstStyle/>
                    <a:p>
                      <a:pPr algn="r"/>
                      <a:r>
                        <a:rPr lang="en-US" altLang="zh-TW" dirty="0"/>
                        <a:t>-0.0040</a:t>
                      </a:r>
                      <a:endParaRPr lang="zh-TW" altLang="en-US" dirty="0"/>
                    </a:p>
                  </a:txBody>
                  <a:tcPr/>
                </a:tc>
                <a:tc>
                  <a:txBody>
                    <a:bodyPr/>
                    <a:lstStyle/>
                    <a:p>
                      <a:pPr algn="r"/>
                      <a:r>
                        <a:rPr lang="en-US" altLang="zh-TW" dirty="0"/>
                        <a:t>-0.0037</a:t>
                      </a:r>
                      <a:endParaRPr lang="zh-TW" altLang="en-US" dirty="0"/>
                    </a:p>
                  </a:txBody>
                  <a:tcPr/>
                </a:tc>
                <a:extLst>
                  <a:ext uri="{0D108BD9-81ED-4DB2-BD59-A6C34878D82A}">
                    <a16:rowId xmlns:a16="http://schemas.microsoft.com/office/drawing/2014/main" val="3854085668"/>
                  </a:ext>
                </a:extLst>
              </a:tr>
              <a:tr h="370840">
                <a:tc>
                  <a:txBody>
                    <a:bodyPr/>
                    <a:lstStyle/>
                    <a:p>
                      <a:r>
                        <a:rPr lang="en-US" altLang="zh-TW" dirty="0"/>
                        <a:t>R2 (%)</a:t>
                      </a:r>
                      <a:endParaRPr lang="zh-TW" altLang="en-US" dirty="0"/>
                    </a:p>
                  </a:txBody>
                  <a:tcPr/>
                </a:tc>
                <a:tc>
                  <a:txBody>
                    <a:bodyPr/>
                    <a:lstStyle/>
                    <a:p>
                      <a:pPr algn="r"/>
                      <a:r>
                        <a:rPr lang="en-US" altLang="zh-TW" dirty="0"/>
                        <a:t>0.0069</a:t>
                      </a:r>
                      <a:endParaRPr lang="zh-TW" altLang="en-US" dirty="0"/>
                    </a:p>
                  </a:txBody>
                  <a:tcPr/>
                </a:tc>
                <a:tc>
                  <a:txBody>
                    <a:bodyPr/>
                    <a:lstStyle/>
                    <a:p>
                      <a:pPr algn="r"/>
                      <a:r>
                        <a:rPr lang="en-US" altLang="zh-TW" dirty="0"/>
                        <a:t>0.0132</a:t>
                      </a:r>
                      <a:endParaRPr lang="zh-TW" altLang="en-US" dirty="0"/>
                    </a:p>
                  </a:txBody>
                  <a:tcPr/>
                </a:tc>
                <a:tc>
                  <a:txBody>
                    <a:bodyPr/>
                    <a:lstStyle/>
                    <a:p>
                      <a:pPr algn="r"/>
                      <a:r>
                        <a:rPr lang="en-US" altLang="zh-TW" dirty="0"/>
                        <a:t>0.0006</a:t>
                      </a:r>
                      <a:endParaRPr lang="zh-TW" altLang="en-US" dirty="0"/>
                    </a:p>
                  </a:txBody>
                  <a:tcPr/>
                </a:tc>
                <a:tc>
                  <a:txBody>
                    <a:bodyPr/>
                    <a:lstStyle/>
                    <a:p>
                      <a:pPr algn="r"/>
                      <a:r>
                        <a:rPr lang="en-US" altLang="zh-TW" dirty="0"/>
                        <a:t>0.0004</a:t>
                      </a:r>
                      <a:endParaRPr lang="zh-TW" altLang="en-US" dirty="0"/>
                    </a:p>
                  </a:txBody>
                  <a:tcPr/>
                </a:tc>
                <a:extLst>
                  <a:ext uri="{0D108BD9-81ED-4DB2-BD59-A6C34878D82A}">
                    <a16:rowId xmlns:a16="http://schemas.microsoft.com/office/drawing/2014/main" val="454384877"/>
                  </a:ext>
                </a:extLst>
              </a:tr>
              <a:tr h="370840">
                <a:tc>
                  <a:txBody>
                    <a:bodyPr/>
                    <a:lstStyle/>
                    <a:p>
                      <a:r>
                        <a:rPr lang="en-US" altLang="zh-TW" dirty="0"/>
                        <a:t>Dir Accuracy (%)</a:t>
                      </a:r>
                      <a:endParaRPr lang="zh-TW" altLang="en-US" dirty="0"/>
                    </a:p>
                  </a:txBody>
                  <a:tcPr/>
                </a:tc>
                <a:tc>
                  <a:txBody>
                    <a:bodyPr/>
                    <a:lstStyle/>
                    <a:p>
                      <a:pPr algn="r"/>
                      <a:r>
                        <a:rPr lang="en-US" altLang="zh-TW" dirty="0"/>
                        <a:t>55.7995</a:t>
                      </a:r>
                      <a:endParaRPr lang="zh-TW" altLang="en-US" dirty="0"/>
                    </a:p>
                  </a:txBody>
                  <a:tcPr/>
                </a:tc>
                <a:tc>
                  <a:txBody>
                    <a:bodyPr/>
                    <a:lstStyle/>
                    <a:p>
                      <a:pPr algn="r"/>
                      <a:r>
                        <a:rPr lang="en-US" altLang="zh-TW" dirty="0"/>
                        <a:t>54.8952</a:t>
                      </a:r>
                      <a:endParaRPr lang="zh-TW" altLang="en-US" dirty="0"/>
                    </a:p>
                  </a:txBody>
                  <a:tcPr/>
                </a:tc>
                <a:tc>
                  <a:txBody>
                    <a:bodyPr/>
                    <a:lstStyle/>
                    <a:p>
                      <a:pPr algn="r"/>
                      <a:r>
                        <a:rPr lang="en-US" altLang="zh-TW" dirty="0"/>
                        <a:t>54.5119</a:t>
                      </a:r>
                      <a:endParaRPr lang="zh-TW" altLang="en-US" dirty="0"/>
                    </a:p>
                  </a:txBody>
                  <a:tcPr/>
                </a:tc>
                <a:tc>
                  <a:txBody>
                    <a:bodyPr/>
                    <a:lstStyle/>
                    <a:p>
                      <a:pPr algn="r"/>
                      <a:r>
                        <a:rPr lang="en-US" altLang="zh-TW" dirty="0"/>
                        <a:t>54.5482</a:t>
                      </a:r>
                      <a:endParaRPr lang="zh-TW" altLang="en-US" dirty="0"/>
                    </a:p>
                  </a:txBody>
                  <a:tcPr/>
                </a:tc>
                <a:extLst>
                  <a:ext uri="{0D108BD9-81ED-4DB2-BD59-A6C34878D82A}">
                    <a16:rowId xmlns:a16="http://schemas.microsoft.com/office/drawing/2014/main" val="1781169034"/>
                  </a:ext>
                </a:extLst>
              </a:tr>
            </a:tbl>
          </a:graphicData>
        </a:graphic>
      </p:graphicFrame>
      <p:sp>
        <p:nvSpPr>
          <p:cNvPr id="11" name="文字方塊 10">
            <a:extLst>
              <a:ext uri="{FF2B5EF4-FFF2-40B4-BE49-F238E27FC236}">
                <a16:creationId xmlns:a16="http://schemas.microsoft.com/office/drawing/2014/main" id="{1858591C-3090-4BD3-9095-2A575DCE2ED2}"/>
              </a:ext>
            </a:extLst>
          </p:cNvPr>
          <p:cNvSpPr txBox="1"/>
          <p:nvPr/>
        </p:nvSpPr>
        <p:spPr>
          <a:xfrm>
            <a:off x="1837765" y="3066999"/>
            <a:ext cx="2214282"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3min</a:t>
            </a:r>
          </a:p>
          <a:p>
            <a:endParaRPr lang="en-US" altLang="zh-TW" dirty="0"/>
          </a:p>
          <a:p>
            <a:endParaRPr lang="en-US" altLang="zh-TW" dirty="0"/>
          </a:p>
          <a:p>
            <a:pPr marL="285750" indent="-285750">
              <a:buFont typeface="Arial" panose="020B0604020202020204" pitchFamily="34" charset="0"/>
              <a:buChar char="•"/>
            </a:pPr>
            <a:r>
              <a:rPr lang="en-US" altLang="zh-TW" dirty="0"/>
              <a:t>5min</a:t>
            </a:r>
          </a:p>
          <a:p>
            <a:endParaRPr lang="en-US" altLang="zh-TW" dirty="0"/>
          </a:p>
          <a:p>
            <a:endParaRPr lang="en-US" altLang="zh-TW" dirty="0"/>
          </a:p>
          <a:p>
            <a:pPr marL="285750" indent="-285750">
              <a:buFont typeface="Arial" panose="020B0604020202020204" pitchFamily="34" charset="0"/>
              <a:buChar char="•"/>
            </a:pPr>
            <a:r>
              <a:rPr lang="en-US" altLang="zh-TW" dirty="0"/>
              <a:t>10min</a:t>
            </a:r>
          </a:p>
          <a:p>
            <a:endParaRPr lang="en-US" altLang="zh-TW" dirty="0"/>
          </a:p>
          <a:p>
            <a:endParaRPr lang="en-US" altLang="zh-TW" dirty="0"/>
          </a:p>
          <a:p>
            <a:pPr marL="285750" indent="-285750">
              <a:buFont typeface="Arial" panose="020B0604020202020204" pitchFamily="34" charset="0"/>
              <a:buChar char="•"/>
            </a:pPr>
            <a:r>
              <a:rPr lang="en-US" altLang="zh-TW" dirty="0"/>
              <a:t>15min</a:t>
            </a:r>
            <a:endParaRPr lang="zh-TW" altLang="en-US" dirty="0"/>
          </a:p>
        </p:txBody>
      </p:sp>
      <p:pic>
        <p:nvPicPr>
          <p:cNvPr id="3" name="圖片 2">
            <a:extLst>
              <a:ext uri="{FF2B5EF4-FFF2-40B4-BE49-F238E27FC236}">
                <a16:creationId xmlns:a16="http://schemas.microsoft.com/office/drawing/2014/main" id="{387B4012-B700-4011-8176-209B828F29A6}"/>
              </a:ext>
            </a:extLst>
          </p:cNvPr>
          <p:cNvPicPr>
            <a:picLocks noChangeAspect="1"/>
          </p:cNvPicPr>
          <p:nvPr/>
        </p:nvPicPr>
        <p:blipFill>
          <a:blip r:embed="rId2"/>
          <a:stretch>
            <a:fillRect/>
          </a:stretch>
        </p:blipFill>
        <p:spPr>
          <a:xfrm>
            <a:off x="2988607" y="5485530"/>
            <a:ext cx="6732775" cy="961825"/>
          </a:xfrm>
          <a:prstGeom prst="rect">
            <a:avLst/>
          </a:prstGeom>
        </p:spPr>
      </p:pic>
      <p:pic>
        <p:nvPicPr>
          <p:cNvPr id="5" name="圖片 4">
            <a:extLst>
              <a:ext uri="{FF2B5EF4-FFF2-40B4-BE49-F238E27FC236}">
                <a16:creationId xmlns:a16="http://schemas.microsoft.com/office/drawing/2014/main" id="{61A52AA0-AB5B-40BF-B236-7E435BB07BBE}"/>
              </a:ext>
            </a:extLst>
          </p:cNvPr>
          <p:cNvPicPr>
            <a:picLocks noChangeAspect="1"/>
          </p:cNvPicPr>
          <p:nvPr/>
        </p:nvPicPr>
        <p:blipFill>
          <a:blip r:embed="rId3"/>
          <a:stretch>
            <a:fillRect/>
          </a:stretch>
        </p:blipFill>
        <p:spPr>
          <a:xfrm>
            <a:off x="2971799" y="4605914"/>
            <a:ext cx="6732775" cy="951629"/>
          </a:xfrm>
          <a:prstGeom prst="rect">
            <a:avLst/>
          </a:prstGeom>
        </p:spPr>
      </p:pic>
      <p:pic>
        <p:nvPicPr>
          <p:cNvPr id="7" name="圖片 6">
            <a:extLst>
              <a:ext uri="{FF2B5EF4-FFF2-40B4-BE49-F238E27FC236}">
                <a16:creationId xmlns:a16="http://schemas.microsoft.com/office/drawing/2014/main" id="{C3B16231-9729-4C41-95CE-69FCB244E69C}"/>
              </a:ext>
            </a:extLst>
          </p:cNvPr>
          <p:cNvPicPr>
            <a:picLocks noChangeAspect="1"/>
          </p:cNvPicPr>
          <p:nvPr/>
        </p:nvPicPr>
        <p:blipFill>
          <a:blip r:embed="rId4"/>
          <a:stretch>
            <a:fillRect/>
          </a:stretch>
        </p:blipFill>
        <p:spPr>
          <a:xfrm>
            <a:off x="2988607" y="3722390"/>
            <a:ext cx="6661397" cy="951628"/>
          </a:xfrm>
          <a:prstGeom prst="rect">
            <a:avLst/>
          </a:prstGeom>
        </p:spPr>
      </p:pic>
      <p:pic>
        <p:nvPicPr>
          <p:cNvPr id="10" name="圖片 9">
            <a:extLst>
              <a:ext uri="{FF2B5EF4-FFF2-40B4-BE49-F238E27FC236}">
                <a16:creationId xmlns:a16="http://schemas.microsoft.com/office/drawing/2014/main" id="{1632FC0F-676E-4EA1-A1BF-7D4FF8DD2C8F}"/>
              </a:ext>
            </a:extLst>
          </p:cNvPr>
          <p:cNvPicPr>
            <a:picLocks noChangeAspect="1"/>
          </p:cNvPicPr>
          <p:nvPr/>
        </p:nvPicPr>
        <p:blipFill>
          <a:blip r:embed="rId5"/>
          <a:stretch>
            <a:fillRect/>
          </a:stretch>
        </p:blipFill>
        <p:spPr>
          <a:xfrm>
            <a:off x="3032311" y="2825434"/>
            <a:ext cx="6573991" cy="939142"/>
          </a:xfrm>
          <a:prstGeom prst="rect">
            <a:avLst/>
          </a:prstGeom>
        </p:spPr>
      </p:pic>
    </p:spTree>
    <p:extLst>
      <p:ext uri="{BB962C8B-B14F-4D97-AF65-F5344CB8AC3E}">
        <p14:creationId xmlns:p14="http://schemas.microsoft.com/office/powerpoint/2010/main" val="125395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8">
            <a:extLst>
              <a:ext uri="{FF2B5EF4-FFF2-40B4-BE49-F238E27FC236}">
                <a16:creationId xmlns:a16="http://schemas.microsoft.com/office/drawing/2014/main" id="{D92EA392-BB61-4D34-81EB-13F32A29AD06}"/>
              </a:ext>
            </a:extLst>
          </p:cNvPr>
          <p:cNvGraphicFramePr>
            <a:graphicFrameLocks noGrp="1"/>
          </p:cNvGraphicFramePr>
          <p:nvPr>
            <p:extLst>
              <p:ext uri="{D42A27DB-BD31-4B8C-83A1-F6EECF244321}">
                <p14:modId xmlns:p14="http://schemas.microsoft.com/office/powerpoint/2010/main" val="4223620581"/>
              </p:ext>
            </p:extLst>
          </p:nvPr>
        </p:nvGraphicFramePr>
        <p:xfrm>
          <a:off x="1766047" y="826579"/>
          <a:ext cx="8125012" cy="1844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868625546"/>
                    </a:ext>
                  </a:extLst>
                </a:gridCol>
                <a:gridCol w="1532965">
                  <a:extLst>
                    <a:ext uri="{9D8B030D-6E8A-4147-A177-3AD203B41FA5}">
                      <a16:colId xmlns:a16="http://schemas.microsoft.com/office/drawing/2014/main" val="3923050266"/>
                    </a:ext>
                  </a:extLst>
                </a:gridCol>
                <a:gridCol w="1512047">
                  <a:extLst>
                    <a:ext uri="{9D8B030D-6E8A-4147-A177-3AD203B41FA5}">
                      <a16:colId xmlns:a16="http://schemas.microsoft.com/office/drawing/2014/main" val="3656302974"/>
                    </a:ext>
                  </a:extLst>
                </a:gridCol>
                <a:gridCol w="1625600">
                  <a:extLst>
                    <a:ext uri="{9D8B030D-6E8A-4147-A177-3AD203B41FA5}">
                      <a16:colId xmlns:a16="http://schemas.microsoft.com/office/drawing/2014/main" val="3219746304"/>
                    </a:ext>
                  </a:extLst>
                </a:gridCol>
                <a:gridCol w="1625600">
                  <a:extLst>
                    <a:ext uri="{9D8B030D-6E8A-4147-A177-3AD203B41FA5}">
                      <a16:colId xmlns:a16="http://schemas.microsoft.com/office/drawing/2014/main" val="3076422544"/>
                    </a:ext>
                  </a:extLst>
                </a:gridCol>
              </a:tblGrid>
              <a:tr h="347797">
                <a:tc>
                  <a:txBody>
                    <a:bodyPr/>
                    <a:lstStyle/>
                    <a:p>
                      <a:r>
                        <a:rPr lang="zh-TW" altLang="en-US" dirty="0"/>
                        <a:t>岔開 </a:t>
                      </a:r>
                      <a:r>
                        <a:rPr lang="en-US" altLang="zh-TW" dirty="0"/>
                        <a:t>&gt;8bp</a:t>
                      </a:r>
                      <a:endParaRPr lang="zh-TW" altLang="en-US" dirty="0"/>
                    </a:p>
                  </a:txBody>
                  <a:tcPr/>
                </a:tc>
                <a:tc>
                  <a:txBody>
                    <a:bodyPr/>
                    <a:lstStyle/>
                    <a:p>
                      <a:pPr algn="r"/>
                      <a:r>
                        <a:rPr lang="en-US" altLang="zh-TW" dirty="0"/>
                        <a:t>3min</a:t>
                      </a:r>
                      <a:endParaRPr lang="zh-TW" altLang="en-US" dirty="0"/>
                    </a:p>
                  </a:txBody>
                  <a:tcPr/>
                </a:tc>
                <a:tc>
                  <a:txBody>
                    <a:bodyPr/>
                    <a:lstStyle/>
                    <a:p>
                      <a:pPr algn="r"/>
                      <a:r>
                        <a:rPr lang="en-US" altLang="zh-TW" dirty="0"/>
                        <a:t>5min</a:t>
                      </a:r>
                      <a:endParaRPr lang="zh-TW" altLang="en-US" dirty="0"/>
                    </a:p>
                  </a:txBody>
                  <a:tcPr/>
                </a:tc>
                <a:tc>
                  <a:txBody>
                    <a:bodyPr/>
                    <a:lstStyle/>
                    <a:p>
                      <a:pPr algn="r"/>
                      <a:r>
                        <a:rPr lang="en-US" altLang="zh-TW" dirty="0"/>
                        <a:t>10min</a:t>
                      </a:r>
                      <a:endParaRPr lang="zh-TW" altLang="en-US" dirty="0"/>
                    </a:p>
                  </a:txBody>
                  <a:tcPr/>
                </a:tc>
                <a:tc>
                  <a:txBody>
                    <a:bodyPr/>
                    <a:lstStyle/>
                    <a:p>
                      <a:pPr algn="r"/>
                      <a:r>
                        <a:rPr lang="en-US" altLang="zh-TW" dirty="0"/>
                        <a:t>15min</a:t>
                      </a:r>
                      <a:endParaRPr lang="zh-TW" altLang="en-US" dirty="0"/>
                    </a:p>
                  </a:txBody>
                  <a:tcPr/>
                </a:tc>
                <a:extLst>
                  <a:ext uri="{0D108BD9-81ED-4DB2-BD59-A6C34878D82A}">
                    <a16:rowId xmlns:a16="http://schemas.microsoft.com/office/drawing/2014/main" val="2206936956"/>
                  </a:ext>
                </a:extLst>
              </a:tr>
              <a:tr h="370840">
                <a:tc>
                  <a:txBody>
                    <a:bodyPr/>
                    <a:lstStyle/>
                    <a:p>
                      <a:r>
                        <a:rPr lang="en-US" altLang="zh-TW" dirty="0" err="1"/>
                        <a:t>Corr</a:t>
                      </a:r>
                      <a:endParaRPr lang="en-US" altLang="zh-TW" dirty="0"/>
                    </a:p>
                  </a:txBody>
                  <a:tcPr/>
                </a:tc>
                <a:tc>
                  <a:txBody>
                    <a:bodyPr/>
                    <a:lstStyle/>
                    <a:p>
                      <a:pPr algn="r"/>
                      <a:r>
                        <a:rPr lang="en-US" altLang="zh-TW" dirty="0"/>
                        <a:t>-0.0078</a:t>
                      </a:r>
                      <a:endParaRPr lang="zh-TW" altLang="en-US" dirty="0"/>
                    </a:p>
                  </a:txBody>
                  <a:tcPr/>
                </a:tc>
                <a:tc>
                  <a:txBody>
                    <a:bodyPr/>
                    <a:lstStyle/>
                    <a:p>
                      <a:pPr algn="r"/>
                      <a:r>
                        <a:rPr lang="en-US" altLang="zh-TW" dirty="0"/>
                        <a:t>-0.0135</a:t>
                      </a:r>
                      <a:endParaRPr lang="zh-TW" altLang="en-US" dirty="0"/>
                    </a:p>
                  </a:txBody>
                  <a:tcPr/>
                </a:tc>
                <a:tc>
                  <a:txBody>
                    <a:bodyPr/>
                    <a:lstStyle/>
                    <a:p>
                      <a:pPr algn="r"/>
                      <a:r>
                        <a:rPr lang="en-US" altLang="zh-TW" dirty="0"/>
                        <a:t>-0.0048</a:t>
                      </a:r>
                      <a:endParaRPr lang="zh-TW" altLang="en-US" dirty="0"/>
                    </a:p>
                  </a:txBody>
                  <a:tcPr/>
                </a:tc>
                <a:tc>
                  <a:txBody>
                    <a:bodyPr/>
                    <a:lstStyle/>
                    <a:p>
                      <a:pPr algn="r"/>
                      <a:r>
                        <a:rPr lang="en-US" altLang="zh-TW" dirty="0"/>
                        <a:t>-0.0039</a:t>
                      </a:r>
                      <a:endParaRPr lang="zh-TW" altLang="en-US" dirty="0"/>
                    </a:p>
                  </a:txBody>
                  <a:tcPr/>
                </a:tc>
                <a:extLst>
                  <a:ext uri="{0D108BD9-81ED-4DB2-BD59-A6C34878D82A}">
                    <a16:rowId xmlns:a16="http://schemas.microsoft.com/office/drawing/2014/main" val="1044182508"/>
                  </a:ext>
                </a:extLst>
              </a:tr>
              <a:tr h="358489">
                <a:tc>
                  <a:txBody>
                    <a:bodyPr/>
                    <a:lstStyle/>
                    <a:p>
                      <a:r>
                        <a:rPr lang="en-US" altLang="zh-TW" dirty="0"/>
                        <a:t>Beta</a:t>
                      </a:r>
                      <a:endParaRPr lang="zh-TW" altLang="en-US" dirty="0"/>
                    </a:p>
                  </a:txBody>
                  <a:tcPr/>
                </a:tc>
                <a:tc>
                  <a:txBody>
                    <a:bodyPr/>
                    <a:lstStyle/>
                    <a:p>
                      <a:pPr algn="r"/>
                      <a:r>
                        <a:rPr lang="en-US" altLang="zh-TW" dirty="0"/>
                        <a:t>-0.0070</a:t>
                      </a:r>
                      <a:endParaRPr lang="zh-TW" altLang="en-US" dirty="0"/>
                    </a:p>
                  </a:txBody>
                  <a:tcPr/>
                </a:tc>
                <a:tc>
                  <a:txBody>
                    <a:bodyPr/>
                    <a:lstStyle/>
                    <a:p>
                      <a:pPr algn="r"/>
                      <a:r>
                        <a:rPr lang="en-US" altLang="zh-TW" dirty="0"/>
                        <a:t>-0.0152</a:t>
                      </a:r>
                      <a:endParaRPr lang="zh-TW" altLang="en-US" dirty="0"/>
                    </a:p>
                  </a:txBody>
                  <a:tcPr/>
                </a:tc>
                <a:tc>
                  <a:txBody>
                    <a:bodyPr/>
                    <a:lstStyle/>
                    <a:p>
                      <a:pPr algn="r"/>
                      <a:r>
                        <a:rPr lang="en-US" altLang="zh-TW" dirty="0"/>
                        <a:t>-0.0074</a:t>
                      </a:r>
                      <a:endParaRPr lang="zh-TW" altLang="en-US" dirty="0"/>
                    </a:p>
                  </a:txBody>
                  <a:tcPr/>
                </a:tc>
                <a:tc>
                  <a:txBody>
                    <a:bodyPr/>
                    <a:lstStyle/>
                    <a:p>
                      <a:pPr algn="r"/>
                      <a:r>
                        <a:rPr lang="en-US" altLang="zh-TW" dirty="0"/>
                        <a:t>-0.0071</a:t>
                      </a:r>
                      <a:endParaRPr lang="zh-TW" altLang="en-US" dirty="0"/>
                    </a:p>
                  </a:txBody>
                  <a:tcPr/>
                </a:tc>
                <a:extLst>
                  <a:ext uri="{0D108BD9-81ED-4DB2-BD59-A6C34878D82A}">
                    <a16:rowId xmlns:a16="http://schemas.microsoft.com/office/drawing/2014/main" val="3854085668"/>
                  </a:ext>
                </a:extLst>
              </a:tr>
              <a:tr h="370840">
                <a:tc>
                  <a:txBody>
                    <a:bodyPr/>
                    <a:lstStyle/>
                    <a:p>
                      <a:r>
                        <a:rPr lang="en-US" altLang="zh-TW" dirty="0"/>
                        <a:t>R2 (%)</a:t>
                      </a:r>
                      <a:endParaRPr lang="zh-TW" altLang="en-US" dirty="0"/>
                    </a:p>
                  </a:txBody>
                  <a:tcPr/>
                </a:tc>
                <a:tc>
                  <a:txBody>
                    <a:bodyPr/>
                    <a:lstStyle/>
                    <a:p>
                      <a:pPr algn="r"/>
                      <a:r>
                        <a:rPr lang="en-US" altLang="zh-TW" dirty="0"/>
                        <a:t>0.0061</a:t>
                      </a:r>
                      <a:endParaRPr lang="zh-TW" altLang="en-US" dirty="0"/>
                    </a:p>
                  </a:txBody>
                  <a:tcPr/>
                </a:tc>
                <a:tc>
                  <a:txBody>
                    <a:bodyPr/>
                    <a:lstStyle/>
                    <a:p>
                      <a:pPr algn="r"/>
                      <a:r>
                        <a:rPr lang="en-US" altLang="zh-TW" dirty="0"/>
                        <a:t>0.0182</a:t>
                      </a:r>
                      <a:endParaRPr lang="zh-TW" altLang="en-US" dirty="0"/>
                    </a:p>
                  </a:txBody>
                  <a:tcPr/>
                </a:tc>
                <a:tc>
                  <a:txBody>
                    <a:bodyPr/>
                    <a:lstStyle/>
                    <a:p>
                      <a:pPr algn="r"/>
                      <a:r>
                        <a:rPr lang="en-US" altLang="zh-TW" dirty="0"/>
                        <a:t>0.0023</a:t>
                      </a:r>
                      <a:endParaRPr lang="zh-TW" altLang="en-US" dirty="0"/>
                    </a:p>
                  </a:txBody>
                  <a:tcPr/>
                </a:tc>
                <a:tc>
                  <a:txBody>
                    <a:bodyPr/>
                    <a:lstStyle/>
                    <a:p>
                      <a:pPr algn="r"/>
                      <a:r>
                        <a:rPr lang="en-US" altLang="zh-TW" dirty="0"/>
                        <a:t>0.0015</a:t>
                      </a:r>
                      <a:endParaRPr lang="zh-TW" altLang="en-US" dirty="0"/>
                    </a:p>
                  </a:txBody>
                  <a:tcPr/>
                </a:tc>
                <a:extLst>
                  <a:ext uri="{0D108BD9-81ED-4DB2-BD59-A6C34878D82A}">
                    <a16:rowId xmlns:a16="http://schemas.microsoft.com/office/drawing/2014/main" val="454384877"/>
                  </a:ext>
                </a:extLst>
              </a:tr>
              <a:tr h="370840">
                <a:tc>
                  <a:txBody>
                    <a:bodyPr/>
                    <a:lstStyle/>
                    <a:p>
                      <a:r>
                        <a:rPr lang="en-US" altLang="zh-TW" dirty="0"/>
                        <a:t>Dir Accuracy (%)</a:t>
                      </a:r>
                      <a:endParaRPr lang="zh-TW" altLang="en-US" dirty="0"/>
                    </a:p>
                  </a:txBody>
                  <a:tcPr/>
                </a:tc>
                <a:tc>
                  <a:txBody>
                    <a:bodyPr/>
                    <a:lstStyle/>
                    <a:p>
                      <a:pPr algn="r"/>
                      <a:r>
                        <a:rPr lang="en-US" altLang="zh-TW" dirty="0"/>
                        <a:t>54.2786</a:t>
                      </a:r>
                      <a:endParaRPr lang="zh-TW" altLang="en-US" dirty="0"/>
                    </a:p>
                  </a:txBody>
                  <a:tcPr/>
                </a:tc>
                <a:tc>
                  <a:txBody>
                    <a:bodyPr/>
                    <a:lstStyle/>
                    <a:p>
                      <a:pPr algn="r"/>
                      <a:r>
                        <a:rPr lang="en-US" altLang="zh-TW" dirty="0"/>
                        <a:t>54.4606</a:t>
                      </a:r>
                      <a:endParaRPr lang="zh-TW" altLang="en-US" dirty="0"/>
                    </a:p>
                  </a:txBody>
                  <a:tcPr/>
                </a:tc>
                <a:tc>
                  <a:txBody>
                    <a:bodyPr/>
                    <a:lstStyle/>
                    <a:p>
                      <a:pPr algn="r"/>
                      <a:r>
                        <a:rPr lang="en-US" altLang="zh-TW" dirty="0"/>
                        <a:t>54.1552</a:t>
                      </a:r>
                      <a:endParaRPr lang="zh-TW" altLang="en-US" dirty="0"/>
                    </a:p>
                  </a:txBody>
                  <a:tcPr/>
                </a:tc>
                <a:tc>
                  <a:txBody>
                    <a:bodyPr/>
                    <a:lstStyle/>
                    <a:p>
                      <a:pPr algn="r"/>
                      <a:r>
                        <a:rPr lang="en-US" altLang="zh-TW" dirty="0"/>
                        <a:t>54.3667</a:t>
                      </a:r>
                      <a:endParaRPr lang="zh-TW" altLang="en-US" dirty="0"/>
                    </a:p>
                  </a:txBody>
                  <a:tcPr/>
                </a:tc>
                <a:extLst>
                  <a:ext uri="{0D108BD9-81ED-4DB2-BD59-A6C34878D82A}">
                    <a16:rowId xmlns:a16="http://schemas.microsoft.com/office/drawing/2014/main" val="1781169034"/>
                  </a:ext>
                </a:extLst>
              </a:tr>
            </a:tbl>
          </a:graphicData>
        </a:graphic>
      </p:graphicFrame>
      <p:sp>
        <p:nvSpPr>
          <p:cNvPr id="11" name="文字方塊 10">
            <a:extLst>
              <a:ext uri="{FF2B5EF4-FFF2-40B4-BE49-F238E27FC236}">
                <a16:creationId xmlns:a16="http://schemas.microsoft.com/office/drawing/2014/main" id="{1858591C-3090-4BD3-9095-2A575DCE2ED2}"/>
              </a:ext>
            </a:extLst>
          </p:cNvPr>
          <p:cNvSpPr txBox="1"/>
          <p:nvPr/>
        </p:nvSpPr>
        <p:spPr>
          <a:xfrm>
            <a:off x="1837765" y="3066999"/>
            <a:ext cx="2214282"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3min</a:t>
            </a:r>
          </a:p>
          <a:p>
            <a:endParaRPr lang="en-US" altLang="zh-TW" dirty="0"/>
          </a:p>
          <a:p>
            <a:endParaRPr lang="en-US" altLang="zh-TW" dirty="0"/>
          </a:p>
          <a:p>
            <a:pPr marL="285750" indent="-285750">
              <a:buFont typeface="Arial" panose="020B0604020202020204" pitchFamily="34" charset="0"/>
              <a:buChar char="•"/>
            </a:pPr>
            <a:r>
              <a:rPr lang="en-US" altLang="zh-TW" dirty="0"/>
              <a:t>5min</a:t>
            </a:r>
          </a:p>
          <a:p>
            <a:endParaRPr lang="en-US" altLang="zh-TW" dirty="0"/>
          </a:p>
          <a:p>
            <a:endParaRPr lang="en-US" altLang="zh-TW" dirty="0"/>
          </a:p>
          <a:p>
            <a:pPr marL="285750" indent="-285750">
              <a:buFont typeface="Arial" panose="020B0604020202020204" pitchFamily="34" charset="0"/>
              <a:buChar char="•"/>
            </a:pPr>
            <a:r>
              <a:rPr lang="en-US" altLang="zh-TW" dirty="0"/>
              <a:t>10min</a:t>
            </a:r>
          </a:p>
          <a:p>
            <a:endParaRPr lang="en-US" altLang="zh-TW" dirty="0"/>
          </a:p>
          <a:p>
            <a:endParaRPr lang="en-US" altLang="zh-TW" dirty="0"/>
          </a:p>
          <a:p>
            <a:pPr marL="285750" indent="-285750">
              <a:buFont typeface="Arial" panose="020B0604020202020204" pitchFamily="34" charset="0"/>
              <a:buChar char="•"/>
            </a:pPr>
            <a:r>
              <a:rPr lang="en-US" altLang="zh-TW" dirty="0"/>
              <a:t>15min</a:t>
            </a:r>
            <a:endParaRPr lang="zh-TW" altLang="en-US" dirty="0"/>
          </a:p>
        </p:txBody>
      </p:sp>
      <p:pic>
        <p:nvPicPr>
          <p:cNvPr id="4" name="圖片 3">
            <a:extLst>
              <a:ext uri="{FF2B5EF4-FFF2-40B4-BE49-F238E27FC236}">
                <a16:creationId xmlns:a16="http://schemas.microsoft.com/office/drawing/2014/main" id="{CB2BE98D-0010-4C0A-A561-A2A242F43447}"/>
              </a:ext>
            </a:extLst>
          </p:cNvPr>
          <p:cNvPicPr>
            <a:picLocks noChangeAspect="1"/>
          </p:cNvPicPr>
          <p:nvPr/>
        </p:nvPicPr>
        <p:blipFill>
          <a:blip r:embed="rId2"/>
          <a:stretch>
            <a:fillRect/>
          </a:stretch>
        </p:blipFill>
        <p:spPr>
          <a:xfrm>
            <a:off x="2944907" y="2857500"/>
            <a:ext cx="6302188" cy="902234"/>
          </a:xfrm>
          <a:prstGeom prst="rect">
            <a:avLst/>
          </a:prstGeom>
        </p:spPr>
      </p:pic>
      <p:pic>
        <p:nvPicPr>
          <p:cNvPr id="9" name="圖片 8">
            <a:extLst>
              <a:ext uri="{FF2B5EF4-FFF2-40B4-BE49-F238E27FC236}">
                <a16:creationId xmlns:a16="http://schemas.microsoft.com/office/drawing/2014/main" id="{DD09A0F3-147A-4CF6-8FCB-75E88D0E56C9}"/>
              </a:ext>
            </a:extLst>
          </p:cNvPr>
          <p:cNvPicPr>
            <a:picLocks noChangeAspect="1"/>
          </p:cNvPicPr>
          <p:nvPr/>
        </p:nvPicPr>
        <p:blipFill>
          <a:blip r:embed="rId3"/>
          <a:stretch>
            <a:fillRect/>
          </a:stretch>
        </p:blipFill>
        <p:spPr>
          <a:xfrm>
            <a:off x="2944906" y="3759734"/>
            <a:ext cx="6315635" cy="913760"/>
          </a:xfrm>
          <a:prstGeom prst="rect">
            <a:avLst/>
          </a:prstGeom>
        </p:spPr>
      </p:pic>
      <p:pic>
        <p:nvPicPr>
          <p:cNvPr id="13" name="圖片 12">
            <a:extLst>
              <a:ext uri="{FF2B5EF4-FFF2-40B4-BE49-F238E27FC236}">
                <a16:creationId xmlns:a16="http://schemas.microsoft.com/office/drawing/2014/main" id="{EE1E584E-A203-496C-8380-52DD77254CED}"/>
              </a:ext>
            </a:extLst>
          </p:cNvPr>
          <p:cNvPicPr>
            <a:picLocks noChangeAspect="1"/>
          </p:cNvPicPr>
          <p:nvPr/>
        </p:nvPicPr>
        <p:blipFill>
          <a:blip r:embed="rId4"/>
          <a:stretch>
            <a:fillRect/>
          </a:stretch>
        </p:blipFill>
        <p:spPr>
          <a:xfrm>
            <a:off x="2944906" y="4614333"/>
            <a:ext cx="6378388" cy="911082"/>
          </a:xfrm>
          <a:prstGeom prst="rect">
            <a:avLst/>
          </a:prstGeom>
        </p:spPr>
      </p:pic>
      <p:pic>
        <p:nvPicPr>
          <p:cNvPr id="15" name="圖片 14">
            <a:extLst>
              <a:ext uri="{FF2B5EF4-FFF2-40B4-BE49-F238E27FC236}">
                <a16:creationId xmlns:a16="http://schemas.microsoft.com/office/drawing/2014/main" id="{3F28406A-D013-4355-B4EA-A44C85388117}"/>
              </a:ext>
            </a:extLst>
          </p:cNvPr>
          <p:cNvPicPr>
            <a:picLocks noChangeAspect="1"/>
          </p:cNvPicPr>
          <p:nvPr/>
        </p:nvPicPr>
        <p:blipFill>
          <a:blip r:embed="rId5"/>
          <a:stretch>
            <a:fillRect/>
          </a:stretch>
        </p:blipFill>
        <p:spPr>
          <a:xfrm>
            <a:off x="2944906" y="5502211"/>
            <a:ext cx="6315635" cy="920843"/>
          </a:xfrm>
          <a:prstGeom prst="rect">
            <a:avLst/>
          </a:prstGeom>
        </p:spPr>
      </p:pic>
    </p:spTree>
    <p:extLst>
      <p:ext uri="{BB962C8B-B14F-4D97-AF65-F5344CB8AC3E}">
        <p14:creationId xmlns:p14="http://schemas.microsoft.com/office/powerpoint/2010/main" val="270204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 到隔日日盤開盤 </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95393"/>
            <a:ext cx="10515600" cy="5000893"/>
          </a:xfrm>
        </p:spPr>
        <p:txBody>
          <a:bodyPr>
            <a:normAutofit/>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61.6162%</a:t>
            </a:r>
          </a:p>
          <a:p>
            <a:pPr marL="0"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 72.0000</a:t>
            </a:r>
            <a:r>
              <a:rPr lang="zh-TW" altLang="en-US" sz="2000" dirty="0">
                <a:latin typeface="Consolas" panose="020B0609020204030204" pitchFamily="49" charset="0"/>
              </a:rPr>
              <a:t> </a:t>
            </a:r>
            <a:r>
              <a:rPr lang="en-US" altLang="zh-TW" sz="2000" dirty="0">
                <a:latin typeface="Consolas" panose="020B0609020204030204" pitchFamily="49" charset="0"/>
              </a:rPr>
              <a:t>%</a:t>
            </a:r>
          </a:p>
          <a:p>
            <a:pPr marL="457200" lvl="1" indent="0">
              <a:buNone/>
            </a:pPr>
            <a:endParaRPr lang="en-US" altLang="zh-TW" sz="2000" dirty="0"/>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alibri" panose="020F0502020204030204" pitchFamily="34" charset="0"/>
                <a:ea typeface="Calibri" panose="020F0502020204030204" pitchFamily="34" charset="0"/>
                <a:cs typeface="Calibri" panose="020F0502020204030204" pitchFamily="34" charset="0"/>
              </a:rPr>
              <a:t>Accuracy :</a:t>
            </a:r>
            <a:r>
              <a:rPr lang="zh-TW" altLang="en-US" sz="2000" dirty="0">
                <a:latin typeface="Calibri" panose="020F0502020204030204" pitchFamily="34" charset="0"/>
                <a:ea typeface="Calibri" panose="020F0502020204030204" pitchFamily="34" charset="0"/>
                <a:cs typeface="Calibri" panose="020F0502020204030204" pitchFamily="34" charset="0"/>
              </a:rPr>
              <a:t> </a:t>
            </a:r>
            <a:r>
              <a:rPr lang="en-US" altLang="zh-TW" sz="2000" dirty="0">
                <a:latin typeface="Calibri" panose="020F0502020204030204" pitchFamily="34" charset="0"/>
                <a:ea typeface="Calibri" panose="020F0502020204030204" pitchFamily="34" charset="0"/>
                <a:cs typeface="Calibri" panose="020F0502020204030204" pitchFamily="34" charset="0"/>
              </a:rPr>
              <a:t>80.9524%</a:t>
            </a:r>
          </a:p>
          <a:p>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pPr marL="457200" lvl="1" indent="0">
              <a:buNone/>
            </a:pPr>
            <a:endParaRPr lang="en-US" altLang="zh-TW" sz="2000" dirty="0">
              <a:latin typeface="Consolas" panose="020B0609020204030204" pitchFamily="49" charset="0"/>
            </a:endParaRPr>
          </a:p>
          <a:p>
            <a:endParaRPr lang="en-US" altLang="zh-TW" dirty="0"/>
          </a:p>
        </p:txBody>
      </p:sp>
      <p:pic>
        <p:nvPicPr>
          <p:cNvPr id="5" name="圖片 4">
            <a:extLst>
              <a:ext uri="{FF2B5EF4-FFF2-40B4-BE49-F238E27FC236}">
                <a16:creationId xmlns:a16="http://schemas.microsoft.com/office/drawing/2014/main" id="{20E588A8-77D5-4D5B-ADF9-714D7C430DC3}"/>
              </a:ext>
            </a:extLst>
          </p:cNvPr>
          <p:cNvPicPr>
            <a:picLocks noChangeAspect="1"/>
          </p:cNvPicPr>
          <p:nvPr/>
        </p:nvPicPr>
        <p:blipFill>
          <a:blip r:embed="rId2"/>
          <a:stretch>
            <a:fillRect/>
          </a:stretch>
        </p:blipFill>
        <p:spPr>
          <a:xfrm>
            <a:off x="838200" y="1752616"/>
            <a:ext cx="6992620" cy="998946"/>
          </a:xfrm>
          <a:prstGeom prst="rect">
            <a:avLst/>
          </a:prstGeom>
        </p:spPr>
      </p:pic>
      <p:pic>
        <p:nvPicPr>
          <p:cNvPr id="7" name="圖片 6">
            <a:extLst>
              <a:ext uri="{FF2B5EF4-FFF2-40B4-BE49-F238E27FC236}">
                <a16:creationId xmlns:a16="http://schemas.microsoft.com/office/drawing/2014/main" id="{19826DEC-5E44-4142-A0F7-B69DCEA5A98E}"/>
              </a:ext>
            </a:extLst>
          </p:cNvPr>
          <p:cNvPicPr>
            <a:picLocks noChangeAspect="1"/>
          </p:cNvPicPr>
          <p:nvPr/>
        </p:nvPicPr>
        <p:blipFill>
          <a:blip r:embed="rId3"/>
          <a:stretch>
            <a:fillRect/>
          </a:stretch>
        </p:blipFill>
        <p:spPr>
          <a:xfrm>
            <a:off x="8130912" y="1754813"/>
            <a:ext cx="3057952" cy="790685"/>
          </a:xfrm>
          <a:prstGeom prst="rect">
            <a:avLst/>
          </a:prstGeom>
        </p:spPr>
      </p:pic>
      <p:pic>
        <p:nvPicPr>
          <p:cNvPr id="9" name="圖片 8">
            <a:extLst>
              <a:ext uri="{FF2B5EF4-FFF2-40B4-BE49-F238E27FC236}">
                <a16:creationId xmlns:a16="http://schemas.microsoft.com/office/drawing/2014/main" id="{4E567CFA-C83D-4D6D-BC81-3F78D0BB0A61}"/>
              </a:ext>
            </a:extLst>
          </p:cNvPr>
          <p:cNvPicPr>
            <a:picLocks noChangeAspect="1"/>
          </p:cNvPicPr>
          <p:nvPr/>
        </p:nvPicPr>
        <p:blipFill>
          <a:blip r:embed="rId4"/>
          <a:stretch>
            <a:fillRect/>
          </a:stretch>
        </p:blipFill>
        <p:spPr>
          <a:xfrm>
            <a:off x="759759" y="3749392"/>
            <a:ext cx="7187165" cy="1026738"/>
          </a:xfrm>
          <a:prstGeom prst="rect">
            <a:avLst/>
          </a:prstGeom>
        </p:spPr>
      </p:pic>
      <p:pic>
        <p:nvPicPr>
          <p:cNvPr id="11" name="圖片 10">
            <a:extLst>
              <a:ext uri="{FF2B5EF4-FFF2-40B4-BE49-F238E27FC236}">
                <a16:creationId xmlns:a16="http://schemas.microsoft.com/office/drawing/2014/main" id="{6F6F642E-544F-4628-A0C8-5ADD8DD37A58}"/>
              </a:ext>
            </a:extLst>
          </p:cNvPr>
          <p:cNvPicPr>
            <a:picLocks noChangeAspect="1"/>
          </p:cNvPicPr>
          <p:nvPr/>
        </p:nvPicPr>
        <p:blipFill>
          <a:blip r:embed="rId5"/>
          <a:stretch>
            <a:fillRect/>
          </a:stretch>
        </p:blipFill>
        <p:spPr>
          <a:xfrm>
            <a:off x="8140439" y="3749392"/>
            <a:ext cx="3048425" cy="800212"/>
          </a:xfrm>
          <a:prstGeom prst="rect">
            <a:avLst/>
          </a:prstGeom>
        </p:spPr>
      </p:pic>
      <p:pic>
        <p:nvPicPr>
          <p:cNvPr id="13" name="圖片 12">
            <a:extLst>
              <a:ext uri="{FF2B5EF4-FFF2-40B4-BE49-F238E27FC236}">
                <a16:creationId xmlns:a16="http://schemas.microsoft.com/office/drawing/2014/main" id="{FAA266A3-0B0B-4098-9DBC-99663FE09BC9}"/>
              </a:ext>
            </a:extLst>
          </p:cNvPr>
          <p:cNvPicPr>
            <a:picLocks noChangeAspect="1"/>
          </p:cNvPicPr>
          <p:nvPr/>
        </p:nvPicPr>
        <p:blipFill>
          <a:blip r:embed="rId6"/>
          <a:stretch>
            <a:fillRect/>
          </a:stretch>
        </p:blipFill>
        <p:spPr>
          <a:xfrm>
            <a:off x="838200" y="5639141"/>
            <a:ext cx="7187165" cy="1026738"/>
          </a:xfrm>
          <a:prstGeom prst="rect">
            <a:avLst/>
          </a:prstGeom>
        </p:spPr>
      </p:pic>
      <p:pic>
        <p:nvPicPr>
          <p:cNvPr id="15" name="圖片 14">
            <a:extLst>
              <a:ext uri="{FF2B5EF4-FFF2-40B4-BE49-F238E27FC236}">
                <a16:creationId xmlns:a16="http://schemas.microsoft.com/office/drawing/2014/main" id="{024584CF-BD75-4CDA-8F00-39ABCB99F153}"/>
              </a:ext>
            </a:extLst>
          </p:cNvPr>
          <p:cNvPicPr>
            <a:picLocks noChangeAspect="1"/>
          </p:cNvPicPr>
          <p:nvPr/>
        </p:nvPicPr>
        <p:blipFill>
          <a:blip r:embed="rId7"/>
          <a:stretch>
            <a:fillRect/>
          </a:stretch>
        </p:blipFill>
        <p:spPr>
          <a:xfrm>
            <a:off x="8267269" y="5637280"/>
            <a:ext cx="3086531" cy="781159"/>
          </a:xfrm>
          <a:prstGeom prst="rect">
            <a:avLst/>
          </a:prstGeom>
        </p:spPr>
      </p:pic>
    </p:spTree>
    <p:extLst>
      <p:ext uri="{BB962C8B-B14F-4D97-AF65-F5344CB8AC3E}">
        <p14:creationId xmlns:p14="http://schemas.microsoft.com/office/powerpoint/2010/main" val="1241442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8">
            <a:extLst>
              <a:ext uri="{FF2B5EF4-FFF2-40B4-BE49-F238E27FC236}">
                <a16:creationId xmlns:a16="http://schemas.microsoft.com/office/drawing/2014/main" id="{D92EA392-BB61-4D34-81EB-13F32A29AD06}"/>
              </a:ext>
            </a:extLst>
          </p:cNvPr>
          <p:cNvGraphicFramePr>
            <a:graphicFrameLocks noGrp="1"/>
          </p:cNvGraphicFramePr>
          <p:nvPr>
            <p:extLst>
              <p:ext uri="{D42A27DB-BD31-4B8C-83A1-F6EECF244321}">
                <p14:modId xmlns:p14="http://schemas.microsoft.com/office/powerpoint/2010/main" val="3395847883"/>
              </p:ext>
            </p:extLst>
          </p:nvPr>
        </p:nvGraphicFramePr>
        <p:xfrm>
          <a:off x="1766047" y="826579"/>
          <a:ext cx="8125012" cy="1844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868625546"/>
                    </a:ext>
                  </a:extLst>
                </a:gridCol>
                <a:gridCol w="1532965">
                  <a:extLst>
                    <a:ext uri="{9D8B030D-6E8A-4147-A177-3AD203B41FA5}">
                      <a16:colId xmlns:a16="http://schemas.microsoft.com/office/drawing/2014/main" val="3923050266"/>
                    </a:ext>
                  </a:extLst>
                </a:gridCol>
                <a:gridCol w="1512047">
                  <a:extLst>
                    <a:ext uri="{9D8B030D-6E8A-4147-A177-3AD203B41FA5}">
                      <a16:colId xmlns:a16="http://schemas.microsoft.com/office/drawing/2014/main" val="3656302974"/>
                    </a:ext>
                  </a:extLst>
                </a:gridCol>
                <a:gridCol w="1625600">
                  <a:extLst>
                    <a:ext uri="{9D8B030D-6E8A-4147-A177-3AD203B41FA5}">
                      <a16:colId xmlns:a16="http://schemas.microsoft.com/office/drawing/2014/main" val="3219746304"/>
                    </a:ext>
                  </a:extLst>
                </a:gridCol>
                <a:gridCol w="1625600">
                  <a:extLst>
                    <a:ext uri="{9D8B030D-6E8A-4147-A177-3AD203B41FA5}">
                      <a16:colId xmlns:a16="http://schemas.microsoft.com/office/drawing/2014/main" val="3076422544"/>
                    </a:ext>
                  </a:extLst>
                </a:gridCol>
              </a:tblGrid>
              <a:tr h="347797">
                <a:tc>
                  <a:txBody>
                    <a:bodyPr/>
                    <a:lstStyle/>
                    <a:p>
                      <a:r>
                        <a:rPr lang="zh-TW" altLang="en-US" dirty="0"/>
                        <a:t>岔開 </a:t>
                      </a:r>
                      <a:r>
                        <a:rPr lang="en-US" altLang="zh-TW" dirty="0"/>
                        <a:t>&gt;8bp</a:t>
                      </a:r>
                      <a:endParaRPr lang="zh-TW" altLang="en-US" dirty="0"/>
                    </a:p>
                  </a:txBody>
                  <a:tcPr/>
                </a:tc>
                <a:tc>
                  <a:txBody>
                    <a:bodyPr/>
                    <a:lstStyle/>
                    <a:p>
                      <a:pPr algn="r"/>
                      <a:r>
                        <a:rPr lang="en-US" altLang="zh-TW" dirty="0"/>
                        <a:t>min</a:t>
                      </a:r>
                      <a:endParaRPr lang="zh-TW" altLang="en-US" dirty="0"/>
                    </a:p>
                  </a:txBody>
                  <a:tcPr/>
                </a:tc>
                <a:tc>
                  <a:txBody>
                    <a:bodyPr/>
                    <a:lstStyle/>
                    <a:p>
                      <a:pPr algn="r"/>
                      <a:r>
                        <a:rPr lang="en-US" altLang="zh-TW" dirty="0"/>
                        <a:t>min</a:t>
                      </a:r>
                      <a:endParaRPr lang="zh-TW" altLang="en-US" dirty="0"/>
                    </a:p>
                  </a:txBody>
                  <a:tcPr/>
                </a:tc>
                <a:tc>
                  <a:txBody>
                    <a:bodyPr/>
                    <a:lstStyle/>
                    <a:p>
                      <a:pPr algn="r"/>
                      <a:r>
                        <a:rPr lang="en-US" altLang="zh-TW" dirty="0"/>
                        <a:t>60min</a:t>
                      </a:r>
                      <a:endParaRPr lang="zh-TW" altLang="en-US" dirty="0"/>
                    </a:p>
                  </a:txBody>
                  <a:tcPr/>
                </a:tc>
                <a:tc>
                  <a:txBody>
                    <a:bodyPr/>
                    <a:lstStyle/>
                    <a:p>
                      <a:pPr algn="r"/>
                      <a:r>
                        <a:rPr lang="en-US" altLang="zh-TW" dirty="0"/>
                        <a:t>15min</a:t>
                      </a:r>
                      <a:endParaRPr lang="zh-TW" altLang="en-US" dirty="0"/>
                    </a:p>
                  </a:txBody>
                  <a:tcPr/>
                </a:tc>
                <a:extLst>
                  <a:ext uri="{0D108BD9-81ED-4DB2-BD59-A6C34878D82A}">
                    <a16:rowId xmlns:a16="http://schemas.microsoft.com/office/drawing/2014/main" val="2206936956"/>
                  </a:ext>
                </a:extLst>
              </a:tr>
              <a:tr h="370840">
                <a:tc>
                  <a:txBody>
                    <a:bodyPr/>
                    <a:lstStyle/>
                    <a:p>
                      <a:r>
                        <a:rPr lang="en-US" altLang="zh-TW" dirty="0" err="1"/>
                        <a:t>Corr</a:t>
                      </a:r>
                      <a:endParaRPr lang="en-US" altLang="zh-TW" dirty="0"/>
                    </a:p>
                  </a:txBody>
                  <a:tcPr/>
                </a:tc>
                <a:tc>
                  <a:txBody>
                    <a:bodyPr/>
                    <a:lstStyle/>
                    <a:p>
                      <a:pPr algn="r"/>
                      <a:endParaRPr lang="zh-TW" altLang="en-US" dirty="0"/>
                    </a:p>
                  </a:txBody>
                  <a:tcPr/>
                </a:tc>
                <a:tc>
                  <a:txBody>
                    <a:bodyPr/>
                    <a:lstStyle/>
                    <a:p>
                      <a:pPr algn="r"/>
                      <a:endParaRPr lang="zh-TW" altLang="en-US" dirty="0"/>
                    </a:p>
                  </a:txBody>
                  <a:tcPr/>
                </a:tc>
                <a:tc>
                  <a:txBody>
                    <a:bodyPr/>
                    <a:lstStyle/>
                    <a:p>
                      <a:pPr algn="r"/>
                      <a:r>
                        <a:rPr lang="en-US" altLang="zh-TW" dirty="0"/>
                        <a:t>0.0200</a:t>
                      </a:r>
                      <a:endParaRPr lang="zh-TW" altLang="en-US" dirty="0"/>
                    </a:p>
                  </a:txBody>
                  <a:tcPr/>
                </a:tc>
                <a:tc>
                  <a:txBody>
                    <a:bodyPr/>
                    <a:lstStyle/>
                    <a:p>
                      <a:pPr algn="r"/>
                      <a:r>
                        <a:rPr lang="en-US" altLang="zh-TW" dirty="0"/>
                        <a:t>0.0077</a:t>
                      </a:r>
                      <a:endParaRPr lang="zh-TW" altLang="en-US" dirty="0"/>
                    </a:p>
                  </a:txBody>
                  <a:tcPr/>
                </a:tc>
                <a:extLst>
                  <a:ext uri="{0D108BD9-81ED-4DB2-BD59-A6C34878D82A}">
                    <a16:rowId xmlns:a16="http://schemas.microsoft.com/office/drawing/2014/main" val="1044182508"/>
                  </a:ext>
                </a:extLst>
              </a:tr>
              <a:tr h="358489">
                <a:tc>
                  <a:txBody>
                    <a:bodyPr/>
                    <a:lstStyle/>
                    <a:p>
                      <a:r>
                        <a:rPr lang="en-US" altLang="zh-TW" dirty="0"/>
                        <a:t>Beta</a:t>
                      </a:r>
                      <a:endParaRPr lang="zh-TW" altLang="en-US" dirty="0"/>
                    </a:p>
                  </a:txBody>
                  <a:tcPr/>
                </a:tc>
                <a:tc>
                  <a:txBody>
                    <a:bodyPr/>
                    <a:lstStyle/>
                    <a:p>
                      <a:pPr algn="r"/>
                      <a:endParaRPr lang="zh-TW" altLang="en-US" dirty="0"/>
                    </a:p>
                  </a:txBody>
                  <a:tcPr/>
                </a:tc>
                <a:tc>
                  <a:txBody>
                    <a:bodyPr/>
                    <a:lstStyle/>
                    <a:p>
                      <a:pPr algn="r"/>
                      <a:endParaRPr lang="zh-TW" altLang="en-US" dirty="0"/>
                    </a:p>
                  </a:txBody>
                  <a:tcPr/>
                </a:tc>
                <a:tc>
                  <a:txBody>
                    <a:bodyPr/>
                    <a:lstStyle/>
                    <a:p>
                      <a:pPr algn="r"/>
                      <a:r>
                        <a:rPr lang="en-US" altLang="zh-TW" dirty="0"/>
                        <a:t>0.0153</a:t>
                      </a:r>
                      <a:endParaRPr lang="zh-TW" altLang="en-US" dirty="0"/>
                    </a:p>
                  </a:txBody>
                  <a:tcPr/>
                </a:tc>
                <a:tc>
                  <a:txBody>
                    <a:bodyPr/>
                    <a:lstStyle/>
                    <a:p>
                      <a:pPr algn="r"/>
                      <a:r>
                        <a:rPr lang="en-US" altLang="zh-TW" dirty="0"/>
                        <a:t>0.0031</a:t>
                      </a:r>
                      <a:endParaRPr lang="zh-TW" altLang="en-US" dirty="0"/>
                    </a:p>
                  </a:txBody>
                  <a:tcPr/>
                </a:tc>
                <a:extLst>
                  <a:ext uri="{0D108BD9-81ED-4DB2-BD59-A6C34878D82A}">
                    <a16:rowId xmlns:a16="http://schemas.microsoft.com/office/drawing/2014/main" val="3854085668"/>
                  </a:ext>
                </a:extLst>
              </a:tr>
              <a:tr h="370840">
                <a:tc>
                  <a:txBody>
                    <a:bodyPr/>
                    <a:lstStyle/>
                    <a:p>
                      <a:r>
                        <a:rPr lang="en-US" altLang="zh-TW" dirty="0"/>
                        <a:t>R2 (%)</a:t>
                      </a:r>
                      <a:endParaRPr lang="zh-TW" altLang="en-US" dirty="0"/>
                    </a:p>
                  </a:txBody>
                  <a:tcPr/>
                </a:tc>
                <a:tc>
                  <a:txBody>
                    <a:bodyPr/>
                    <a:lstStyle/>
                    <a:p>
                      <a:pPr algn="r"/>
                      <a:endParaRPr lang="zh-TW" altLang="en-US" dirty="0"/>
                    </a:p>
                  </a:txBody>
                  <a:tcPr/>
                </a:tc>
                <a:tc>
                  <a:txBody>
                    <a:bodyPr/>
                    <a:lstStyle/>
                    <a:p>
                      <a:pPr algn="r"/>
                      <a:endParaRPr lang="zh-TW" altLang="en-US" dirty="0"/>
                    </a:p>
                  </a:txBody>
                  <a:tcPr/>
                </a:tc>
                <a:tc>
                  <a:txBody>
                    <a:bodyPr/>
                    <a:lstStyle/>
                    <a:p>
                      <a:pPr algn="r"/>
                      <a:r>
                        <a:rPr lang="en-US" altLang="zh-TW" dirty="0"/>
                        <a:t>0.0403</a:t>
                      </a:r>
                      <a:endParaRPr lang="zh-TW" altLang="en-US" dirty="0"/>
                    </a:p>
                  </a:txBody>
                  <a:tcPr/>
                </a:tc>
                <a:tc>
                  <a:txBody>
                    <a:bodyPr/>
                    <a:lstStyle/>
                    <a:p>
                      <a:pPr algn="r"/>
                      <a:r>
                        <a:rPr lang="en-US" altLang="zh-TW" dirty="0"/>
                        <a:t>0.0059</a:t>
                      </a:r>
                      <a:endParaRPr lang="zh-TW" altLang="en-US" dirty="0"/>
                    </a:p>
                  </a:txBody>
                  <a:tcPr/>
                </a:tc>
                <a:extLst>
                  <a:ext uri="{0D108BD9-81ED-4DB2-BD59-A6C34878D82A}">
                    <a16:rowId xmlns:a16="http://schemas.microsoft.com/office/drawing/2014/main" val="454384877"/>
                  </a:ext>
                </a:extLst>
              </a:tr>
              <a:tr h="370840">
                <a:tc>
                  <a:txBody>
                    <a:bodyPr/>
                    <a:lstStyle/>
                    <a:p>
                      <a:r>
                        <a:rPr lang="en-US" altLang="zh-TW" dirty="0"/>
                        <a:t>Dir Accuracy (%)</a:t>
                      </a:r>
                      <a:endParaRPr lang="zh-TW" altLang="en-US" dirty="0"/>
                    </a:p>
                  </a:txBody>
                  <a:tcPr/>
                </a:tc>
                <a:tc>
                  <a:txBody>
                    <a:bodyPr/>
                    <a:lstStyle/>
                    <a:p>
                      <a:pPr algn="r"/>
                      <a:endParaRPr lang="zh-TW" altLang="en-US" dirty="0"/>
                    </a:p>
                  </a:txBody>
                  <a:tcPr/>
                </a:tc>
                <a:tc>
                  <a:txBody>
                    <a:bodyPr/>
                    <a:lstStyle/>
                    <a:p>
                      <a:pPr algn="r"/>
                      <a:endParaRPr lang="zh-TW" altLang="en-US" dirty="0"/>
                    </a:p>
                  </a:txBody>
                  <a:tcPr/>
                </a:tc>
                <a:tc>
                  <a:txBody>
                    <a:bodyPr/>
                    <a:lstStyle/>
                    <a:p>
                      <a:pPr algn="r"/>
                      <a:r>
                        <a:rPr lang="en-US" altLang="zh-TW" dirty="0"/>
                        <a:t>55.1862</a:t>
                      </a:r>
                      <a:endParaRPr lang="zh-TW" altLang="en-US" dirty="0"/>
                    </a:p>
                  </a:txBody>
                  <a:tcPr/>
                </a:tc>
                <a:tc>
                  <a:txBody>
                    <a:bodyPr/>
                    <a:lstStyle/>
                    <a:p>
                      <a:pPr algn="r"/>
                      <a:r>
                        <a:rPr lang="en-US" altLang="zh-TW" dirty="0"/>
                        <a:t>54.3667</a:t>
                      </a:r>
                      <a:endParaRPr lang="zh-TW" altLang="en-US" dirty="0"/>
                    </a:p>
                  </a:txBody>
                  <a:tcPr/>
                </a:tc>
                <a:extLst>
                  <a:ext uri="{0D108BD9-81ED-4DB2-BD59-A6C34878D82A}">
                    <a16:rowId xmlns:a16="http://schemas.microsoft.com/office/drawing/2014/main" val="1781169034"/>
                  </a:ext>
                </a:extLst>
              </a:tr>
            </a:tbl>
          </a:graphicData>
        </a:graphic>
      </p:graphicFrame>
      <p:sp>
        <p:nvSpPr>
          <p:cNvPr id="11" name="文字方塊 10">
            <a:extLst>
              <a:ext uri="{FF2B5EF4-FFF2-40B4-BE49-F238E27FC236}">
                <a16:creationId xmlns:a16="http://schemas.microsoft.com/office/drawing/2014/main" id="{1858591C-3090-4BD3-9095-2A575DCE2ED2}"/>
              </a:ext>
            </a:extLst>
          </p:cNvPr>
          <p:cNvSpPr txBox="1"/>
          <p:nvPr/>
        </p:nvSpPr>
        <p:spPr>
          <a:xfrm>
            <a:off x="1837765" y="3066999"/>
            <a:ext cx="2214282" cy="2862322"/>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3min</a:t>
            </a:r>
          </a:p>
          <a:p>
            <a:endParaRPr lang="en-US" altLang="zh-TW" dirty="0"/>
          </a:p>
          <a:p>
            <a:endParaRPr lang="en-US" altLang="zh-TW" dirty="0"/>
          </a:p>
          <a:p>
            <a:pPr marL="285750" indent="-285750">
              <a:buFont typeface="Arial" panose="020B0604020202020204" pitchFamily="34" charset="0"/>
              <a:buChar char="•"/>
            </a:pPr>
            <a:r>
              <a:rPr lang="en-US" altLang="zh-TW" dirty="0"/>
              <a:t>5min</a:t>
            </a:r>
          </a:p>
          <a:p>
            <a:endParaRPr lang="en-US" altLang="zh-TW" dirty="0"/>
          </a:p>
          <a:p>
            <a:endParaRPr lang="en-US" altLang="zh-TW" dirty="0"/>
          </a:p>
          <a:p>
            <a:pPr marL="285750" indent="-285750">
              <a:buFont typeface="Arial" panose="020B0604020202020204" pitchFamily="34" charset="0"/>
              <a:buChar char="•"/>
            </a:pPr>
            <a:r>
              <a:rPr lang="en-US" altLang="zh-TW" dirty="0"/>
              <a:t>60min</a:t>
            </a:r>
          </a:p>
          <a:p>
            <a:endParaRPr lang="en-US" altLang="zh-TW" dirty="0"/>
          </a:p>
          <a:p>
            <a:endParaRPr lang="en-US" altLang="zh-TW" dirty="0"/>
          </a:p>
          <a:p>
            <a:pPr marL="285750" indent="-285750">
              <a:buFont typeface="Arial" panose="020B0604020202020204" pitchFamily="34" charset="0"/>
              <a:buChar char="•"/>
            </a:pPr>
            <a:r>
              <a:rPr lang="en-US" altLang="zh-TW" dirty="0"/>
              <a:t>15min</a:t>
            </a:r>
            <a:endParaRPr lang="zh-TW" altLang="en-US" dirty="0"/>
          </a:p>
        </p:txBody>
      </p:sp>
      <p:sp>
        <p:nvSpPr>
          <p:cNvPr id="2" name="文字方塊 1">
            <a:extLst>
              <a:ext uri="{FF2B5EF4-FFF2-40B4-BE49-F238E27FC236}">
                <a16:creationId xmlns:a16="http://schemas.microsoft.com/office/drawing/2014/main" id="{EB892AAD-3030-4C8F-ABA3-F63B0F135B18}"/>
              </a:ext>
            </a:extLst>
          </p:cNvPr>
          <p:cNvSpPr txBox="1"/>
          <p:nvPr/>
        </p:nvSpPr>
        <p:spPr>
          <a:xfrm>
            <a:off x="582706" y="340659"/>
            <a:ext cx="2599765" cy="369332"/>
          </a:xfrm>
          <a:prstGeom prst="rect">
            <a:avLst/>
          </a:prstGeom>
          <a:noFill/>
        </p:spPr>
        <p:txBody>
          <a:bodyPr wrap="square" rtlCol="0">
            <a:spAutoFit/>
          </a:bodyPr>
          <a:lstStyle/>
          <a:p>
            <a:r>
              <a:rPr lang="zh-TW" altLang="en-US" dirty="0"/>
              <a:t>每</a:t>
            </a:r>
            <a:r>
              <a:rPr lang="en-US" altLang="zh-TW" dirty="0"/>
              <a:t>30</a:t>
            </a:r>
            <a:r>
              <a:rPr lang="zh-TW" altLang="en-US" dirty="0"/>
              <a:t>分鐘的變化岔開</a:t>
            </a:r>
          </a:p>
        </p:txBody>
      </p:sp>
      <p:pic>
        <p:nvPicPr>
          <p:cNvPr id="5" name="圖片 4">
            <a:extLst>
              <a:ext uri="{FF2B5EF4-FFF2-40B4-BE49-F238E27FC236}">
                <a16:creationId xmlns:a16="http://schemas.microsoft.com/office/drawing/2014/main" id="{06886FDF-FB74-49BE-8AB7-C0F7CF8BDF8F}"/>
              </a:ext>
            </a:extLst>
          </p:cNvPr>
          <p:cNvPicPr>
            <a:picLocks noChangeAspect="1"/>
          </p:cNvPicPr>
          <p:nvPr/>
        </p:nvPicPr>
        <p:blipFill>
          <a:blip r:embed="rId2"/>
          <a:stretch>
            <a:fillRect/>
          </a:stretch>
        </p:blipFill>
        <p:spPr>
          <a:xfrm>
            <a:off x="2989729" y="5325034"/>
            <a:ext cx="7283823" cy="880283"/>
          </a:xfrm>
          <a:prstGeom prst="rect">
            <a:avLst/>
          </a:prstGeom>
        </p:spPr>
      </p:pic>
      <p:pic>
        <p:nvPicPr>
          <p:cNvPr id="7" name="圖片 6">
            <a:extLst>
              <a:ext uri="{FF2B5EF4-FFF2-40B4-BE49-F238E27FC236}">
                <a16:creationId xmlns:a16="http://schemas.microsoft.com/office/drawing/2014/main" id="{863604EE-3EB3-4B41-9820-4C5E16F53AC2}"/>
              </a:ext>
            </a:extLst>
          </p:cNvPr>
          <p:cNvPicPr>
            <a:picLocks noChangeAspect="1"/>
          </p:cNvPicPr>
          <p:nvPr/>
        </p:nvPicPr>
        <p:blipFill>
          <a:blip r:embed="rId3"/>
          <a:stretch>
            <a:fillRect/>
          </a:stretch>
        </p:blipFill>
        <p:spPr>
          <a:xfrm>
            <a:off x="3119717" y="4378297"/>
            <a:ext cx="7153835" cy="946737"/>
          </a:xfrm>
          <a:prstGeom prst="rect">
            <a:avLst/>
          </a:prstGeom>
        </p:spPr>
      </p:pic>
    </p:spTree>
    <p:extLst>
      <p:ext uri="{BB962C8B-B14F-4D97-AF65-F5344CB8AC3E}">
        <p14:creationId xmlns:p14="http://schemas.microsoft.com/office/powerpoint/2010/main" val="2183172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4AEF3-6ECC-43DB-859F-5D1542DA825B}"/>
              </a:ext>
            </a:extLst>
          </p:cNvPr>
          <p:cNvSpPr>
            <a:spLocks noGrp="1"/>
          </p:cNvSpPr>
          <p:nvPr>
            <p:ph type="title"/>
          </p:nvPr>
        </p:nvSpPr>
        <p:spPr>
          <a:xfrm>
            <a:off x="838200" y="365125"/>
            <a:ext cx="10515600" cy="656851"/>
          </a:xfrm>
        </p:spPr>
        <p:txBody>
          <a:bodyPr>
            <a:normAutofit/>
          </a:bodyPr>
          <a:lstStyle/>
          <a:p>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日盤與夜盤方向的關係</a:t>
            </a:r>
          </a:p>
        </p:txBody>
      </p:sp>
      <p:sp>
        <p:nvSpPr>
          <p:cNvPr id="3" name="內容版面配置區 2">
            <a:extLst>
              <a:ext uri="{FF2B5EF4-FFF2-40B4-BE49-F238E27FC236}">
                <a16:creationId xmlns:a16="http://schemas.microsoft.com/office/drawing/2014/main" id="{14E01363-8E3E-4742-9829-77B993F30796}"/>
              </a:ext>
            </a:extLst>
          </p:cNvPr>
          <p:cNvSpPr>
            <a:spLocks noGrp="1"/>
          </p:cNvSpPr>
          <p:nvPr>
            <p:ph idx="1"/>
          </p:nvPr>
        </p:nvSpPr>
        <p:spPr>
          <a:xfrm>
            <a:off x="838200" y="898616"/>
            <a:ext cx="10515600" cy="5154987"/>
          </a:xfrm>
        </p:spPr>
        <p:txBody>
          <a:bodyPr>
            <a:normAutofit/>
          </a:bodyPr>
          <a:lstStyle/>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若</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夜盤跌落大於特定點數，查看隔日日盤是否會有回升的跡象。</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4" name="表格 4">
            <a:extLst>
              <a:ext uri="{FF2B5EF4-FFF2-40B4-BE49-F238E27FC236}">
                <a16:creationId xmlns:a16="http://schemas.microsoft.com/office/drawing/2014/main" id="{E7206BCE-D703-4A9C-A78F-2D04779A83E5}"/>
              </a:ext>
            </a:extLst>
          </p:cNvPr>
          <p:cNvGraphicFramePr>
            <a:graphicFrameLocks noGrp="1"/>
          </p:cNvGraphicFramePr>
          <p:nvPr>
            <p:extLst>
              <p:ext uri="{D42A27DB-BD31-4B8C-83A1-F6EECF244321}">
                <p14:modId xmlns:p14="http://schemas.microsoft.com/office/powerpoint/2010/main" val="2584248955"/>
              </p:ext>
            </p:extLst>
          </p:nvPr>
        </p:nvGraphicFramePr>
        <p:xfrm>
          <a:off x="761996" y="1746391"/>
          <a:ext cx="5181600" cy="1112520"/>
        </p:xfrm>
        <a:graphic>
          <a:graphicData uri="http://schemas.openxmlformats.org/drawingml/2006/table">
            <a:tbl>
              <a:tblPr firstRow="1" bandRow="1">
                <a:tableStyleId>{5940675A-B579-460E-94D1-54222C63F5DA}</a:tableStyleId>
              </a:tblPr>
              <a:tblGrid>
                <a:gridCol w="1727200">
                  <a:extLst>
                    <a:ext uri="{9D8B030D-6E8A-4147-A177-3AD203B41FA5}">
                      <a16:colId xmlns:a16="http://schemas.microsoft.com/office/drawing/2014/main" val="1686802536"/>
                    </a:ext>
                  </a:extLst>
                </a:gridCol>
                <a:gridCol w="1727200">
                  <a:extLst>
                    <a:ext uri="{9D8B030D-6E8A-4147-A177-3AD203B41FA5}">
                      <a16:colId xmlns:a16="http://schemas.microsoft.com/office/drawing/2014/main" val="3766886958"/>
                    </a:ext>
                  </a:extLst>
                </a:gridCol>
                <a:gridCol w="1727200">
                  <a:extLst>
                    <a:ext uri="{9D8B030D-6E8A-4147-A177-3AD203B41FA5}">
                      <a16:colId xmlns:a16="http://schemas.microsoft.com/office/drawing/2014/main" val="255113888"/>
                    </a:ext>
                  </a:extLst>
                </a:gridCol>
              </a:tblGrid>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門檻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 點</a:t>
                      </a:r>
                    </a:p>
                  </a:txBody>
                  <a:tcPr/>
                </a:tc>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日盤 漲</a:t>
                      </a:r>
                    </a:p>
                  </a:txBody>
                  <a:tcPr/>
                </a:tc>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日盤 跌</a:t>
                      </a:r>
                    </a:p>
                  </a:txBody>
                  <a:tcPr/>
                </a:tc>
                <a:extLst>
                  <a:ext uri="{0D108BD9-81ED-4DB2-BD59-A6C34878D82A}">
                    <a16:rowId xmlns:a16="http://schemas.microsoft.com/office/drawing/2014/main" val="2609224446"/>
                  </a:ext>
                </a:extLst>
              </a:tr>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夜盤 漲</a:t>
                      </a: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329</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319</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815400853"/>
                  </a:ext>
                </a:extLst>
              </a:tr>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夜盤 跌</a:t>
                      </a: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267</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solidFill>
                      <a:schemeClr val="accent2">
                        <a:lumMod val="40000"/>
                        <a:lumOff val="60000"/>
                      </a:schemeClr>
                    </a:solidFill>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210</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3420980605"/>
                  </a:ext>
                </a:extLst>
              </a:tr>
            </a:tbl>
          </a:graphicData>
        </a:graphic>
      </p:graphicFrame>
      <p:graphicFrame>
        <p:nvGraphicFramePr>
          <p:cNvPr id="10" name="表格 4">
            <a:extLst>
              <a:ext uri="{FF2B5EF4-FFF2-40B4-BE49-F238E27FC236}">
                <a16:creationId xmlns:a16="http://schemas.microsoft.com/office/drawing/2014/main" id="{5202BAF3-9492-416F-9252-67687BF58F8C}"/>
              </a:ext>
            </a:extLst>
          </p:cNvPr>
          <p:cNvGraphicFramePr>
            <a:graphicFrameLocks noGrp="1"/>
          </p:cNvGraphicFramePr>
          <p:nvPr>
            <p:extLst>
              <p:ext uri="{D42A27DB-BD31-4B8C-83A1-F6EECF244321}">
                <p14:modId xmlns:p14="http://schemas.microsoft.com/office/powerpoint/2010/main" val="226161115"/>
              </p:ext>
            </p:extLst>
          </p:nvPr>
        </p:nvGraphicFramePr>
        <p:xfrm>
          <a:off x="761996" y="3140652"/>
          <a:ext cx="5181600" cy="1112520"/>
        </p:xfrm>
        <a:graphic>
          <a:graphicData uri="http://schemas.openxmlformats.org/drawingml/2006/table">
            <a:tbl>
              <a:tblPr firstRow="1" bandRow="1">
                <a:tableStyleId>{5940675A-B579-460E-94D1-54222C63F5DA}</a:tableStyleId>
              </a:tblPr>
              <a:tblGrid>
                <a:gridCol w="1727200">
                  <a:extLst>
                    <a:ext uri="{9D8B030D-6E8A-4147-A177-3AD203B41FA5}">
                      <a16:colId xmlns:a16="http://schemas.microsoft.com/office/drawing/2014/main" val="1686802536"/>
                    </a:ext>
                  </a:extLst>
                </a:gridCol>
                <a:gridCol w="1727200">
                  <a:extLst>
                    <a:ext uri="{9D8B030D-6E8A-4147-A177-3AD203B41FA5}">
                      <a16:colId xmlns:a16="http://schemas.microsoft.com/office/drawing/2014/main" val="3766886958"/>
                    </a:ext>
                  </a:extLst>
                </a:gridCol>
                <a:gridCol w="1727200">
                  <a:extLst>
                    <a:ext uri="{9D8B030D-6E8A-4147-A177-3AD203B41FA5}">
                      <a16:colId xmlns:a16="http://schemas.microsoft.com/office/drawing/2014/main" val="255113888"/>
                    </a:ext>
                  </a:extLst>
                </a:gridCol>
              </a:tblGrid>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門檻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100</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 點</a:t>
                      </a:r>
                    </a:p>
                  </a:txBody>
                  <a:tcPr/>
                </a:tc>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日盤 漲</a:t>
                      </a:r>
                    </a:p>
                  </a:txBody>
                  <a:tcPr/>
                </a:tc>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日盤 跌</a:t>
                      </a:r>
                    </a:p>
                  </a:txBody>
                  <a:tcPr/>
                </a:tc>
                <a:extLst>
                  <a:ext uri="{0D108BD9-81ED-4DB2-BD59-A6C34878D82A}">
                    <a16:rowId xmlns:a16="http://schemas.microsoft.com/office/drawing/2014/main" val="2609224446"/>
                  </a:ext>
                </a:extLst>
              </a:tr>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夜盤 漲</a:t>
                      </a: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91</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76</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815400853"/>
                  </a:ext>
                </a:extLst>
              </a:tr>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夜盤 跌</a:t>
                      </a: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76</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solidFill>
                      <a:schemeClr val="accent2">
                        <a:lumMod val="40000"/>
                        <a:lumOff val="60000"/>
                      </a:schemeClr>
                    </a:solidFill>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56</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3420980605"/>
                  </a:ext>
                </a:extLst>
              </a:tr>
            </a:tbl>
          </a:graphicData>
        </a:graphic>
      </p:graphicFrame>
      <p:sp>
        <p:nvSpPr>
          <p:cNvPr id="5" name="文字方塊 4">
            <a:extLst>
              <a:ext uri="{FF2B5EF4-FFF2-40B4-BE49-F238E27FC236}">
                <a16:creationId xmlns:a16="http://schemas.microsoft.com/office/drawing/2014/main" id="{9E92B2FB-05F4-4368-BE1F-ADFB9DC4951B}"/>
              </a:ext>
            </a:extLst>
          </p:cNvPr>
          <p:cNvSpPr txBox="1"/>
          <p:nvPr/>
        </p:nvSpPr>
        <p:spPr>
          <a:xfrm>
            <a:off x="761996" y="2793548"/>
            <a:ext cx="2249334"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Accuracy : 57.5758</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17CF7AFF-97F7-4B8C-A228-D7F65C136C15}"/>
              </a:ext>
            </a:extLst>
          </p:cNvPr>
          <p:cNvSpPr txBox="1"/>
          <p:nvPr/>
        </p:nvSpPr>
        <p:spPr>
          <a:xfrm>
            <a:off x="761995" y="1313967"/>
            <a:ext cx="2249334"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Accuracy : 55.9748 %</a:t>
            </a:r>
            <a:endParaRPr lang="zh-TW" altLang="en-US"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9944ECD1-EA4D-408C-BEE0-D266EF1454B8}"/>
              </a:ext>
            </a:extLst>
          </p:cNvPr>
          <p:cNvPicPr>
            <a:picLocks noChangeAspect="1"/>
          </p:cNvPicPr>
          <p:nvPr/>
        </p:nvPicPr>
        <p:blipFill>
          <a:blip r:embed="rId2"/>
          <a:stretch>
            <a:fillRect/>
          </a:stretch>
        </p:blipFill>
        <p:spPr>
          <a:xfrm>
            <a:off x="6093754" y="2000684"/>
            <a:ext cx="5434854" cy="776408"/>
          </a:xfrm>
          <a:prstGeom prst="rect">
            <a:avLst/>
          </a:prstGeom>
        </p:spPr>
      </p:pic>
      <p:pic>
        <p:nvPicPr>
          <p:cNvPr id="11" name="圖片 10">
            <a:extLst>
              <a:ext uri="{FF2B5EF4-FFF2-40B4-BE49-F238E27FC236}">
                <a16:creationId xmlns:a16="http://schemas.microsoft.com/office/drawing/2014/main" id="{81E4F9B1-FFF8-42FC-A0EF-F590BA3CC997}"/>
              </a:ext>
            </a:extLst>
          </p:cNvPr>
          <p:cNvPicPr>
            <a:picLocks noChangeAspect="1"/>
          </p:cNvPicPr>
          <p:nvPr/>
        </p:nvPicPr>
        <p:blipFill>
          <a:blip r:embed="rId3"/>
          <a:stretch>
            <a:fillRect/>
          </a:stretch>
        </p:blipFill>
        <p:spPr>
          <a:xfrm>
            <a:off x="6093753" y="3370962"/>
            <a:ext cx="5434853" cy="776408"/>
          </a:xfrm>
          <a:prstGeom prst="rect">
            <a:avLst/>
          </a:prstGeom>
        </p:spPr>
      </p:pic>
      <p:graphicFrame>
        <p:nvGraphicFramePr>
          <p:cNvPr id="17" name="表格 4">
            <a:extLst>
              <a:ext uri="{FF2B5EF4-FFF2-40B4-BE49-F238E27FC236}">
                <a16:creationId xmlns:a16="http://schemas.microsoft.com/office/drawing/2014/main" id="{C07C9F17-15B1-402F-973F-B2B2570F745F}"/>
              </a:ext>
            </a:extLst>
          </p:cNvPr>
          <p:cNvGraphicFramePr>
            <a:graphicFrameLocks noGrp="1"/>
          </p:cNvGraphicFramePr>
          <p:nvPr>
            <p:extLst>
              <p:ext uri="{D42A27DB-BD31-4B8C-83A1-F6EECF244321}">
                <p14:modId xmlns:p14="http://schemas.microsoft.com/office/powerpoint/2010/main" val="1800627269"/>
              </p:ext>
            </p:extLst>
          </p:nvPr>
        </p:nvGraphicFramePr>
        <p:xfrm>
          <a:off x="770961" y="4664652"/>
          <a:ext cx="5181600" cy="1112520"/>
        </p:xfrm>
        <a:graphic>
          <a:graphicData uri="http://schemas.openxmlformats.org/drawingml/2006/table">
            <a:tbl>
              <a:tblPr firstRow="1" bandRow="1">
                <a:tableStyleId>{5940675A-B579-460E-94D1-54222C63F5DA}</a:tableStyleId>
              </a:tblPr>
              <a:tblGrid>
                <a:gridCol w="1727200">
                  <a:extLst>
                    <a:ext uri="{9D8B030D-6E8A-4147-A177-3AD203B41FA5}">
                      <a16:colId xmlns:a16="http://schemas.microsoft.com/office/drawing/2014/main" val="1686802536"/>
                    </a:ext>
                  </a:extLst>
                </a:gridCol>
                <a:gridCol w="1727200">
                  <a:extLst>
                    <a:ext uri="{9D8B030D-6E8A-4147-A177-3AD203B41FA5}">
                      <a16:colId xmlns:a16="http://schemas.microsoft.com/office/drawing/2014/main" val="3766886958"/>
                    </a:ext>
                  </a:extLst>
                </a:gridCol>
                <a:gridCol w="1727200">
                  <a:extLst>
                    <a:ext uri="{9D8B030D-6E8A-4147-A177-3AD203B41FA5}">
                      <a16:colId xmlns:a16="http://schemas.microsoft.com/office/drawing/2014/main" val="255113888"/>
                    </a:ext>
                  </a:extLst>
                </a:gridCol>
              </a:tblGrid>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門檻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150</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 點</a:t>
                      </a:r>
                    </a:p>
                  </a:txBody>
                  <a:tcPr/>
                </a:tc>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日盤 漲</a:t>
                      </a:r>
                    </a:p>
                  </a:txBody>
                  <a:tcPr/>
                </a:tc>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日盤 跌</a:t>
                      </a:r>
                    </a:p>
                  </a:txBody>
                  <a:tcPr/>
                </a:tc>
                <a:extLst>
                  <a:ext uri="{0D108BD9-81ED-4DB2-BD59-A6C34878D82A}">
                    <a16:rowId xmlns:a16="http://schemas.microsoft.com/office/drawing/2014/main" val="2609224446"/>
                  </a:ext>
                </a:extLst>
              </a:tr>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夜盤 漲</a:t>
                      </a: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47</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815400853"/>
                  </a:ext>
                </a:extLst>
              </a:tr>
              <a:tr h="370840">
                <a:tc>
                  <a: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夜盤 跌</a:t>
                      </a:r>
                    </a:p>
                  </a:txBody>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46</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solidFill>
                      <a:schemeClr val="accent2">
                        <a:lumMod val="40000"/>
                        <a:lumOff val="60000"/>
                      </a:schemeClr>
                    </a:solidFill>
                  </a:tcPr>
                </a:tc>
                <a:tc>
                  <a:txBody>
                    <a:bodyPr/>
                    <a:lstStyle/>
                    <a:p>
                      <a:r>
                        <a:rPr lang="en-US" altLang="zh-TW" b="0" dirty="0">
                          <a:latin typeface="Times New Roman" panose="02020603050405020304" pitchFamily="18" charset="0"/>
                          <a:ea typeface="標楷體" panose="03000509000000000000" pitchFamily="65" charset="-120"/>
                          <a:cs typeface="Times New Roman" panose="02020603050405020304" pitchFamily="18" charset="0"/>
                        </a:rPr>
                        <a:t>35</a:t>
                      </a:r>
                      <a:endParaRPr lang="zh-TW" altLang="en-US" b="0" dirty="0">
                        <a:latin typeface="Times New Roman" panose="02020603050405020304" pitchFamily="18" charset="0"/>
                        <a:ea typeface="標楷體" panose="03000509000000000000" pitchFamily="65" charset="-120"/>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3420980605"/>
                  </a:ext>
                </a:extLst>
              </a:tr>
            </a:tbl>
          </a:graphicData>
        </a:graphic>
      </p:graphicFrame>
      <p:sp>
        <p:nvSpPr>
          <p:cNvPr id="18" name="文字方塊 17">
            <a:extLst>
              <a:ext uri="{FF2B5EF4-FFF2-40B4-BE49-F238E27FC236}">
                <a16:creationId xmlns:a16="http://schemas.microsoft.com/office/drawing/2014/main" id="{3442D178-2CBE-424F-8907-32BDED04BB73}"/>
              </a:ext>
            </a:extLst>
          </p:cNvPr>
          <p:cNvSpPr txBox="1"/>
          <p:nvPr/>
        </p:nvSpPr>
        <p:spPr>
          <a:xfrm>
            <a:off x="770961" y="4317548"/>
            <a:ext cx="2249334"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Accuracy : 56.7901 %</a:t>
            </a:r>
            <a:endParaRPr lang="zh-TW" altLang="en-US" dirty="0">
              <a:latin typeface="Times New Roman" panose="02020603050405020304" pitchFamily="18" charset="0"/>
              <a:cs typeface="Times New Roman" panose="02020603050405020304" pitchFamily="18" charset="0"/>
            </a:endParaRPr>
          </a:p>
        </p:txBody>
      </p:sp>
      <p:pic>
        <p:nvPicPr>
          <p:cNvPr id="14" name="圖片 13">
            <a:extLst>
              <a:ext uri="{FF2B5EF4-FFF2-40B4-BE49-F238E27FC236}">
                <a16:creationId xmlns:a16="http://schemas.microsoft.com/office/drawing/2014/main" id="{D09138A9-66B6-4D9A-A3C5-BC9AE77A7A8A}"/>
              </a:ext>
            </a:extLst>
          </p:cNvPr>
          <p:cNvPicPr>
            <a:picLocks noChangeAspect="1"/>
          </p:cNvPicPr>
          <p:nvPr/>
        </p:nvPicPr>
        <p:blipFill>
          <a:blip r:embed="rId4"/>
          <a:stretch>
            <a:fillRect/>
          </a:stretch>
        </p:blipFill>
        <p:spPr>
          <a:xfrm>
            <a:off x="6158748" y="4941854"/>
            <a:ext cx="5434859" cy="776408"/>
          </a:xfrm>
          <a:prstGeom prst="rect">
            <a:avLst/>
          </a:prstGeom>
        </p:spPr>
      </p:pic>
      <p:sp>
        <p:nvSpPr>
          <p:cNvPr id="21" name="文字方塊 20">
            <a:extLst>
              <a:ext uri="{FF2B5EF4-FFF2-40B4-BE49-F238E27FC236}">
                <a16:creationId xmlns:a16="http://schemas.microsoft.com/office/drawing/2014/main" id="{8D100DB4-BFED-4E59-9BA2-789CAC8C2504}"/>
              </a:ext>
            </a:extLst>
          </p:cNvPr>
          <p:cNvSpPr txBox="1"/>
          <p:nvPr/>
        </p:nvSpPr>
        <p:spPr>
          <a:xfrm>
            <a:off x="838200" y="5988966"/>
            <a:ext cx="9244838" cy="646331"/>
          </a:xfrm>
          <a:prstGeom prst="rect">
            <a:avLst/>
          </a:prstGeom>
          <a:noFill/>
        </p:spPr>
        <p:txBody>
          <a:bodyPr wrap="none" rtlCol="0">
            <a:spAutoFit/>
          </a:bodyPr>
          <a:lstStyle/>
          <a:p>
            <a:pPr marL="285750" indent="-285750">
              <a:buFont typeface="Arial" panose="020B0604020202020204" pitchFamily="34" charset="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總結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約六成會回升但平均回升點數不高。</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改進方向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加入台積電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ADR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的漲跌，看是否台積電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ADR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跌落特定值，則回升機會不高。</a:t>
            </a:r>
          </a:p>
        </p:txBody>
      </p:sp>
    </p:spTree>
    <p:extLst>
      <p:ext uri="{BB962C8B-B14F-4D97-AF65-F5344CB8AC3E}">
        <p14:creationId xmlns:p14="http://schemas.microsoft.com/office/powerpoint/2010/main" val="124845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A1701D-E207-4E62-8575-B3CD33EB958F}"/>
              </a:ext>
            </a:extLst>
          </p:cNvPr>
          <p:cNvSpPr>
            <a:spLocks noGrp="1"/>
          </p:cNvSpPr>
          <p:nvPr>
            <p:ph type="title"/>
          </p:nvPr>
        </p:nvSpPr>
        <p:spPr>
          <a:xfrm>
            <a:off x="838200" y="365126"/>
            <a:ext cx="10515600" cy="692710"/>
          </a:xfrm>
        </p:spPr>
        <p:txBody>
          <a:bodyPr>
            <a:normAutofit/>
          </a:bodyPr>
          <a:lstStyle/>
          <a:p>
            <a:r>
              <a:rPr lang="zh-TW" altLang="en-US" sz="2400" b="1" dirty="0">
                <a:latin typeface="標楷體" panose="03000509000000000000" pitchFamily="65" charset="-120"/>
                <a:ea typeface="標楷體" panose="03000509000000000000" pitchFamily="65" charset="-120"/>
              </a:rPr>
              <a:t>結論</a:t>
            </a:r>
          </a:p>
        </p:txBody>
      </p:sp>
      <p:sp>
        <p:nvSpPr>
          <p:cNvPr id="3" name="內容版面配置區 2">
            <a:extLst>
              <a:ext uri="{FF2B5EF4-FFF2-40B4-BE49-F238E27FC236}">
                <a16:creationId xmlns:a16="http://schemas.microsoft.com/office/drawing/2014/main" id="{5C9FF5D3-32E2-4C04-B00E-A83B25728E0B}"/>
              </a:ext>
            </a:extLst>
          </p:cNvPr>
          <p:cNvSpPr>
            <a:spLocks noGrp="1"/>
          </p:cNvSpPr>
          <p:nvPr>
            <p:ph idx="1"/>
          </p:nvPr>
        </p:nvSpPr>
        <p:spPr>
          <a:xfrm>
            <a:off x="838200" y="1057836"/>
            <a:ext cx="10950388" cy="5119127"/>
          </a:xfrm>
        </p:spPr>
        <p:txBody>
          <a:bodyPr>
            <a:normAutofit/>
          </a:bodyPr>
          <a:lstStyle/>
          <a:p>
            <a:pPr algn="just"/>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日盤到夜盤跳空方向，與日盤收盤到特定時間點的方向相似度較高，約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60%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以上。若篩選跳空點數</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點，則相似度會提高到約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70-80%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，且平均跳空點數約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&gt;50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點。其中表現較好的時間點為隔天日盤開盤及美股開盤</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(2100-2230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任意時間點皆相似結果</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日盤到夜盤跳空方向，與夜盤開盤到特定時間點的方向相似度約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，且平均獲利點數不高。</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日盤到夜盤的跳空方向在日盤是否持倉到夜盤的策略中可以當作濾網。</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TXF</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13:45-1500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對相應的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NQ</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時，兩者的方向相同性只有約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若以將日盤到夜盤跳空方向至換成同一時間</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NQ</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的方向，則與任一時間點的機率都下降，且點數減少。</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57878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 到台積電期貨開盤前</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en-US" altLang="zh-TW" sz="2000" dirty="0">
                <a:latin typeface="Consolas" panose="020B0609020204030204" pitchFamily="49" charset="0"/>
              </a:rPr>
              <a:t>65.9264</a:t>
            </a:r>
            <a:r>
              <a:rPr lang="en-US" altLang="zh-TW" sz="2000" b="0" i="0" dirty="0">
                <a:effectLst/>
                <a:latin typeface="Consolas" panose="020B0609020204030204" pitchFamily="49" charset="0"/>
              </a:rPr>
              <a:t>%</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66.8142 %</a:t>
            </a: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 68.8655%</a:t>
            </a:r>
          </a:p>
          <a:p>
            <a:pPr marL="457200" lvl="1" indent="0">
              <a:buNone/>
            </a:pPr>
            <a:endParaRPr lang="en-US" altLang="zh-TW" sz="2000" dirty="0">
              <a:latin typeface="Consolas" panose="020B0609020204030204" pitchFamily="49" charset="0"/>
            </a:endParaRPr>
          </a:p>
          <a:p>
            <a:endParaRPr lang="en-US" altLang="zh-TW" dirty="0"/>
          </a:p>
        </p:txBody>
      </p:sp>
      <p:pic>
        <p:nvPicPr>
          <p:cNvPr id="16" name="圖片 15">
            <a:extLst>
              <a:ext uri="{FF2B5EF4-FFF2-40B4-BE49-F238E27FC236}">
                <a16:creationId xmlns:a16="http://schemas.microsoft.com/office/drawing/2014/main" id="{01EFB4F9-E326-4110-A683-515082A9C95C}"/>
              </a:ext>
            </a:extLst>
          </p:cNvPr>
          <p:cNvPicPr>
            <a:picLocks noChangeAspect="1"/>
          </p:cNvPicPr>
          <p:nvPr/>
        </p:nvPicPr>
        <p:blipFill>
          <a:blip r:embed="rId2"/>
          <a:stretch>
            <a:fillRect/>
          </a:stretch>
        </p:blipFill>
        <p:spPr>
          <a:xfrm>
            <a:off x="983876" y="1754841"/>
            <a:ext cx="6510618" cy="930088"/>
          </a:xfrm>
          <a:prstGeom prst="rect">
            <a:avLst/>
          </a:prstGeom>
        </p:spPr>
      </p:pic>
      <p:pic>
        <p:nvPicPr>
          <p:cNvPr id="18" name="圖片 17">
            <a:extLst>
              <a:ext uri="{FF2B5EF4-FFF2-40B4-BE49-F238E27FC236}">
                <a16:creationId xmlns:a16="http://schemas.microsoft.com/office/drawing/2014/main" id="{537EAB3D-D865-4CAB-9810-6F3070303D9F}"/>
              </a:ext>
            </a:extLst>
          </p:cNvPr>
          <p:cNvPicPr>
            <a:picLocks noChangeAspect="1"/>
          </p:cNvPicPr>
          <p:nvPr/>
        </p:nvPicPr>
        <p:blipFill>
          <a:blip r:embed="rId3"/>
          <a:stretch>
            <a:fillRect/>
          </a:stretch>
        </p:blipFill>
        <p:spPr>
          <a:xfrm>
            <a:off x="7899934" y="1754841"/>
            <a:ext cx="3048425" cy="828791"/>
          </a:xfrm>
          <a:prstGeom prst="rect">
            <a:avLst/>
          </a:prstGeom>
        </p:spPr>
      </p:pic>
      <p:pic>
        <p:nvPicPr>
          <p:cNvPr id="20" name="圖片 19">
            <a:extLst>
              <a:ext uri="{FF2B5EF4-FFF2-40B4-BE49-F238E27FC236}">
                <a16:creationId xmlns:a16="http://schemas.microsoft.com/office/drawing/2014/main" id="{2E3C9E16-3094-46C3-8EC6-53EF16F9BC8C}"/>
              </a:ext>
            </a:extLst>
          </p:cNvPr>
          <p:cNvPicPr>
            <a:picLocks noChangeAspect="1"/>
          </p:cNvPicPr>
          <p:nvPr/>
        </p:nvPicPr>
        <p:blipFill>
          <a:blip r:embed="rId4"/>
          <a:stretch>
            <a:fillRect/>
          </a:stretch>
        </p:blipFill>
        <p:spPr>
          <a:xfrm>
            <a:off x="916641" y="3611941"/>
            <a:ext cx="6645088" cy="949298"/>
          </a:xfrm>
          <a:prstGeom prst="rect">
            <a:avLst/>
          </a:prstGeom>
        </p:spPr>
      </p:pic>
      <p:pic>
        <p:nvPicPr>
          <p:cNvPr id="22" name="圖片 21">
            <a:extLst>
              <a:ext uri="{FF2B5EF4-FFF2-40B4-BE49-F238E27FC236}">
                <a16:creationId xmlns:a16="http://schemas.microsoft.com/office/drawing/2014/main" id="{CCE500F5-3B39-4624-A15C-3195076896F6}"/>
              </a:ext>
            </a:extLst>
          </p:cNvPr>
          <p:cNvPicPr>
            <a:picLocks noChangeAspect="1"/>
          </p:cNvPicPr>
          <p:nvPr/>
        </p:nvPicPr>
        <p:blipFill>
          <a:blip r:embed="rId5"/>
          <a:stretch>
            <a:fillRect/>
          </a:stretch>
        </p:blipFill>
        <p:spPr>
          <a:xfrm>
            <a:off x="7899934" y="3611941"/>
            <a:ext cx="3038899" cy="781159"/>
          </a:xfrm>
          <a:prstGeom prst="rect">
            <a:avLst/>
          </a:prstGeom>
        </p:spPr>
      </p:pic>
      <p:pic>
        <p:nvPicPr>
          <p:cNvPr id="26" name="圖片 25">
            <a:extLst>
              <a:ext uri="{FF2B5EF4-FFF2-40B4-BE49-F238E27FC236}">
                <a16:creationId xmlns:a16="http://schemas.microsoft.com/office/drawing/2014/main" id="{3D4E07E3-5457-47A6-BE5A-99E1E55ADEAD}"/>
              </a:ext>
            </a:extLst>
          </p:cNvPr>
          <p:cNvPicPr>
            <a:picLocks noChangeAspect="1"/>
          </p:cNvPicPr>
          <p:nvPr/>
        </p:nvPicPr>
        <p:blipFill>
          <a:blip r:embed="rId6"/>
          <a:stretch>
            <a:fillRect/>
          </a:stretch>
        </p:blipFill>
        <p:spPr>
          <a:xfrm>
            <a:off x="838200" y="5297820"/>
            <a:ext cx="6907306" cy="986758"/>
          </a:xfrm>
          <a:prstGeom prst="rect">
            <a:avLst/>
          </a:prstGeom>
        </p:spPr>
      </p:pic>
      <p:pic>
        <p:nvPicPr>
          <p:cNvPr id="30" name="圖片 29">
            <a:extLst>
              <a:ext uri="{FF2B5EF4-FFF2-40B4-BE49-F238E27FC236}">
                <a16:creationId xmlns:a16="http://schemas.microsoft.com/office/drawing/2014/main" id="{5EB6B1B9-C161-4A03-B92F-9BCC2818C3C6}"/>
              </a:ext>
            </a:extLst>
          </p:cNvPr>
          <p:cNvPicPr>
            <a:picLocks noChangeAspect="1"/>
          </p:cNvPicPr>
          <p:nvPr/>
        </p:nvPicPr>
        <p:blipFill>
          <a:blip r:embed="rId7"/>
          <a:stretch>
            <a:fillRect/>
          </a:stretch>
        </p:blipFill>
        <p:spPr>
          <a:xfrm>
            <a:off x="8020677" y="5365043"/>
            <a:ext cx="3057952" cy="781159"/>
          </a:xfrm>
          <a:prstGeom prst="rect">
            <a:avLst/>
          </a:prstGeom>
        </p:spPr>
      </p:pic>
    </p:spTree>
    <p:extLst>
      <p:ext uri="{BB962C8B-B14F-4D97-AF65-F5344CB8AC3E}">
        <p14:creationId xmlns:p14="http://schemas.microsoft.com/office/powerpoint/2010/main" val="35386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 到台積電期貨開盤前</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 </a:t>
            </a: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58</a:t>
            </a:r>
            <a:r>
              <a:rPr lang="en-US" altLang="zh-TW" sz="2000" b="0" i="0" dirty="0">
                <a:effectLst/>
                <a:latin typeface="Consolas" panose="020B0609020204030204" pitchFamily="49" charset="0"/>
              </a:rPr>
              <a:t>.9226%</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80.0000 %</a:t>
            </a: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 66.6667%</a:t>
            </a:r>
          </a:p>
          <a:p>
            <a:pPr marL="457200" lvl="1" indent="0">
              <a:buNone/>
            </a:pPr>
            <a:endParaRPr lang="en-US" altLang="zh-TW" sz="2000" dirty="0">
              <a:latin typeface="Consolas" panose="020B0609020204030204" pitchFamily="49" charset="0"/>
            </a:endParaRPr>
          </a:p>
          <a:p>
            <a:endParaRPr lang="en-US" altLang="zh-TW" dirty="0"/>
          </a:p>
        </p:txBody>
      </p:sp>
      <p:pic>
        <p:nvPicPr>
          <p:cNvPr id="9" name="圖片 8">
            <a:extLst>
              <a:ext uri="{FF2B5EF4-FFF2-40B4-BE49-F238E27FC236}">
                <a16:creationId xmlns:a16="http://schemas.microsoft.com/office/drawing/2014/main" id="{53D2B3D0-C6B2-48FE-84DC-4DC9A0DAF3CF}"/>
              </a:ext>
            </a:extLst>
          </p:cNvPr>
          <p:cNvPicPr>
            <a:picLocks noChangeAspect="1"/>
          </p:cNvPicPr>
          <p:nvPr/>
        </p:nvPicPr>
        <p:blipFill>
          <a:blip r:embed="rId2"/>
          <a:stretch>
            <a:fillRect/>
          </a:stretch>
        </p:blipFill>
        <p:spPr>
          <a:xfrm>
            <a:off x="7760144" y="5393622"/>
            <a:ext cx="3038899" cy="724001"/>
          </a:xfrm>
          <a:prstGeom prst="rect">
            <a:avLst/>
          </a:prstGeom>
        </p:spPr>
      </p:pic>
      <p:pic>
        <p:nvPicPr>
          <p:cNvPr id="5" name="圖片 4">
            <a:extLst>
              <a:ext uri="{FF2B5EF4-FFF2-40B4-BE49-F238E27FC236}">
                <a16:creationId xmlns:a16="http://schemas.microsoft.com/office/drawing/2014/main" id="{AB502B92-F039-40A3-B519-3BA7822ABADE}"/>
              </a:ext>
            </a:extLst>
          </p:cNvPr>
          <p:cNvPicPr>
            <a:picLocks noChangeAspect="1"/>
          </p:cNvPicPr>
          <p:nvPr/>
        </p:nvPicPr>
        <p:blipFill>
          <a:blip r:embed="rId3"/>
          <a:stretch>
            <a:fillRect/>
          </a:stretch>
        </p:blipFill>
        <p:spPr>
          <a:xfrm>
            <a:off x="838200" y="5365123"/>
            <a:ext cx="6812683" cy="973240"/>
          </a:xfrm>
          <a:prstGeom prst="rect">
            <a:avLst/>
          </a:prstGeom>
        </p:spPr>
      </p:pic>
      <p:pic>
        <p:nvPicPr>
          <p:cNvPr id="7" name="圖片 6">
            <a:extLst>
              <a:ext uri="{FF2B5EF4-FFF2-40B4-BE49-F238E27FC236}">
                <a16:creationId xmlns:a16="http://schemas.microsoft.com/office/drawing/2014/main" id="{7B2840D4-9C0E-4D53-A442-670E87C4006F}"/>
              </a:ext>
            </a:extLst>
          </p:cNvPr>
          <p:cNvPicPr>
            <a:picLocks noChangeAspect="1"/>
          </p:cNvPicPr>
          <p:nvPr/>
        </p:nvPicPr>
        <p:blipFill>
          <a:blip r:embed="rId4"/>
          <a:stretch>
            <a:fillRect/>
          </a:stretch>
        </p:blipFill>
        <p:spPr>
          <a:xfrm>
            <a:off x="838197" y="3594519"/>
            <a:ext cx="6812680" cy="973240"/>
          </a:xfrm>
          <a:prstGeom prst="rect">
            <a:avLst/>
          </a:prstGeom>
        </p:spPr>
      </p:pic>
      <p:pic>
        <p:nvPicPr>
          <p:cNvPr id="10" name="圖片 9">
            <a:extLst>
              <a:ext uri="{FF2B5EF4-FFF2-40B4-BE49-F238E27FC236}">
                <a16:creationId xmlns:a16="http://schemas.microsoft.com/office/drawing/2014/main" id="{0EE22D17-5A56-4E29-AD29-52C99FBC9848}"/>
              </a:ext>
            </a:extLst>
          </p:cNvPr>
          <p:cNvPicPr>
            <a:picLocks noChangeAspect="1"/>
          </p:cNvPicPr>
          <p:nvPr/>
        </p:nvPicPr>
        <p:blipFill>
          <a:blip r:embed="rId5"/>
          <a:stretch>
            <a:fillRect/>
          </a:stretch>
        </p:blipFill>
        <p:spPr>
          <a:xfrm>
            <a:off x="7779196" y="3594519"/>
            <a:ext cx="3000794" cy="771633"/>
          </a:xfrm>
          <a:prstGeom prst="rect">
            <a:avLst/>
          </a:prstGeom>
        </p:spPr>
      </p:pic>
      <p:pic>
        <p:nvPicPr>
          <p:cNvPr id="12" name="圖片 11">
            <a:extLst>
              <a:ext uri="{FF2B5EF4-FFF2-40B4-BE49-F238E27FC236}">
                <a16:creationId xmlns:a16="http://schemas.microsoft.com/office/drawing/2014/main" id="{DCE63CBD-C775-4FAC-9304-BA49EB665044}"/>
              </a:ext>
            </a:extLst>
          </p:cNvPr>
          <p:cNvPicPr>
            <a:picLocks noChangeAspect="1"/>
          </p:cNvPicPr>
          <p:nvPr/>
        </p:nvPicPr>
        <p:blipFill>
          <a:blip r:embed="rId6"/>
          <a:stretch>
            <a:fillRect/>
          </a:stretch>
        </p:blipFill>
        <p:spPr>
          <a:xfrm>
            <a:off x="1037664" y="1795746"/>
            <a:ext cx="6613213" cy="944745"/>
          </a:xfrm>
          <a:prstGeom prst="rect">
            <a:avLst/>
          </a:prstGeom>
        </p:spPr>
      </p:pic>
      <p:pic>
        <p:nvPicPr>
          <p:cNvPr id="14" name="圖片 13">
            <a:extLst>
              <a:ext uri="{FF2B5EF4-FFF2-40B4-BE49-F238E27FC236}">
                <a16:creationId xmlns:a16="http://schemas.microsoft.com/office/drawing/2014/main" id="{675A058D-4D75-46CB-8553-38AAF417FF56}"/>
              </a:ext>
            </a:extLst>
          </p:cNvPr>
          <p:cNvPicPr>
            <a:picLocks noChangeAspect="1"/>
          </p:cNvPicPr>
          <p:nvPr/>
        </p:nvPicPr>
        <p:blipFill>
          <a:blip r:embed="rId7"/>
          <a:stretch>
            <a:fillRect/>
          </a:stretch>
        </p:blipFill>
        <p:spPr>
          <a:xfrm>
            <a:off x="7760144" y="1823915"/>
            <a:ext cx="3038899" cy="800212"/>
          </a:xfrm>
          <a:prstGeom prst="rect">
            <a:avLst/>
          </a:prstGeom>
        </p:spPr>
      </p:pic>
    </p:spTree>
    <p:extLst>
      <p:ext uri="{BB962C8B-B14F-4D97-AF65-F5344CB8AC3E}">
        <p14:creationId xmlns:p14="http://schemas.microsoft.com/office/powerpoint/2010/main" val="186554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分冬夏令</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61.0687 %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60.6195 %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65.5172 %</a:t>
            </a:r>
          </a:p>
          <a:p>
            <a:pPr marL="457200" lvl="1" indent="0">
              <a:buNone/>
            </a:pPr>
            <a:endParaRPr lang="en-US" altLang="zh-TW" sz="2000" dirty="0">
              <a:latin typeface="Consolas" panose="020B0609020204030204" pitchFamily="49" charset="0"/>
            </a:endParaRPr>
          </a:p>
          <a:p>
            <a:endParaRPr lang="en-US" altLang="zh-TW" dirty="0"/>
          </a:p>
        </p:txBody>
      </p:sp>
      <p:pic>
        <p:nvPicPr>
          <p:cNvPr id="25" name="圖片 24">
            <a:extLst>
              <a:ext uri="{FF2B5EF4-FFF2-40B4-BE49-F238E27FC236}">
                <a16:creationId xmlns:a16="http://schemas.microsoft.com/office/drawing/2014/main" id="{329AFF0C-E531-420C-8EEB-1E6024B3B7EA}"/>
              </a:ext>
            </a:extLst>
          </p:cNvPr>
          <p:cNvPicPr>
            <a:picLocks noChangeAspect="1"/>
          </p:cNvPicPr>
          <p:nvPr/>
        </p:nvPicPr>
        <p:blipFill>
          <a:blip r:embed="rId2"/>
          <a:stretch>
            <a:fillRect/>
          </a:stretch>
        </p:blipFill>
        <p:spPr>
          <a:xfrm>
            <a:off x="7767492" y="5614105"/>
            <a:ext cx="3048425" cy="752580"/>
          </a:xfrm>
          <a:prstGeom prst="rect">
            <a:avLst/>
          </a:prstGeom>
        </p:spPr>
      </p:pic>
      <p:pic>
        <p:nvPicPr>
          <p:cNvPr id="31" name="圖片 30">
            <a:extLst>
              <a:ext uri="{FF2B5EF4-FFF2-40B4-BE49-F238E27FC236}">
                <a16:creationId xmlns:a16="http://schemas.microsoft.com/office/drawing/2014/main" id="{7FD5FA74-C919-4124-9D31-2EFA10154579}"/>
              </a:ext>
            </a:extLst>
          </p:cNvPr>
          <p:cNvPicPr>
            <a:picLocks noChangeAspect="1"/>
          </p:cNvPicPr>
          <p:nvPr/>
        </p:nvPicPr>
        <p:blipFill>
          <a:blip r:embed="rId3"/>
          <a:stretch>
            <a:fillRect/>
          </a:stretch>
        </p:blipFill>
        <p:spPr>
          <a:xfrm>
            <a:off x="7767492" y="3809498"/>
            <a:ext cx="3048425" cy="724001"/>
          </a:xfrm>
          <a:prstGeom prst="rect">
            <a:avLst/>
          </a:prstGeom>
        </p:spPr>
      </p:pic>
      <p:pic>
        <p:nvPicPr>
          <p:cNvPr id="35" name="圖片 34">
            <a:extLst>
              <a:ext uri="{FF2B5EF4-FFF2-40B4-BE49-F238E27FC236}">
                <a16:creationId xmlns:a16="http://schemas.microsoft.com/office/drawing/2014/main" id="{51FCE3F9-903A-4857-96FE-3469F8DAB9E3}"/>
              </a:ext>
            </a:extLst>
          </p:cNvPr>
          <p:cNvPicPr>
            <a:picLocks noChangeAspect="1"/>
          </p:cNvPicPr>
          <p:nvPr/>
        </p:nvPicPr>
        <p:blipFill>
          <a:blip r:embed="rId4"/>
          <a:stretch>
            <a:fillRect/>
          </a:stretch>
        </p:blipFill>
        <p:spPr>
          <a:xfrm>
            <a:off x="838200" y="5549854"/>
            <a:ext cx="6560135" cy="936048"/>
          </a:xfrm>
          <a:prstGeom prst="rect">
            <a:avLst/>
          </a:prstGeom>
        </p:spPr>
      </p:pic>
      <p:pic>
        <p:nvPicPr>
          <p:cNvPr id="37" name="圖片 36">
            <a:extLst>
              <a:ext uri="{FF2B5EF4-FFF2-40B4-BE49-F238E27FC236}">
                <a16:creationId xmlns:a16="http://schemas.microsoft.com/office/drawing/2014/main" id="{DD23E600-8BC6-43FE-A5C9-BA1526705FD9}"/>
              </a:ext>
            </a:extLst>
          </p:cNvPr>
          <p:cNvPicPr>
            <a:picLocks noChangeAspect="1"/>
          </p:cNvPicPr>
          <p:nvPr/>
        </p:nvPicPr>
        <p:blipFill>
          <a:blip r:embed="rId5"/>
          <a:stretch>
            <a:fillRect/>
          </a:stretch>
        </p:blipFill>
        <p:spPr>
          <a:xfrm>
            <a:off x="838200" y="3704747"/>
            <a:ext cx="6534507" cy="933501"/>
          </a:xfrm>
          <a:prstGeom prst="rect">
            <a:avLst/>
          </a:prstGeom>
        </p:spPr>
      </p:pic>
      <p:pic>
        <p:nvPicPr>
          <p:cNvPr id="39" name="圖片 38">
            <a:extLst>
              <a:ext uri="{FF2B5EF4-FFF2-40B4-BE49-F238E27FC236}">
                <a16:creationId xmlns:a16="http://schemas.microsoft.com/office/drawing/2014/main" id="{69695054-99D1-4F18-8128-D57ECFC29AFD}"/>
              </a:ext>
            </a:extLst>
          </p:cNvPr>
          <p:cNvPicPr>
            <a:picLocks noChangeAspect="1"/>
          </p:cNvPicPr>
          <p:nvPr/>
        </p:nvPicPr>
        <p:blipFill>
          <a:blip r:embed="rId6"/>
          <a:stretch>
            <a:fillRect/>
          </a:stretch>
        </p:blipFill>
        <p:spPr>
          <a:xfrm>
            <a:off x="1055594" y="1887035"/>
            <a:ext cx="6342741" cy="906106"/>
          </a:xfrm>
          <a:prstGeom prst="rect">
            <a:avLst/>
          </a:prstGeom>
        </p:spPr>
      </p:pic>
      <p:pic>
        <p:nvPicPr>
          <p:cNvPr id="41" name="圖片 40">
            <a:extLst>
              <a:ext uri="{FF2B5EF4-FFF2-40B4-BE49-F238E27FC236}">
                <a16:creationId xmlns:a16="http://schemas.microsoft.com/office/drawing/2014/main" id="{8DEBA3A4-96E5-4A5B-B2A3-1A8E200237F5}"/>
              </a:ext>
            </a:extLst>
          </p:cNvPr>
          <p:cNvPicPr>
            <a:picLocks noChangeAspect="1"/>
          </p:cNvPicPr>
          <p:nvPr/>
        </p:nvPicPr>
        <p:blipFill>
          <a:blip r:embed="rId7"/>
          <a:stretch>
            <a:fillRect/>
          </a:stretch>
        </p:blipFill>
        <p:spPr>
          <a:xfrm>
            <a:off x="7767491" y="1887035"/>
            <a:ext cx="3048425" cy="781159"/>
          </a:xfrm>
          <a:prstGeom prst="rect">
            <a:avLst/>
          </a:prstGeom>
        </p:spPr>
      </p:pic>
    </p:spTree>
    <p:extLst>
      <p:ext uri="{BB962C8B-B14F-4D97-AF65-F5344CB8AC3E}">
        <p14:creationId xmlns:p14="http://schemas.microsoft.com/office/powerpoint/2010/main" val="64136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分冬夏令</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74</a:t>
            </a:r>
            <a:r>
              <a:rPr lang="en-US" altLang="zh-TW" sz="2000" dirty="0">
                <a:latin typeface="Consolas" panose="020B0609020204030204" pitchFamily="49" charset="0"/>
              </a:rPr>
              <a:t>.4108</a:t>
            </a:r>
            <a:r>
              <a:rPr lang="en-US" altLang="zh-TW" sz="2000" b="0" i="0" dirty="0">
                <a:effectLst/>
                <a:latin typeface="Consolas" panose="020B0609020204030204" pitchFamily="49" charset="0"/>
              </a:rPr>
              <a:t>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77.3333 %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80.9524 %</a:t>
            </a:r>
          </a:p>
          <a:p>
            <a:pPr marL="457200" lvl="1" indent="0">
              <a:buNone/>
            </a:pPr>
            <a:endParaRPr lang="en-US" altLang="zh-TW" sz="2000" dirty="0">
              <a:latin typeface="Consolas" panose="020B0609020204030204" pitchFamily="49" charset="0"/>
            </a:endParaRPr>
          </a:p>
          <a:p>
            <a:endParaRPr lang="en-US" altLang="zh-TW" dirty="0"/>
          </a:p>
        </p:txBody>
      </p:sp>
      <p:pic>
        <p:nvPicPr>
          <p:cNvPr id="5" name="圖片 4">
            <a:extLst>
              <a:ext uri="{FF2B5EF4-FFF2-40B4-BE49-F238E27FC236}">
                <a16:creationId xmlns:a16="http://schemas.microsoft.com/office/drawing/2014/main" id="{C9E93570-1E06-4777-81EC-90A90CD77B55}"/>
              </a:ext>
            </a:extLst>
          </p:cNvPr>
          <p:cNvPicPr>
            <a:picLocks noChangeAspect="1"/>
          </p:cNvPicPr>
          <p:nvPr/>
        </p:nvPicPr>
        <p:blipFill>
          <a:blip r:embed="rId2"/>
          <a:stretch>
            <a:fillRect/>
          </a:stretch>
        </p:blipFill>
        <p:spPr>
          <a:xfrm>
            <a:off x="1064558" y="1768507"/>
            <a:ext cx="6818220" cy="974031"/>
          </a:xfrm>
          <a:prstGeom prst="rect">
            <a:avLst/>
          </a:prstGeom>
        </p:spPr>
      </p:pic>
      <p:pic>
        <p:nvPicPr>
          <p:cNvPr id="7" name="圖片 6">
            <a:extLst>
              <a:ext uri="{FF2B5EF4-FFF2-40B4-BE49-F238E27FC236}">
                <a16:creationId xmlns:a16="http://schemas.microsoft.com/office/drawing/2014/main" id="{31DEB362-3C4C-48A8-9AC8-BCAC9F0F58BB}"/>
              </a:ext>
            </a:extLst>
          </p:cNvPr>
          <p:cNvPicPr>
            <a:picLocks noChangeAspect="1"/>
          </p:cNvPicPr>
          <p:nvPr/>
        </p:nvPicPr>
        <p:blipFill>
          <a:blip r:embed="rId3"/>
          <a:stretch>
            <a:fillRect/>
          </a:stretch>
        </p:blipFill>
        <p:spPr>
          <a:xfrm>
            <a:off x="8179800" y="1768507"/>
            <a:ext cx="2991267" cy="800212"/>
          </a:xfrm>
          <a:prstGeom prst="rect">
            <a:avLst/>
          </a:prstGeom>
        </p:spPr>
      </p:pic>
      <p:pic>
        <p:nvPicPr>
          <p:cNvPr id="9" name="圖片 8">
            <a:extLst>
              <a:ext uri="{FF2B5EF4-FFF2-40B4-BE49-F238E27FC236}">
                <a16:creationId xmlns:a16="http://schemas.microsoft.com/office/drawing/2014/main" id="{AF747575-0489-4A7B-AD3B-50FC12394D9A}"/>
              </a:ext>
            </a:extLst>
          </p:cNvPr>
          <p:cNvPicPr>
            <a:picLocks noChangeAspect="1"/>
          </p:cNvPicPr>
          <p:nvPr/>
        </p:nvPicPr>
        <p:blipFill>
          <a:blip r:embed="rId4"/>
          <a:stretch>
            <a:fillRect/>
          </a:stretch>
        </p:blipFill>
        <p:spPr>
          <a:xfrm>
            <a:off x="838200" y="3631012"/>
            <a:ext cx="7122459" cy="1017494"/>
          </a:xfrm>
          <a:prstGeom prst="rect">
            <a:avLst/>
          </a:prstGeom>
        </p:spPr>
      </p:pic>
      <p:pic>
        <p:nvPicPr>
          <p:cNvPr id="11" name="圖片 10">
            <a:extLst>
              <a:ext uri="{FF2B5EF4-FFF2-40B4-BE49-F238E27FC236}">
                <a16:creationId xmlns:a16="http://schemas.microsoft.com/office/drawing/2014/main" id="{FC4C2C0D-AA67-46FD-A53B-F15D1E67875B}"/>
              </a:ext>
            </a:extLst>
          </p:cNvPr>
          <p:cNvPicPr>
            <a:picLocks noChangeAspect="1"/>
          </p:cNvPicPr>
          <p:nvPr/>
        </p:nvPicPr>
        <p:blipFill>
          <a:blip r:embed="rId5"/>
          <a:stretch>
            <a:fillRect/>
          </a:stretch>
        </p:blipFill>
        <p:spPr>
          <a:xfrm>
            <a:off x="8179800" y="3672630"/>
            <a:ext cx="3174000" cy="763743"/>
          </a:xfrm>
          <a:prstGeom prst="rect">
            <a:avLst/>
          </a:prstGeom>
        </p:spPr>
      </p:pic>
      <p:pic>
        <p:nvPicPr>
          <p:cNvPr id="13" name="圖片 12">
            <a:extLst>
              <a:ext uri="{FF2B5EF4-FFF2-40B4-BE49-F238E27FC236}">
                <a16:creationId xmlns:a16="http://schemas.microsoft.com/office/drawing/2014/main" id="{5F01C905-1645-4DFD-98A8-B197959A574E}"/>
              </a:ext>
            </a:extLst>
          </p:cNvPr>
          <p:cNvPicPr>
            <a:picLocks noChangeAspect="1"/>
          </p:cNvPicPr>
          <p:nvPr/>
        </p:nvPicPr>
        <p:blipFill>
          <a:blip r:embed="rId6"/>
          <a:stretch>
            <a:fillRect/>
          </a:stretch>
        </p:blipFill>
        <p:spPr>
          <a:xfrm>
            <a:off x="838200" y="5473682"/>
            <a:ext cx="7122459" cy="1016284"/>
          </a:xfrm>
          <a:prstGeom prst="rect">
            <a:avLst/>
          </a:prstGeom>
        </p:spPr>
      </p:pic>
      <p:pic>
        <p:nvPicPr>
          <p:cNvPr id="15" name="圖片 14">
            <a:extLst>
              <a:ext uri="{FF2B5EF4-FFF2-40B4-BE49-F238E27FC236}">
                <a16:creationId xmlns:a16="http://schemas.microsoft.com/office/drawing/2014/main" id="{888F3B7E-087A-4FF9-B2F7-9EAEC1F677C6}"/>
              </a:ext>
            </a:extLst>
          </p:cNvPr>
          <p:cNvPicPr>
            <a:picLocks noChangeAspect="1"/>
          </p:cNvPicPr>
          <p:nvPr/>
        </p:nvPicPr>
        <p:blipFill>
          <a:blip r:embed="rId7"/>
          <a:stretch>
            <a:fillRect/>
          </a:stretch>
        </p:blipFill>
        <p:spPr>
          <a:xfrm>
            <a:off x="8333954" y="5466720"/>
            <a:ext cx="3019846" cy="771633"/>
          </a:xfrm>
          <a:prstGeom prst="rect">
            <a:avLst/>
          </a:prstGeom>
        </p:spPr>
      </p:pic>
    </p:spTree>
    <p:extLst>
      <p:ext uri="{BB962C8B-B14F-4D97-AF65-F5344CB8AC3E}">
        <p14:creationId xmlns:p14="http://schemas.microsoft.com/office/powerpoint/2010/main" val="395466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夜盤開盤到美股開盤前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30M(</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分冬夏令</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b="0" i="0" dirty="0">
                <a:effectLst/>
                <a:latin typeface="Consolas" panose="020B0609020204030204" pitchFamily="49" charset="0"/>
              </a:rPr>
              <a:t>61.4851 %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61.0619 %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63.7931 %</a:t>
            </a:r>
          </a:p>
          <a:p>
            <a:pPr marL="457200" lvl="1" indent="0">
              <a:buNone/>
            </a:pPr>
            <a:endParaRPr lang="en-US" altLang="zh-TW" sz="2000" dirty="0">
              <a:latin typeface="Consolas" panose="020B0609020204030204" pitchFamily="49" charset="0"/>
            </a:endParaRPr>
          </a:p>
          <a:p>
            <a:endParaRPr lang="en-US" altLang="zh-TW" dirty="0"/>
          </a:p>
        </p:txBody>
      </p:sp>
      <p:pic>
        <p:nvPicPr>
          <p:cNvPr id="5" name="圖片 4">
            <a:extLst>
              <a:ext uri="{FF2B5EF4-FFF2-40B4-BE49-F238E27FC236}">
                <a16:creationId xmlns:a16="http://schemas.microsoft.com/office/drawing/2014/main" id="{E13E85A2-8E23-4326-ADB3-4AF3C8625438}"/>
              </a:ext>
            </a:extLst>
          </p:cNvPr>
          <p:cNvPicPr>
            <a:picLocks noChangeAspect="1"/>
          </p:cNvPicPr>
          <p:nvPr/>
        </p:nvPicPr>
        <p:blipFill>
          <a:blip r:embed="rId2"/>
          <a:stretch>
            <a:fillRect/>
          </a:stretch>
        </p:blipFill>
        <p:spPr>
          <a:xfrm>
            <a:off x="768723" y="5564841"/>
            <a:ext cx="6730255" cy="961465"/>
          </a:xfrm>
          <a:prstGeom prst="rect">
            <a:avLst/>
          </a:prstGeom>
        </p:spPr>
      </p:pic>
      <p:pic>
        <p:nvPicPr>
          <p:cNvPr id="7" name="圖片 6">
            <a:extLst>
              <a:ext uri="{FF2B5EF4-FFF2-40B4-BE49-F238E27FC236}">
                <a16:creationId xmlns:a16="http://schemas.microsoft.com/office/drawing/2014/main" id="{8563ACE7-039E-45C6-8633-3BE31D910764}"/>
              </a:ext>
            </a:extLst>
          </p:cNvPr>
          <p:cNvPicPr>
            <a:picLocks noChangeAspect="1"/>
          </p:cNvPicPr>
          <p:nvPr/>
        </p:nvPicPr>
        <p:blipFill>
          <a:blip r:embed="rId3"/>
          <a:stretch>
            <a:fillRect/>
          </a:stretch>
        </p:blipFill>
        <p:spPr>
          <a:xfrm>
            <a:off x="8101433" y="5674046"/>
            <a:ext cx="3010320" cy="743054"/>
          </a:xfrm>
          <a:prstGeom prst="rect">
            <a:avLst/>
          </a:prstGeom>
        </p:spPr>
      </p:pic>
      <p:pic>
        <p:nvPicPr>
          <p:cNvPr id="9" name="圖片 8">
            <a:extLst>
              <a:ext uri="{FF2B5EF4-FFF2-40B4-BE49-F238E27FC236}">
                <a16:creationId xmlns:a16="http://schemas.microsoft.com/office/drawing/2014/main" id="{6A04C849-B220-45B0-A88C-6BF3C59D2742}"/>
              </a:ext>
            </a:extLst>
          </p:cNvPr>
          <p:cNvPicPr>
            <a:picLocks noChangeAspect="1"/>
          </p:cNvPicPr>
          <p:nvPr/>
        </p:nvPicPr>
        <p:blipFill>
          <a:blip r:embed="rId4"/>
          <a:stretch>
            <a:fillRect/>
          </a:stretch>
        </p:blipFill>
        <p:spPr>
          <a:xfrm>
            <a:off x="838200" y="3705267"/>
            <a:ext cx="6730250" cy="961464"/>
          </a:xfrm>
          <a:prstGeom prst="rect">
            <a:avLst/>
          </a:prstGeom>
        </p:spPr>
      </p:pic>
      <p:pic>
        <p:nvPicPr>
          <p:cNvPr id="11" name="圖片 10">
            <a:extLst>
              <a:ext uri="{FF2B5EF4-FFF2-40B4-BE49-F238E27FC236}">
                <a16:creationId xmlns:a16="http://schemas.microsoft.com/office/drawing/2014/main" id="{36CE4AC2-EC77-476F-830A-5CBAA37B5C90}"/>
              </a:ext>
            </a:extLst>
          </p:cNvPr>
          <p:cNvPicPr>
            <a:picLocks noChangeAspect="1"/>
          </p:cNvPicPr>
          <p:nvPr/>
        </p:nvPicPr>
        <p:blipFill>
          <a:blip r:embed="rId5"/>
          <a:stretch>
            <a:fillRect/>
          </a:stretch>
        </p:blipFill>
        <p:spPr>
          <a:xfrm>
            <a:off x="7936912" y="3705267"/>
            <a:ext cx="3048425" cy="752580"/>
          </a:xfrm>
          <a:prstGeom prst="rect">
            <a:avLst/>
          </a:prstGeom>
        </p:spPr>
      </p:pic>
      <p:pic>
        <p:nvPicPr>
          <p:cNvPr id="13" name="圖片 12">
            <a:extLst>
              <a:ext uri="{FF2B5EF4-FFF2-40B4-BE49-F238E27FC236}">
                <a16:creationId xmlns:a16="http://schemas.microsoft.com/office/drawing/2014/main" id="{9EC89AD0-7F43-4AA1-9608-D5CCBA3AF3ED}"/>
              </a:ext>
            </a:extLst>
          </p:cNvPr>
          <p:cNvPicPr>
            <a:picLocks noChangeAspect="1"/>
          </p:cNvPicPr>
          <p:nvPr/>
        </p:nvPicPr>
        <p:blipFill>
          <a:blip r:embed="rId6"/>
          <a:stretch>
            <a:fillRect/>
          </a:stretch>
        </p:blipFill>
        <p:spPr>
          <a:xfrm>
            <a:off x="838200" y="1814016"/>
            <a:ext cx="6730248" cy="961464"/>
          </a:xfrm>
          <a:prstGeom prst="rect">
            <a:avLst/>
          </a:prstGeom>
        </p:spPr>
      </p:pic>
      <p:pic>
        <p:nvPicPr>
          <p:cNvPr id="15" name="圖片 14">
            <a:extLst>
              <a:ext uri="{FF2B5EF4-FFF2-40B4-BE49-F238E27FC236}">
                <a16:creationId xmlns:a16="http://schemas.microsoft.com/office/drawing/2014/main" id="{23F19BBE-234F-4A84-96F5-BDCADCA47B0E}"/>
              </a:ext>
            </a:extLst>
          </p:cNvPr>
          <p:cNvPicPr>
            <a:picLocks noChangeAspect="1"/>
          </p:cNvPicPr>
          <p:nvPr/>
        </p:nvPicPr>
        <p:blipFill>
          <a:blip r:embed="rId7"/>
          <a:stretch>
            <a:fillRect/>
          </a:stretch>
        </p:blipFill>
        <p:spPr>
          <a:xfrm>
            <a:off x="7936912" y="1908931"/>
            <a:ext cx="3038899" cy="771633"/>
          </a:xfrm>
          <a:prstGeom prst="rect">
            <a:avLst/>
          </a:prstGeom>
        </p:spPr>
      </p:pic>
    </p:spTree>
    <p:extLst>
      <p:ext uri="{BB962C8B-B14F-4D97-AF65-F5344CB8AC3E}">
        <p14:creationId xmlns:p14="http://schemas.microsoft.com/office/powerpoint/2010/main" val="1384231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14520-A296-4AEB-AE50-98FE5183A804}"/>
              </a:ext>
            </a:extLst>
          </p:cNvPr>
          <p:cNvSpPr>
            <a:spLocks noGrp="1"/>
          </p:cNvSpPr>
          <p:nvPr>
            <p:ph type="title"/>
          </p:nvPr>
        </p:nvSpPr>
        <p:spPr>
          <a:xfrm>
            <a:off x="596153" y="241318"/>
            <a:ext cx="10515600" cy="728569"/>
          </a:xfrm>
        </p:spPr>
        <p:txBody>
          <a:bodyPr>
            <a:normAutofit fontScale="90000"/>
          </a:bodyPr>
          <a:lstStyle/>
          <a:p>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日盤收盤到夜盤開盤 </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V.S </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夜盤開盤到美股開盤前</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30M(</a:t>
            </a:r>
            <a:r>
              <a:rPr lang="zh-TW" altLang="en-US" sz="3200" b="1" dirty="0">
                <a:latin typeface="Times New Roman" panose="02020603050405020304" pitchFamily="18" charset="0"/>
                <a:ea typeface="標楷體" panose="03000509000000000000" pitchFamily="65" charset="-120"/>
                <a:cs typeface="Times New Roman" panose="02020603050405020304" pitchFamily="18" charset="0"/>
              </a:rPr>
              <a:t>分冬夏令</a:t>
            </a:r>
            <a: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sz="32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若日盤到收盤跳空</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&gt;20</a:t>
            </a:r>
            <a:r>
              <a:rPr lang="zh-TW" altLang="en-US" sz="1800" b="1" dirty="0">
                <a:latin typeface="Times New Roman" panose="02020603050405020304" pitchFamily="18" charset="0"/>
                <a:ea typeface="標楷體" panose="03000509000000000000" pitchFamily="65" charset="-120"/>
                <a:cs typeface="Times New Roman" panose="02020603050405020304" pitchFamily="18" charset="0"/>
              </a:rPr>
              <a:t>點</a:t>
            </a:r>
            <a:r>
              <a:rPr lang="en-US" altLang="zh-TW" sz="1800" b="1"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DE96D3FE-0CE8-43BF-9A0D-AC34AEFAF0D8}"/>
              </a:ext>
            </a:extLst>
          </p:cNvPr>
          <p:cNvSpPr>
            <a:spLocks noGrp="1"/>
          </p:cNvSpPr>
          <p:nvPr>
            <p:ph idx="1"/>
          </p:nvPr>
        </p:nvSpPr>
        <p:spPr>
          <a:xfrm>
            <a:off x="838200" y="1066801"/>
            <a:ext cx="10515600" cy="4688822"/>
          </a:xfrm>
        </p:spPr>
        <p:txBody>
          <a:bodyPr/>
          <a:lstStyle/>
          <a:p>
            <a:r>
              <a:rPr lang="en-US" altLang="zh-TW" sz="2000" dirty="0"/>
              <a:t>2019-01-01 ~ 2025-02-05</a:t>
            </a:r>
          </a:p>
          <a:p>
            <a:pPr marL="457200" lvl="1" indent="0">
              <a:buNone/>
            </a:pPr>
            <a:r>
              <a:rPr lang="en-US" altLang="zh-TW" sz="2000" b="0" i="0" dirty="0">
                <a:effectLst/>
                <a:latin typeface="Consolas" panose="020B0609020204030204" pitchFamily="49" charset="0"/>
              </a:rPr>
              <a:t>Accuracy:</a:t>
            </a:r>
            <a:r>
              <a:rPr lang="zh-TW" altLang="en-US" sz="2000" b="0" i="0" dirty="0">
                <a:effectLst/>
                <a:latin typeface="Consolas" panose="020B0609020204030204" pitchFamily="49" charset="0"/>
              </a:rPr>
              <a:t> </a:t>
            </a:r>
            <a:r>
              <a:rPr lang="en-US" altLang="zh-TW" sz="2000" dirty="0">
                <a:latin typeface="Consolas" panose="020B0609020204030204" pitchFamily="49" charset="0"/>
              </a:rPr>
              <a:t>75.7576</a:t>
            </a:r>
            <a:r>
              <a:rPr lang="en-US" altLang="zh-TW" sz="2000" b="0" i="0" dirty="0">
                <a:effectLst/>
                <a:latin typeface="Consolas" panose="020B0609020204030204" pitchFamily="49" charset="0"/>
              </a:rPr>
              <a:t> %</a:t>
            </a:r>
          </a:p>
          <a:p>
            <a:pPr marL="457200" lvl="1" indent="0">
              <a:buNone/>
            </a:pPr>
            <a:endParaRPr lang="en-US" altLang="zh-TW" sz="2000" dirty="0"/>
          </a:p>
          <a:p>
            <a:pPr marL="0" indent="0">
              <a:buNone/>
            </a:pPr>
            <a:endParaRPr lang="en-US" altLang="zh-TW" sz="2000" dirty="0"/>
          </a:p>
          <a:p>
            <a:endParaRPr lang="en-US" altLang="zh-TW" sz="2000" dirty="0"/>
          </a:p>
          <a:p>
            <a:r>
              <a:rPr lang="en-US" altLang="zh-TW" sz="2000" dirty="0"/>
              <a:t>2024-02-01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77.3333 %</a:t>
            </a:r>
          </a:p>
          <a:p>
            <a:pPr marL="457200" lvl="1" indent="0">
              <a:buNone/>
            </a:pPr>
            <a:endParaRPr lang="en-US" altLang="zh-TW" sz="2000" dirty="0">
              <a:latin typeface="Consolas" panose="020B0609020204030204" pitchFamily="49" charset="0"/>
            </a:endParaRPr>
          </a:p>
          <a:p>
            <a:pPr marL="0" indent="0">
              <a:buNone/>
            </a:pPr>
            <a:endParaRPr lang="en-US" altLang="zh-TW" sz="2000" dirty="0"/>
          </a:p>
          <a:p>
            <a:pPr marL="0" indent="0">
              <a:buNone/>
            </a:pPr>
            <a:endParaRPr lang="en-US" altLang="zh-TW" sz="2000" dirty="0"/>
          </a:p>
          <a:p>
            <a:r>
              <a:rPr lang="en-US" altLang="zh-TW" sz="2000" dirty="0"/>
              <a:t>2024-11-01</a:t>
            </a:r>
            <a:r>
              <a:rPr lang="zh-TW" altLang="en-US" sz="2000" dirty="0"/>
              <a:t> </a:t>
            </a:r>
            <a:r>
              <a:rPr lang="en-US" altLang="zh-TW" sz="2000" dirty="0"/>
              <a:t>~</a:t>
            </a:r>
            <a:r>
              <a:rPr lang="zh-TW" altLang="en-US" sz="2000" dirty="0"/>
              <a:t> </a:t>
            </a:r>
            <a:r>
              <a:rPr lang="en-US" altLang="zh-TW" sz="2000" dirty="0"/>
              <a:t>2025-02-05</a:t>
            </a:r>
          </a:p>
          <a:p>
            <a:pPr marL="457200" lvl="1" indent="0">
              <a:buNone/>
            </a:pPr>
            <a:r>
              <a:rPr lang="en-US" altLang="zh-TW" sz="2000" dirty="0">
                <a:latin typeface="Consolas" panose="020B0609020204030204" pitchFamily="49" charset="0"/>
              </a:rPr>
              <a:t>Accuracy:</a:t>
            </a:r>
            <a:r>
              <a:rPr lang="zh-TW" altLang="en-US" sz="2000" dirty="0">
                <a:latin typeface="Consolas" panose="020B0609020204030204" pitchFamily="49" charset="0"/>
              </a:rPr>
              <a:t> </a:t>
            </a:r>
            <a:r>
              <a:rPr lang="en-US" altLang="zh-TW" sz="2000" dirty="0">
                <a:latin typeface="Consolas" panose="020B0609020204030204" pitchFamily="49" charset="0"/>
              </a:rPr>
              <a:t>80.9524 %</a:t>
            </a:r>
          </a:p>
          <a:p>
            <a:pPr marL="457200" lvl="1" indent="0">
              <a:buNone/>
            </a:pPr>
            <a:endParaRPr lang="en-US" altLang="zh-TW" sz="2000" dirty="0">
              <a:latin typeface="Consolas" panose="020B0609020204030204" pitchFamily="49" charset="0"/>
            </a:endParaRPr>
          </a:p>
          <a:p>
            <a:endParaRPr lang="en-US" altLang="zh-TW" dirty="0"/>
          </a:p>
        </p:txBody>
      </p:sp>
      <p:pic>
        <p:nvPicPr>
          <p:cNvPr id="6" name="圖片 5">
            <a:extLst>
              <a:ext uri="{FF2B5EF4-FFF2-40B4-BE49-F238E27FC236}">
                <a16:creationId xmlns:a16="http://schemas.microsoft.com/office/drawing/2014/main" id="{3D4AF858-1F50-4DB6-B964-C6AE808A7186}"/>
              </a:ext>
            </a:extLst>
          </p:cNvPr>
          <p:cNvPicPr>
            <a:picLocks noChangeAspect="1"/>
          </p:cNvPicPr>
          <p:nvPr/>
        </p:nvPicPr>
        <p:blipFill>
          <a:blip r:embed="rId2"/>
          <a:stretch>
            <a:fillRect/>
          </a:stretch>
        </p:blipFill>
        <p:spPr>
          <a:xfrm>
            <a:off x="838200" y="5573806"/>
            <a:ext cx="6656294" cy="950899"/>
          </a:xfrm>
          <a:prstGeom prst="rect">
            <a:avLst/>
          </a:prstGeom>
        </p:spPr>
      </p:pic>
      <p:pic>
        <p:nvPicPr>
          <p:cNvPr id="10" name="圖片 9">
            <a:extLst>
              <a:ext uri="{FF2B5EF4-FFF2-40B4-BE49-F238E27FC236}">
                <a16:creationId xmlns:a16="http://schemas.microsoft.com/office/drawing/2014/main" id="{957A576D-DCF4-4566-B97C-369410D916DD}"/>
              </a:ext>
            </a:extLst>
          </p:cNvPr>
          <p:cNvPicPr>
            <a:picLocks noChangeAspect="1"/>
          </p:cNvPicPr>
          <p:nvPr/>
        </p:nvPicPr>
        <p:blipFill>
          <a:blip r:embed="rId3"/>
          <a:stretch>
            <a:fillRect/>
          </a:stretch>
        </p:blipFill>
        <p:spPr>
          <a:xfrm>
            <a:off x="8333954" y="5653912"/>
            <a:ext cx="3019846" cy="790685"/>
          </a:xfrm>
          <a:prstGeom prst="rect">
            <a:avLst/>
          </a:prstGeom>
        </p:spPr>
      </p:pic>
      <p:pic>
        <p:nvPicPr>
          <p:cNvPr id="14" name="圖片 13">
            <a:extLst>
              <a:ext uri="{FF2B5EF4-FFF2-40B4-BE49-F238E27FC236}">
                <a16:creationId xmlns:a16="http://schemas.microsoft.com/office/drawing/2014/main" id="{C4F75A56-3A53-466A-A533-09965322BE46}"/>
              </a:ext>
            </a:extLst>
          </p:cNvPr>
          <p:cNvPicPr>
            <a:picLocks noChangeAspect="1"/>
          </p:cNvPicPr>
          <p:nvPr/>
        </p:nvPicPr>
        <p:blipFill>
          <a:blip r:embed="rId4"/>
          <a:stretch>
            <a:fillRect/>
          </a:stretch>
        </p:blipFill>
        <p:spPr>
          <a:xfrm>
            <a:off x="838200" y="3787230"/>
            <a:ext cx="6656293" cy="950899"/>
          </a:xfrm>
          <a:prstGeom prst="rect">
            <a:avLst/>
          </a:prstGeom>
        </p:spPr>
      </p:pic>
      <p:pic>
        <p:nvPicPr>
          <p:cNvPr id="17" name="圖片 16">
            <a:extLst>
              <a:ext uri="{FF2B5EF4-FFF2-40B4-BE49-F238E27FC236}">
                <a16:creationId xmlns:a16="http://schemas.microsoft.com/office/drawing/2014/main" id="{1E0267EF-6805-44BA-B875-EBFD2635844F}"/>
              </a:ext>
            </a:extLst>
          </p:cNvPr>
          <p:cNvPicPr>
            <a:picLocks noChangeAspect="1"/>
          </p:cNvPicPr>
          <p:nvPr/>
        </p:nvPicPr>
        <p:blipFill>
          <a:blip r:embed="rId5"/>
          <a:stretch>
            <a:fillRect/>
          </a:stretch>
        </p:blipFill>
        <p:spPr>
          <a:xfrm>
            <a:off x="8248440" y="3876862"/>
            <a:ext cx="3010320" cy="771633"/>
          </a:xfrm>
          <a:prstGeom prst="rect">
            <a:avLst/>
          </a:prstGeom>
        </p:spPr>
      </p:pic>
      <p:pic>
        <p:nvPicPr>
          <p:cNvPr id="19" name="圖片 18">
            <a:extLst>
              <a:ext uri="{FF2B5EF4-FFF2-40B4-BE49-F238E27FC236}">
                <a16:creationId xmlns:a16="http://schemas.microsoft.com/office/drawing/2014/main" id="{0D6D08DA-FC05-4FE9-8B04-26AF3F55EE02}"/>
              </a:ext>
            </a:extLst>
          </p:cNvPr>
          <p:cNvPicPr>
            <a:picLocks noChangeAspect="1"/>
          </p:cNvPicPr>
          <p:nvPr/>
        </p:nvPicPr>
        <p:blipFill>
          <a:blip r:embed="rId6"/>
          <a:stretch>
            <a:fillRect/>
          </a:stretch>
        </p:blipFill>
        <p:spPr>
          <a:xfrm>
            <a:off x="596153" y="1846992"/>
            <a:ext cx="6898340" cy="985477"/>
          </a:xfrm>
          <a:prstGeom prst="rect">
            <a:avLst/>
          </a:prstGeom>
        </p:spPr>
      </p:pic>
      <p:pic>
        <p:nvPicPr>
          <p:cNvPr id="21" name="圖片 20">
            <a:extLst>
              <a:ext uri="{FF2B5EF4-FFF2-40B4-BE49-F238E27FC236}">
                <a16:creationId xmlns:a16="http://schemas.microsoft.com/office/drawing/2014/main" id="{607B974A-6F26-447B-8A72-63B5E8DB50DE}"/>
              </a:ext>
            </a:extLst>
          </p:cNvPr>
          <p:cNvPicPr>
            <a:picLocks noChangeAspect="1"/>
          </p:cNvPicPr>
          <p:nvPr/>
        </p:nvPicPr>
        <p:blipFill>
          <a:blip r:embed="rId7"/>
          <a:stretch>
            <a:fillRect/>
          </a:stretch>
        </p:blipFill>
        <p:spPr>
          <a:xfrm>
            <a:off x="8072854" y="1825579"/>
            <a:ext cx="3038899" cy="743054"/>
          </a:xfrm>
          <a:prstGeom prst="rect">
            <a:avLst/>
          </a:prstGeom>
        </p:spPr>
      </p:pic>
    </p:spTree>
    <p:extLst>
      <p:ext uri="{BB962C8B-B14F-4D97-AF65-F5344CB8AC3E}">
        <p14:creationId xmlns:p14="http://schemas.microsoft.com/office/powerpoint/2010/main" val="41458112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3531</TotalTime>
  <Words>1647</Words>
  <Application>Microsoft Office PowerPoint</Application>
  <PresentationFormat>寬螢幕</PresentationFormat>
  <Paragraphs>509</Paragraphs>
  <Slides>32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32</vt:i4>
      </vt:variant>
    </vt:vector>
  </HeadingPairs>
  <TitlesOfParts>
    <vt:vector size="39" baseType="lpstr">
      <vt:lpstr>標楷體</vt:lpstr>
      <vt:lpstr>Arial</vt:lpstr>
      <vt:lpstr>Calibri</vt:lpstr>
      <vt:lpstr>Calibri Light</vt:lpstr>
      <vt:lpstr>Consolas</vt:lpstr>
      <vt:lpstr>Times New Roman</vt:lpstr>
      <vt:lpstr>Office 佈景主題</vt:lpstr>
      <vt:lpstr>跳空方向</vt:lpstr>
      <vt:lpstr>日盤收盤到夜盤開盤 V.S 到隔日日盤開盤 </vt:lpstr>
      <vt:lpstr>日盤收盤到夜盤開盤 V.S 到隔日日盤開盤  (若日盤到收盤跳空&gt;20點)</vt:lpstr>
      <vt:lpstr>日盤收盤到夜盤開盤 V.S 到台積電期貨開盤前 </vt:lpstr>
      <vt:lpstr>日盤收盤到夜盤開盤 V.S 到台積電期貨開盤前 (若日盤到收盤跳空&gt;20點) </vt:lpstr>
      <vt:lpstr>日盤收盤到夜盤開盤 V.S 到美股開盤前(分冬夏令)</vt:lpstr>
      <vt:lpstr>日盤收盤到夜盤開盤 V.S 到美股開盤前(分冬夏令) (若日盤到收盤跳空&gt;20點)</vt:lpstr>
      <vt:lpstr>日盤收盤到夜盤開盤 V.S 夜盤開盤到美股開盤前30M(分冬夏令)</vt:lpstr>
      <vt:lpstr>日盤收盤到夜盤開盤 V.S 夜盤開盤到美股開盤前30M(分冬夏令) (若日盤到收盤跳空&gt;20點)</vt:lpstr>
      <vt:lpstr>日盤收盤到夜盤開盤 V.S 到美股開盤前(2100)</vt:lpstr>
      <vt:lpstr>日盤收盤到夜盤開盤 V.S 到美股開盤前(2100) (若日盤到收盤跳空&gt;20點)</vt:lpstr>
      <vt:lpstr>回測</vt:lpstr>
      <vt:lpstr>日盤收盤到夜盤開盤 V.S 夜盤開盤到隔日日盤開盤 </vt:lpstr>
      <vt:lpstr>日盤收盤到夜盤開盤 V.S 夜盤開盤到隔日日盤開盤  (若日盤到收盤跳空&gt;20點)</vt:lpstr>
      <vt:lpstr>日盤收盤到夜盤開盤 V.S 夜盤開盤到台積電期貨開盤前 </vt:lpstr>
      <vt:lpstr>日盤收盤到夜盤開盤 V.S 夜盤開盤到台積電期貨開盤前 (若日盤到收盤跳空&gt;20點) </vt:lpstr>
      <vt:lpstr>日盤收盤到夜盤開盤 V.S 夜盤開盤到美股開盤前(分冬夏令)</vt:lpstr>
      <vt:lpstr>日盤收盤到夜盤開盤 V.S 夜盤到美股開盤前(分冬夏令) (若日盤到收盤跳空&gt;20點)</vt:lpstr>
      <vt:lpstr>日盤收盤到夜盤開盤 V.S 夜盤開盤到美股開盤前30M(分冬夏令)</vt:lpstr>
      <vt:lpstr>日盤收盤到夜盤開盤 V.S 夜盤開盤到美股開盤前30M(分冬夏令) (若日盤到收盤跳空&gt;20點)</vt:lpstr>
      <vt:lpstr>日盤收盤到夜盤開盤 V.S 夜盤開盤到美股開盤前(2100)</vt:lpstr>
      <vt:lpstr>日盤收盤到夜盤開盤 V.S 夜盤開盤到美股開盤前(2100) (若日盤到收盤跳空&gt;20點)</vt:lpstr>
      <vt:lpstr>NQ V.S TXF到隔日日盤開盤 </vt:lpstr>
      <vt:lpstr>美盤中NQ與TXF的關係</vt:lpstr>
      <vt:lpstr>美盤中NQ與TXF的關係</vt:lpstr>
      <vt:lpstr>PowerPoint 簡報</vt:lpstr>
      <vt:lpstr>PowerPoint 簡報</vt:lpstr>
      <vt:lpstr>PowerPoint 簡報</vt:lpstr>
      <vt:lpstr>PowerPoint 簡報</vt:lpstr>
      <vt:lpstr>PowerPoint 簡報</vt:lpstr>
      <vt:lpstr>TXF日盤與夜盤方向的關係</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跳空方向</dc:title>
  <dc:creator>蔡曉榛證券自營部</dc:creator>
  <cp:lastModifiedBy>蔡曉榛證券自營部</cp:lastModifiedBy>
  <cp:revision>85</cp:revision>
  <dcterms:created xsi:type="dcterms:W3CDTF">2025-02-11T08:44:27Z</dcterms:created>
  <dcterms:modified xsi:type="dcterms:W3CDTF">2025-03-04T00:26:04Z</dcterms:modified>
</cp:coreProperties>
</file>