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9" r:id="rId4"/>
    <p:sldId id="264" r:id="rId5"/>
    <p:sldId id="265" r:id="rId6"/>
    <p:sldId id="266" r:id="rId7"/>
    <p:sldId id="270" r:id="rId8"/>
    <p:sldId id="269" r:id="rId9"/>
    <p:sldId id="260" r:id="rId10"/>
    <p:sldId id="271" r:id="rId11"/>
    <p:sldId id="272" r:id="rId12"/>
    <p:sldId id="273" r:id="rId13"/>
    <p:sldId id="261" r:id="rId14"/>
    <p:sldId id="274" r:id="rId15"/>
    <p:sldId id="275" r:id="rId16"/>
    <p:sldId id="276" r:id="rId17"/>
    <p:sldId id="277" r:id="rId18"/>
    <p:sldId id="278" r:id="rId19"/>
    <p:sldId id="282" r:id="rId20"/>
    <p:sldId id="279" r:id="rId21"/>
    <p:sldId id="280" r:id="rId22"/>
    <p:sldId id="281" r:id="rId23"/>
    <p:sldId id="283" r:id="rId24"/>
    <p:sldId id="284" r:id="rId25"/>
    <p:sldId id="285" r:id="rId26"/>
    <p:sldId id="286" r:id="rId27"/>
    <p:sldId id="287" r:id="rId28"/>
    <p:sldId id="289" r:id="rId29"/>
    <p:sldId id="291" r:id="rId30"/>
    <p:sldId id="262" r:id="rId31"/>
    <p:sldId id="292" r:id="rId32"/>
    <p:sldId id="293" r:id="rId33"/>
    <p:sldId id="267" r:id="rId34"/>
    <p:sldId id="258" r:id="rId35"/>
    <p:sldId id="294" r:id="rId3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28"/>
  </p:normalViewPr>
  <p:slideViewPr>
    <p:cSldViewPr snapToGrid="0">
      <p:cViewPr>
        <p:scale>
          <a:sx n="116" d="100"/>
          <a:sy n="116" d="100"/>
        </p:scale>
        <p:origin x="1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53C80-5CFE-B34A-9940-CF2B3B89D4BB}" type="datetimeFigureOut">
              <a:rPr kumimoji="1" lang="zh-TW" altLang="en-US" smtClean="0"/>
              <a:t>2022/9/11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21C4-6AD9-D744-83E8-ACF6D2963998}" type="slidenum">
              <a:rPr kumimoji="1" lang="zh-TW" altLang="en-US" smtClean="0"/>
              <a:t>‹#›</a:t>
            </a:fld>
            <a:endParaRPr kumimoji="1" lang="zh-TW" altLang="en-US"/>
          </a:p>
        </p:txBody>
      </p:sp>
    </p:spTree>
    <p:extLst>
      <p:ext uri="{BB962C8B-B14F-4D97-AF65-F5344CB8AC3E}">
        <p14:creationId xmlns:p14="http://schemas.microsoft.com/office/powerpoint/2010/main" val="47243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0BF21C4-6AD9-D744-83E8-ACF6D2963998}" type="slidenum">
              <a:rPr kumimoji="1" lang="zh-TW" altLang="en-US" smtClean="0"/>
              <a:t>6</a:t>
            </a:fld>
            <a:endParaRPr kumimoji="1" lang="zh-TW" altLang="en-US"/>
          </a:p>
        </p:txBody>
      </p:sp>
    </p:spTree>
    <p:extLst>
      <p:ext uri="{BB962C8B-B14F-4D97-AF65-F5344CB8AC3E}">
        <p14:creationId xmlns:p14="http://schemas.microsoft.com/office/powerpoint/2010/main" val="62601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C0BF21C4-6AD9-D744-83E8-ACF6D2963998}" type="slidenum">
              <a:rPr kumimoji="1" lang="zh-TW" altLang="en-US" smtClean="0"/>
              <a:t>7</a:t>
            </a:fld>
            <a:endParaRPr kumimoji="1" lang="zh-TW" altLang="en-US"/>
          </a:p>
        </p:txBody>
      </p:sp>
    </p:spTree>
    <p:extLst>
      <p:ext uri="{BB962C8B-B14F-4D97-AF65-F5344CB8AC3E}">
        <p14:creationId xmlns:p14="http://schemas.microsoft.com/office/powerpoint/2010/main" val="240539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DB3788-3808-F99B-1683-8E8D4D0427A9}"/>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A751495-E901-5032-DE50-7A61FDB86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3100234-02BB-CE5E-2F19-8D67A09AB374}"/>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5" name="頁尾版面配置區 4">
            <a:extLst>
              <a:ext uri="{FF2B5EF4-FFF2-40B4-BE49-F238E27FC236}">
                <a16:creationId xmlns:a16="http://schemas.microsoft.com/office/drawing/2014/main" id="{8D7B7FDE-87FD-9394-BF3B-8FC755F8E06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25BB61E-FC3B-D54C-389E-3A13162BF29E}"/>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1926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BA4BA5-B6BA-60EA-5727-F99A393CA82F}"/>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D9AD104-2D1D-D2A9-5A54-241B9F4D1D7B}"/>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4E95F33-1D8C-CC63-6F7A-F1A407BD150C}"/>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5" name="頁尾版面配置區 4">
            <a:extLst>
              <a:ext uri="{FF2B5EF4-FFF2-40B4-BE49-F238E27FC236}">
                <a16:creationId xmlns:a16="http://schemas.microsoft.com/office/drawing/2014/main" id="{CC57E90F-CE82-83FF-0ADB-5A149F00999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1DA1730-D805-9003-D26E-4FA1158DF31C}"/>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256757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3A2B4D6-9DCD-54B2-D9ED-81FCBB70D246}"/>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1EE430D7-22A7-DEB8-8372-D77F1E58437C}"/>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D6A011B-7696-D22F-2755-A0F81E982BE7}"/>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5" name="頁尾版面配置區 4">
            <a:extLst>
              <a:ext uri="{FF2B5EF4-FFF2-40B4-BE49-F238E27FC236}">
                <a16:creationId xmlns:a16="http://schemas.microsoft.com/office/drawing/2014/main" id="{94E8570B-C299-1B7C-D376-64428EA4626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3BD30BE-59B1-C1D4-0AE5-E0ED627329DA}"/>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194614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908F7A-34E1-B47C-4964-D20E1C654A9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25F0110-5CE0-A4C7-0C34-62806D7726A3}"/>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C7F1721-1D72-CD39-BBF5-47907A163083}"/>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5" name="頁尾版面配置區 4">
            <a:extLst>
              <a:ext uri="{FF2B5EF4-FFF2-40B4-BE49-F238E27FC236}">
                <a16:creationId xmlns:a16="http://schemas.microsoft.com/office/drawing/2014/main" id="{A4AE111E-3D69-5E21-864D-E53C9823915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B186469-4919-7016-3510-502B5F07526A}"/>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142769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8610C-362E-1DD3-EE06-C0CDA1C11E83}"/>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D9BD74E-AF25-BFCD-7BF8-052C6D938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3E100161-3167-5781-3AAE-DEC5D2C6EF68}"/>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5" name="頁尾版面配置區 4">
            <a:extLst>
              <a:ext uri="{FF2B5EF4-FFF2-40B4-BE49-F238E27FC236}">
                <a16:creationId xmlns:a16="http://schemas.microsoft.com/office/drawing/2014/main" id="{827F4BE3-73FF-812D-E47E-891FD251904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0E8B6F2-D435-0443-CE4B-DEF821A1C067}"/>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270639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773E50-0927-3E8F-4C45-CC3AB351FCF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C85D47B-EEB9-B343-8CC1-F1EA867DBBFB}"/>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59B7F449-16F8-DBC9-75BC-9E143E634CCC}"/>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2C46B381-2024-5048-F3DF-C4802BD47656}"/>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6" name="頁尾版面配置區 5">
            <a:extLst>
              <a:ext uri="{FF2B5EF4-FFF2-40B4-BE49-F238E27FC236}">
                <a16:creationId xmlns:a16="http://schemas.microsoft.com/office/drawing/2014/main" id="{749ECD1A-0AEA-9995-6992-03AFD7EDB57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94645C2-BF9E-7F8D-D937-807FEEFEAF81}"/>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251524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18FDCC-9464-F3A0-F0C7-D531B0FFD2B4}"/>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8403DF3-F2D6-8F97-1346-112BFE558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769E02EC-145C-DB20-0C32-B953E5340D0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FD2C0144-D364-397E-8180-0F5BD724C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84DDDB5B-D7A6-57DB-5727-79AB3A4CDAA1}"/>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CC4AAF48-F1C3-A8E9-CD77-F591E91CA33B}"/>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8" name="頁尾版面配置區 7">
            <a:extLst>
              <a:ext uri="{FF2B5EF4-FFF2-40B4-BE49-F238E27FC236}">
                <a16:creationId xmlns:a16="http://schemas.microsoft.com/office/drawing/2014/main" id="{AAAECE49-B1A8-59B6-17E8-4088271D94B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4DDA9F7C-CEF4-EFC9-0370-DA873EE56AC6}"/>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237757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C7D1E1-31CD-C719-C745-CD32ADABB59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F539330E-20C3-C2CD-E422-601D53DA6AFA}"/>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4" name="頁尾版面配置區 3">
            <a:extLst>
              <a:ext uri="{FF2B5EF4-FFF2-40B4-BE49-F238E27FC236}">
                <a16:creationId xmlns:a16="http://schemas.microsoft.com/office/drawing/2014/main" id="{386A0E8E-BA46-4D23-D600-4C78D2708B1F}"/>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BA06822D-4FFE-89C3-2BEF-3324D987A365}"/>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14084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6242781-5537-D97A-AF77-10045DB623EC}"/>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3" name="頁尾版面配置區 2">
            <a:extLst>
              <a:ext uri="{FF2B5EF4-FFF2-40B4-BE49-F238E27FC236}">
                <a16:creationId xmlns:a16="http://schemas.microsoft.com/office/drawing/2014/main" id="{87106D73-2BBF-2501-E1E1-4F92432CA210}"/>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6EDD2F71-B31F-85B9-E044-D50353C87315}"/>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298883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77954-4AE2-C008-7F1F-F116D832143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96B829D-E603-C199-7054-01B23D148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F74509FD-10CE-239B-8B46-D3CEAB97C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879C440-F983-0E5B-21B4-460C68E3EBA8}"/>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6" name="頁尾版面配置區 5">
            <a:extLst>
              <a:ext uri="{FF2B5EF4-FFF2-40B4-BE49-F238E27FC236}">
                <a16:creationId xmlns:a16="http://schemas.microsoft.com/office/drawing/2014/main" id="{65C5C001-EFAD-E12C-8AA3-1AF91B3BF31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E440B06-BEB4-03C8-4A1D-F0C70477CD37}"/>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104319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168914-7F0F-FB39-11DF-27F89F05DA6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88E69834-89C5-2ED4-FF34-7AD76BE2B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D34BAA77-FF7B-8EB0-056F-4A750E3C6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FE444F1E-60CF-B37F-5F36-7A2E52014390}"/>
              </a:ext>
            </a:extLst>
          </p:cNvPr>
          <p:cNvSpPr>
            <a:spLocks noGrp="1"/>
          </p:cNvSpPr>
          <p:nvPr>
            <p:ph type="dt" sz="half" idx="10"/>
          </p:nvPr>
        </p:nvSpPr>
        <p:spPr/>
        <p:txBody>
          <a:bodyPr/>
          <a:lstStyle/>
          <a:p>
            <a:fld id="{91475558-8E10-1A47-BCAF-208DFA041D82}" type="datetimeFigureOut">
              <a:rPr kumimoji="1" lang="zh-TW" altLang="en-US" smtClean="0"/>
              <a:t>2022/9/10</a:t>
            </a:fld>
            <a:endParaRPr kumimoji="1" lang="zh-TW" altLang="en-US"/>
          </a:p>
        </p:txBody>
      </p:sp>
      <p:sp>
        <p:nvSpPr>
          <p:cNvPr id="6" name="頁尾版面配置區 5">
            <a:extLst>
              <a:ext uri="{FF2B5EF4-FFF2-40B4-BE49-F238E27FC236}">
                <a16:creationId xmlns:a16="http://schemas.microsoft.com/office/drawing/2014/main" id="{AC3B6AFD-CDFC-EDA5-C217-B1DE75C4E9BB}"/>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B88081B-CAD5-AF42-EF74-075D3B21460C}"/>
              </a:ext>
            </a:extLst>
          </p:cNvPr>
          <p:cNvSpPr>
            <a:spLocks noGrp="1"/>
          </p:cNvSpPr>
          <p:nvPr>
            <p:ph type="sldNum" sz="quarter" idx="12"/>
          </p:nvPr>
        </p:nvSpPr>
        <p:spPr/>
        <p:txBody>
          <a:body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60545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8E721B-3ACC-6F45-DEFA-18CFA3D6A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6F4AE833-E56C-CEA4-1465-29F0C4787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385CFE9F-F153-1797-0334-7215B2672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75558-8E10-1A47-BCAF-208DFA041D82}" type="datetimeFigureOut">
              <a:rPr kumimoji="1" lang="zh-TW" altLang="en-US" smtClean="0"/>
              <a:t>2022/9/10</a:t>
            </a:fld>
            <a:endParaRPr kumimoji="1" lang="zh-TW" altLang="en-US"/>
          </a:p>
        </p:txBody>
      </p:sp>
      <p:sp>
        <p:nvSpPr>
          <p:cNvPr id="5" name="頁尾版面配置區 4">
            <a:extLst>
              <a:ext uri="{FF2B5EF4-FFF2-40B4-BE49-F238E27FC236}">
                <a16:creationId xmlns:a16="http://schemas.microsoft.com/office/drawing/2014/main" id="{E5369747-B95B-3FE3-BF4C-433A3B7C6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2172A922-4A85-9442-CF56-0E5A2B10A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288FC-7B3C-104B-8AA0-EF060C4B75CA}" type="slidenum">
              <a:rPr kumimoji="1" lang="zh-TW" altLang="en-US" smtClean="0"/>
              <a:t>‹#›</a:t>
            </a:fld>
            <a:endParaRPr kumimoji="1" lang="zh-TW" altLang="en-US"/>
          </a:p>
        </p:txBody>
      </p:sp>
    </p:spTree>
    <p:extLst>
      <p:ext uri="{BB962C8B-B14F-4D97-AF65-F5344CB8AC3E}">
        <p14:creationId xmlns:p14="http://schemas.microsoft.com/office/powerpoint/2010/main" val="2399004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65A849-9127-979B-66EB-5428106AB7AF}"/>
              </a:ext>
            </a:extLst>
          </p:cNvPr>
          <p:cNvSpPr>
            <a:spLocks noGrp="1"/>
          </p:cNvSpPr>
          <p:nvPr>
            <p:ph type="ctrTitle"/>
          </p:nvPr>
        </p:nvSpPr>
        <p:spPr/>
        <p:txBody>
          <a:bodyPr>
            <a:noAutofit/>
          </a:bodyPr>
          <a:lstStyle/>
          <a:p>
            <a:r>
              <a:rPr kumimoji="1" lang="en-US" altLang="zh-TW" sz="4000" dirty="0">
                <a:latin typeface="Times New Roman" panose="02020603050405020304" pitchFamily="18" charset="0"/>
                <a:cs typeface="Times New Roman" panose="02020603050405020304" pitchFamily="18" charset="0"/>
              </a:rPr>
              <a:t>Simultaneous Pre- and Free-assignment Routing for Multiple Redistribution Layers with Irregular Vias</a:t>
            </a:r>
            <a:endParaRPr kumimoji="1" lang="zh-TW" altLang="en-US" sz="4000"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EFAA274E-11F2-0070-47E7-B1A07F884AFC}"/>
              </a:ext>
            </a:extLst>
          </p:cNvPr>
          <p:cNvSpPr>
            <a:spLocks noGrp="1"/>
          </p:cNvSpPr>
          <p:nvPr>
            <p:ph type="subTitle" idx="1"/>
          </p:nvPr>
        </p:nvSpPr>
        <p:spPr/>
        <p:txBody>
          <a:bodyPr>
            <a:normAutofit/>
          </a:bodyPr>
          <a:lstStyle/>
          <a:p>
            <a:r>
              <a:rPr lang="en-US" altLang="zh-TW" sz="1800" dirty="0">
                <a:effectLst/>
                <a:latin typeface="Times New Roman" panose="02020603050405020304" pitchFamily="18" charset="0"/>
                <a:cs typeface="Times New Roman" panose="02020603050405020304" pitchFamily="18" charset="0"/>
              </a:rPr>
              <a:t>Yu-</a:t>
            </a:r>
            <a:r>
              <a:rPr lang="en-US" altLang="zh-TW" sz="1800" dirty="0" err="1">
                <a:effectLst/>
                <a:latin typeface="Times New Roman" panose="02020603050405020304" pitchFamily="18" charset="0"/>
                <a:cs typeface="Times New Roman" panose="02020603050405020304" pitchFamily="18" charset="0"/>
              </a:rPr>
              <a:t>Jie</a:t>
            </a:r>
            <a:r>
              <a:rPr lang="en-US" altLang="zh-TW" sz="1800" dirty="0">
                <a:effectLst/>
                <a:latin typeface="Times New Roman" panose="02020603050405020304" pitchFamily="18" charset="0"/>
                <a:cs typeface="Times New Roman" panose="02020603050405020304" pitchFamily="18" charset="0"/>
              </a:rPr>
              <a:t> Cai1, Yang Hsu1, and Yao-Wen Chang1,2</a:t>
            </a:r>
            <a:br>
              <a:rPr lang="en-US" altLang="zh-TW" sz="1800" dirty="0">
                <a:effectLst/>
                <a:latin typeface="Times New Roman" panose="02020603050405020304" pitchFamily="18" charset="0"/>
                <a:cs typeface="Times New Roman" panose="02020603050405020304" pitchFamily="18" charset="0"/>
              </a:rPr>
            </a:br>
            <a:r>
              <a:rPr lang="en-US" altLang="zh-TW" sz="1800" dirty="0">
                <a:effectLst/>
                <a:latin typeface="Times New Roman" panose="02020603050405020304" pitchFamily="18" charset="0"/>
                <a:cs typeface="Times New Roman" panose="02020603050405020304" pitchFamily="18" charset="0"/>
              </a:rPr>
              <a:t>1Graduate Institute of Electronics Engineering, National Taiwan University, Taipei 106, Taiwan 2Department of Electrical Engineering, National Taiwan University, Taipei 106, Taiwan </a:t>
            </a:r>
            <a:endParaRPr lang="en-US" altLang="zh-TW" dirty="0">
              <a:latin typeface="Times New Roman" panose="02020603050405020304" pitchFamily="18" charset="0"/>
              <a:cs typeface="Times New Roman" panose="02020603050405020304" pitchFamily="18" charset="0"/>
            </a:endParaRPr>
          </a:p>
          <a:p>
            <a:r>
              <a:rPr lang="en-US" altLang="zh-TW" sz="1800" dirty="0" err="1">
                <a:effectLst/>
                <a:latin typeface="Times New Roman" panose="02020603050405020304" pitchFamily="18" charset="0"/>
                <a:cs typeface="Times New Roman" panose="02020603050405020304" pitchFamily="18" charset="0"/>
              </a:rPr>
              <a:t>jerrytsai@eda.ee.ntu.edu.tw</a:t>
            </a:r>
            <a:r>
              <a:rPr lang="en-US" altLang="zh-TW" sz="1800" dirty="0">
                <a:effectLst/>
                <a:latin typeface="Times New Roman" panose="02020603050405020304" pitchFamily="18" charset="0"/>
                <a:cs typeface="Times New Roman" panose="02020603050405020304" pitchFamily="18" charset="0"/>
              </a:rPr>
              <a:t>; </a:t>
            </a:r>
            <a:r>
              <a:rPr lang="en-US" altLang="zh-TW" sz="1800" dirty="0" err="1">
                <a:effectLst/>
                <a:latin typeface="Times New Roman" panose="02020603050405020304" pitchFamily="18" charset="0"/>
                <a:cs typeface="Times New Roman" panose="02020603050405020304" pitchFamily="18" charset="0"/>
              </a:rPr>
              <a:t>yanghsu@eda.ee.ntu.edu.tw</a:t>
            </a:r>
            <a:r>
              <a:rPr lang="en-US" altLang="zh-TW" sz="1800" dirty="0">
                <a:effectLst/>
                <a:latin typeface="Times New Roman" panose="02020603050405020304" pitchFamily="18" charset="0"/>
                <a:cs typeface="Times New Roman" panose="02020603050405020304" pitchFamily="18" charset="0"/>
              </a:rPr>
              <a:t>; </a:t>
            </a:r>
            <a:r>
              <a:rPr lang="en-US" altLang="zh-TW" sz="1800" dirty="0" err="1">
                <a:effectLst/>
                <a:latin typeface="Times New Roman" panose="02020603050405020304" pitchFamily="18" charset="0"/>
                <a:cs typeface="Times New Roman" panose="02020603050405020304" pitchFamily="18" charset="0"/>
              </a:rPr>
              <a:t>ywchang@ntu.edu.tw</a:t>
            </a:r>
            <a:r>
              <a:rPr lang="en-US" altLang="zh-TW" sz="1800" dirty="0">
                <a:effectLst/>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endParaRPr kumimoji="1"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86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248E7-AB4D-D815-D749-55939C44FDDF}"/>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Terminologies and Notations</a:t>
            </a:r>
            <a:endParaRPr kumimoji="1"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034EE48-E19F-11D9-8DFE-2DB74276BC03}"/>
                  </a:ext>
                </a:extLst>
              </p:cNvPr>
              <p:cNvSpPr>
                <a:spLocks noGrp="1"/>
              </p:cNvSpPr>
              <p:nvPr>
                <p:ph idx="1"/>
              </p:nvPr>
            </p:nvSpPr>
            <p:spPr/>
            <p:txBody>
              <a:bodyPr>
                <a:normAutofit fontScale="77500" lnSpcReduction="20000"/>
              </a:bodyPr>
              <a:lstStyle/>
              <a:p>
                <a14:m>
                  <m:oMath xmlns:m="http://schemas.openxmlformats.org/officeDocument/2006/math">
                    <m:r>
                      <a:rPr kumimoji="1" lang="en-US" altLang="zh-TW" i="1" dirty="0" smtClean="0">
                        <a:latin typeface="Cambria Math" panose="02040503050406030204" pitchFamily="18" charset="0"/>
                      </a:rPr>
                      <m:t>𝑃</m:t>
                    </m:r>
                    <m:r>
                      <a:rPr kumimoji="1" lang="en-US" altLang="zh-TW" i="1" dirty="0" smtClean="0">
                        <a:latin typeface="Cambria Math" panose="02040503050406030204" pitchFamily="18" charset="0"/>
                      </a:rPr>
                      <m:t> ={</m:t>
                    </m:r>
                    <m:r>
                      <a:rPr kumimoji="1" lang="en-US" altLang="zh-TW" i="1" dirty="0" smtClean="0">
                        <a:latin typeface="Cambria Math" panose="02040503050406030204" pitchFamily="18" charset="0"/>
                      </a:rPr>
                      <m:t>𝑝𝑖</m:t>
                    </m:r>
                    <m:r>
                      <a:rPr kumimoji="1" lang="en-US" altLang="zh-TW" i="1" dirty="0" smtClean="0">
                        <a:latin typeface="Cambria Math" panose="02040503050406030204" pitchFamily="18" charset="0"/>
                      </a:rPr>
                      <m:t> |1≤</m:t>
                    </m:r>
                    <m:r>
                      <a:rPr kumimoji="1" lang="en-US" altLang="zh-TW" i="1" dirty="0" smtClean="0">
                        <a:latin typeface="Cambria Math" panose="02040503050406030204" pitchFamily="18" charset="0"/>
                      </a:rPr>
                      <m:t>𝑖</m:t>
                    </m:r>
                    <m:r>
                      <a:rPr kumimoji="1" lang="en-US" altLang="zh-TW" i="1" dirty="0" smtClean="0">
                        <a:latin typeface="Cambria Math" panose="02040503050406030204" pitchFamily="18" charset="0"/>
                      </a:rPr>
                      <m:t>≤|</m:t>
                    </m:r>
                    <m:r>
                      <a:rPr kumimoji="1" lang="en-US" altLang="zh-TW" i="1" dirty="0" smtClean="0">
                        <a:latin typeface="Cambria Math" panose="02040503050406030204" pitchFamily="18" charset="0"/>
                      </a:rPr>
                      <m:t>𝑃</m:t>
                    </m:r>
                    <m:r>
                      <a:rPr kumimoji="1" lang="en-US" altLang="zh-TW" i="1" dirty="0" smtClean="0">
                        <a:latin typeface="Cambria Math" panose="02040503050406030204" pitchFamily="18" charset="0"/>
                      </a:rPr>
                      <m:t>|} </m:t>
                    </m:r>
                  </m:oMath>
                </a14:m>
                <a:r>
                  <a:rPr kumimoji="1" lang="en-US" altLang="zh-TW" dirty="0">
                    <a:latin typeface="Times New Roman" panose="02020603050405020304" pitchFamily="18" charset="0"/>
                    <a:cs typeface="Times New Roman" panose="02020603050405020304" pitchFamily="18" charset="0"/>
                  </a:rPr>
                  <a:t>: the set of all I/O pads. </a:t>
                </a:r>
              </a:p>
              <a:p>
                <a14:m>
                  <m:oMath xmlns:m="http://schemas.openxmlformats.org/officeDocument/2006/math">
                    <m:r>
                      <a:rPr kumimoji="1" lang="en-US" altLang="zh-TW" i="1" dirty="0" smtClean="0">
                        <a:latin typeface="Cambria Math" panose="02040503050406030204" pitchFamily="18" charset="0"/>
                      </a:rPr>
                      <m:t>𝐵</m:t>
                    </m:r>
                    <m:r>
                      <a:rPr kumimoji="1" lang="en-US" altLang="zh-TW" i="1" dirty="0" smtClean="0">
                        <a:latin typeface="Cambria Math" panose="02040503050406030204" pitchFamily="18" charset="0"/>
                      </a:rPr>
                      <m:t>={</m:t>
                    </m:r>
                    <m:r>
                      <a:rPr kumimoji="1" lang="en-US" altLang="zh-TW" i="1" dirty="0" smtClean="0">
                        <a:latin typeface="Cambria Math" panose="02040503050406030204" pitchFamily="18" charset="0"/>
                      </a:rPr>
                      <m:t>𝑏𝑖</m:t>
                    </m:r>
                    <m:r>
                      <a:rPr kumimoji="1" lang="en-US" altLang="zh-TW" i="1" dirty="0" smtClean="0">
                        <a:latin typeface="Cambria Math" panose="02040503050406030204" pitchFamily="18" charset="0"/>
                      </a:rPr>
                      <m:t> |1≤</m:t>
                    </m:r>
                    <m:r>
                      <a:rPr kumimoji="1" lang="en-US" altLang="zh-TW" i="1" dirty="0" smtClean="0">
                        <a:latin typeface="Cambria Math" panose="02040503050406030204" pitchFamily="18" charset="0"/>
                      </a:rPr>
                      <m:t>𝑖</m:t>
                    </m:r>
                    <m:r>
                      <a:rPr kumimoji="1" lang="en-US" altLang="zh-TW" i="1" dirty="0" smtClean="0">
                        <a:latin typeface="Cambria Math" panose="02040503050406030204" pitchFamily="18" charset="0"/>
                      </a:rPr>
                      <m:t>≤|</m:t>
                    </m:r>
                    <m:r>
                      <a:rPr kumimoji="1" lang="en-US" altLang="zh-TW" i="1" dirty="0" smtClean="0">
                        <a:latin typeface="Cambria Math" panose="02040503050406030204" pitchFamily="18" charset="0"/>
                      </a:rPr>
                      <m:t>𝐵</m:t>
                    </m:r>
                    <m:r>
                      <a:rPr kumimoji="1" lang="en-US" altLang="zh-TW" i="1" dirty="0" smtClean="0">
                        <a:latin typeface="Cambria Math" panose="02040503050406030204" pitchFamily="18" charset="0"/>
                      </a:rPr>
                      <m:t>|} </m:t>
                    </m:r>
                  </m:oMath>
                </a14:m>
                <a:r>
                  <a:rPr kumimoji="1" lang="en-US" altLang="zh-TW" dirty="0">
                    <a:latin typeface="Times New Roman" panose="02020603050405020304" pitchFamily="18" charset="0"/>
                    <a:cs typeface="Times New Roman" panose="02020603050405020304" pitchFamily="18" charset="0"/>
                  </a:rPr>
                  <a:t>: the set of bump pads. </a:t>
                </a:r>
              </a:p>
              <a:p>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𝑁</m:t>
                    </m:r>
                    <m:r>
                      <a:rPr kumimoji="1" lang="en-US" altLang="zh-TW" i="1" baseline="-25000" dirty="0" smtClean="0">
                        <a:latin typeface="Cambria Math" panose="02040503050406030204" pitchFamily="18" charset="0"/>
                        <a:cs typeface="Times New Roman" panose="02020603050405020304" pitchFamily="18" charset="0"/>
                      </a:rPr>
                      <m:t>𝑃</m:t>
                    </m:r>
                    <m:r>
                      <a:rPr kumimoji="1" lang="en-US" altLang="zh-TW" i="1" dirty="0" smtClean="0">
                        <a:latin typeface="Cambria Math" panose="02040503050406030204" pitchFamily="18" charset="0"/>
                        <a:cs typeface="Times New Roman" panose="02020603050405020304" pitchFamily="18" charset="0"/>
                      </a:rPr>
                      <m:t> = {</m:t>
                    </m:r>
                    <m:sSubSup>
                      <m:sSubSupPr>
                        <m:ctrlPr>
                          <a:rPr kumimoji="1" lang="en-US" altLang="zh-TW" i="1" dirty="0" smtClean="0">
                            <a:latin typeface="Cambria Math" panose="02040503050406030204" pitchFamily="18" charset="0"/>
                            <a:cs typeface="Times New Roman" panose="02020603050405020304" pitchFamily="18" charset="0"/>
                          </a:rPr>
                        </m:ctrlPr>
                      </m:sSubSupPr>
                      <m:e>
                        <m:r>
                          <a:rPr kumimoji="1" lang="en-US" altLang="zh-TW" b="0" i="1" dirty="0" smtClean="0">
                            <a:latin typeface="Cambria Math" panose="02040503050406030204" pitchFamily="18" charset="0"/>
                            <a:cs typeface="Times New Roman" panose="02020603050405020304" pitchFamily="18" charset="0"/>
                          </a:rPr>
                          <m:t>𝑛</m:t>
                        </m:r>
                      </m:e>
                      <m:sub>
                        <m:r>
                          <a:rPr kumimoji="1" lang="en-US" altLang="zh-TW" b="0" i="1" dirty="0" smtClean="0">
                            <a:latin typeface="Cambria Math" panose="02040503050406030204" pitchFamily="18" charset="0"/>
                            <a:cs typeface="Times New Roman" panose="02020603050405020304" pitchFamily="18" charset="0"/>
                          </a:rPr>
                          <m:t>𝑝</m:t>
                        </m:r>
                      </m:sub>
                      <m:sup>
                        <m:r>
                          <a:rPr kumimoji="1" lang="en-US" altLang="zh-TW" b="0" i="1" dirty="0" smtClean="0">
                            <a:latin typeface="Cambria Math" panose="02040503050406030204" pitchFamily="18" charset="0"/>
                            <a:cs typeface="Times New Roman" panose="02020603050405020304" pitchFamily="18" charset="0"/>
                          </a:rPr>
                          <m:t>𝑖</m:t>
                        </m:r>
                      </m:sup>
                    </m:sSubSup>
                    <m:r>
                      <a:rPr kumimoji="1" lang="en-US" altLang="zh-TW" i="1" dirty="0" smtClean="0">
                        <a:latin typeface="Cambria Math" panose="02040503050406030204" pitchFamily="18" charset="0"/>
                        <a:cs typeface="Times New Roman" panose="02020603050405020304" pitchFamily="18" charset="0"/>
                      </a:rPr>
                      <m:t> | 1 ≤ </m:t>
                    </m:r>
                    <m:r>
                      <a:rPr kumimoji="1" lang="en-US" altLang="zh-TW" i="1" dirty="0" err="1" smtClean="0">
                        <a:latin typeface="Cambria Math" panose="02040503050406030204" pitchFamily="18" charset="0"/>
                        <a:cs typeface="Times New Roman" panose="02020603050405020304" pitchFamily="18" charset="0"/>
                      </a:rPr>
                      <m:t>𝑖</m:t>
                    </m:r>
                    <m:r>
                      <a:rPr kumimoji="1" lang="en-US" altLang="zh-TW" i="1" dirty="0" smtClean="0">
                        <a:latin typeface="Cambria Math" panose="02040503050406030204" pitchFamily="18" charset="0"/>
                        <a:cs typeface="Times New Roman" panose="02020603050405020304" pitchFamily="18" charset="0"/>
                      </a:rPr>
                      <m:t> ≤ |</m:t>
                    </m:r>
                    <m:r>
                      <a:rPr kumimoji="1" lang="en-US" altLang="zh-TW" i="1" dirty="0" smtClean="0">
                        <a:latin typeface="Cambria Math" panose="02040503050406030204" pitchFamily="18" charset="0"/>
                        <a:cs typeface="Times New Roman" panose="02020603050405020304" pitchFamily="18" charset="0"/>
                      </a:rPr>
                      <m:t>𝑁𝑃</m:t>
                    </m:r>
                    <m:r>
                      <a:rPr kumimoji="1" lang="en-US" altLang="zh-TW" i="1" dirty="0" smtClean="0">
                        <a:latin typeface="Cambria Math" panose="02040503050406030204" pitchFamily="18" charset="0"/>
                        <a:cs typeface="Times New Roman" panose="02020603050405020304" pitchFamily="18" charset="0"/>
                      </a:rPr>
                      <m:t>|} </m:t>
                    </m:r>
                  </m:oMath>
                </a14:m>
                <a:r>
                  <a:rPr kumimoji="1" lang="en-US" altLang="zh-TW" dirty="0">
                    <a:latin typeface="Times New Roman" panose="02020603050405020304" pitchFamily="18" charset="0"/>
                    <a:cs typeface="Times New Roman" panose="02020603050405020304" pitchFamily="18" charset="0"/>
                  </a:rPr>
                  <a:t>: the set of pre-assignment nets.</a:t>
                </a:r>
              </a:p>
              <a:p>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𝑁</m:t>
                    </m:r>
                    <m:r>
                      <a:rPr kumimoji="1" lang="en-US" altLang="zh-TW" i="1" baseline="-25000" dirty="0" smtClean="0">
                        <a:latin typeface="Cambria Math" panose="02040503050406030204" pitchFamily="18" charset="0"/>
                        <a:cs typeface="Times New Roman" panose="02020603050405020304" pitchFamily="18" charset="0"/>
                      </a:rPr>
                      <m:t>𝐹</m:t>
                    </m:r>
                    <m:r>
                      <a:rPr kumimoji="1" lang="en-US" altLang="zh-TW" i="1" dirty="0" smtClean="0">
                        <a:latin typeface="Cambria Math" panose="02040503050406030204" pitchFamily="18" charset="0"/>
                        <a:cs typeface="Times New Roman" panose="02020603050405020304" pitchFamily="18" charset="0"/>
                      </a:rPr>
                      <m:t> = {</m:t>
                    </m:r>
                    <m:sSubSup>
                      <m:sSubSupPr>
                        <m:ctrlPr>
                          <a:rPr kumimoji="1" lang="en-US" altLang="zh-TW" i="1" dirty="0" smtClean="0">
                            <a:latin typeface="Cambria Math" panose="02040503050406030204" pitchFamily="18" charset="0"/>
                            <a:cs typeface="Times New Roman" panose="02020603050405020304" pitchFamily="18" charset="0"/>
                          </a:rPr>
                        </m:ctrlPr>
                      </m:sSubSupPr>
                      <m:e>
                        <m:r>
                          <a:rPr kumimoji="1" lang="en-US" altLang="zh-TW" b="0" i="1" dirty="0" smtClean="0">
                            <a:latin typeface="Cambria Math" panose="02040503050406030204" pitchFamily="18" charset="0"/>
                            <a:cs typeface="Times New Roman" panose="02020603050405020304" pitchFamily="18" charset="0"/>
                          </a:rPr>
                          <m:t>𝑛</m:t>
                        </m:r>
                      </m:e>
                      <m:sub>
                        <m:r>
                          <a:rPr kumimoji="1" lang="en-US" altLang="zh-TW" b="0" i="1" dirty="0" smtClean="0">
                            <a:latin typeface="Cambria Math" panose="02040503050406030204" pitchFamily="18" charset="0"/>
                            <a:cs typeface="Times New Roman" panose="02020603050405020304" pitchFamily="18" charset="0"/>
                          </a:rPr>
                          <m:t>𝑓</m:t>
                        </m:r>
                      </m:sub>
                      <m:sup>
                        <m:r>
                          <a:rPr kumimoji="1" lang="en-US" altLang="zh-TW" b="0" i="1" dirty="0" smtClean="0">
                            <a:latin typeface="Cambria Math" panose="02040503050406030204" pitchFamily="18" charset="0"/>
                            <a:cs typeface="Times New Roman" panose="02020603050405020304" pitchFamily="18" charset="0"/>
                          </a:rPr>
                          <m:t>𝑖</m:t>
                        </m:r>
                      </m:sup>
                    </m:sSubSup>
                    <m:r>
                      <a:rPr kumimoji="1" lang="en-US" altLang="zh-TW" i="1" dirty="0" smtClean="0">
                        <a:latin typeface="Cambria Math" panose="02040503050406030204" pitchFamily="18" charset="0"/>
                        <a:cs typeface="Times New Roman" panose="02020603050405020304" pitchFamily="18" charset="0"/>
                      </a:rPr>
                      <m:t>| 1 ≤ </m:t>
                    </m:r>
                    <m:r>
                      <a:rPr kumimoji="1" lang="en-US" altLang="zh-TW" i="1" dirty="0" err="1" smtClean="0">
                        <a:latin typeface="Cambria Math" panose="02040503050406030204" pitchFamily="18" charset="0"/>
                        <a:cs typeface="Times New Roman" panose="02020603050405020304" pitchFamily="18" charset="0"/>
                      </a:rPr>
                      <m:t>𝑖</m:t>
                    </m:r>
                    <m:r>
                      <a:rPr kumimoji="1" lang="en-US" altLang="zh-TW" i="1" dirty="0" smtClean="0">
                        <a:latin typeface="Cambria Math" panose="02040503050406030204" pitchFamily="18" charset="0"/>
                        <a:cs typeface="Times New Roman" panose="02020603050405020304" pitchFamily="18" charset="0"/>
                      </a:rPr>
                      <m:t> ≤ |</m:t>
                    </m:r>
                    <m:r>
                      <a:rPr kumimoji="1" lang="en-US" altLang="zh-TW" i="1" dirty="0" smtClean="0">
                        <a:latin typeface="Cambria Math" panose="02040503050406030204" pitchFamily="18" charset="0"/>
                        <a:cs typeface="Times New Roman" panose="02020603050405020304" pitchFamily="18" charset="0"/>
                      </a:rPr>
                      <m:t>𝑁𝐹</m:t>
                    </m:r>
                    <m:r>
                      <a:rPr kumimoji="1" lang="en-US" altLang="zh-TW" i="1" dirty="0" smtClean="0">
                        <a:latin typeface="Cambria Math" panose="02040503050406030204" pitchFamily="18" charset="0"/>
                        <a:cs typeface="Times New Roman" panose="02020603050405020304" pitchFamily="18" charset="0"/>
                      </a:rPr>
                      <m:t>|} </m:t>
                    </m:r>
                    <m:r>
                      <a:rPr kumimoji="1" lang="en-US" altLang="zh-TW" b="0" i="0" dirty="0" smtClean="0">
                        <a:latin typeface="Cambria Math" panose="02040503050406030204" pitchFamily="18" charset="0"/>
                        <a:cs typeface="Times New Roman" panose="02020603050405020304" pitchFamily="18" charset="0"/>
                      </a:rPr>
                      <m:t> </m:t>
                    </m:r>
                  </m:oMath>
                </a14:m>
                <a:r>
                  <a:rPr kumimoji="1" lang="en-US" altLang="zh-TW" dirty="0">
                    <a:latin typeface="Times New Roman" panose="02020603050405020304" pitchFamily="18" charset="0"/>
                    <a:cs typeface="Times New Roman" panose="02020603050405020304" pitchFamily="18" charset="0"/>
                  </a:rPr>
                  <a:t>: the set of free-assignment nets.</a:t>
                </a:r>
              </a:p>
              <a:p>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𝑉</m:t>
                    </m:r>
                    <m:r>
                      <a:rPr kumimoji="1" lang="en-US" altLang="zh-TW" i="1" dirty="0" smtClean="0">
                        <a:latin typeface="Cambria Math" panose="02040503050406030204" pitchFamily="18" charset="0"/>
                        <a:cs typeface="Times New Roman" panose="02020603050405020304" pitchFamily="18" charset="0"/>
                      </a:rPr>
                      <m:t> ={</m:t>
                    </m:r>
                    <m:r>
                      <a:rPr kumimoji="1" lang="en-US" altLang="zh-TW" i="1" dirty="0" smtClean="0">
                        <a:latin typeface="Cambria Math" panose="02040503050406030204" pitchFamily="18" charset="0"/>
                        <a:cs typeface="Times New Roman" panose="02020603050405020304" pitchFamily="18" charset="0"/>
                      </a:rPr>
                      <m:t>𝑣𝑖</m:t>
                    </m:r>
                    <m:r>
                      <a:rPr kumimoji="1" lang="en-US" altLang="zh-TW" i="1" dirty="0" smtClean="0">
                        <a:latin typeface="Cambria Math" panose="02040503050406030204" pitchFamily="18" charset="0"/>
                        <a:cs typeface="Times New Roman" panose="02020603050405020304" pitchFamily="18" charset="0"/>
                      </a:rPr>
                      <m:t> |1≤</m:t>
                    </m:r>
                    <m:r>
                      <a:rPr kumimoji="1" lang="en-US" altLang="zh-TW" i="1" dirty="0" smtClean="0">
                        <a:latin typeface="Cambria Math" panose="02040503050406030204" pitchFamily="18" charset="0"/>
                        <a:cs typeface="Times New Roman" panose="02020603050405020304" pitchFamily="18" charset="0"/>
                      </a:rPr>
                      <m:t>𝑖</m:t>
                    </m:r>
                    <m:r>
                      <a:rPr kumimoji="1" lang="en-US" altLang="zh-TW" i="1" dirty="0" smtClean="0">
                        <a:latin typeface="Cambria Math" panose="02040503050406030204" pitchFamily="18" charset="0"/>
                        <a:cs typeface="Times New Roman" panose="02020603050405020304" pitchFamily="18" charset="0"/>
                      </a:rPr>
                      <m:t>≤|</m:t>
                    </m:r>
                    <m:r>
                      <a:rPr kumimoji="1" lang="en-US" altLang="zh-TW" i="1" dirty="0" smtClean="0">
                        <a:latin typeface="Cambria Math" panose="02040503050406030204" pitchFamily="18" charset="0"/>
                        <a:cs typeface="Times New Roman" panose="02020603050405020304" pitchFamily="18" charset="0"/>
                      </a:rPr>
                      <m:t>𝑉</m:t>
                    </m:r>
                    <m:r>
                      <a:rPr kumimoji="1" lang="en-US" altLang="zh-TW" i="1" dirty="0" smtClean="0">
                        <a:latin typeface="Cambria Math" panose="02040503050406030204" pitchFamily="18" charset="0"/>
                        <a:cs typeface="Times New Roman" panose="02020603050405020304" pitchFamily="18" charset="0"/>
                      </a:rPr>
                      <m:t>|}</m:t>
                    </m:r>
                  </m:oMath>
                </a14:m>
                <a:r>
                  <a:rPr kumimoji="1" lang="en-US" altLang="zh-TW" dirty="0">
                    <a:latin typeface="Times New Roman" panose="02020603050405020304" pitchFamily="18" charset="0"/>
                    <a:cs typeface="Times New Roman" panose="02020603050405020304" pitchFamily="18" charset="0"/>
                  </a:rPr>
                  <a:t> : the set of Vias.</a:t>
                </a:r>
              </a:p>
              <a:p>
                <a:r>
                  <a:rPr kumimoji="1" lang="en-US" altLang="zh-TW" dirty="0">
                    <a:latin typeface="Times New Roman" panose="02020603050405020304" pitchFamily="18" charset="0"/>
                    <a:cs typeface="Times New Roman" panose="02020603050405020304" pitchFamily="18" charset="0"/>
                  </a:rPr>
                  <a:t>Wire layer (</a:t>
                </a:r>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𝐿</m:t>
                    </m:r>
                    <m:r>
                      <a:rPr kumimoji="1" lang="en-US" altLang="zh-TW" i="1" baseline="-25000" dirty="0" smtClean="0">
                        <a:latin typeface="Cambria Math" panose="02040503050406030204" pitchFamily="18" charset="0"/>
                        <a:cs typeface="Times New Roman" panose="02020603050405020304" pitchFamily="18" charset="0"/>
                      </a:rPr>
                      <m:t>𝑤</m:t>
                    </m:r>
                  </m:oMath>
                </a14:m>
                <a:r>
                  <a:rPr kumimoji="1" lang="en-US" altLang="zh-TW" dirty="0">
                    <a:latin typeface="Times New Roman" panose="02020603050405020304" pitchFamily="18" charset="0"/>
                    <a:cs typeface="Times New Roman" panose="02020603050405020304" pitchFamily="18" charset="0"/>
                  </a:rPr>
                  <a:t>) : a wire layer is an RDL which contains metal wires.</a:t>
                </a:r>
              </a:p>
              <a:p>
                <a:r>
                  <a:rPr kumimoji="1" lang="en-US" altLang="zh-TW" dirty="0">
                    <a:latin typeface="Times New Roman" panose="02020603050405020304" pitchFamily="18" charset="0"/>
                    <a:cs typeface="Times New Roman" panose="02020603050405020304" pitchFamily="18" charset="0"/>
                  </a:rPr>
                  <a:t>Via layer (</a:t>
                </a:r>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𝐿</m:t>
                    </m:r>
                    <m:r>
                      <a:rPr kumimoji="1" lang="en-US" altLang="zh-TW" i="1" baseline="-25000" dirty="0" err="1" smtClean="0">
                        <a:latin typeface="Cambria Math" panose="02040503050406030204" pitchFamily="18" charset="0"/>
                        <a:cs typeface="Times New Roman" panose="02020603050405020304" pitchFamily="18" charset="0"/>
                      </a:rPr>
                      <m:t>𝑣</m:t>
                    </m:r>
                  </m:oMath>
                </a14:m>
                <a:r>
                  <a:rPr kumimoji="1" lang="en-US" altLang="zh-TW" dirty="0">
                    <a:latin typeface="Times New Roman" panose="02020603050405020304" pitchFamily="18" charset="0"/>
                    <a:cs typeface="Times New Roman" panose="02020603050405020304" pitchFamily="18" charset="0"/>
                  </a:rPr>
                  <a:t>) : a via layer is an RDL which contains vias. Note that a via can be placed at an arbitrary position in one via layer as long as the design rules are not violated.</a:t>
                </a:r>
              </a:p>
              <a:p>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𝐶</m:t>
                    </m:r>
                    <m:r>
                      <a:rPr kumimoji="1" lang="en-US" altLang="zh-TW" i="1" dirty="0" smtClean="0">
                        <a:latin typeface="Cambria Math" panose="02040503050406030204" pitchFamily="18" charset="0"/>
                        <a:cs typeface="Times New Roman" panose="02020603050405020304" pitchFamily="18" charset="0"/>
                      </a:rPr>
                      <m:t> ={</m:t>
                    </m:r>
                    <m:r>
                      <a:rPr kumimoji="1" lang="en-US" altLang="zh-TW" i="1" dirty="0" smtClean="0">
                        <a:latin typeface="Cambria Math" panose="02040503050406030204" pitchFamily="18" charset="0"/>
                        <a:cs typeface="Times New Roman" panose="02020603050405020304" pitchFamily="18" charset="0"/>
                      </a:rPr>
                      <m:t>𝑐𝑖</m:t>
                    </m:r>
                    <m:r>
                      <a:rPr kumimoji="1" lang="en-US" altLang="zh-TW" i="1" dirty="0" smtClean="0">
                        <a:latin typeface="Cambria Math" panose="02040503050406030204" pitchFamily="18" charset="0"/>
                        <a:cs typeface="Times New Roman" panose="02020603050405020304" pitchFamily="18" charset="0"/>
                      </a:rPr>
                      <m:t> |1≤</m:t>
                    </m:r>
                    <m:r>
                      <a:rPr kumimoji="1" lang="en-US" altLang="zh-TW" i="1" dirty="0" smtClean="0">
                        <a:latin typeface="Cambria Math" panose="02040503050406030204" pitchFamily="18" charset="0"/>
                        <a:cs typeface="Times New Roman" panose="02020603050405020304" pitchFamily="18" charset="0"/>
                      </a:rPr>
                      <m:t>𝑖</m:t>
                    </m:r>
                    <m:r>
                      <a:rPr kumimoji="1" lang="en-US" altLang="zh-TW" i="1" dirty="0" smtClean="0">
                        <a:latin typeface="Cambria Math" panose="02040503050406030204" pitchFamily="18" charset="0"/>
                        <a:cs typeface="Times New Roman" panose="02020603050405020304" pitchFamily="18" charset="0"/>
                      </a:rPr>
                      <m:t>≤|</m:t>
                    </m:r>
                    <m:r>
                      <a:rPr kumimoji="1" lang="en-US" altLang="zh-TW" i="1" dirty="0" smtClean="0">
                        <a:latin typeface="Cambria Math" panose="02040503050406030204" pitchFamily="18" charset="0"/>
                        <a:cs typeface="Times New Roman" panose="02020603050405020304" pitchFamily="18" charset="0"/>
                      </a:rPr>
                      <m:t>𝐶</m:t>
                    </m:r>
                    <m:r>
                      <a:rPr kumimoji="1" lang="en-US" altLang="zh-TW" i="1" dirty="0" smtClean="0">
                        <a:latin typeface="Cambria Math" panose="02040503050406030204" pitchFamily="18" charset="0"/>
                        <a:cs typeface="Times New Roman" panose="02020603050405020304" pitchFamily="18" charset="0"/>
                      </a:rPr>
                      <m:t>|} </m:t>
                    </m:r>
                  </m:oMath>
                </a14:m>
                <a:r>
                  <a:rPr kumimoji="1" lang="en-US" altLang="zh-TW" dirty="0">
                    <a:latin typeface="Times New Roman" panose="02020603050405020304" pitchFamily="18" charset="0"/>
                    <a:cs typeface="Times New Roman" panose="02020603050405020304" pitchFamily="18" charset="0"/>
                  </a:rPr>
                  <a:t>: the set of all convex cells.</a:t>
                </a:r>
              </a:p>
              <a:p>
                <a14:m>
                  <m:oMath xmlns:m="http://schemas.openxmlformats.org/officeDocument/2006/math">
                    <m:r>
                      <a:rPr kumimoji="1" lang="el-GR" altLang="zh-TW" i="1" dirty="0" smtClean="0">
                        <a:latin typeface="Cambria Math" panose="02040503050406030204" pitchFamily="18" charset="0"/>
                        <a:cs typeface="Times New Roman" panose="02020603050405020304" pitchFamily="18" charset="0"/>
                      </a:rPr>
                      <m:t>𝛿</m:t>
                    </m:r>
                  </m:oMath>
                </a14:m>
                <a:r>
                  <a:rPr kumimoji="1" lang="el-GR" altLang="zh-TW" dirty="0">
                    <a:latin typeface="Times New Roman" panose="02020603050405020304" pitchFamily="18" charset="0"/>
                    <a:cs typeface="Times New Roman" panose="02020603050405020304" pitchFamily="18" charset="0"/>
                  </a:rPr>
                  <a:t> </a:t>
                </a:r>
                <a:r>
                  <a:rPr kumimoji="1" lang="en-US" altLang="zh-TW" dirty="0">
                    <a:latin typeface="Times New Roman" panose="02020603050405020304" pitchFamily="18" charset="0"/>
                    <a:cs typeface="Times New Roman" panose="02020603050405020304" pitchFamily="18" charset="0"/>
                  </a:rPr>
                  <a:t>: minimum spacing.</a:t>
                </a:r>
              </a:p>
              <a:p>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𝑤</m:t>
                    </m:r>
                    <m:r>
                      <a:rPr kumimoji="1" lang="en-US" altLang="zh-TW" i="1" baseline="-25000" dirty="0" err="1" smtClean="0">
                        <a:latin typeface="Cambria Math" panose="02040503050406030204" pitchFamily="18" charset="0"/>
                        <a:cs typeface="Times New Roman" panose="02020603050405020304" pitchFamily="18" charset="0"/>
                      </a:rPr>
                      <m:t>𝑤</m:t>
                    </m:r>
                  </m:oMath>
                </a14:m>
                <a:r>
                  <a:rPr kumimoji="1" lang="en-US" altLang="zh-TW" dirty="0">
                    <a:latin typeface="Times New Roman" panose="02020603050405020304" pitchFamily="18" charset="0"/>
                    <a:cs typeface="Times New Roman" panose="02020603050405020304" pitchFamily="18" charset="0"/>
                  </a:rPr>
                  <a:t> : wire width.</a:t>
                </a:r>
              </a:p>
              <a:p>
                <a14:m>
                  <m:oMath xmlns:m="http://schemas.openxmlformats.org/officeDocument/2006/math">
                    <m:r>
                      <a:rPr kumimoji="1" lang="en-US" altLang="zh-TW" i="1" dirty="0" smtClean="0">
                        <a:latin typeface="Cambria Math" panose="02040503050406030204" pitchFamily="18" charset="0"/>
                        <a:cs typeface="Times New Roman" panose="02020603050405020304" pitchFamily="18" charset="0"/>
                      </a:rPr>
                      <m:t>𝑤</m:t>
                    </m:r>
                    <m:r>
                      <a:rPr kumimoji="1" lang="en-US" altLang="zh-TW" i="1" baseline="-25000" dirty="0" err="1" smtClean="0">
                        <a:latin typeface="Cambria Math" panose="02040503050406030204" pitchFamily="18" charset="0"/>
                        <a:cs typeface="Times New Roman" panose="02020603050405020304" pitchFamily="18" charset="0"/>
                      </a:rPr>
                      <m:t>𝑣</m:t>
                    </m:r>
                  </m:oMath>
                </a14:m>
                <a:r>
                  <a:rPr kumimoji="1" lang="en-US" altLang="zh-TW" dirty="0">
                    <a:latin typeface="Times New Roman" panose="02020603050405020304" pitchFamily="18" charset="0"/>
                    <a:cs typeface="Times New Roman" panose="02020603050405020304" pitchFamily="18" charset="0"/>
                  </a:rPr>
                  <a:t> : via width.</a:t>
                </a:r>
                <a:endParaRPr kumimoji="1" lang="zh-TW" altLang="en-US" dirty="0">
                  <a:latin typeface="Times New Roman" panose="02020603050405020304" pitchFamily="18" charset="0"/>
                  <a:cs typeface="Times New Roman" panose="02020603050405020304" pitchFamily="18" charset="0"/>
                </a:endParaRPr>
              </a:p>
            </p:txBody>
          </p:sp>
        </mc:Choice>
        <mc:Fallback>
          <p:sp>
            <p:nvSpPr>
              <p:cNvPr id="3" name="內容版面配置區 2">
                <a:extLst>
                  <a:ext uri="{FF2B5EF4-FFF2-40B4-BE49-F238E27FC236}">
                    <a16:creationId xmlns:a16="http://schemas.microsoft.com/office/drawing/2014/main" id="{5034EE48-E19F-11D9-8DFE-2DB74276BC03}"/>
                  </a:ext>
                </a:extLst>
              </p:cNvPr>
              <p:cNvSpPr>
                <a:spLocks noGrp="1" noRot="1" noChangeAspect="1" noMove="1" noResize="1" noEditPoints="1" noAdjustHandles="1" noChangeArrowheads="1" noChangeShapeType="1" noTextEdit="1"/>
              </p:cNvSpPr>
              <p:nvPr>
                <p:ph idx="1"/>
              </p:nvPr>
            </p:nvSpPr>
            <p:spPr>
              <a:blipFill>
                <a:blip r:embed="rId2"/>
                <a:stretch>
                  <a:fillRect l="-724" t="-2907" r="-603" b="-5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9522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8F116B-A0DA-9326-28F4-636D3C1AE964}"/>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RDL Routing Constraints</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B3E7E51-A8FE-A97C-C2CD-7632C0E89608}"/>
              </a:ext>
            </a:extLst>
          </p:cNvPr>
          <p:cNvSpPr>
            <a:spLocks noGrp="1"/>
          </p:cNvSpPr>
          <p:nvPr>
            <p:ph idx="1"/>
          </p:nvPr>
        </p:nvSpPr>
        <p:spPr/>
        <p:txBody>
          <a:bodyPr>
            <a:normAutofit/>
          </a:bodyPr>
          <a:lstStyle/>
          <a:p>
            <a:pPr marL="457200" indent="-457200">
              <a:buFont typeface="+mj-lt"/>
              <a:buAutoNum type="arabicParenR"/>
            </a:pPr>
            <a:r>
              <a:rPr kumimoji="1" lang="en-US" altLang="zh-TW" sz="2400" dirty="0">
                <a:latin typeface="Times New Roman" panose="02020603050405020304" pitchFamily="18" charset="0"/>
                <a:cs typeface="Times New Roman" panose="02020603050405020304" pitchFamily="18" charset="0"/>
              </a:rPr>
              <a:t>X-architecture wire: </a:t>
            </a:r>
          </a:p>
          <a:p>
            <a:pPr marL="457200" lvl="1" indent="0">
              <a:buNone/>
            </a:pPr>
            <a:r>
              <a:rPr kumimoji="1" lang="en-US" altLang="zh-TW" sz="2000" dirty="0">
                <a:latin typeface="Times New Roman" panose="02020603050405020304" pitchFamily="18" charset="0"/>
                <a:cs typeface="Times New Roman" panose="02020603050405020304" pitchFamily="18" charset="0"/>
              </a:rPr>
              <a:t>A wire segment in an RDL can only be routed in four kinds of orientations: (1) vertical, (2) horizontal, (3) 45-degree, and (4) 135-degree.</a:t>
            </a:r>
          </a:p>
          <a:p>
            <a:endParaRPr kumimoji="1" lang="en-US" altLang="zh-TW" sz="2400" dirty="0">
              <a:latin typeface="Times New Roman" panose="02020603050405020304" pitchFamily="18" charset="0"/>
              <a:cs typeface="Times New Roman" panose="02020603050405020304" pitchFamily="18" charset="0"/>
            </a:endParaRPr>
          </a:p>
          <a:p>
            <a:pPr marL="457200" indent="-457200">
              <a:buFont typeface="+mj-lt"/>
              <a:buAutoNum type="arabicParenR" startAt="2"/>
            </a:pPr>
            <a:r>
              <a:rPr kumimoji="1" lang="en-US" altLang="zh-TW" sz="2400" dirty="0">
                <a:latin typeface="Times New Roman" panose="02020603050405020304" pitchFamily="18" charset="0"/>
                <a:cs typeface="Times New Roman" panose="02020603050405020304" pitchFamily="18" charset="0"/>
              </a:rPr>
              <a:t>Minimum spacing rule:</a:t>
            </a:r>
          </a:p>
          <a:p>
            <a:pPr marL="457200" lvl="1" indent="0">
              <a:buNone/>
            </a:pPr>
            <a:r>
              <a:rPr kumimoji="1" lang="en-US" altLang="zh-TW" sz="2000" dirty="0">
                <a:latin typeface="Times New Roman" panose="02020603050405020304" pitchFamily="18" charset="0"/>
                <a:cs typeface="Times New Roman" panose="02020603050405020304" pitchFamily="18" charset="0"/>
              </a:rPr>
              <a:t>A minimum spacing is required between two components of different nets. </a:t>
            </a:r>
          </a:p>
          <a:p>
            <a:pPr marL="457200" lvl="1" indent="0">
              <a:buNone/>
            </a:pPr>
            <a:r>
              <a:rPr kumimoji="1" lang="en-US" altLang="zh-TW" sz="2000" dirty="0">
                <a:latin typeface="Times New Roman" panose="02020603050405020304" pitchFamily="18" charset="0"/>
                <a:cs typeface="Times New Roman" panose="02020603050405020304" pitchFamily="18" charset="0"/>
              </a:rPr>
              <a:t>There are four kinds of components: (1) wire segments, (2) vias, (3) I/O pads, and (4) bump pads.</a:t>
            </a:r>
          </a:p>
          <a:p>
            <a:pPr marL="457200" lvl="1" indent="0">
              <a:buNone/>
            </a:pPr>
            <a:endParaRPr kumimoji="1" lang="en-US" altLang="zh-TW" sz="2000" dirty="0">
              <a:latin typeface="Times New Roman" panose="02020603050405020304" pitchFamily="18" charset="0"/>
              <a:cs typeface="Times New Roman" panose="02020603050405020304" pitchFamily="18" charset="0"/>
            </a:endParaRPr>
          </a:p>
          <a:p>
            <a:pPr marL="457200" indent="-457200">
              <a:buFont typeface="+mj-lt"/>
              <a:buAutoNum type="arabicParenR" startAt="2"/>
            </a:pPr>
            <a:r>
              <a:rPr kumimoji="1" lang="en-US" altLang="zh-TW" sz="2400" dirty="0">
                <a:latin typeface="Times New Roman" panose="02020603050405020304" pitchFamily="18" charset="0"/>
                <a:cs typeface="Times New Roman" panose="02020603050405020304" pitchFamily="18" charset="0"/>
              </a:rPr>
              <a:t>Routing-angle constraint: </a:t>
            </a:r>
          </a:p>
          <a:p>
            <a:pPr marL="457200" lvl="1" indent="0">
              <a:buNone/>
            </a:pPr>
            <a:r>
              <a:rPr kumimoji="1" lang="en-US" altLang="zh-TW" sz="2000" dirty="0">
                <a:latin typeface="Times New Roman" panose="02020603050405020304" pitchFamily="18" charset="0"/>
                <a:cs typeface="Times New Roman" panose="02020603050405020304" pitchFamily="18" charset="0"/>
              </a:rPr>
              <a:t>Two connected wire segments can have a 90-degree turn or a 135-degree turn. However, a 45-degree turn is not allowed.</a:t>
            </a:r>
            <a:endParaRPr kumimoji="1"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57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C71E5F-165D-F366-5365-210C21DEC5A1}"/>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Problem Formulation</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6EABFF7-9451-F748-2B44-C7585CB95D8B}"/>
              </a:ext>
            </a:extLst>
          </p:cNvPr>
          <p:cNvSpPr>
            <a:spLocks noGrp="1"/>
          </p:cNvSpPr>
          <p:nvPr>
            <p:ph idx="1"/>
          </p:nvPr>
        </p:nvSpPr>
        <p:spPr/>
        <p:txBody>
          <a:bodyPr>
            <a:normAutofit/>
          </a:bodyPr>
          <a:lstStyle/>
          <a:p>
            <a:pPr marL="0" indent="0">
              <a:buNone/>
            </a:pPr>
            <a:r>
              <a:rPr kumimoji="1" lang="en-US" altLang="zh-TW" sz="2400" dirty="0">
                <a:latin typeface="Times New Roman" panose="02020603050405020304" pitchFamily="18" charset="0"/>
                <a:cs typeface="Times New Roman" panose="02020603050405020304" pitchFamily="18" charset="0"/>
              </a:rPr>
              <a:t>The Multi-chip Multiple Redistribution Layers Routing Problem: </a:t>
            </a:r>
          </a:p>
          <a:p>
            <a:pPr marL="0" indent="0">
              <a:buNone/>
            </a:pPr>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Given design rules, a set of I/O pads, a set of bump pads, and a set of pre- and free-assignment netlists.</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Connect all the nets with irregular vias such that the </a:t>
            </a:r>
            <a:r>
              <a:rPr kumimoji="1" lang="en-US" altLang="zh-TW" sz="2400" dirty="0" err="1">
                <a:latin typeface="Times New Roman" panose="02020603050405020304" pitchFamily="18" charset="0"/>
                <a:cs typeface="Times New Roman" panose="02020603050405020304" pitchFamily="18" charset="0"/>
              </a:rPr>
              <a:t>routability</a:t>
            </a:r>
            <a:r>
              <a:rPr kumimoji="1" lang="en-US" altLang="zh-TW" sz="2400" dirty="0">
                <a:latin typeface="Times New Roman" panose="02020603050405020304" pitchFamily="18" charset="0"/>
                <a:cs typeface="Times New Roman" panose="02020603050405020304" pitchFamily="18" charset="0"/>
              </a:rPr>
              <a:t> is maximized, the total wirelength is minimized, and no design rules are violated.</a:t>
            </a:r>
            <a:endParaRPr kumimoji="1"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30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D3A4C-4597-51DB-7092-5D8B78A03918}"/>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Outline</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C3AB6B4-702A-C950-2463-8B2598181993}"/>
              </a:ext>
            </a:extLst>
          </p:cNvPr>
          <p:cNvSpPr>
            <a:spLocks noGrp="1"/>
          </p:cNvSpPr>
          <p:nvPr>
            <p:ph idx="1"/>
          </p:nvPr>
        </p:nvSpPr>
        <p:spPr/>
        <p:txBody>
          <a:bodyPr/>
          <a:lstStyle/>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Introduction</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Preliminaries</a:t>
            </a:r>
          </a:p>
          <a:p>
            <a:r>
              <a:rPr kumimoji="1" lang="en-US" altLang="zh-TW" dirty="0">
                <a:latin typeface="Times New Roman" panose="02020603050405020304" pitchFamily="18" charset="0"/>
                <a:cs typeface="Times New Roman" panose="02020603050405020304" pitchFamily="18" charset="0"/>
              </a:rPr>
              <a:t>Algorithms</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355411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1C79F-B33B-B97C-988B-7AE0D095DDFA}"/>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Algorithm Flow</a:t>
            </a:r>
            <a:endParaRPr kumimoji="1" lang="zh-TW" altLang="en-US" dirty="0">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127E495D-E0AC-8630-2BD1-358CD35EC258}"/>
              </a:ext>
            </a:extLst>
          </p:cNvPr>
          <p:cNvPicPr>
            <a:picLocks noGrp="1" noChangeAspect="1"/>
          </p:cNvPicPr>
          <p:nvPr>
            <p:ph idx="1"/>
          </p:nvPr>
        </p:nvPicPr>
        <p:blipFill>
          <a:blip r:embed="rId2"/>
          <a:stretch>
            <a:fillRect/>
          </a:stretch>
        </p:blipFill>
        <p:spPr>
          <a:xfrm>
            <a:off x="2304972" y="1935937"/>
            <a:ext cx="8216135" cy="4300633"/>
          </a:xfrm>
        </p:spPr>
      </p:pic>
    </p:spTree>
    <p:extLst>
      <p:ext uri="{BB962C8B-B14F-4D97-AF65-F5344CB8AC3E}">
        <p14:creationId xmlns:p14="http://schemas.microsoft.com/office/powerpoint/2010/main" val="51925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1F3C71-056D-C53E-E33C-94AB273DAD30}"/>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Preprocessing</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A681A03-8BB4-544E-A232-52F07B97AEFC}"/>
              </a:ext>
            </a:extLst>
          </p:cNvPr>
          <p:cNvSpPr>
            <a:spLocks noGrp="1"/>
          </p:cNvSpPr>
          <p:nvPr>
            <p:ph idx="1"/>
          </p:nvPr>
        </p:nvSpPr>
        <p:spPr/>
        <p:txBody>
          <a:bodyPr>
            <a:noAutofit/>
          </a:bodyPr>
          <a:lstStyle/>
          <a:p>
            <a:pPr marL="457200" indent="-457200">
              <a:buFont typeface="+mj-lt"/>
              <a:buAutoNum type="arabicParenR"/>
            </a:pPr>
            <a:r>
              <a:rPr kumimoji="1" lang="en-US" altLang="zh-TW" sz="2400" b="1" dirty="0">
                <a:latin typeface="Times New Roman" panose="02020603050405020304" pitchFamily="18" charset="0"/>
                <a:cs typeface="Times New Roman" panose="02020603050405020304" pitchFamily="18" charset="0"/>
              </a:rPr>
              <a:t>Via Planning:</a:t>
            </a:r>
          </a:p>
          <a:p>
            <a:r>
              <a:rPr kumimoji="1" lang="en-US" altLang="zh-TW" sz="2400" dirty="0">
                <a:latin typeface="Times New Roman" panose="02020603050405020304" pitchFamily="18" charset="0"/>
                <a:cs typeface="Times New Roman" panose="02020603050405020304" pitchFamily="18" charset="0"/>
              </a:rPr>
              <a:t>Estimate the number of required vias and partition the layout into rectangular bins.</a:t>
            </a:r>
          </a:p>
          <a:p>
            <a:r>
              <a:rPr kumimoji="1" lang="en-US" altLang="zh-TW" sz="2400" dirty="0">
                <a:latin typeface="Times New Roman" panose="02020603050405020304" pitchFamily="18" charset="0"/>
                <a:cs typeface="Times New Roman" panose="02020603050405020304" pitchFamily="18" charset="0"/>
              </a:rPr>
              <a:t>If there are less than two objects (I/O pads, bump pads, and the inserted vias in adjacent layers) whose vertical projections are located in the target bin, we will insert a via in this bin. </a:t>
            </a:r>
          </a:p>
          <a:p>
            <a:r>
              <a:rPr kumimoji="1" lang="en-US" altLang="zh-TW" sz="2400" dirty="0">
                <a:latin typeface="Times New Roman" panose="02020603050405020304" pitchFamily="18" charset="0"/>
                <a:cs typeface="Times New Roman" panose="02020603050405020304" pitchFamily="18" charset="0"/>
              </a:rPr>
              <a:t>Choose the centroid or </a:t>
            </a:r>
            <a:r>
              <a:rPr kumimoji="1" lang="en-US" altLang="zh-TW" sz="2400" dirty="0" err="1">
                <a:latin typeface="Times New Roman" panose="02020603050405020304" pitchFamily="18" charset="0"/>
                <a:cs typeface="Times New Roman" panose="02020603050405020304" pitchFamily="18" charset="0"/>
              </a:rPr>
              <a:t>circumcentre</a:t>
            </a:r>
            <a:r>
              <a:rPr kumimoji="1" lang="en-US" altLang="zh-TW" sz="2400" dirty="0">
                <a:latin typeface="Times New Roman" panose="02020603050405020304" pitchFamily="18" charset="0"/>
                <a:cs typeface="Times New Roman" panose="02020603050405020304" pitchFamily="18" charset="0"/>
              </a:rPr>
              <a:t> of the reference points (bin corners and the vertical projections of the centers of the reference objects) to avoid via congestion. </a:t>
            </a:r>
          </a:p>
          <a:p>
            <a:r>
              <a:rPr kumimoji="1" lang="en-US" altLang="zh-TW" sz="2400" dirty="0">
                <a:latin typeface="Times New Roman" panose="02020603050405020304" pitchFamily="18" charset="0"/>
                <a:cs typeface="Times New Roman" panose="02020603050405020304" pitchFamily="18" charset="0"/>
              </a:rPr>
              <a:t>Since the positions of the I/O pads are not regular, the generated vias may be distributed irregularly, i.e., the irregular via structure.</a:t>
            </a:r>
            <a:endParaRPr kumimoji="1"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14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1D78D-9501-4C17-13AA-8F7974E7BDB4}"/>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Preprocessing</a:t>
            </a:r>
            <a:endParaRPr kumimoji="1" lang="zh-TW" altLang="en-US" dirty="0"/>
          </a:p>
        </p:txBody>
      </p:sp>
      <p:sp>
        <p:nvSpPr>
          <p:cNvPr id="3" name="內容版面配置區 2">
            <a:extLst>
              <a:ext uri="{FF2B5EF4-FFF2-40B4-BE49-F238E27FC236}">
                <a16:creationId xmlns:a16="http://schemas.microsoft.com/office/drawing/2014/main" id="{0D24C97C-8199-71AA-E229-7FC19F8366B3}"/>
              </a:ext>
            </a:extLst>
          </p:cNvPr>
          <p:cNvSpPr>
            <a:spLocks noGrp="1"/>
          </p:cNvSpPr>
          <p:nvPr>
            <p:ph idx="1"/>
          </p:nvPr>
        </p:nvSpPr>
        <p:spPr/>
        <p:txBody>
          <a:bodyPr>
            <a:normAutofit/>
          </a:bodyPr>
          <a:lstStyle/>
          <a:p>
            <a:pPr marL="457200" indent="-457200">
              <a:buFont typeface="+mj-lt"/>
              <a:buAutoNum type="arabicParenR" startAt="2"/>
              <a:tabLst>
                <a:tab pos="6261100" algn="l"/>
              </a:tabLst>
            </a:pPr>
            <a:r>
              <a:rPr kumimoji="1" lang="en-US" altLang="zh-TW" sz="2400" b="1" dirty="0">
                <a:latin typeface="Times New Roman" panose="02020603050405020304" pitchFamily="18" charset="0"/>
                <a:cs typeface="Times New Roman" panose="02020603050405020304" pitchFamily="18" charset="0"/>
              </a:rPr>
              <a:t>Manhattan-Distance-Based Voronoi Diagram Construction</a:t>
            </a:r>
          </a:p>
          <a:p>
            <a:r>
              <a:rPr kumimoji="1" lang="en-US" altLang="zh-TW" sz="2400" dirty="0">
                <a:latin typeface="Times New Roman" panose="02020603050405020304" pitchFamily="18" charset="0"/>
                <a:cs typeface="Times New Roman" panose="02020603050405020304" pitchFamily="18" charset="0"/>
              </a:rPr>
              <a:t>To handle the irregular via structure, the previous work [13] applied the normal Voronoi Diagram (VD) and triangular tile models. </a:t>
            </a:r>
          </a:p>
          <a:p>
            <a:r>
              <a:rPr kumimoji="1" lang="en-US" altLang="zh-TW" sz="2400" dirty="0">
                <a:latin typeface="Times New Roman" panose="02020603050405020304" pitchFamily="18" charset="0"/>
                <a:cs typeface="Times New Roman" panose="02020603050405020304" pitchFamily="18" charset="0"/>
              </a:rPr>
              <a:t>However, the perpendicular bisectors in the normal VD could be with arbitrary angles and thus may cause routing resource estimation errors in the X-architecture. </a:t>
            </a:r>
          </a:p>
        </p:txBody>
      </p:sp>
    </p:spTree>
    <p:extLst>
      <p:ext uri="{BB962C8B-B14F-4D97-AF65-F5344CB8AC3E}">
        <p14:creationId xmlns:p14="http://schemas.microsoft.com/office/powerpoint/2010/main" val="118779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1D78D-9501-4C17-13AA-8F7974E7BDB4}"/>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Preprocessing</a:t>
            </a:r>
            <a:endParaRPr kumimoji="1" lang="zh-TW" altLang="en-US" dirty="0"/>
          </a:p>
        </p:txBody>
      </p:sp>
      <p:sp>
        <p:nvSpPr>
          <p:cNvPr id="3" name="內容版面配置區 2">
            <a:extLst>
              <a:ext uri="{FF2B5EF4-FFF2-40B4-BE49-F238E27FC236}">
                <a16:creationId xmlns:a16="http://schemas.microsoft.com/office/drawing/2014/main" id="{0D24C97C-8199-71AA-E229-7FC19F8366B3}"/>
              </a:ext>
            </a:extLst>
          </p:cNvPr>
          <p:cNvSpPr>
            <a:spLocks noGrp="1"/>
          </p:cNvSpPr>
          <p:nvPr>
            <p:ph idx="1"/>
          </p:nvPr>
        </p:nvSpPr>
        <p:spPr/>
        <p:txBody>
          <a:bodyPr>
            <a:normAutofit/>
          </a:bodyPr>
          <a:lstStyle/>
          <a:p>
            <a:pPr marL="457200" indent="-457200">
              <a:buFont typeface="+mj-lt"/>
              <a:buAutoNum type="arabicParenR" startAt="2"/>
            </a:pPr>
            <a:r>
              <a:rPr kumimoji="1" lang="en-US" altLang="zh-TW" sz="2400" b="1" dirty="0">
                <a:latin typeface="Times New Roman" panose="02020603050405020304" pitchFamily="18" charset="0"/>
                <a:cs typeface="Times New Roman" panose="02020603050405020304" pitchFamily="18" charset="0"/>
              </a:rPr>
              <a:t>Manhattan-Distance-Based Voronoi Diagram Construction</a:t>
            </a:r>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For each metal layer in RDLs, we consider vias in two adjacent via layers. For every two vias, we obtain a partitioning line to partition the layout. </a:t>
            </a:r>
            <a:endParaRPr kumimoji="1" lang="zh-TW" altLang="en-US" sz="2400" dirty="0">
              <a:latin typeface="Times New Roman" panose="02020603050405020304" pitchFamily="18" charset="0"/>
              <a:cs typeface="Times New Roman" panose="02020603050405020304" pitchFamily="18" charset="0"/>
            </a:endParaRPr>
          </a:p>
          <a:p>
            <a:pPr marL="0" indent="0">
              <a:buNone/>
            </a:pPr>
            <a:endParaRPr kumimoji="1" lang="zh-TW" altLang="en-US" sz="2400"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5C27BDD8-0BB5-61D7-8B6D-490271AED488}"/>
              </a:ext>
            </a:extLst>
          </p:cNvPr>
          <p:cNvPicPr>
            <a:picLocks noChangeAspect="1"/>
          </p:cNvPicPr>
          <p:nvPr/>
        </p:nvPicPr>
        <p:blipFill>
          <a:blip r:embed="rId2"/>
          <a:stretch>
            <a:fillRect/>
          </a:stretch>
        </p:blipFill>
        <p:spPr>
          <a:xfrm>
            <a:off x="3001178" y="3058345"/>
            <a:ext cx="5925239" cy="3655269"/>
          </a:xfrm>
          <a:prstGeom prst="rect">
            <a:avLst/>
          </a:prstGeom>
        </p:spPr>
      </p:pic>
    </p:spTree>
    <p:extLst>
      <p:ext uri="{BB962C8B-B14F-4D97-AF65-F5344CB8AC3E}">
        <p14:creationId xmlns:p14="http://schemas.microsoft.com/office/powerpoint/2010/main" val="227790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2B3B6E-E9FB-5577-8853-AD04F4C8E300}"/>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Preprocessing</a:t>
            </a:r>
            <a:endParaRPr kumimoji="1" lang="zh-TW" altLang="en-US" dirty="0"/>
          </a:p>
        </p:txBody>
      </p:sp>
      <p:sp>
        <p:nvSpPr>
          <p:cNvPr id="3" name="內容版面配置區 2">
            <a:extLst>
              <a:ext uri="{FF2B5EF4-FFF2-40B4-BE49-F238E27FC236}">
                <a16:creationId xmlns:a16="http://schemas.microsoft.com/office/drawing/2014/main" id="{42F26312-DEA7-74FD-4E7C-709A1E90FB13}"/>
              </a:ext>
            </a:extLst>
          </p:cNvPr>
          <p:cNvSpPr>
            <a:spLocks noGrp="1"/>
          </p:cNvSpPr>
          <p:nvPr>
            <p:ph idx="1"/>
          </p:nvPr>
        </p:nvSpPr>
        <p:spPr/>
        <p:txBody>
          <a:bodyPr>
            <a:normAutofit/>
          </a:bodyPr>
          <a:lstStyle/>
          <a:p>
            <a:pPr marL="457200" indent="-457200">
              <a:buFont typeface="+mj-lt"/>
              <a:buAutoNum type="arabicParenR" startAt="3"/>
            </a:pPr>
            <a:r>
              <a:rPr kumimoji="1" lang="en-US" altLang="zh-TW" sz="2400" b="1" dirty="0">
                <a:latin typeface="Times New Roman" panose="02020603050405020304" pitchFamily="18" charset="0"/>
                <a:cs typeface="Times New Roman" panose="02020603050405020304" pitchFamily="18" charset="0"/>
              </a:rPr>
              <a:t>Convex Cell Partitioning</a:t>
            </a:r>
          </a:p>
          <a:p>
            <a:pPr marL="457200" indent="-457200">
              <a:buFont typeface="+mj-lt"/>
              <a:buAutoNum type="arabicParenR" startAt="3"/>
            </a:pPr>
            <a:endParaRPr kumimoji="1" lang="zh-TW" altLang="en-US" sz="2400" b="1"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AED745DB-12B5-ACE5-8E32-EE68846F7FC6}"/>
              </a:ext>
            </a:extLst>
          </p:cNvPr>
          <p:cNvPicPr>
            <a:picLocks noChangeAspect="1"/>
          </p:cNvPicPr>
          <p:nvPr/>
        </p:nvPicPr>
        <p:blipFill rotWithShape="1">
          <a:blip r:embed="rId2"/>
          <a:srcRect l="14000" r="15927" b="60892"/>
          <a:stretch/>
        </p:blipFill>
        <p:spPr>
          <a:xfrm>
            <a:off x="838200" y="3974895"/>
            <a:ext cx="5062497" cy="1712975"/>
          </a:xfrm>
          <a:prstGeom prst="rect">
            <a:avLst/>
          </a:prstGeom>
        </p:spPr>
      </p:pic>
      <p:sp>
        <p:nvSpPr>
          <p:cNvPr id="6" name="文字方塊 5">
            <a:extLst>
              <a:ext uri="{FF2B5EF4-FFF2-40B4-BE49-F238E27FC236}">
                <a16:creationId xmlns:a16="http://schemas.microsoft.com/office/drawing/2014/main" id="{B6546BD3-4223-C054-F8F5-DA287ABB69A7}"/>
              </a:ext>
            </a:extLst>
          </p:cNvPr>
          <p:cNvSpPr txBox="1"/>
          <p:nvPr/>
        </p:nvSpPr>
        <p:spPr>
          <a:xfrm>
            <a:off x="9463489" y="2379643"/>
            <a:ext cx="184731" cy="369332"/>
          </a:xfrm>
          <a:prstGeom prst="rect">
            <a:avLst/>
          </a:prstGeom>
          <a:noFill/>
        </p:spPr>
        <p:txBody>
          <a:bodyPr wrap="none" rtlCol="0">
            <a:spAutoFit/>
          </a:bodyPr>
          <a:lstStyle/>
          <a:p>
            <a:endParaRPr kumimoji="1" lang="zh-TW" altLang="en-US" dirty="0"/>
          </a:p>
        </p:txBody>
      </p:sp>
      <p:sp>
        <p:nvSpPr>
          <p:cNvPr id="7" name="文字方塊 6">
            <a:extLst>
              <a:ext uri="{FF2B5EF4-FFF2-40B4-BE49-F238E27FC236}">
                <a16:creationId xmlns:a16="http://schemas.microsoft.com/office/drawing/2014/main" id="{321B3F0A-51F8-1561-1E04-AAAEAE5F21A5}"/>
              </a:ext>
            </a:extLst>
          </p:cNvPr>
          <p:cNvSpPr txBox="1"/>
          <p:nvPr/>
        </p:nvSpPr>
        <p:spPr>
          <a:xfrm>
            <a:off x="838200" y="2379643"/>
            <a:ext cx="10894764"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zh-TW" sz="2400" dirty="0">
                <a:latin typeface="Times New Roman" panose="02020603050405020304" pitchFamily="18" charset="0"/>
                <a:cs typeface="Times New Roman" panose="02020603050405020304" pitchFamily="18" charset="0"/>
              </a:rPr>
              <a:t>Choose the cut segment with a larger vertical projection distance from the via.</a:t>
            </a:r>
          </a:p>
          <a:p>
            <a:pPr marL="342900" indent="-342900">
              <a:buFont typeface="Arial" panose="020B0604020202020204" pitchFamily="34" charset="0"/>
              <a:buChar char="•"/>
            </a:pPr>
            <a:r>
              <a:rPr kumimoji="1" lang="en-US" altLang="zh-TW" sz="2400" dirty="0">
                <a:latin typeface="Times New Roman" panose="02020603050405020304" pitchFamily="18" charset="0"/>
                <a:cs typeface="Times New Roman" panose="02020603050405020304" pitchFamily="18" charset="0"/>
              </a:rPr>
              <a:t>If the vertical projection distances from the via of two cut segments are the same, we choose the cut segment of shorter length.</a:t>
            </a:r>
            <a:endParaRPr kumimoji="1" lang="zh-TW" altLang="en-US" sz="2400"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E1DEA6C9-8A27-9EA7-136D-FFCC0344BD9E}"/>
              </a:ext>
            </a:extLst>
          </p:cNvPr>
          <p:cNvPicPr>
            <a:picLocks noChangeAspect="1"/>
          </p:cNvPicPr>
          <p:nvPr/>
        </p:nvPicPr>
        <p:blipFill rotWithShape="1">
          <a:blip r:embed="rId2"/>
          <a:srcRect t="41121"/>
          <a:stretch/>
        </p:blipFill>
        <p:spPr>
          <a:xfrm>
            <a:off x="6009821" y="4004460"/>
            <a:ext cx="5723143" cy="2042973"/>
          </a:xfrm>
          <a:prstGeom prst="rect">
            <a:avLst/>
          </a:prstGeom>
        </p:spPr>
      </p:pic>
    </p:spTree>
    <p:extLst>
      <p:ext uri="{BB962C8B-B14F-4D97-AF65-F5344CB8AC3E}">
        <p14:creationId xmlns:p14="http://schemas.microsoft.com/office/powerpoint/2010/main" val="166760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826EFD-215C-D6FD-6A36-4B5ACB182E3B}"/>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Preprocessing</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A585392B-C69E-0089-7254-AC0820E26AC7}"/>
              </a:ext>
            </a:extLst>
          </p:cNvPr>
          <p:cNvSpPr>
            <a:spLocks noGrp="1"/>
          </p:cNvSpPr>
          <p:nvPr>
            <p:ph idx="1"/>
          </p:nvPr>
        </p:nvSpPr>
        <p:spPr/>
        <p:txBody>
          <a:bodyPr>
            <a:normAutofit/>
          </a:bodyPr>
          <a:lstStyle/>
          <a:p>
            <a:pPr marL="457200" indent="-457200">
              <a:buFont typeface="+mj-lt"/>
              <a:buAutoNum type="arabicParenR" startAt="4"/>
            </a:pPr>
            <a:r>
              <a:rPr kumimoji="1" lang="en-US" altLang="zh-TW" sz="2400" b="1" dirty="0">
                <a:latin typeface="Times New Roman" panose="02020603050405020304" pitchFamily="18" charset="0"/>
                <a:cs typeface="Times New Roman" panose="02020603050405020304" pitchFamily="18" charset="0"/>
              </a:rPr>
              <a:t>Multi-Layer Routing Graph Construction</a:t>
            </a:r>
          </a:p>
          <a:p>
            <a:r>
              <a:rPr kumimoji="1" lang="en-US" altLang="zh-TW" sz="2400" dirty="0">
                <a:latin typeface="Times New Roman" panose="02020603050405020304" pitchFamily="18" charset="0"/>
                <a:cs typeface="Times New Roman" panose="02020603050405020304" pitchFamily="18" charset="0"/>
              </a:rPr>
              <a:t>The routing graph is composed of three kinds of search nodes: (1) </a:t>
            </a:r>
            <a:r>
              <a:rPr kumimoji="1" lang="en-US" altLang="zh-TW" sz="2400" dirty="0" err="1">
                <a:latin typeface="Times New Roman" panose="02020603050405020304" pitchFamily="18" charset="0"/>
                <a:cs typeface="Times New Roman" panose="02020603050405020304" pitchFamily="18" charset="0"/>
              </a:rPr>
              <a:t>supernodes</a:t>
            </a:r>
            <a:r>
              <a:rPr kumimoji="1" lang="en-US" altLang="zh-TW" sz="2400" dirty="0">
                <a:latin typeface="Times New Roman" panose="02020603050405020304" pitchFamily="18" charset="0"/>
                <a:cs typeface="Times New Roman" panose="02020603050405020304" pitchFamily="18" charset="0"/>
              </a:rPr>
              <a:t>, (2) edge nodes, and (3) via nodes.</a:t>
            </a:r>
          </a:p>
          <a:p>
            <a:r>
              <a:rPr kumimoji="1" lang="en-US" altLang="zh-TW" sz="2400" dirty="0">
                <a:latin typeface="Times New Roman" panose="02020603050405020304" pitchFamily="18" charset="0"/>
                <a:cs typeface="Times New Roman" panose="02020603050405020304" pitchFamily="18" charset="0"/>
              </a:rPr>
              <a:t>capacity of the edge node e :</a:t>
            </a:r>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E5D8DE85-598C-F570-2D6C-0686B1CEA551}"/>
              </a:ext>
            </a:extLst>
          </p:cNvPr>
          <p:cNvPicPr>
            <a:picLocks noChangeAspect="1"/>
          </p:cNvPicPr>
          <p:nvPr/>
        </p:nvPicPr>
        <p:blipFill>
          <a:blip r:embed="rId2"/>
          <a:stretch>
            <a:fillRect/>
          </a:stretch>
        </p:blipFill>
        <p:spPr>
          <a:xfrm>
            <a:off x="5002500" y="2876551"/>
            <a:ext cx="2949556" cy="825117"/>
          </a:xfrm>
          <a:prstGeom prst="rect">
            <a:avLst/>
          </a:prstGeom>
        </p:spPr>
      </p:pic>
    </p:spTree>
    <p:extLst>
      <p:ext uri="{BB962C8B-B14F-4D97-AF65-F5344CB8AC3E}">
        <p14:creationId xmlns:p14="http://schemas.microsoft.com/office/powerpoint/2010/main" val="413299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D3A4C-4597-51DB-7092-5D8B78A03918}"/>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Outline</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C3AB6B4-702A-C950-2463-8B2598181993}"/>
              </a:ext>
            </a:extLst>
          </p:cNvPr>
          <p:cNvSpPr>
            <a:spLocks noGrp="1"/>
          </p:cNvSpPr>
          <p:nvPr>
            <p:ph idx="1"/>
          </p:nvPr>
        </p:nvSpPr>
        <p:spPr/>
        <p:txBody>
          <a:bodyPr/>
          <a:lstStyle/>
          <a:p>
            <a:r>
              <a:rPr kumimoji="1" lang="en-US" altLang="zh-TW" dirty="0">
                <a:latin typeface="Times New Roman" panose="02020603050405020304" pitchFamily="18" charset="0"/>
                <a:cs typeface="Times New Roman" panose="02020603050405020304" pitchFamily="18" charset="0"/>
              </a:rPr>
              <a:t>Introduction</a:t>
            </a:r>
          </a:p>
          <a:p>
            <a:r>
              <a:rPr kumimoji="1" lang="en-US" altLang="zh-TW" dirty="0">
                <a:latin typeface="Times New Roman" panose="02020603050405020304" pitchFamily="18" charset="0"/>
                <a:cs typeface="Times New Roman" panose="02020603050405020304" pitchFamily="18" charset="0"/>
              </a:rPr>
              <a:t>Preliminaries</a:t>
            </a:r>
          </a:p>
          <a:p>
            <a:r>
              <a:rPr kumimoji="1" lang="en-US" altLang="zh-TW" dirty="0">
                <a:latin typeface="Times New Roman" panose="02020603050405020304" pitchFamily="18" charset="0"/>
                <a:cs typeface="Times New Roman" panose="02020603050405020304" pitchFamily="18" charset="0"/>
              </a:rPr>
              <a:t>Algorithms</a:t>
            </a:r>
          </a:p>
          <a:p>
            <a:r>
              <a:rPr kumimoji="1" lang="en-US" altLang="zh-TW" dirty="0">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101908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91784-16FF-0248-3570-5D7F2A5DDC0A}"/>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Number of convex cells</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EF3AAB2-67C1-200B-CCB0-D430D79A8E72}"/>
              </a:ext>
            </a:extLst>
          </p:cNvPr>
          <p:cNvSpPr>
            <a:spLocks noGrp="1"/>
          </p:cNvSpPr>
          <p:nvPr>
            <p:ph idx="1"/>
          </p:nvPr>
        </p:nvSpPr>
        <p:spPr/>
        <p:txBody>
          <a:bodyPr>
            <a:normAutofit/>
          </a:bodyPr>
          <a:lstStyle/>
          <a:p>
            <a:pPr marL="0" indent="0">
              <a:buNone/>
            </a:pPr>
            <a:r>
              <a:rPr kumimoji="1" lang="en-US" altLang="zh-TW" sz="2400" dirty="0">
                <a:latin typeface="Times New Roman" panose="02020603050405020304" pitchFamily="18" charset="0"/>
                <a:cs typeface="Times New Roman" panose="02020603050405020304" pitchFamily="18" charset="0"/>
              </a:rPr>
              <a:t>The above partitioning algorithm guarantees that the total number of convex cells is O(|V|</a:t>
            </a:r>
            <a:r>
              <a:rPr kumimoji="1" lang="en-US" altLang="zh-TW" sz="2400" baseline="30000" dirty="0">
                <a:latin typeface="Times New Roman" panose="02020603050405020304" pitchFamily="18" charset="0"/>
                <a:cs typeface="Times New Roman" panose="02020603050405020304" pitchFamily="18" charset="0"/>
              </a:rPr>
              <a:t>2</a:t>
            </a:r>
            <a:r>
              <a:rPr kumimoji="1" lang="en-US" altLang="zh-TW" sz="2400" dirty="0">
                <a:latin typeface="Times New Roman" panose="02020603050405020304" pitchFamily="18" charset="0"/>
                <a:cs typeface="Times New Roman" panose="02020603050405020304" pitchFamily="18" charset="0"/>
              </a:rPr>
              <a:t>), where |V| is the total number of vias.</a:t>
            </a:r>
          </a:p>
          <a:p>
            <a:r>
              <a:rPr kumimoji="1" lang="en-US" altLang="zh-TW" sz="2400" dirty="0">
                <a:latin typeface="Times New Roman" panose="02020603050405020304" pitchFamily="18" charset="0"/>
                <a:cs typeface="Times New Roman" panose="02020603050405020304" pitchFamily="18" charset="0"/>
              </a:rPr>
              <a:t>For each pair of vias, one partitioning line generates at most two concave points. Therefore, the total number of concave points has an upper bound as follows: </a:t>
            </a:r>
          </a:p>
          <a:p>
            <a:endParaRPr kumimoji="1" lang="en-US" altLang="zh-TW" sz="2400" dirty="0">
              <a:latin typeface="Times New Roman" panose="02020603050405020304" pitchFamily="18" charset="0"/>
              <a:cs typeface="Times New Roman" panose="02020603050405020304" pitchFamily="18" charset="0"/>
            </a:endParaRP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Because a via belongs to exactly one VD-cell, the number of VD-cells must be |V |. Assume that there are </a:t>
            </a:r>
            <a:r>
              <a:rPr kumimoji="1" lang="en-US" altLang="zh-TW" sz="2400" dirty="0" err="1">
                <a:latin typeface="Times New Roman" panose="02020603050405020304" pitchFamily="18" charset="0"/>
                <a:cs typeface="Times New Roman" panose="02020603050405020304" pitchFamily="18" charset="0"/>
              </a:rPr>
              <a:t>n</a:t>
            </a:r>
            <a:r>
              <a:rPr kumimoji="1" lang="en-US" altLang="zh-TW" sz="2400" baseline="-25000" dirty="0" err="1">
                <a:latin typeface="Times New Roman" panose="02020603050405020304" pitchFamily="18" charset="0"/>
                <a:cs typeface="Times New Roman" panose="02020603050405020304" pitchFamily="18" charset="0"/>
              </a:rPr>
              <a:t>i</a:t>
            </a:r>
            <a:r>
              <a:rPr kumimoji="1" lang="en-US" altLang="zh-TW" sz="2400" dirty="0">
                <a:latin typeface="Times New Roman" panose="02020603050405020304" pitchFamily="18" charset="0"/>
                <a:cs typeface="Times New Roman" panose="02020603050405020304" pitchFamily="18" charset="0"/>
              </a:rPr>
              <a:t> concave points in the </a:t>
            </a:r>
            <a:r>
              <a:rPr kumimoji="1" lang="en-US" altLang="zh-TW" sz="2400" dirty="0" err="1">
                <a:latin typeface="Times New Roman" panose="02020603050405020304" pitchFamily="18" charset="0"/>
                <a:cs typeface="Times New Roman" panose="02020603050405020304" pitchFamily="18" charset="0"/>
              </a:rPr>
              <a:t>i</a:t>
            </a:r>
            <a:r>
              <a:rPr kumimoji="1" lang="en-US" altLang="zh-TW" sz="2400" baseline="30000" dirty="0" err="1">
                <a:latin typeface="Times New Roman" panose="02020603050405020304" pitchFamily="18" charset="0"/>
                <a:cs typeface="Times New Roman" panose="02020603050405020304" pitchFamily="18" charset="0"/>
              </a:rPr>
              <a:t>th</a:t>
            </a:r>
            <a:r>
              <a:rPr kumimoji="1" lang="en-US" altLang="zh-TW" sz="2400" dirty="0">
                <a:latin typeface="Times New Roman" panose="02020603050405020304" pitchFamily="18" charset="0"/>
                <a:cs typeface="Times New Roman" panose="02020603050405020304" pitchFamily="18" charset="0"/>
              </a:rPr>
              <a:t> VD-cell, we have</a:t>
            </a:r>
          </a:p>
          <a:p>
            <a:endParaRPr kumimoji="1" lang="en-US" altLang="zh-TW" sz="2400" dirty="0">
              <a:latin typeface="Times New Roman" panose="02020603050405020304" pitchFamily="18" charset="0"/>
              <a:cs typeface="Times New Roman" panose="02020603050405020304" pitchFamily="18" charset="0"/>
            </a:endParaRPr>
          </a:p>
          <a:p>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3415213A-CD09-D12E-3D08-CDDE6EC1C7CD}"/>
              </a:ext>
            </a:extLst>
          </p:cNvPr>
          <p:cNvPicPr>
            <a:picLocks noChangeAspect="1"/>
          </p:cNvPicPr>
          <p:nvPr/>
        </p:nvPicPr>
        <p:blipFill>
          <a:blip r:embed="rId2"/>
          <a:stretch>
            <a:fillRect/>
          </a:stretch>
        </p:blipFill>
        <p:spPr>
          <a:xfrm>
            <a:off x="4198650" y="3303261"/>
            <a:ext cx="2984347" cy="1050411"/>
          </a:xfrm>
          <a:prstGeom prst="rect">
            <a:avLst/>
          </a:prstGeom>
        </p:spPr>
      </p:pic>
      <p:pic>
        <p:nvPicPr>
          <p:cNvPr id="7" name="圖片 6">
            <a:extLst>
              <a:ext uri="{FF2B5EF4-FFF2-40B4-BE49-F238E27FC236}">
                <a16:creationId xmlns:a16="http://schemas.microsoft.com/office/drawing/2014/main" id="{DC6B2F76-A7C7-0999-3876-1008E2EA40FD}"/>
              </a:ext>
            </a:extLst>
          </p:cNvPr>
          <p:cNvPicPr>
            <a:picLocks noChangeAspect="1"/>
          </p:cNvPicPr>
          <p:nvPr/>
        </p:nvPicPr>
        <p:blipFill>
          <a:blip r:embed="rId3"/>
          <a:stretch>
            <a:fillRect/>
          </a:stretch>
        </p:blipFill>
        <p:spPr>
          <a:xfrm>
            <a:off x="3219297" y="5152551"/>
            <a:ext cx="5968770" cy="1024412"/>
          </a:xfrm>
          <a:prstGeom prst="rect">
            <a:avLst/>
          </a:prstGeom>
        </p:spPr>
      </p:pic>
    </p:spTree>
    <p:extLst>
      <p:ext uri="{BB962C8B-B14F-4D97-AF65-F5344CB8AC3E}">
        <p14:creationId xmlns:p14="http://schemas.microsoft.com/office/powerpoint/2010/main" val="3671225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8E334B-2BEA-9A7D-D356-0948B1372D0B}"/>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Number of convex cells</a:t>
            </a:r>
            <a:endParaRPr kumimoji="1" lang="zh-TW" altLang="en-US" dirty="0"/>
          </a:p>
        </p:txBody>
      </p:sp>
      <p:sp>
        <p:nvSpPr>
          <p:cNvPr id="3" name="內容版面配置區 2">
            <a:extLst>
              <a:ext uri="{FF2B5EF4-FFF2-40B4-BE49-F238E27FC236}">
                <a16:creationId xmlns:a16="http://schemas.microsoft.com/office/drawing/2014/main" id="{BFC2B704-387A-38FF-8A1C-95DA644CAAE1}"/>
              </a:ext>
            </a:extLst>
          </p:cNvPr>
          <p:cNvSpPr>
            <a:spLocks noGrp="1"/>
          </p:cNvSpPr>
          <p:nvPr>
            <p:ph idx="1"/>
          </p:nvPr>
        </p:nvSpPr>
        <p:spPr/>
        <p:txBody>
          <a:bodyPr>
            <a:normAutofit/>
          </a:bodyPr>
          <a:lstStyle/>
          <a:p>
            <a:r>
              <a:rPr kumimoji="1" lang="en-US" altLang="zh-TW" sz="2400" dirty="0">
                <a:latin typeface="Times New Roman" panose="02020603050405020304" pitchFamily="18" charset="0"/>
                <a:cs typeface="Times New Roman" panose="02020603050405020304" pitchFamily="18" charset="0"/>
              </a:rPr>
              <a:t>In the </a:t>
            </a:r>
            <a:r>
              <a:rPr kumimoji="1" lang="en-US" altLang="zh-TW" sz="2400" dirty="0" err="1">
                <a:latin typeface="Times New Roman" panose="02020603050405020304" pitchFamily="18" charset="0"/>
                <a:cs typeface="Times New Roman" panose="02020603050405020304" pitchFamily="18" charset="0"/>
              </a:rPr>
              <a:t>i</a:t>
            </a:r>
            <a:r>
              <a:rPr kumimoji="1" lang="en-US" altLang="zh-TW" sz="2400" baseline="30000" dirty="0" err="1">
                <a:latin typeface="Times New Roman" panose="02020603050405020304" pitchFamily="18" charset="0"/>
                <a:cs typeface="Times New Roman" panose="02020603050405020304" pitchFamily="18" charset="0"/>
              </a:rPr>
              <a:t>th</a:t>
            </a:r>
            <a:r>
              <a:rPr kumimoji="1" lang="en-US" altLang="zh-TW" sz="2400" dirty="0">
                <a:latin typeface="Times New Roman" panose="02020603050405020304" pitchFamily="18" charset="0"/>
                <a:cs typeface="Times New Roman" panose="02020603050405020304" pitchFamily="18" charset="0"/>
              </a:rPr>
              <a:t> VD-cell, the </a:t>
            </a:r>
            <a:r>
              <a:rPr kumimoji="1" lang="en-US" altLang="zh-TW" sz="2400" dirty="0" err="1">
                <a:latin typeface="Times New Roman" panose="02020603050405020304" pitchFamily="18" charset="0"/>
                <a:cs typeface="Times New Roman" panose="02020603050405020304" pitchFamily="18" charset="0"/>
              </a:rPr>
              <a:t>n</a:t>
            </a:r>
            <a:r>
              <a:rPr kumimoji="1" lang="en-US" altLang="zh-TW" sz="2400" baseline="-25000" dirty="0" err="1">
                <a:latin typeface="Times New Roman" panose="02020603050405020304" pitchFamily="18" charset="0"/>
                <a:cs typeface="Times New Roman" panose="02020603050405020304" pitchFamily="18" charset="0"/>
              </a:rPr>
              <a:t>i</a:t>
            </a:r>
            <a:r>
              <a:rPr kumimoji="1" lang="en-US" altLang="zh-TW" sz="2400" dirty="0">
                <a:latin typeface="Times New Roman" panose="02020603050405020304" pitchFamily="18" charset="0"/>
                <a:cs typeface="Times New Roman" panose="02020603050405020304" pitchFamily="18" charset="0"/>
              </a:rPr>
              <a:t> concave points generate </a:t>
            </a:r>
            <a:r>
              <a:rPr kumimoji="1" lang="en-US" altLang="zh-TW" sz="2400" dirty="0" err="1">
                <a:latin typeface="Times New Roman" panose="02020603050405020304" pitchFamily="18" charset="0"/>
                <a:cs typeface="Times New Roman" panose="02020603050405020304" pitchFamily="18" charset="0"/>
              </a:rPr>
              <a:t>n</a:t>
            </a:r>
            <a:r>
              <a:rPr kumimoji="1" lang="en-US" altLang="zh-TW" sz="2400" baseline="-25000" dirty="0" err="1">
                <a:latin typeface="Times New Roman" panose="02020603050405020304" pitchFamily="18" charset="0"/>
                <a:cs typeface="Times New Roman" panose="02020603050405020304" pitchFamily="18" charset="0"/>
              </a:rPr>
              <a:t>i</a:t>
            </a:r>
            <a:r>
              <a:rPr kumimoji="1" lang="en-US" altLang="zh-TW" sz="2400" baseline="-25000" dirty="0">
                <a:latin typeface="Times New Roman" panose="02020603050405020304" pitchFamily="18" charset="0"/>
                <a:cs typeface="Times New Roman" panose="02020603050405020304" pitchFamily="18" charset="0"/>
              </a:rPr>
              <a:t> </a:t>
            </a:r>
            <a:r>
              <a:rPr kumimoji="1" lang="en-US" altLang="zh-TW" sz="2400" dirty="0">
                <a:latin typeface="Times New Roman" panose="02020603050405020304" pitchFamily="18" charset="0"/>
                <a:cs typeface="Times New Roman" panose="02020603050405020304" pitchFamily="18" charset="0"/>
              </a:rPr>
              <a:t>+ 1 convex cells. Therefore, the total number of convex cells |C | can be computed as follows:</a:t>
            </a:r>
          </a:p>
          <a:p>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2D2F73A0-43BD-91CE-2350-1E5926DCCD4A}"/>
              </a:ext>
            </a:extLst>
          </p:cNvPr>
          <p:cNvPicPr>
            <a:picLocks noChangeAspect="1"/>
          </p:cNvPicPr>
          <p:nvPr/>
        </p:nvPicPr>
        <p:blipFill>
          <a:blip r:embed="rId2"/>
          <a:stretch>
            <a:fillRect/>
          </a:stretch>
        </p:blipFill>
        <p:spPr>
          <a:xfrm>
            <a:off x="3268796" y="2922384"/>
            <a:ext cx="5037922" cy="2157820"/>
          </a:xfrm>
          <a:prstGeom prst="rect">
            <a:avLst/>
          </a:prstGeom>
        </p:spPr>
      </p:pic>
    </p:spTree>
    <p:extLst>
      <p:ext uri="{BB962C8B-B14F-4D97-AF65-F5344CB8AC3E}">
        <p14:creationId xmlns:p14="http://schemas.microsoft.com/office/powerpoint/2010/main" val="53427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208720-F52A-5789-3798-D54D2E1820E1}"/>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Global Routing</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54012F2-16B7-3657-EC5E-C35844F713EF}"/>
              </a:ext>
            </a:extLst>
          </p:cNvPr>
          <p:cNvSpPr>
            <a:spLocks noGrp="1"/>
          </p:cNvSpPr>
          <p:nvPr>
            <p:ph idx="1"/>
          </p:nvPr>
        </p:nvSpPr>
        <p:spPr/>
        <p:txBody>
          <a:bodyPr>
            <a:normAutofit/>
          </a:bodyPr>
          <a:lstStyle/>
          <a:p>
            <a:pPr marL="457200" indent="-457200">
              <a:buFont typeface="+mj-lt"/>
              <a:buAutoNum type="arabicParenR"/>
            </a:pPr>
            <a:r>
              <a:rPr kumimoji="1" lang="en-US" altLang="zh-TW" sz="2400" b="1" dirty="0">
                <a:latin typeface="Times New Roman" panose="02020603050405020304" pitchFamily="18" charset="0"/>
                <a:cs typeface="Times New Roman" panose="02020603050405020304" pitchFamily="18" charset="0"/>
              </a:rPr>
              <a:t>Chord-Based Tile Model</a:t>
            </a:r>
          </a:p>
          <a:p>
            <a:pPr marL="0" indent="0">
              <a:buNone/>
            </a:pPr>
            <a:endParaRPr kumimoji="1" lang="en-US" altLang="zh-TW" sz="2400" b="1" dirty="0">
              <a:latin typeface="Times New Roman" panose="02020603050405020304" pitchFamily="18" charset="0"/>
              <a:cs typeface="Times New Roman" panose="02020603050405020304" pitchFamily="18" charset="0"/>
            </a:endParaRPr>
          </a:p>
          <a:p>
            <a:pPr marL="0" indent="0">
              <a:buNone/>
            </a:pPr>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3919A91F-6B49-2EF2-9E43-001D7ED2484F}"/>
              </a:ext>
            </a:extLst>
          </p:cNvPr>
          <p:cNvPicPr>
            <a:picLocks noChangeAspect="1"/>
          </p:cNvPicPr>
          <p:nvPr/>
        </p:nvPicPr>
        <p:blipFill rotWithShape="1">
          <a:blip r:embed="rId2"/>
          <a:srcRect t="3726"/>
          <a:stretch/>
        </p:blipFill>
        <p:spPr>
          <a:xfrm>
            <a:off x="2383677" y="2236424"/>
            <a:ext cx="7057778" cy="4545208"/>
          </a:xfrm>
          <a:prstGeom prst="rect">
            <a:avLst/>
          </a:prstGeom>
        </p:spPr>
      </p:pic>
    </p:spTree>
    <p:extLst>
      <p:ext uri="{BB962C8B-B14F-4D97-AF65-F5344CB8AC3E}">
        <p14:creationId xmlns:p14="http://schemas.microsoft.com/office/powerpoint/2010/main" val="372633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CB81D-7649-B6F7-6D28-BFE0814D45D3}"/>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Global Routing</a:t>
            </a:r>
            <a:endParaRPr kumimoji="1" lang="zh-TW" altLang="en-US" dirty="0"/>
          </a:p>
        </p:txBody>
      </p:sp>
      <p:sp>
        <p:nvSpPr>
          <p:cNvPr id="3" name="內容版面配置區 2">
            <a:extLst>
              <a:ext uri="{FF2B5EF4-FFF2-40B4-BE49-F238E27FC236}">
                <a16:creationId xmlns:a16="http://schemas.microsoft.com/office/drawing/2014/main" id="{6CDEB414-E8E1-6204-E9D0-A97A5FD15E3A}"/>
              </a:ext>
            </a:extLst>
          </p:cNvPr>
          <p:cNvSpPr>
            <a:spLocks noGrp="1"/>
          </p:cNvSpPr>
          <p:nvPr>
            <p:ph idx="1"/>
          </p:nvPr>
        </p:nvSpPr>
        <p:spPr/>
        <p:txBody>
          <a:bodyPr>
            <a:normAutofit/>
          </a:bodyPr>
          <a:lstStyle/>
          <a:p>
            <a:pPr marL="514350" indent="-514350">
              <a:buFont typeface="+mj-lt"/>
              <a:buAutoNum type="arabicParenR" startAt="2"/>
            </a:pPr>
            <a:r>
              <a:rPr kumimoji="1" lang="en-US" altLang="zh-TW" sz="2400" b="1" dirty="0">
                <a:latin typeface="Times New Roman" panose="02020603050405020304" pitchFamily="18" charset="0"/>
                <a:cs typeface="Times New Roman" panose="02020603050405020304" pitchFamily="18" charset="0"/>
              </a:rPr>
              <a:t>Net-Sequence List</a:t>
            </a:r>
            <a:endParaRPr kumimoji="1" lang="zh-TW" altLang="en-US" sz="2400" b="1"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35C781D3-A09C-9C87-649F-7F1E0D7573D7}"/>
              </a:ext>
            </a:extLst>
          </p:cNvPr>
          <p:cNvPicPr>
            <a:picLocks noChangeAspect="1"/>
          </p:cNvPicPr>
          <p:nvPr/>
        </p:nvPicPr>
        <p:blipFill>
          <a:blip r:embed="rId2"/>
          <a:stretch>
            <a:fillRect/>
          </a:stretch>
        </p:blipFill>
        <p:spPr>
          <a:xfrm>
            <a:off x="3029638" y="2360359"/>
            <a:ext cx="5892799" cy="4365438"/>
          </a:xfrm>
          <a:prstGeom prst="rect">
            <a:avLst/>
          </a:prstGeom>
        </p:spPr>
      </p:pic>
    </p:spTree>
    <p:extLst>
      <p:ext uri="{BB962C8B-B14F-4D97-AF65-F5344CB8AC3E}">
        <p14:creationId xmlns:p14="http://schemas.microsoft.com/office/powerpoint/2010/main" val="527731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988EC8-532E-7F76-DCC5-68F9994557C6}"/>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Global Routing</a:t>
            </a:r>
            <a:endParaRPr kumimoji="1" lang="zh-TW" altLang="en-US" dirty="0"/>
          </a:p>
        </p:txBody>
      </p:sp>
      <p:sp>
        <p:nvSpPr>
          <p:cNvPr id="3" name="內容版面配置區 2">
            <a:extLst>
              <a:ext uri="{FF2B5EF4-FFF2-40B4-BE49-F238E27FC236}">
                <a16:creationId xmlns:a16="http://schemas.microsoft.com/office/drawing/2014/main" id="{C5B9682D-1D9A-1777-7FBC-3BB4EAC868D2}"/>
              </a:ext>
            </a:extLst>
          </p:cNvPr>
          <p:cNvSpPr>
            <a:spLocks noGrp="1"/>
          </p:cNvSpPr>
          <p:nvPr>
            <p:ph idx="1"/>
          </p:nvPr>
        </p:nvSpPr>
        <p:spPr/>
        <p:txBody>
          <a:bodyPr>
            <a:normAutofit/>
          </a:bodyPr>
          <a:lstStyle/>
          <a:p>
            <a:pPr marL="514350" indent="-514350">
              <a:buFont typeface="+mj-lt"/>
              <a:buAutoNum type="arabicParenR" startAt="3"/>
            </a:pPr>
            <a:r>
              <a:rPr kumimoji="1" lang="en-US" altLang="zh-TW" sz="2400" b="1" dirty="0">
                <a:latin typeface="Times New Roman" panose="02020603050405020304" pitchFamily="18" charset="0"/>
                <a:cs typeface="Times New Roman" panose="02020603050405020304" pitchFamily="18" charset="0"/>
              </a:rPr>
              <a:t>Via Routing Constraint</a:t>
            </a:r>
          </a:p>
          <a:p>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EB41C64B-082D-9D91-54A1-878B902F5D7A}"/>
              </a:ext>
            </a:extLst>
          </p:cNvPr>
          <p:cNvPicPr>
            <a:picLocks noChangeAspect="1"/>
          </p:cNvPicPr>
          <p:nvPr/>
        </p:nvPicPr>
        <p:blipFill>
          <a:blip r:embed="rId2"/>
          <a:stretch>
            <a:fillRect/>
          </a:stretch>
        </p:blipFill>
        <p:spPr>
          <a:xfrm>
            <a:off x="1295859" y="2252950"/>
            <a:ext cx="6896100" cy="4508500"/>
          </a:xfrm>
          <a:prstGeom prst="rect">
            <a:avLst/>
          </a:prstGeom>
        </p:spPr>
      </p:pic>
      <p:pic>
        <p:nvPicPr>
          <p:cNvPr id="9" name="圖片 8">
            <a:extLst>
              <a:ext uri="{FF2B5EF4-FFF2-40B4-BE49-F238E27FC236}">
                <a16:creationId xmlns:a16="http://schemas.microsoft.com/office/drawing/2014/main" id="{9EF3315F-F2A0-7DCC-3CBB-6A296BC46503}"/>
              </a:ext>
            </a:extLst>
          </p:cNvPr>
          <p:cNvPicPr>
            <a:picLocks noChangeAspect="1"/>
          </p:cNvPicPr>
          <p:nvPr/>
        </p:nvPicPr>
        <p:blipFill>
          <a:blip r:embed="rId3"/>
          <a:stretch>
            <a:fillRect/>
          </a:stretch>
        </p:blipFill>
        <p:spPr>
          <a:xfrm>
            <a:off x="8191959" y="2509838"/>
            <a:ext cx="2590800" cy="406400"/>
          </a:xfrm>
          <a:prstGeom prst="rect">
            <a:avLst/>
          </a:prstGeom>
        </p:spPr>
      </p:pic>
      <p:pic>
        <p:nvPicPr>
          <p:cNvPr id="11" name="圖片 10">
            <a:extLst>
              <a:ext uri="{FF2B5EF4-FFF2-40B4-BE49-F238E27FC236}">
                <a16:creationId xmlns:a16="http://schemas.microsoft.com/office/drawing/2014/main" id="{63F92719-B81E-D077-772F-95D81A0B8C70}"/>
              </a:ext>
            </a:extLst>
          </p:cNvPr>
          <p:cNvPicPr>
            <a:picLocks noChangeAspect="1"/>
          </p:cNvPicPr>
          <p:nvPr/>
        </p:nvPicPr>
        <p:blipFill>
          <a:blip r:embed="rId4"/>
          <a:stretch>
            <a:fillRect/>
          </a:stretch>
        </p:blipFill>
        <p:spPr>
          <a:xfrm>
            <a:off x="8191959" y="3860799"/>
            <a:ext cx="3416300" cy="419100"/>
          </a:xfrm>
          <a:prstGeom prst="rect">
            <a:avLst/>
          </a:prstGeom>
        </p:spPr>
      </p:pic>
      <p:sp>
        <p:nvSpPr>
          <p:cNvPr id="12" name="文字方塊 11">
            <a:extLst>
              <a:ext uri="{FF2B5EF4-FFF2-40B4-BE49-F238E27FC236}">
                <a16:creationId xmlns:a16="http://schemas.microsoft.com/office/drawing/2014/main" id="{E3C00D9A-3183-24CE-E29E-F3EB2F6583CF}"/>
              </a:ext>
            </a:extLst>
          </p:cNvPr>
          <p:cNvSpPr txBox="1"/>
          <p:nvPr/>
        </p:nvSpPr>
        <p:spPr>
          <a:xfrm>
            <a:off x="7866044" y="2049137"/>
            <a:ext cx="4325956" cy="40011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TW" sz="2000" dirty="0">
                <a:latin typeface="Times New Roman" panose="02020603050405020304" pitchFamily="18" charset="0"/>
                <a:cs typeface="Times New Roman" panose="02020603050405020304" pitchFamily="18" charset="0"/>
              </a:rPr>
              <a:t>Perpendicular Distance Constraint :</a:t>
            </a:r>
            <a:endParaRPr kumimoji="1" lang="zh-TW" altLang="en-US" sz="2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6D07DEDB-6153-CD5D-31C0-0FEC7B20353F}"/>
              </a:ext>
            </a:extLst>
          </p:cNvPr>
          <p:cNvSpPr txBox="1"/>
          <p:nvPr/>
        </p:nvSpPr>
        <p:spPr>
          <a:xfrm>
            <a:off x="7866044" y="3325752"/>
            <a:ext cx="3945416" cy="400110"/>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a:effectLst/>
                <a:latin typeface="Times New Roman" panose="02020603050405020304" pitchFamily="18" charset="0"/>
                <a:cs typeface="Times New Roman" panose="02020603050405020304" pitchFamily="18" charset="0"/>
              </a:rPr>
              <a:t>Horizontal Length Constraint :</a:t>
            </a:r>
          </a:p>
        </p:txBody>
      </p:sp>
    </p:spTree>
    <p:extLst>
      <p:ext uri="{BB962C8B-B14F-4D97-AF65-F5344CB8AC3E}">
        <p14:creationId xmlns:p14="http://schemas.microsoft.com/office/powerpoint/2010/main" val="83498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74C9FE-5761-2D4C-B304-C5A944620E26}"/>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Global Routing</a:t>
            </a:r>
            <a:endParaRPr kumimoji="1" lang="zh-TW" altLang="en-US" dirty="0"/>
          </a:p>
        </p:txBody>
      </p:sp>
      <p:sp>
        <p:nvSpPr>
          <p:cNvPr id="3" name="內容版面配置區 2">
            <a:extLst>
              <a:ext uri="{FF2B5EF4-FFF2-40B4-BE49-F238E27FC236}">
                <a16:creationId xmlns:a16="http://schemas.microsoft.com/office/drawing/2014/main" id="{9672FB36-1D8F-2EC3-1522-F9DA78522105}"/>
              </a:ext>
            </a:extLst>
          </p:cNvPr>
          <p:cNvSpPr>
            <a:spLocks noGrp="1"/>
          </p:cNvSpPr>
          <p:nvPr>
            <p:ph idx="1"/>
          </p:nvPr>
        </p:nvSpPr>
        <p:spPr/>
        <p:txBody>
          <a:bodyPr>
            <a:normAutofit/>
          </a:bodyPr>
          <a:lstStyle/>
          <a:p>
            <a:pPr marL="457200" indent="-457200">
              <a:buFont typeface="+mj-lt"/>
              <a:buAutoNum type="arabicParenR" startAt="4"/>
            </a:pPr>
            <a:r>
              <a:rPr kumimoji="1" lang="en-US" altLang="zh-TW" sz="2400" b="1" dirty="0">
                <a:latin typeface="Times New Roman" panose="02020603050405020304" pitchFamily="18" charset="0"/>
                <a:cs typeface="Times New Roman" panose="02020603050405020304" pitchFamily="18" charset="0"/>
              </a:rPr>
              <a:t>Simultaneous Global Routing Guide Generation</a:t>
            </a:r>
          </a:p>
          <a:p>
            <a:r>
              <a:rPr kumimoji="1" lang="en-US" altLang="zh-TW" sz="2400" dirty="0">
                <a:latin typeface="Times New Roman" panose="02020603050405020304" pitchFamily="18" charset="0"/>
                <a:cs typeface="Times New Roman" panose="02020603050405020304" pitchFamily="18" charset="0"/>
              </a:rPr>
              <a:t>A PA net will have one starting node and one terminating node, while an FA net will have one starting node and multiple terminating nodes because an FA net can connect to arbitrary bump pads.</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During the crossing-aware A*-search for each net, we will examine the node capacity, the Chord-Based Tile model, the Net-Sequence Lists, and the via routing constraints to judge the legality of the searched nodes. </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Only legal nodes will be pushed into the queue for further searching.</a:t>
            </a:r>
            <a:endParaRPr kumimoji="1"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993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3F552-3A52-AB04-42BB-5BC2DDA0F050}"/>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Detailed Routing</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800DAA7-7870-2C30-93CE-B03DF7894278}"/>
              </a:ext>
            </a:extLst>
          </p:cNvPr>
          <p:cNvSpPr>
            <a:spLocks noGrp="1"/>
          </p:cNvSpPr>
          <p:nvPr>
            <p:ph idx="1"/>
          </p:nvPr>
        </p:nvSpPr>
        <p:spPr>
          <a:xfrm>
            <a:off x="838200" y="1825625"/>
            <a:ext cx="4978706" cy="4351338"/>
          </a:xfrm>
        </p:spPr>
        <p:txBody>
          <a:bodyPr>
            <a:normAutofit/>
          </a:bodyPr>
          <a:lstStyle/>
          <a:p>
            <a:pPr marL="514350" indent="-514350">
              <a:buFont typeface="+mj-lt"/>
              <a:buAutoNum type="arabicParenR"/>
            </a:pPr>
            <a:r>
              <a:rPr kumimoji="1" lang="en-US" altLang="zh-TW" sz="2400" b="1" dirty="0">
                <a:latin typeface="Times New Roman" panose="02020603050405020304" pitchFamily="18" charset="0"/>
                <a:cs typeface="Times New Roman" panose="02020603050405020304" pitchFamily="18" charset="0"/>
              </a:rPr>
              <a:t>Routing Order Determination</a:t>
            </a:r>
          </a:p>
        </p:txBody>
      </p:sp>
      <p:pic>
        <p:nvPicPr>
          <p:cNvPr id="5" name="圖片 4">
            <a:extLst>
              <a:ext uri="{FF2B5EF4-FFF2-40B4-BE49-F238E27FC236}">
                <a16:creationId xmlns:a16="http://schemas.microsoft.com/office/drawing/2014/main" id="{04991539-3DE8-F830-DAAC-ADABDE491CD4}"/>
              </a:ext>
            </a:extLst>
          </p:cNvPr>
          <p:cNvPicPr>
            <a:picLocks noChangeAspect="1"/>
          </p:cNvPicPr>
          <p:nvPr/>
        </p:nvPicPr>
        <p:blipFill>
          <a:blip r:embed="rId2"/>
          <a:stretch>
            <a:fillRect/>
          </a:stretch>
        </p:blipFill>
        <p:spPr>
          <a:xfrm>
            <a:off x="2864903" y="2406785"/>
            <a:ext cx="6752822" cy="4380863"/>
          </a:xfrm>
          <a:prstGeom prst="rect">
            <a:avLst/>
          </a:prstGeom>
        </p:spPr>
      </p:pic>
    </p:spTree>
    <p:extLst>
      <p:ext uri="{BB962C8B-B14F-4D97-AF65-F5344CB8AC3E}">
        <p14:creationId xmlns:p14="http://schemas.microsoft.com/office/powerpoint/2010/main" val="3905486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FAC6BF-975F-8716-0ACB-A65A08CF7290}"/>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Detailed Routing</a:t>
            </a:r>
            <a:endParaRPr kumimoji="1" lang="zh-TW" altLang="en-US" dirty="0"/>
          </a:p>
        </p:txBody>
      </p:sp>
      <p:sp>
        <p:nvSpPr>
          <p:cNvPr id="3" name="內容版面配置區 2">
            <a:extLst>
              <a:ext uri="{FF2B5EF4-FFF2-40B4-BE49-F238E27FC236}">
                <a16:creationId xmlns:a16="http://schemas.microsoft.com/office/drawing/2014/main" id="{EFA79CC8-E709-5EC7-B6E5-7D97156C3C69}"/>
              </a:ext>
            </a:extLst>
          </p:cNvPr>
          <p:cNvSpPr>
            <a:spLocks noGrp="1"/>
          </p:cNvSpPr>
          <p:nvPr>
            <p:ph idx="1"/>
          </p:nvPr>
        </p:nvSpPr>
        <p:spPr/>
        <p:txBody>
          <a:bodyPr>
            <a:normAutofit/>
          </a:bodyPr>
          <a:lstStyle/>
          <a:p>
            <a:pPr marL="457200" indent="-457200">
              <a:buFont typeface="+mj-lt"/>
              <a:buAutoNum type="arabicParenR" startAt="2"/>
            </a:pPr>
            <a:r>
              <a:rPr kumimoji="1" lang="en-US" altLang="zh-TW" sz="2400" b="1" dirty="0">
                <a:latin typeface="Times New Roman" panose="02020603050405020304" pitchFamily="18" charset="0"/>
                <a:cs typeface="Times New Roman" panose="02020603050405020304" pitchFamily="18" charset="0"/>
              </a:rPr>
              <a:t>Geometry-Based Pattern Routing (non-detour net)</a:t>
            </a:r>
          </a:p>
          <a:p>
            <a:r>
              <a:rPr kumimoji="1" lang="en-US" altLang="zh-TW" sz="2400" dirty="0">
                <a:latin typeface="Times New Roman" panose="02020603050405020304" pitchFamily="18" charset="0"/>
                <a:cs typeface="Times New Roman" panose="02020603050405020304" pitchFamily="18" charset="0"/>
              </a:rPr>
              <a:t>After determining the path, the routed wire segments are expanded to rectangle. With this method, non-detour nets can be routed directly.</a:t>
            </a:r>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548AC372-9AD8-8946-3F08-B4D31FC0BACF}"/>
              </a:ext>
            </a:extLst>
          </p:cNvPr>
          <p:cNvPicPr>
            <a:picLocks noChangeAspect="1"/>
          </p:cNvPicPr>
          <p:nvPr/>
        </p:nvPicPr>
        <p:blipFill>
          <a:blip r:embed="rId2"/>
          <a:stretch>
            <a:fillRect/>
          </a:stretch>
        </p:blipFill>
        <p:spPr>
          <a:xfrm>
            <a:off x="3139808" y="3150810"/>
            <a:ext cx="5816905" cy="3627396"/>
          </a:xfrm>
          <a:prstGeom prst="rect">
            <a:avLst/>
          </a:prstGeom>
        </p:spPr>
      </p:pic>
    </p:spTree>
    <p:extLst>
      <p:ext uri="{BB962C8B-B14F-4D97-AF65-F5344CB8AC3E}">
        <p14:creationId xmlns:p14="http://schemas.microsoft.com/office/powerpoint/2010/main" val="105249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5764DF-7518-860D-4AF7-FD70394789C5}"/>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Detailed Routing</a:t>
            </a:r>
            <a:endParaRPr kumimoji="1" lang="zh-TW" altLang="en-US" dirty="0"/>
          </a:p>
        </p:txBody>
      </p:sp>
      <p:sp>
        <p:nvSpPr>
          <p:cNvPr id="3" name="內容版面配置區 2">
            <a:extLst>
              <a:ext uri="{FF2B5EF4-FFF2-40B4-BE49-F238E27FC236}">
                <a16:creationId xmlns:a16="http://schemas.microsoft.com/office/drawing/2014/main" id="{33044BD7-5DB0-3524-BCA3-3A69343D4C88}"/>
              </a:ext>
            </a:extLst>
          </p:cNvPr>
          <p:cNvSpPr>
            <a:spLocks noGrp="1"/>
          </p:cNvSpPr>
          <p:nvPr>
            <p:ph idx="1"/>
          </p:nvPr>
        </p:nvSpPr>
        <p:spPr/>
        <p:txBody>
          <a:bodyPr>
            <a:normAutofit/>
          </a:bodyPr>
          <a:lstStyle/>
          <a:p>
            <a:pPr marL="514350" indent="-514350">
              <a:buFont typeface="+mj-lt"/>
              <a:buAutoNum type="arabicParenR" startAt="2"/>
            </a:pPr>
            <a:r>
              <a:rPr kumimoji="1" lang="en-US" altLang="zh-TW" sz="2400" b="1" dirty="0">
                <a:latin typeface="Times New Roman" panose="02020603050405020304" pitchFamily="18" charset="0"/>
                <a:cs typeface="Times New Roman" panose="02020603050405020304" pitchFamily="18" charset="0"/>
              </a:rPr>
              <a:t>Geometry-Based Pattern Routing (detour net)</a:t>
            </a:r>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Search along the borders of the available routing region until we meet the first concave point, named the intermediate point.</a:t>
            </a:r>
          </a:p>
          <a:p>
            <a:r>
              <a:rPr kumimoji="1" lang="en-US" altLang="zh-TW" sz="2400" dirty="0">
                <a:latin typeface="Times New Roman" panose="02020603050405020304" pitchFamily="18" charset="0"/>
                <a:cs typeface="Times New Roman" panose="02020603050405020304" pitchFamily="18" charset="0"/>
              </a:rPr>
              <a:t>Generate another parallelogram between this intermediate point and the target net access point to check whether a path can be obtained.</a:t>
            </a:r>
            <a:endParaRPr kumimoji="1" lang="zh-TW" altLang="en-US" sz="2400" dirty="0">
              <a:latin typeface="Times New Roman" panose="02020603050405020304" pitchFamily="18" charset="0"/>
              <a:cs typeface="Times New Roman" panose="02020603050405020304" pitchFamily="18" charset="0"/>
            </a:endParaRPr>
          </a:p>
        </p:txBody>
      </p:sp>
      <p:grpSp>
        <p:nvGrpSpPr>
          <p:cNvPr id="8" name="群組 7">
            <a:extLst>
              <a:ext uri="{FF2B5EF4-FFF2-40B4-BE49-F238E27FC236}">
                <a16:creationId xmlns:a16="http://schemas.microsoft.com/office/drawing/2014/main" id="{ECFFAACB-279A-1F3F-25F5-79EE35E58278}"/>
              </a:ext>
            </a:extLst>
          </p:cNvPr>
          <p:cNvGrpSpPr/>
          <p:nvPr/>
        </p:nvGrpSpPr>
        <p:grpSpPr>
          <a:xfrm>
            <a:off x="698959" y="3942528"/>
            <a:ext cx="10794081" cy="1641150"/>
            <a:chOff x="348560" y="3919270"/>
            <a:chExt cx="10794081" cy="1641150"/>
          </a:xfrm>
        </p:grpSpPr>
        <p:pic>
          <p:nvPicPr>
            <p:cNvPr id="5" name="圖片 4">
              <a:extLst>
                <a:ext uri="{FF2B5EF4-FFF2-40B4-BE49-F238E27FC236}">
                  <a16:creationId xmlns:a16="http://schemas.microsoft.com/office/drawing/2014/main" id="{DAA54EC5-C7A5-FDD5-7F97-BD1E8A74D173}"/>
                </a:ext>
              </a:extLst>
            </p:cNvPr>
            <p:cNvPicPr>
              <a:picLocks noChangeAspect="1"/>
            </p:cNvPicPr>
            <p:nvPr/>
          </p:nvPicPr>
          <p:blipFill rotWithShape="1">
            <a:blip r:embed="rId2"/>
            <a:srcRect b="63392"/>
            <a:stretch/>
          </p:blipFill>
          <p:spPr>
            <a:xfrm>
              <a:off x="348560" y="3919270"/>
              <a:ext cx="5435600" cy="1641150"/>
            </a:xfrm>
            <a:prstGeom prst="rect">
              <a:avLst/>
            </a:prstGeom>
          </p:spPr>
        </p:pic>
        <p:pic>
          <p:nvPicPr>
            <p:cNvPr id="6" name="圖片 5">
              <a:extLst>
                <a:ext uri="{FF2B5EF4-FFF2-40B4-BE49-F238E27FC236}">
                  <a16:creationId xmlns:a16="http://schemas.microsoft.com/office/drawing/2014/main" id="{0E3C32F1-5386-6D2B-9A0E-63A967B34248}"/>
                </a:ext>
              </a:extLst>
            </p:cNvPr>
            <p:cNvPicPr>
              <a:picLocks noChangeAspect="1"/>
            </p:cNvPicPr>
            <p:nvPr/>
          </p:nvPicPr>
          <p:blipFill rotWithShape="1">
            <a:blip r:embed="rId2"/>
            <a:srcRect t="36608" b="29664"/>
            <a:stretch/>
          </p:blipFill>
          <p:spPr>
            <a:xfrm>
              <a:off x="5707041" y="3972805"/>
              <a:ext cx="5435600" cy="1512046"/>
            </a:xfrm>
            <a:prstGeom prst="rect">
              <a:avLst/>
            </a:prstGeom>
          </p:spPr>
        </p:pic>
      </p:grpSp>
      <p:pic>
        <p:nvPicPr>
          <p:cNvPr id="7" name="圖片 6">
            <a:extLst>
              <a:ext uri="{FF2B5EF4-FFF2-40B4-BE49-F238E27FC236}">
                <a16:creationId xmlns:a16="http://schemas.microsoft.com/office/drawing/2014/main" id="{33BF8D3F-B794-0AE3-A474-1EBB0EC7A8B3}"/>
              </a:ext>
            </a:extLst>
          </p:cNvPr>
          <p:cNvPicPr>
            <a:picLocks noChangeAspect="1"/>
          </p:cNvPicPr>
          <p:nvPr/>
        </p:nvPicPr>
        <p:blipFill rotWithShape="1">
          <a:blip r:embed="rId2"/>
          <a:srcRect t="70928" b="3657"/>
          <a:stretch/>
        </p:blipFill>
        <p:spPr>
          <a:xfrm>
            <a:off x="3416759" y="5718615"/>
            <a:ext cx="5435600" cy="1139385"/>
          </a:xfrm>
          <a:prstGeom prst="rect">
            <a:avLst/>
          </a:prstGeom>
        </p:spPr>
      </p:pic>
    </p:spTree>
    <p:extLst>
      <p:ext uri="{BB962C8B-B14F-4D97-AF65-F5344CB8AC3E}">
        <p14:creationId xmlns:p14="http://schemas.microsoft.com/office/powerpoint/2010/main" val="115269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61CD7-9F11-BC00-FFBE-9D2BE0238937}"/>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Detailed Routing</a:t>
            </a:r>
            <a:endParaRPr kumimoji="1" lang="zh-TW" altLang="en-US" dirty="0"/>
          </a:p>
        </p:txBody>
      </p:sp>
      <p:sp>
        <p:nvSpPr>
          <p:cNvPr id="3" name="內容版面配置區 2">
            <a:extLst>
              <a:ext uri="{FF2B5EF4-FFF2-40B4-BE49-F238E27FC236}">
                <a16:creationId xmlns:a16="http://schemas.microsoft.com/office/drawing/2014/main" id="{48AFC323-65C6-F39E-E656-0116EDB38D92}"/>
              </a:ext>
            </a:extLst>
          </p:cNvPr>
          <p:cNvSpPr>
            <a:spLocks noGrp="1"/>
          </p:cNvSpPr>
          <p:nvPr>
            <p:ph idx="1"/>
          </p:nvPr>
        </p:nvSpPr>
        <p:spPr/>
        <p:txBody>
          <a:bodyPr>
            <a:normAutofit/>
          </a:bodyPr>
          <a:lstStyle/>
          <a:p>
            <a:pPr marL="457200" indent="-457200">
              <a:buFont typeface="+mj-lt"/>
              <a:buAutoNum type="arabicParenR" startAt="3"/>
            </a:pPr>
            <a:r>
              <a:rPr kumimoji="1" lang="en-US" altLang="zh-TW" sz="2400" b="1" dirty="0">
                <a:latin typeface="Times New Roman" panose="02020603050405020304" pitchFamily="18" charset="0"/>
                <a:cs typeface="Times New Roman" panose="02020603050405020304" pitchFamily="18" charset="0"/>
              </a:rPr>
              <a:t>Net Padding</a:t>
            </a:r>
          </a:p>
          <a:p>
            <a:r>
              <a:rPr kumimoji="1" lang="en-US" altLang="zh-TW" sz="2400" dirty="0">
                <a:latin typeface="Times New Roman" panose="02020603050405020304" pitchFamily="18" charset="0"/>
                <a:cs typeface="Times New Roman" panose="02020603050405020304" pitchFamily="18" charset="0"/>
              </a:rPr>
              <a:t>After we finish Geometry-Based Pattern Routing for all convex cells, Net Padding is applied if any routing failure occurs. </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We trace the routed segments in the adjacent convex cells to search for the closest two net access points belonging to the same net from the pair of failed net access points. The closest two net access points are then set as a starting point and an endpoint. </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We then rip-up the routed segments, find a larger rectangular bounding box, and apply intermediate points to obtain the solutions. </a:t>
            </a:r>
            <a:endParaRPr kumimoji="1"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5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D3A4C-4597-51DB-7092-5D8B78A03918}"/>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Outline</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C3AB6B4-702A-C950-2463-8B2598181993}"/>
              </a:ext>
            </a:extLst>
          </p:cNvPr>
          <p:cNvSpPr>
            <a:spLocks noGrp="1"/>
          </p:cNvSpPr>
          <p:nvPr>
            <p:ph idx="1"/>
          </p:nvPr>
        </p:nvSpPr>
        <p:spPr/>
        <p:txBody>
          <a:bodyPr/>
          <a:lstStyle/>
          <a:p>
            <a:r>
              <a:rPr kumimoji="1" lang="en-US" altLang="zh-TW" dirty="0">
                <a:latin typeface="Times New Roman" panose="02020603050405020304" pitchFamily="18" charset="0"/>
                <a:cs typeface="Times New Roman" panose="02020603050405020304" pitchFamily="18" charset="0"/>
              </a:rPr>
              <a:t>Introduction</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Preliminaries</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Algorithms</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4093184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D3A4C-4597-51DB-7092-5D8B78A03918}"/>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Outline</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C3AB6B4-702A-C950-2463-8B2598181993}"/>
              </a:ext>
            </a:extLst>
          </p:cNvPr>
          <p:cNvSpPr>
            <a:spLocks noGrp="1"/>
          </p:cNvSpPr>
          <p:nvPr>
            <p:ph idx="1"/>
          </p:nvPr>
        </p:nvSpPr>
        <p:spPr/>
        <p:txBody>
          <a:bodyPr/>
          <a:lstStyle/>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Introduction</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Preliminaries</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Algorithms</a:t>
            </a:r>
          </a:p>
          <a:p>
            <a:r>
              <a:rPr kumimoji="1" lang="en-US" altLang="zh-TW" dirty="0">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56973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D19CC-9C3D-E070-7272-C3D251C45DE4}"/>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Experimental Setting</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816EB0B2-C8FB-4876-1621-D1A19D0E4209}"/>
              </a:ext>
            </a:extLst>
          </p:cNvPr>
          <p:cNvSpPr>
            <a:spLocks noGrp="1"/>
          </p:cNvSpPr>
          <p:nvPr>
            <p:ph idx="1"/>
          </p:nvPr>
        </p:nvSpPr>
        <p:spPr/>
        <p:txBody>
          <a:bodyPr>
            <a:normAutofit/>
          </a:bodyPr>
          <a:lstStyle/>
          <a:p>
            <a:r>
              <a:rPr lang="en-US" altLang="zh-TW" sz="2400" dirty="0">
                <a:effectLst/>
                <a:latin typeface="Times New Roman" panose="02020603050405020304" pitchFamily="18" charset="0"/>
                <a:cs typeface="Times New Roman" panose="02020603050405020304" pitchFamily="18" charset="0"/>
              </a:rPr>
              <a:t>We implemented our proposed routing algorithm in the C++ programming language on an Intel Xeon 3.50GHz Linux workstation with 72G memory. </a:t>
            </a:r>
          </a:p>
          <a:p>
            <a:endParaRPr lang="en-US" altLang="zh-TW" sz="2400" dirty="0">
              <a:latin typeface="Times New Roman" panose="02020603050405020304" pitchFamily="18" charset="0"/>
              <a:cs typeface="Times New Roman" panose="02020603050405020304" pitchFamily="18" charset="0"/>
            </a:endParaRPr>
          </a:p>
          <a:p>
            <a:r>
              <a:rPr lang="en-US" altLang="zh-TW" sz="2400" dirty="0">
                <a:effectLst/>
                <a:latin typeface="Times New Roman" panose="02020603050405020304" pitchFamily="18" charset="0"/>
                <a:cs typeface="Times New Roman" panose="02020603050405020304" pitchFamily="18" charset="0"/>
              </a:rPr>
              <a:t>In Geometry-Based Pattern Routing, we used Boost Geometry 1.72.0 [19] for the polygon computations. </a:t>
            </a:r>
          </a:p>
          <a:p>
            <a:endParaRPr lang="en-US" altLang="zh-TW" sz="2400" dirty="0">
              <a:latin typeface="Times New Roman" panose="02020603050405020304" pitchFamily="18" charset="0"/>
              <a:cs typeface="Times New Roman" panose="02020603050405020304" pitchFamily="18" charset="0"/>
            </a:endParaRPr>
          </a:p>
          <a:p>
            <a:r>
              <a:rPr lang="en-US" altLang="zh-TW" sz="2400" dirty="0">
                <a:effectLst/>
                <a:latin typeface="Times New Roman" panose="02020603050405020304" pitchFamily="18" charset="0"/>
                <a:cs typeface="Times New Roman" panose="02020603050405020304" pitchFamily="18" charset="0"/>
              </a:rPr>
              <a:t>We performed the experiments based on the two sets of benchmarks used in [12] and [16]. </a:t>
            </a:r>
            <a:endParaRPr lang="en-US" altLang="zh-TW" sz="2400" dirty="0">
              <a:latin typeface="Times New Roman" panose="02020603050405020304" pitchFamily="18" charset="0"/>
              <a:cs typeface="Times New Roman" panose="02020603050405020304" pitchFamily="18" charset="0"/>
            </a:endParaRPr>
          </a:p>
          <a:p>
            <a:endParaRPr kumimoji="1" lang="zh-TW" altLang="en-US" sz="2400"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39DDAC49-5066-3A26-7AF7-97486BA14F3D}"/>
              </a:ext>
            </a:extLst>
          </p:cNvPr>
          <p:cNvSpPr txBox="1"/>
          <p:nvPr/>
        </p:nvSpPr>
        <p:spPr>
          <a:xfrm>
            <a:off x="838200" y="5727125"/>
            <a:ext cx="10253063" cy="584775"/>
          </a:xfrm>
          <a:prstGeom prst="rect">
            <a:avLst/>
          </a:prstGeom>
          <a:noFill/>
        </p:spPr>
        <p:txBody>
          <a:bodyPr wrap="none" rtlCol="0">
            <a:spAutoFit/>
          </a:bodyPr>
          <a:lstStyle/>
          <a:p>
            <a:r>
              <a:rPr kumimoji="1" lang="en-US" altLang="zh-TW" sz="1600" dirty="0">
                <a:solidFill>
                  <a:schemeClr val="bg1">
                    <a:lumMod val="75000"/>
                  </a:schemeClr>
                </a:solidFill>
              </a:rPr>
              <a:t>[12] H.-T. Wen, Y.-J. Cai, and Y. Hsu, “Via-based redistribution layer routing for info packages with irregular pad structures”</a:t>
            </a:r>
          </a:p>
          <a:p>
            <a:r>
              <a:rPr kumimoji="1" lang="en-US" altLang="zh-TW" sz="1600" dirty="0">
                <a:solidFill>
                  <a:schemeClr val="bg1">
                    <a:lumMod val="75000"/>
                  </a:schemeClr>
                </a:solidFill>
              </a:rPr>
              <a:t>[16] H.-T. Wen, “Via-based Redistribution Layer Routing for </a:t>
            </a:r>
            <a:r>
              <a:rPr kumimoji="1" lang="en-US" altLang="zh-TW" sz="1600" dirty="0" err="1">
                <a:solidFill>
                  <a:schemeClr val="bg1">
                    <a:lumMod val="75000"/>
                  </a:schemeClr>
                </a:solidFill>
              </a:rPr>
              <a:t>InFO</a:t>
            </a:r>
            <a:r>
              <a:rPr kumimoji="1" lang="en-US" altLang="zh-TW" sz="1600" dirty="0">
                <a:solidFill>
                  <a:schemeClr val="bg1">
                    <a:lumMod val="75000"/>
                  </a:schemeClr>
                </a:solidFill>
              </a:rPr>
              <a:t> Packages with Irregular Pad Structures”</a:t>
            </a:r>
            <a:endParaRPr kumimoji="1" lang="zh-TW" altLang="en-US" sz="1600" dirty="0">
              <a:solidFill>
                <a:schemeClr val="bg1">
                  <a:lumMod val="75000"/>
                </a:schemeClr>
              </a:solidFill>
            </a:endParaRPr>
          </a:p>
        </p:txBody>
      </p:sp>
    </p:spTree>
    <p:extLst>
      <p:ext uri="{BB962C8B-B14F-4D97-AF65-F5344CB8AC3E}">
        <p14:creationId xmlns:p14="http://schemas.microsoft.com/office/powerpoint/2010/main" val="1456437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F0617F-D4C2-B7B6-1A86-76918A9EE623}"/>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Experimental Results</a:t>
            </a:r>
            <a:endParaRPr kumimoji="1" lang="zh-TW" altLang="en-US" dirty="0">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709AACF4-4254-11EB-2E53-121B812E4A1F}"/>
              </a:ext>
            </a:extLst>
          </p:cNvPr>
          <p:cNvPicPr>
            <a:picLocks noGrp="1" noChangeAspect="1"/>
          </p:cNvPicPr>
          <p:nvPr>
            <p:ph idx="1"/>
          </p:nvPr>
        </p:nvPicPr>
        <p:blipFill>
          <a:blip r:embed="rId2"/>
          <a:stretch>
            <a:fillRect/>
          </a:stretch>
        </p:blipFill>
        <p:spPr>
          <a:xfrm>
            <a:off x="132202" y="2260859"/>
            <a:ext cx="5835576" cy="2818318"/>
          </a:xfrm>
        </p:spPr>
      </p:pic>
      <p:pic>
        <p:nvPicPr>
          <p:cNvPr id="9" name="圖片 8">
            <a:extLst>
              <a:ext uri="{FF2B5EF4-FFF2-40B4-BE49-F238E27FC236}">
                <a16:creationId xmlns:a16="http://schemas.microsoft.com/office/drawing/2014/main" id="{AFFB346E-8503-2BE0-1F61-A570A2E780B9}"/>
              </a:ext>
            </a:extLst>
          </p:cNvPr>
          <p:cNvPicPr>
            <a:picLocks noChangeAspect="1"/>
          </p:cNvPicPr>
          <p:nvPr/>
        </p:nvPicPr>
        <p:blipFill>
          <a:blip r:embed="rId3"/>
          <a:stretch>
            <a:fillRect/>
          </a:stretch>
        </p:blipFill>
        <p:spPr>
          <a:xfrm>
            <a:off x="5842000" y="2325247"/>
            <a:ext cx="5994400" cy="3771900"/>
          </a:xfrm>
          <a:prstGeom prst="rect">
            <a:avLst/>
          </a:prstGeom>
        </p:spPr>
      </p:pic>
    </p:spTree>
    <p:extLst>
      <p:ext uri="{BB962C8B-B14F-4D97-AF65-F5344CB8AC3E}">
        <p14:creationId xmlns:p14="http://schemas.microsoft.com/office/powerpoint/2010/main" val="260041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6F5F3F-EF23-2F28-897E-106207AD872F}"/>
              </a:ext>
            </a:extLst>
          </p:cNvPr>
          <p:cNvSpPr>
            <a:spLocks noGrp="1"/>
          </p:cNvSpPr>
          <p:nvPr>
            <p:ph type="title"/>
          </p:nvPr>
        </p:nvSpPr>
        <p:spPr>
          <a:xfrm>
            <a:off x="838200" y="2766218"/>
            <a:ext cx="10515600" cy="1325563"/>
          </a:xfrm>
        </p:spPr>
        <p:txBody>
          <a:bodyPr/>
          <a:lstStyle/>
          <a:p>
            <a:pPr algn="ctr"/>
            <a:r>
              <a:rPr kumimoji="1" lang="en-US" altLang="zh-TW" dirty="0">
                <a:latin typeface="Times New Roman" panose="02020603050405020304" pitchFamily="18" charset="0"/>
                <a:cs typeface="Times New Roman" panose="02020603050405020304" pitchFamily="18" charset="0"/>
              </a:rPr>
              <a:t>Thanks for Listening.</a:t>
            </a:r>
            <a:endParaRPr kumimoji="1"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433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F9F68F-CE56-6172-5525-1ABFC45FE146}"/>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Backups</a:t>
            </a:r>
            <a:br>
              <a:rPr kumimoji="1" lang="en-US" altLang="zh-TW" dirty="0">
                <a:latin typeface="Times New Roman" panose="02020603050405020304" pitchFamily="18" charset="0"/>
                <a:cs typeface="Times New Roman" panose="02020603050405020304" pitchFamily="18" charset="0"/>
              </a:rPr>
            </a:br>
            <a:r>
              <a:rPr kumimoji="1" lang="en-US" altLang="zh-TW" sz="3600" dirty="0">
                <a:latin typeface="Times New Roman" panose="02020603050405020304" pitchFamily="18" charset="0"/>
                <a:cs typeface="Times New Roman" panose="02020603050405020304" pitchFamily="18" charset="0"/>
              </a:rPr>
              <a:t>Free/pre – assignment with tile model</a:t>
            </a:r>
            <a:endParaRPr kumimoji="1" lang="zh-TW" altLang="en-US" dirty="0">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84B0B342-09BD-7F43-9226-4956518505E7}"/>
              </a:ext>
            </a:extLst>
          </p:cNvPr>
          <p:cNvPicPr>
            <a:picLocks noGrp="1" noChangeAspect="1"/>
          </p:cNvPicPr>
          <p:nvPr>
            <p:ph idx="1"/>
          </p:nvPr>
        </p:nvPicPr>
        <p:blipFill>
          <a:blip r:embed="rId2"/>
          <a:stretch>
            <a:fillRect/>
          </a:stretch>
        </p:blipFill>
        <p:spPr>
          <a:xfrm>
            <a:off x="2583763" y="1825625"/>
            <a:ext cx="6274160" cy="3886553"/>
          </a:xfrm>
        </p:spPr>
      </p:pic>
      <p:sp>
        <p:nvSpPr>
          <p:cNvPr id="6" name="文字方塊 5">
            <a:extLst>
              <a:ext uri="{FF2B5EF4-FFF2-40B4-BE49-F238E27FC236}">
                <a16:creationId xmlns:a16="http://schemas.microsoft.com/office/drawing/2014/main" id="{5597519A-5799-E2EB-C3C3-B067DC9F6BFA}"/>
              </a:ext>
            </a:extLst>
          </p:cNvPr>
          <p:cNvSpPr txBox="1"/>
          <p:nvPr/>
        </p:nvSpPr>
        <p:spPr>
          <a:xfrm>
            <a:off x="838200" y="6082078"/>
            <a:ext cx="9877778" cy="646331"/>
          </a:xfrm>
          <a:prstGeom prst="rect">
            <a:avLst/>
          </a:prstGeom>
          <a:noFill/>
        </p:spPr>
        <p:txBody>
          <a:bodyPr wrap="square" rtlCol="0">
            <a:spAutoFit/>
          </a:bodyPr>
          <a:lstStyle/>
          <a:p>
            <a:r>
              <a:rPr kumimoji="1" lang="en-US" altLang="zh-TW" dirty="0">
                <a:solidFill>
                  <a:schemeClr val="bg1">
                    <a:lumMod val="65000"/>
                  </a:schemeClr>
                </a:solidFill>
              </a:rPr>
              <a:t>[13] J.-W. Fang, M. D. F. Wong, and Y.-W. Chang, “Flip-chip routing with unified area-I/O pad assignments for package-board co-design,” in Proc. of DAC, 2009, pp. 336–339.</a:t>
            </a:r>
            <a:endParaRPr kumimoji="1" lang="zh-TW" altLang="en-US" dirty="0">
              <a:solidFill>
                <a:schemeClr val="bg1">
                  <a:lumMod val="65000"/>
                </a:schemeClr>
              </a:solidFill>
            </a:endParaRPr>
          </a:p>
        </p:txBody>
      </p:sp>
    </p:spTree>
    <p:extLst>
      <p:ext uri="{BB962C8B-B14F-4D97-AF65-F5344CB8AC3E}">
        <p14:creationId xmlns:p14="http://schemas.microsoft.com/office/powerpoint/2010/main" val="852864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E8DAB2-D6A9-944D-4305-280C1484FBA1}"/>
              </a:ext>
            </a:extLst>
          </p:cNvPr>
          <p:cNvSpPr>
            <a:spLocks noGrp="1"/>
          </p:cNvSpPr>
          <p:nvPr>
            <p:ph type="title"/>
          </p:nvPr>
        </p:nvSpPr>
        <p:spPr/>
        <p:txBody>
          <a:bodyPr>
            <a:normAutofit/>
          </a:bodyPr>
          <a:lstStyle/>
          <a:p>
            <a:r>
              <a:rPr kumimoji="1" lang="en-US" altLang="zh-TW" dirty="0">
                <a:latin typeface="Times New Roman" panose="02020603050405020304" pitchFamily="18" charset="0"/>
                <a:cs typeface="Times New Roman" panose="02020603050405020304" pitchFamily="18" charset="0"/>
              </a:rPr>
              <a:t>Backups</a:t>
            </a:r>
            <a:br>
              <a:rPr kumimoji="1" lang="en-US" altLang="zh-TW" dirty="0">
                <a:latin typeface="Times New Roman" panose="02020603050405020304" pitchFamily="18" charset="0"/>
                <a:cs typeface="Times New Roman" panose="02020603050405020304" pitchFamily="18" charset="0"/>
              </a:rPr>
            </a:br>
            <a:r>
              <a:rPr kumimoji="1" lang="en-US" altLang="zh-TW" sz="3200" dirty="0">
                <a:latin typeface="Times New Roman" panose="02020603050405020304" pitchFamily="18" charset="0"/>
                <a:cs typeface="Times New Roman" panose="02020603050405020304" pitchFamily="18" charset="0"/>
              </a:rPr>
              <a:t>Delaunay Triangulation (DT) vs Voronoi Diagram (VD)</a:t>
            </a:r>
            <a:endParaRPr kumimoji="1" lang="zh-TW" altLang="en-US" dirty="0">
              <a:latin typeface="Times New Roman" panose="02020603050405020304" pitchFamily="18" charset="0"/>
              <a:cs typeface="Times New Roman" panose="02020603050405020304" pitchFamily="18" charset="0"/>
            </a:endParaRPr>
          </a:p>
        </p:txBody>
      </p:sp>
      <p:pic>
        <p:nvPicPr>
          <p:cNvPr id="5" name="內容版面配置區 4">
            <a:extLst>
              <a:ext uri="{FF2B5EF4-FFF2-40B4-BE49-F238E27FC236}">
                <a16:creationId xmlns:a16="http://schemas.microsoft.com/office/drawing/2014/main" id="{8DC6E9BF-246C-0BDD-BA73-840CA20BC39A}"/>
              </a:ext>
            </a:extLst>
          </p:cNvPr>
          <p:cNvPicPr>
            <a:picLocks noGrp="1" noChangeAspect="1"/>
          </p:cNvPicPr>
          <p:nvPr>
            <p:ph idx="1"/>
          </p:nvPr>
        </p:nvPicPr>
        <p:blipFill rotWithShape="1">
          <a:blip r:embed="rId2"/>
          <a:srcRect t="47164" b="3554"/>
          <a:stretch/>
        </p:blipFill>
        <p:spPr>
          <a:xfrm>
            <a:off x="1728859" y="1773715"/>
            <a:ext cx="7525309" cy="4869456"/>
          </a:xfrm>
        </p:spPr>
      </p:pic>
    </p:spTree>
    <p:extLst>
      <p:ext uri="{BB962C8B-B14F-4D97-AF65-F5344CB8AC3E}">
        <p14:creationId xmlns:p14="http://schemas.microsoft.com/office/powerpoint/2010/main" val="284183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43E5BA-FA60-7387-E9EE-EA3D6532EAD1}"/>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Introduction</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33B44D7-5E5C-499E-7785-1C73DD757452}"/>
              </a:ext>
            </a:extLst>
          </p:cNvPr>
          <p:cNvSpPr>
            <a:spLocks noGrp="1"/>
          </p:cNvSpPr>
          <p:nvPr>
            <p:ph idx="1"/>
          </p:nvPr>
        </p:nvSpPr>
        <p:spPr/>
        <p:txBody>
          <a:bodyPr>
            <a:normAutofit/>
          </a:bodyPr>
          <a:lstStyle/>
          <a:p>
            <a:r>
              <a:rPr kumimoji="1" lang="en-US" altLang="zh-TW" sz="2400" dirty="0">
                <a:latin typeface="Times New Roman" panose="02020603050405020304" pitchFamily="18" charset="0"/>
                <a:cs typeface="Times New Roman" panose="02020603050405020304" pitchFamily="18" charset="0"/>
              </a:rPr>
              <a:t>As the demands of high-performance applications increase significantly, advanced multi-chip packaging for integrating multiple chips with various functions becomes popular.</a:t>
            </a:r>
          </a:p>
          <a:p>
            <a:r>
              <a:rPr kumimoji="1" lang="en-US" altLang="zh-TW" sz="2400" dirty="0">
                <a:latin typeface="Times New Roman" panose="02020603050405020304" pitchFamily="18" charset="0"/>
                <a:cs typeface="Times New Roman" panose="02020603050405020304" pitchFamily="18" charset="0"/>
              </a:rPr>
              <a:t>Inside a package, RDLs are used for completing connections between I/O pads and bump pads.</a:t>
            </a:r>
          </a:p>
          <a:p>
            <a:endParaRPr kumimoji="1" lang="en-US" altLang="zh-TW" sz="2400" dirty="0">
              <a:latin typeface="Times New Roman" panose="02020603050405020304" pitchFamily="18" charset="0"/>
              <a:cs typeface="Times New Roman" panose="02020603050405020304" pitchFamily="18" charset="0"/>
            </a:endParaRPr>
          </a:p>
          <a:p>
            <a:endParaRPr kumimoji="1" lang="zh-TW" altLang="en-US" sz="24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C6C0422C-254C-6F4C-7E17-636FE712CE21}"/>
              </a:ext>
            </a:extLst>
          </p:cNvPr>
          <p:cNvPicPr>
            <a:picLocks noChangeAspect="1"/>
          </p:cNvPicPr>
          <p:nvPr/>
        </p:nvPicPr>
        <p:blipFill>
          <a:blip r:embed="rId2"/>
          <a:stretch>
            <a:fillRect/>
          </a:stretch>
        </p:blipFill>
        <p:spPr>
          <a:xfrm>
            <a:off x="2989791" y="3673937"/>
            <a:ext cx="6645077" cy="2918774"/>
          </a:xfrm>
          <a:prstGeom prst="rect">
            <a:avLst/>
          </a:prstGeom>
        </p:spPr>
      </p:pic>
    </p:spTree>
    <p:extLst>
      <p:ext uri="{BB962C8B-B14F-4D97-AF65-F5344CB8AC3E}">
        <p14:creationId xmlns:p14="http://schemas.microsoft.com/office/powerpoint/2010/main" val="11875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1E4D4-83F2-0957-EE75-2CD854DBA9FD}"/>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Introduction</a:t>
            </a:r>
            <a:endParaRPr kumimoji="1" lang="zh-TW" altLang="en-US" dirty="0"/>
          </a:p>
        </p:txBody>
      </p:sp>
      <p:sp>
        <p:nvSpPr>
          <p:cNvPr id="3" name="內容版面配置區 2">
            <a:extLst>
              <a:ext uri="{FF2B5EF4-FFF2-40B4-BE49-F238E27FC236}">
                <a16:creationId xmlns:a16="http://schemas.microsoft.com/office/drawing/2014/main" id="{A2E61CA9-5037-A897-CBC7-92A1087C9272}"/>
              </a:ext>
            </a:extLst>
          </p:cNvPr>
          <p:cNvSpPr>
            <a:spLocks noGrp="1"/>
          </p:cNvSpPr>
          <p:nvPr>
            <p:ph idx="1"/>
          </p:nvPr>
        </p:nvSpPr>
        <p:spPr/>
        <p:txBody>
          <a:bodyPr>
            <a:normAutofit fontScale="85000" lnSpcReduction="10000"/>
          </a:bodyPr>
          <a:lstStyle/>
          <a:p>
            <a:pPr marL="0" indent="0">
              <a:buNone/>
            </a:pPr>
            <a:r>
              <a:rPr kumimoji="1" lang="en-US" altLang="zh-TW" sz="2400" dirty="0">
                <a:latin typeface="Times New Roman" panose="02020603050405020304" pitchFamily="18" charset="0"/>
                <a:cs typeface="Times New Roman" panose="02020603050405020304" pitchFamily="18" charset="0"/>
              </a:rPr>
              <a:t>The RDL routing problem can be classified into three types: </a:t>
            </a:r>
          </a:p>
          <a:p>
            <a:pPr marL="457200" indent="-457200">
              <a:buFont typeface="+mj-lt"/>
              <a:buAutoNum type="arabicParenR"/>
            </a:pPr>
            <a:r>
              <a:rPr kumimoji="1" lang="en-US" altLang="zh-TW" sz="2400" dirty="0">
                <a:latin typeface="Times New Roman" panose="02020603050405020304" pitchFamily="18" charset="0"/>
                <a:cs typeface="Times New Roman" panose="02020603050405020304" pitchFamily="18" charset="0"/>
              </a:rPr>
              <a:t>Free-assignment (FA) routing</a:t>
            </a:r>
          </a:p>
          <a:p>
            <a:pPr lvl="1"/>
            <a:r>
              <a:rPr kumimoji="1" lang="en-US" altLang="zh-TW" sz="2000" dirty="0">
                <a:latin typeface="Times New Roman" panose="02020603050405020304" pitchFamily="18" charset="0"/>
                <a:cs typeface="Times New Roman" panose="02020603050405020304" pitchFamily="18" charset="0"/>
              </a:rPr>
              <a:t>In FA routing, the router has the freedom to assign a net between an I/O pad and an arbitrary bump pad.</a:t>
            </a:r>
          </a:p>
          <a:p>
            <a:pPr lvl="1"/>
            <a:r>
              <a:rPr kumimoji="1" lang="en-US" altLang="zh-TW" sz="2000" dirty="0">
                <a:latin typeface="Times New Roman" panose="02020603050405020304" pitchFamily="18" charset="0"/>
                <a:cs typeface="Times New Roman" panose="02020603050405020304" pitchFamily="18" charset="0"/>
              </a:rPr>
              <a:t>Most previous works applied the network-flow algorithm to solve FA routing [6], [7], [8] with well-designed tile models [9].</a:t>
            </a:r>
          </a:p>
          <a:p>
            <a:pPr marL="457200" indent="-457200">
              <a:buFont typeface="+mj-lt"/>
              <a:buAutoNum type="arabicParenR"/>
            </a:pPr>
            <a:r>
              <a:rPr kumimoji="1" lang="en-US" altLang="zh-TW" sz="2400" dirty="0">
                <a:latin typeface="Times New Roman" panose="02020603050405020304" pitchFamily="18" charset="0"/>
                <a:cs typeface="Times New Roman" panose="02020603050405020304" pitchFamily="18" charset="0"/>
              </a:rPr>
              <a:t>Pre-assignment (PA) routing</a:t>
            </a:r>
          </a:p>
          <a:p>
            <a:pPr lvl="1"/>
            <a:r>
              <a:rPr kumimoji="1" lang="en-US" altLang="zh-TW" sz="2000" dirty="0">
                <a:latin typeface="Times New Roman" panose="02020603050405020304" pitchFamily="18" charset="0"/>
                <a:cs typeface="Times New Roman" panose="02020603050405020304" pitchFamily="18" charset="0"/>
              </a:rPr>
              <a:t>In contrast, PA routing is much more challenging because its net assignments between I/O pads and bump pads are predefined before routing.</a:t>
            </a:r>
          </a:p>
          <a:p>
            <a:pPr lvl="1"/>
            <a:r>
              <a:rPr kumimoji="1" lang="en-US" altLang="zh-TW" sz="2000" dirty="0">
                <a:latin typeface="Times New Roman" panose="02020603050405020304" pitchFamily="18" charset="0"/>
                <a:cs typeface="Times New Roman" panose="02020603050405020304" pitchFamily="18" charset="0"/>
              </a:rPr>
              <a:t>Fang et al. [10] handled the PA routing problem with an integer linear programming (ILP) formulation and proposed a variable/constraint reduction technique to speed up the ILP process.</a:t>
            </a:r>
          </a:p>
          <a:p>
            <a:pPr marL="457200" indent="-457200">
              <a:buFont typeface="+mj-lt"/>
              <a:buAutoNum type="arabicParenR"/>
            </a:pPr>
            <a:r>
              <a:rPr kumimoji="1" lang="en-US" altLang="zh-TW" sz="2400" dirty="0">
                <a:latin typeface="Times New Roman" panose="02020603050405020304" pitchFamily="18" charset="0"/>
                <a:cs typeface="Times New Roman" panose="02020603050405020304" pitchFamily="18" charset="0"/>
              </a:rPr>
              <a:t>Unified-assignment (UA) routing</a:t>
            </a:r>
          </a:p>
          <a:p>
            <a:pPr lvl="1"/>
            <a:r>
              <a:rPr kumimoji="1" lang="en-US" altLang="zh-TW" sz="2000" dirty="0">
                <a:latin typeface="Times New Roman" panose="02020603050405020304" pitchFamily="18" charset="0"/>
                <a:cs typeface="Times New Roman" panose="02020603050405020304" pitchFamily="18" charset="0"/>
              </a:rPr>
              <a:t>UA routing considers both PA and FA routing, where some net assignments are predefined but some are not.</a:t>
            </a:r>
          </a:p>
          <a:p>
            <a:pPr lvl="1"/>
            <a:r>
              <a:rPr kumimoji="1" lang="en-US" altLang="zh-TW" sz="2000" dirty="0">
                <a:latin typeface="Times New Roman" panose="02020603050405020304" pitchFamily="18" charset="0"/>
                <a:cs typeface="Times New Roman" panose="02020603050405020304" pitchFamily="18" charset="0"/>
              </a:rPr>
              <a:t>For UA routing, most previous works handled PA and FA routing in two separate stages [13], [14], [15], [16]. Fang et al. [13] applied the MCMF algorithm to generate PA and FA routing guides sequentially based on Delaunay Triangulation (DT) and the Voronoi Diagram (VD).</a:t>
            </a:r>
          </a:p>
        </p:txBody>
      </p:sp>
    </p:spTree>
    <p:extLst>
      <p:ext uri="{BB962C8B-B14F-4D97-AF65-F5344CB8AC3E}">
        <p14:creationId xmlns:p14="http://schemas.microsoft.com/office/powerpoint/2010/main" val="230623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1E4D4-83F2-0957-EE75-2CD854DBA9FD}"/>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Motivation</a:t>
            </a:r>
            <a:endParaRPr kumimoji="1" lang="zh-TW" altLang="en-US" dirty="0"/>
          </a:p>
        </p:txBody>
      </p:sp>
      <p:sp>
        <p:nvSpPr>
          <p:cNvPr id="3" name="內容版面配置區 2">
            <a:extLst>
              <a:ext uri="{FF2B5EF4-FFF2-40B4-BE49-F238E27FC236}">
                <a16:creationId xmlns:a16="http://schemas.microsoft.com/office/drawing/2014/main" id="{A2E61CA9-5037-A897-CBC7-92A1087C9272}"/>
              </a:ext>
            </a:extLst>
          </p:cNvPr>
          <p:cNvSpPr>
            <a:spLocks noGrp="1"/>
          </p:cNvSpPr>
          <p:nvPr>
            <p:ph idx="1"/>
          </p:nvPr>
        </p:nvSpPr>
        <p:spPr/>
        <p:txBody>
          <a:bodyPr>
            <a:normAutofit lnSpcReduction="10000"/>
          </a:bodyPr>
          <a:lstStyle/>
          <a:p>
            <a:r>
              <a:rPr kumimoji="1" lang="en-US" altLang="zh-TW" sz="2400" dirty="0">
                <a:latin typeface="Times New Roman" panose="02020603050405020304" pitchFamily="18" charset="0"/>
                <a:cs typeface="Times New Roman" panose="02020603050405020304" pitchFamily="18" charset="0"/>
              </a:rPr>
              <a:t>For UA routing, most previous works handled FA and PA nets in two separate stages. </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For example, the state-of-the-art work [16] extended from [12] first handled PA routing and then applied the MCMF algorithm for FA routing. </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Though this work can obtain better routing solutions over other previous works mainly because it considers flexible vias during routing, its solution space in the second stage is often limited by the result from the first stage. </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Besides, the routing graphs in [12], [16] may also have some scalability issues.</a:t>
            </a:r>
            <a:endParaRPr kumimoji="1" lang="zh-TW" altLang="en-US" sz="24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43E23570-1DDF-A568-57CC-D7E05EC11295}"/>
              </a:ext>
            </a:extLst>
          </p:cNvPr>
          <p:cNvSpPr txBox="1"/>
          <p:nvPr/>
        </p:nvSpPr>
        <p:spPr>
          <a:xfrm>
            <a:off x="838200" y="6031210"/>
            <a:ext cx="10253063" cy="584775"/>
          </a:xfrm>
          <a:prstGeom prst="rect">
            <a:avLst/>
          </a:prstGeom>
          <a:noFill/>
        </p:spPr>
        <p:txBody>
          <a:bodyPr wrap="none" rtlCol="0">
            <a:spAutoFit/>
          </a:bodyPr>
          <a:lstStyle/>
          <a:p>
            <a:r>
              <a:rPr kumimoji="1" lang="en-US" altLang="zh-TW" sz="1600" dirty="0">
                <a:solidFill>
                  <a:schemeClr val="bg1">
                    <a:lumMod val="75000"/>
                  </a:schemeClr>
                </a:solidFill>
              </a:rPr>
              <a:t>[12] H.-T. Wen, Y.-J. Cai, and Y. Hsu, “Via-based redistribution layer routing for info packages with irregular pad structures”</a:t>
            </a:r>
          </a:p>
          <a:p>
            <a:r>
              <a:rPr kumimoji="1" lang="en-US" altLang="zh-TW" sz="1600" dirty="0">
                <a:solidFill>
                  <a:schemeClr val="bg1">
                    <a:lumMod val="75000"/>
                  </a:schemeClr>
                </a:solidFill>
              </a:rPr>
              <a:t>[16] H.-T. Wen, “Via-based Redistribution Layer Routing for </a:t>
            </a:r>
            <a:r>
              <a:rPr kumimoji="1" lang="en-US" altLang="zh-TW" sz="1600" dirty="0" err="1">
                <a:solidFill>
                  <a:schemeClr val="bg1">
                    <a:lumMod val="75000"/>
                  </a:schemeClr>
                </a:solidFill>
              </a:rPr>
              <a:t>InFO</a:t>
            </a:r>
            <a:r>
              <a:rPr kumimoji="1" lang="en-US" altLang="zh-TW" sz="1600" dirty="0">
                <a:solidFill>
                  <a:schemeClr val="bg1">
                    <a:lumMod val="75000"/>
                  </a:schemeClr>
                </a:solidFill>
              </a:rPr>
              <a:t> Packages with Irregular Pad Structures”</a:t>
            </a:r>
            <a:endParaRPr kumimoji="1" lang="zh-TW" altLang="en-US" sz="1600" dirty="0">
              <a:solidFill>
                <a:schemeClr val="bg1">
                  <a:lumMod val="75000"/>
                </a:schemeClr>
              </a:solidFill>
            </a:endParaRPr>
          </a:p>
        </p:txBody>
      </p:sp>
      <p:sp>
        <p:nvSpPr>
          <p:cNvPr id="7" name="文字方塊 6">
            <a:extLst>
              <a:ext uri="{FF2B5EF4-FFF2-40B4-BE49-F238E27FC236}">
                <a16:creationId xmlns:a16="http://schemas.microsoft.com/office/drawing/2014/main" id="{B83F0929-1C88-A4FB-04F7-4DE6372C412A}"/>
              </a:ext>
            </a:extLst>
          </p:cNvPr>
          <p:cNvSpPr txBox="1"/>
          <p:nvPr/>
        </p:nvSpPr>
        <p:spPr>
          <a:xfrm>
            <a:off x="492572" y="6308209"/>
            <a:ext cx="184731" cy="369332"/>
          </a:xfrm>
          <a:prstGeom prst="rect">
            <a:avLst/>
          </a:prstGeom>
          <a:noFill/>
        </p:spPr>
        <p:txBody>
          <a:bodyPr wrap="none" rtlCol="0">
            <a:spAutoFit/>
          </a:bodyPr>
          <a:lstStyle/>
          <a:p>
            <a:endParaRPr kumimoji="1" lang="zh-TW" altLang="en-US" dirty="0">
              <a:solidFill>
                <a:schemeClr val="bg1">
                  <a:lumMod val="65000"/>
                </a:schemeClr>
              </a:solidFill>
            </a:endParaRPr>
          </a:p>
        </p:txBody>
      </p:sp>
    </p:spTree>
    <p:extLst>
      <p:ext uri="{BB962C8B-B14F-4D97-AF65-F5344CB8AC3E}">
        <p14:creationId xmlns:p14="http://schemas.microsoft.com/office/powerpoint/2010/main" val="20990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1E4D4-83F2-0957-EE75-2CD854DBA9FD}"/>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Motivation</a:t>
            </a:r>
            <a:endParaRPr kumimoji="1" lang="zh-TW" altLang="en-US" dirty="0"/>
          </a:p>
        </p:txBody>
      </p:sp>
      <p:sp>
        <p:nvSpPr>
          <p:cNvPr id="7" name="文字方塊 6">
            <a:extLst>
              <a:ext uri="{FF2B5EF4-FFF2-40B4-BE49-F238E27FC236}">
                <a16:creationId xmlns:a16="http://schemas.microsoft.com/office/drawing/2014/main" id="{B83F0929-1C88-A4FB-04F7-4DE6372C412A}"/>
              </a:ext>
            </a:extLst>
          </p:cNvPr>
          <p:cNvSpPr txBox="1"/>
          <p:nvPr/>
        </p:nvSpPr>
        <p:spPr>
          <a:xfrm>
            <a:off x="492572" y="6308209"/>
            <a:ext cx="184731" cy="369332"/>
          </a:xfrm>
          <a:prstGeom prst="rect">
            <a:avLst/>
          </a:prstGeom>
          <a:noFill/>
        </p:spPr>
        <p:txBody>
          <a:bodyPr wrap="none" rtlCol="0">
            <a:spAutoFit/>
          </a:bodyPr>
          <a:lstStyle/>
          <a:p>
            <a:endParaRPr kumimoji="1" lang="zh-TW" altLang="en-US" dirty="0">
              <a:solidFill>
                <a:schemeClr val="bg1">
                  <a:lumMod val="65000"/>
                </a:schemeClr>
              </a:solidFill>
            </a:endParaRPr>
          </a:p>
        </p:txBody>
      </p:sp>
      <p:pic>
        <p:nvPicPr>
          <p:cNvPr id="9" name="圖片 8">
            <a:extLst>
              <a:ext uri="{FF2B5EF4-FFF2-40B4-BE49-F238E27FC236}">
                <a16:creationId xmlns:a16="http://schemas.microsoft.com/office/drawing/2014/main" id="{66CD8A7A-758D-DC27-FC41-EA0F26601396}"/>
              </a:ext>
            </a:extLst>
          </p:cNvPr>
          <p:cNvPicPr>
            <a:picLocks noChangeAspect="1"/>
          </p:cNvPicPr>
          <p:nvPr/>
        </p:nvPicPr>
        <p:blipFill>
          <a:blip r:embed="rId3"/>
          <a:stretch>
            <a:fillRect/>
          </a:stretch>
        </p:blipFill>
        <p:spPr>
          <a:xfrm>
            <a:off x="2417897" y="3013075"/>
            <a:ext cx="6959600" cy="3479800"/>
          </a:xfrm>
          <a:prstGeom prst="rect">
            <a:avLst/>
          </a:prstGeom>
        </p:spPr>
      </p:pic>
      <p:sp>
        <p:nvSpPr>
          <p:cNvPr id="5" name="內容版面配置區 4">
            <a:extLst>
              <a:ext uri="{FF2B5EF4-FFF2-40B4-BE49-F238E27FC236}">
                <a16:creationId xmlns:a16="http://schemas.microsoft.com/office/drawing/2014/main" id="{C5851F4E-F6C7-72EC-C0D0-6A928755C225}"/>
              </a:ext>
            </a:extLst>
          </p:cNvPr>
          <p:cNvSpPr>
            <a:spLocks noGrp="1"/>
          </p:cNvSpPr>
          <p:nvPr>
            <p:ph idx="1"/>
          </p:nvPr>
        </p:nvSpPr>
        <p:spPr/>
        <p:txBody>
          <a:bodyPr>
            <a:normAutofit/>
          </a:bodyPr>
          <a:lstStyle/>
          <a:p>
            <a:r>
              <a:rPr lang="en-US" altLang="zh-TW" sz="2400" dirty="0">
                <a:latin typeface="Times New Roman" panose="02020603050405020304" pitchFamily="18" charset="0"/>
                <a:cs typeface="Times New Roman" panose="02020603050405020304" pitchFamily="18" charset="0"/>
              </a:rPr>
              <a:t>Obviously, the size of its resulting routing graph may grow dramatically while more segments are generated.</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6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D1E4D4-83F2-0957-EE75-2CD854DBA9FD}"/>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Contribution</a:t>
            </a:r>
            <a:endParaRPr kumimoji="1" lang="zh-TW" altLang="en-US" dirty="0"/>
          </a:p>
        </p:txBody>
      </p:sp>
      <p:sp>
        <p:nvSpPr>
          <p:cNvPr id="3" name="內容版面配置區 2">
            <a:extLst>
              <a:ext uri="{FF2B5EF4-FFF2-40B4-BE49-F238E27FC236}">
                <a16:creationId xmlns:a16="http://schemas.microsoft.com/office/drawing/2014/main" id="{A2E61CA9-5037-A897-CBC7-92A1087C9272}"/>
              </a:ext>
            </a:extLst>
          </p:cNvPr>
          <p:cNvSpPr>
            <a:spLocks noGrp="1"/>
          </p:cNvSpPr>
          <p:nvPr>
            <p:ph idx="1"/>
          </p:nvPr>
        </p:nvSpPr>
        <p:spPr/>
        <p:txBody>
          <a:bodyPr>
            <a:normAutofit fontScale="92500"/>
          </a:bodyPr>
          <a:lstStyle/>
          <a:p>
            <a:r>
              <a:rPr kumimoji="1" lang="en-US" altLang="zh-TW" sz="2400" dirty="0">
                <a:latin typeface="Times New Roman" panose="02020603050405020304" pitchFamily="18" charset="0"/>
                <a:cs typeface="Times New Roman" panose="02020603050405020304" pitchFamily="18" charset="0"/>
              </a:rPr>
              <a:t>The number of partitioned regions to be within O(|V|</a:t>
            </a:r>
            <a:r>
              <a:rPr kumimoji="1" lang="en-US" altLang="zh-TW" sz="2400" baseline="30000" dirty="0">
                <a:latin typeface="Times New Roman" panose="02020603050405020304" pitchFamily="18" charset="0"/>
                <a:cs typeface="Times New Roman" panose="02020603050405020304" pitchFamily="18" charset="0"/>
              </a:rPr>
              <a:t>2</a:t>
            </a:r>
            <a:r>
              <a:rPr kumimoji="1" lang="en-US" altLang="zh-TW" sz="2400" dirty="0">
                <a:latin typeface="Times New Roman" panose="02020603050405020304" pitchFamily="18" charset="0"/>
                <a:cs typeface="Times New Roman" panose="02020603050405020304" pitchFamily="18" charset="0"/>
              </a:rPr>
              <a:t>), where |V| is the number of vias.</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We develop a novel simultaneous routing framework with a chord-based tile model and net-sequence list to search for FA and PA global routing guides on the same routing graph.</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We present a geometry-based pattern routing algorithm to obtain a routing solution, and then a net padding method to handle failed routes.</a:t>
            </a:r>
          </a:p>
          <a:p>
            <a:endParaRPr kumimoji="1" lang="en-US" altLang="zh-TW" sz="2400" dirty="0">
              <a:latin typeface="Times New Roman" panose="02020603050405020304" pitchFamily="18" charset="0"/>
              <a:cs typeface="Times New Roman" panose="02020603050405020304" pitchFamily="18" charset="0"/>
            </a:endParaRPr>
          </a:p>
          <a:p>
            <a:r>
              <a:rPr kumimoji="1" lang="en-US" altLang="zh-TW" sz="2400" dirty="0">
                <a:latin typeface="Times New Roman" panose="02020603050405020304" pitchFamily="18" charset="0"/>
                <a:cs typeface="Times New Roman" panose="02020603050405020304" pitchFamily="18" charset="0"/>
              </a:rPr>
              <a:t>Experimental results show that our algorithm can achieve 100% </a:t>
            </a:r>
            <a:r>
              <a:rPr kumimoji="1" lang="en-US" altLang="zh-TW" sz="2400" dirty="0" err="1">
                <a:latin typeface="Times New Roman" panose="02020603050405020304" pitchFamily="18" charset="0"/>
                <a:cs typeface="Times New Roman" panose="02020603050405020304" pitchFamily="18" charset="0"/>
              </a:rPr>
              <a:t>routability</a:t>
            </a:r>
            <a:r>
              <a:rPr kumimoji="1" lang="en-US" altLang="zh-TW" sz="2400" dirty="0">
                <a:latin typeface="Times New Roman" panose="02020603050405020304" pitchFamily="18" charset="0"/>
                <a:cs typeface="Times New Roman" panose="02020603050405020304" pitchFamily="18" charset="0"/>
              </a:rPr>
              <a:t> and an average of 30X speedup over the state-of-the-art work [16].</a:t>
            </a:r>
            <a:endParaRPr kumimoji="1"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06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D3A4C-4597-51DB-7092-5D8B78A03918}"/>
              </a:ext>
            </a:extLst>
          </p:cNvPr>
          <p:cNvSpPr>
            <a:spLocks noGrp="1"/>
          </p:cNvSpPr>
          <p:nvPr>
            <p:ph type="title"/>
          </p:nvPr>
        </p:nvSpPr>
        <p:spPr/>
        <p:txBody>
          <a:bodyPr/>
          <a:lstStyle/>
          <a:p>
            <a:r>
              <a:rPr kumimoji="1" lang="en-US" altLang="zh-TW" dirty="0">
                <a:latin typeface="Times New Roman" panose="02020603050405020304" pitchFamily="18" charset="0"/>
                <a:cs typeface="Times New Roman" panose="02020603050405020304" pitchFamily="18" charset="0"/>
              </a:rPr>
              <a:t>Outline</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C3AB6B4-702A-C950-2463-8B2598181993}"/>
              </a:ext>
            </a:extLst>
          </p:cNvPr>
          <p:cNvSpPr>
            <a:spLocks noGrp="1"/>
          </p:cNvSpPr>
          <p:nvPr>
            <p:ph idx="1"/>
          </p:nvPr>
        </p:nvSpPr>
        <p:spPr/>
        <p:txBody>
          <a:bodyPr/>
          <a:lstStyle/>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Introduction</a:t>
            </a:r>
          </a:p>
          <a:p>
            <a:r>
              <a:rPr kumimoji="1" lang="en-US" altLang="zh-TW" dirty="0">
                <a:latin typeface="Times New Roman" panose="02020603050405020304" pitchFamily="18" charset="0"/>
                <a:cs typeface="Times New Roman" panose="02020603050405020304" pitchFamily="18" charset="0"/>
              </a:rPr>
              <a:t>Preliminaries</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Algorithms</a:t>
            </a:r>
          </a:p>
          <a:p>
            <a:r>
              <a:rPr kumimoji="1" lang="en-US" altLang="zh-TW" dirty="0">
                <a:solidFill>
                  <a:schemeClr val="bg1">
                    <a:lumMod val="85000"/>
                  </a:schemeClr>
                </a:solidFill>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41806537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1968</Words>
  <Application>Microsoft Macintosh PowerPoint</Application>
  <PresentationFormat>寬螢幕</PresentationFormat>
  <Paragraphs>166</Paragraphs>
  <Slides>35</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35</vt:i4>
      </vt:variant>
    </vt:vector>
  </HeadingPairs>
  <TitlesOfParts>
    <vt:vector size="41" baseType="lpstr">
      <vt:lpstr>Arial</vt:lpstr>
      <vt:lpstr>Calibri</vt:lpstr>
      <vt:lpstr>Calibri Light</vt:lpstr>
      <vt:lpstr>Cambria Math</vt:lpstr>
      <vt:lpstr>Times New Roman</vt:lpstr>
      <vt:lpstr>Office 佈景主題</vt:lpstr>
      <vt:lpstr>Simultaneous Pre- and Free-assignment Routing for Multiple Redistribution Layers with Irregular Vias</vt:lpstr>
      <vt:lpstr>Outline</vt:lpstr>
      <vt:lpstr>Outline</vt:lpstr>
      <vt:lpstr>Introduction</vt:lpstr>
      <vt:lpstr>Introduction</vt:lpstr>
      <vt:lpstr>Motivation</vt:lpstr>
      <vt:lpstr>Motivation</vt:lpstr>
      <vt:lpstr>Contribution</vt:lpstr>
      <vt:lpstr>Outline</vt:lpstr>
      <vt:lpstr>Terminologies and Notations</vt:lpstr>
      <vt:lpstr>RDL Routing Constraints</vt:lpstr>
      <vt:lpstr>Problem Formulation</vt:lpstr>
      <vt:lpstr>Outline</vt:lpstr>
      <vt:lpstr>Algorithm Flow</vt:lpstr>
      <vt:lpstr>Preprocessing</vt:lpstr>
      <vt:lpstr>Preprocessing</vt:lpstr>
      <vt:lpstr>Preprocessing</vt:lpstr>
      <vt:lpstr>Preprocessing</vt:lpstr>
      <vt:lpstr>Preprocessing</vt:lpstr>
      <vt:lpstr>Number of convex cells</vt:lpstr>
      <vt:lpstr>Number of convex cells</vt:lpstr>
      <vt:lpstr>Global Routing</vt:lpstr>
      <vt:lpstr>Global Routing</vt:lpstr>
      <vt:lpstr>Global Routing</vt:lpstr>
      <vt:lpstr>Global Routing</vt:lpstr>
      <vt:lpstr>Detailed Routing</vt:lpstr>
      <vt:lpstr>Detailed Routing</vt:lpstr>
      <vt:lpstr>Detailed Routing</vt:lpstr>
      <vt:lpstr>Detailed Routing</vt:lpstr>
      <vt:lpstr>Outline</vt:lpstr>
      <vt:lpstr>Experimental Setting</vt:lpstr>
      <vt:lpstr>Experimental Results</vt:lpstr>
      <vt:lpstr>Thanks for Listening.</vt:lpstr>
      <vt:lpstr>Backups Free/pre – assignment with tile model</vt:lpstr>
      <vt:lpstr>Backups Delaunay Triangulation (DT) vs Voronoi Diagram (VD)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Simultaneous Pre- and Free-assignment Routing for Multiple Redistribution Layers with Irregular Vias</dc:title>
  <dc:creator>林子鵑</dc:creator>
  <cp:lastModifiedBy>林子鵑</cp:lastModifiedBy>
  <cp:revision>7</cp:revision>
  <dcterms:created xsi:type="dcterms:W3CDTF">2022-09-10T05:57:46Z</dcterms:created>
  <dcterms:modified xsi:type="dcterms:W3CDTF">2022-09-11T15:21:50Z</dcterms:modified>
</cp:coreProperties>
</file>