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6" r:id="rId5"/>
    <p:sldId id="258" r:id="rId6"/>
    <p:sldId id="259" r:id="rId7"/>
    <p:sldId id="261" r:id="rId8"/>
    <p:sldId id="260" r:id="rId9"/>
    <p:sldId id="262" r:id="rId10"/>
    <p:sldId id="263" r:id="rId11"/>
    <p:sldId id="265" r:id="rId12"/>
    <p:sldId id="268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83" autoAdjust="0"/>
  </p:normalViewPr>
  <p:slideViewPr>
    <p:cSldViewPr snapToGrid="0">
      <p:cViewPr varScale="1">
        <p:scale>
          <a:sx n="73" d="100"/>
          <a:sy n="73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AEE55-AF5C-4263-AD0A-D0F628F090C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39F2-4407-413D-BA79-7A8EA78B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 window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continuous data to be analyzed (needed for FFT)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639F2-4407-413D-BA79-7A8EA78BB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 window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continuous data to be analyzed (needed for FFT)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639F2-4407-413D-BA79-7A8EA78BB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E817-A787-4506-9F12-9E3765166D4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96AA-FF25-4D52-8242-96D7D2DE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136" y="25879"/>
            <a:ext cx="10762891" cy="2387600"/>
          </a:xfrm>
        </p:spPr>
        <p:txBody>
          <a:bodyPr>
            <a:normAutofit/>
          </a:bodyPr>
          <a:lstStyle/>
          <a:p>
            <a:r>
              <a:rPr lang="en-US" sz="7200" dirty="0"/>
              <a:t>Scoring Guidelines: HF-HRV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53" y="3142739"/>
            <a:ext cx="3883801" cy="2201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84376"/>
            <a:ext cx="12192000" cy="5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97194"/>
            <a:ext cx="12192000" cy="130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82451"/>
            <a:ext cx="12192000" cy="5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833941"/>
            <a:ext cx="12192000" cy="5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646759"/>
            <a:ext cx="12192000" cy="130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6532016"/>
            <a:ext cx="12192000" cy="5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8702" y="13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Rules For Editing: 10 Percent Rule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7228" y="1860099"/>
            <a:ext cx="9894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Don’t edit more than </a:t>
            </a:r>
            <a:r>
              <a:rPr lang="en-US" sz="2400" b="1" dirty="0"/>
              <a:t>10%</a:t>
            </a:r>
            <a:r>
              <a:rPr lang="en-US" sz="2400" dirty="0"/>
              <a:t> of the segment.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means if there are 60 beats, do not midbeats more than 6 R peaks.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need to edit more than 10% to keep the segment, discard that segment (aka don’t write it (aka don’t press “write” before moving on)).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>
            <a:off x="-903018" y="5244728"/>
            <a:ext cx="2119903" cy="3050293"/>
            <a:chOff x="-903018" y="5244728"/>
            <a:chExt cx="2119903" cy="3050293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0954977">
            <a:off x="10984182" y="-1395049"/>
            <a:ext cx="2119903" cy="3050293"/>
            <a:chOff x="-903018" y="5244728"/>
            <a:chExt cx="2119903" cy="3050293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85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8702" y="13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Rules For Editing: Midbeats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7228" y="1860099"/>
            <a:ext cx="9894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Midbeats</a:t>
            </a:r>
            <a:r>
              <a:rPr lang="en-US" sz="2400" dirty="0"/>
              <a:t> set the R peak as the average between two labeled R peaks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edits the data by inserting points that are not necessarily present (essentially making up data using best guess algorithms)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Therefore do not make </a:t>
            </a:r>
            <a:r>
              <a:rPr lang="en-US" sz="2400" b="1" dirty="0"/>
              <a:t>more than 2 midbeats </a:t>
            </a:r>
            <a:r>
              <a:rPr lang="en-US" sz="2400" dirty="0"/>
              <a:t>in a 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1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3037" y="319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Tips and Tricks (Or Just Things to Know)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7228" y="1860099"/>
            <a:ext cx="9894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>
            <a:off x="-903018" y="5244728"/>
            <a:ext cx="2119903" cy="3050293"/>
            <a:chOff x="-903018" y="5244728"/>
            <a:chExt cx="2119903" cy="3050293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0954977">
            <a:off x="10984182" y="-1395049"/>
            <a:ext cx="2119903" cy="3050293"/>
            <a:chOff x="-903018" y="5244728"/>
            <a:chExt cx="2119903" cy="3050293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509628" y="2012499"/>
            <a:ext cx="9894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Always zoom back out to make sure you aren’t missing any yellow diamonds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After you finish editing a segment, click “Write” to make sure it is exported to the .csv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Your files will save as edit files and .csv outputs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12BCB5-AD75-44A5-8E97-F25B42B1A8DC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3211F623-0D8A-4F2D-9905-FF2371EBFD7C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5CC55A0A-699D-40C1-91F2-AD0E1D0D228D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E2AB29D-FBF0-4D91-A88B-D2977940D9C5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CCA0A-750C-4146-A120-AAF4ACA56FC3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FE189C7B-5A0C-47F6-AF4B-23EA16E48CE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23E3085-5FD2-475B-8946-B27144AA534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716B7CF9-C9B9-4036-91D8-5D9B109737A8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77F1008-4F21-4443-A1E4-16F108C2DDA3}"/>
              </a:ext>
            </a:extLst>
          </p:cNvPr>
          <p:cNvSpPr txBox="1">
            <a:spLocks/>
          </p:cNvSpPr>
          <p:nvPr/>
        </p:nvSpPr>
        <p:spPr>
          <a:xfrm>
            <a:off x="403037" y="319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Keeping Notes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A1F2A5-7D63-4CA7-9376-58CC3E3A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726446"/>
            <a:ext cx="11483340" cy="2484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52E4B3-5BB3-4F57-8C2C-C2608112A779}"/>
              </a:ext>
            </a:extLst>
          </p:cNvPr>
          <p:cNvSpPr txBox="1"/>
          <p:nvPr/>
        </p:nvSpPr>
        <p:spPr>
          <a:xfrm>
            <a:off x="2141463" y="4850505"/>
            <a:ext cx="759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track of the edits you make for each subject and each segment – this will be super helpful if you need to go back and re-edit or show anyone what you have done!</a:t>
            </a:r>
          </a:p>
          <a:p>
            <a:endParaRPr lang="en-US" dirty="0"/>
          </a:p>
          <a:p>
            <a:r>
              <a:rPr lang="en-US" dirty="0"/>
              <a:t>I like to use a Google spreadsheet, but find what works for you</a:t>
            </a:r>
          </a:p>
        </p:txBody>
      </p:sp>
    </p:spTree>
    <p:extLst>
      <p:ext uri="{BB962C8B-B14F-4D97-AF65-F5344CB8AC3E}">
        <p14:creationId xmlns:p14="http://schemas.microsoft.com/office/powerpoint/2010/main" val="123925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4" y="2038299"/>
            <a:ext cx="4545899" cy="4545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59558" y="714860"/>
            <a:ext cx="346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Soon this will be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9368">
            <a:off x="3433117" y="2011803"/>
            <a:ext cx="2590671" cy="12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Overview: Steps to Scoring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3852561" y="2105658"/>
            <a:ext cx="938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Load in your data (.</a:t>
            </a:r>
            <a:r>
              <a:rPr lang="en-US" sz="2400" dirty="0" err="1"/>
              <a:t>mwi</a:t>
            </a:r>
            <a:r>
              <a:rPr lang="en-US" sz="2400" dirty="0"/>
              <a:t>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the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other settings are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Determine if ECG wave is inverted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Edit each 60 second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your data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both the edit file and .csv </a:t>
            </a:r>
          </a:p>
        </p:txBody>
      </p:sp>
    </p:spTree>
    <p:extLst>
      <p:ext uri="{BB962C8B-B14F-4D97-AF65-F5344CB8AC3E}">
        <p14:creationId xmlns:p14="http://schemas.microsoft.com/office/powerpoint/2010/main" val="33588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ECG Waveform: Know How to Find R-Peaks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98" y="2493033"/>
            <a:ext cx="4720285" cy="1940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6022" y="2363638"/>
            <a:ext cx="419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pretty easy if your data is clean, but might be more difficult in noisy data</a:t>
            </a:r>
          </a:p>
          <a:p>
            <a:endParaRPr lang="en-US" dirty="0"/>
          </a:p>
          <a:p>
            <a:r>
              <a:rPr lang="en-US" dirty="0"/>
              <a:t>Look for sharp peaks followed by sharp troughs</a:t>
            </a:r>
          </a:p>
          <a:p>
            <a:endParaRPr lang="en-US" dirty="0"/>
          </a:p>
          <a:p>
            <a:r>
              <a:rPr lang="en-US" dirty="0"/>
              <a:t>R-peaks should be relatively evenly spaced (more on that later)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>
            <a:off x="-903018" y="5244728"/>
            <a:ext cx="2119903" cy="3050293"/>
            <a:chOff x="-903018" y="5244728"/>
            <a:chExt cx="2119903" cy="3050293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0954977">
            <a:off x="10984182" y="-1395049"/>
            <a:ext cx="2119903" cy="3050293"/>
            <a:chOff x="-903018" y="5244728"/>
            <a:chExt cx="2119903" cy="3050293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37" y="1205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Setup: Load in a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>
            <a:off x="-903018" y="5244728"/>
            <a:ext cx="2119903" cy="3050293"/>
            <a:chOff x="-903018" y="5244728"/>
            <a:chExt cx="2119903" cy="3050293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0954977">
            <a:off x="10984182" y="-1395049"/>
            <a:ext cx="2119903" cy="3050293"/>
            <a:chOff x="-903018" y="5244728"/>
            <a:chExt cx="2119903" cy="3050293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8781C5C-2D75-4BF7-AE74-32458FC1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46" y="1549051"/>
            <a:ext cx="6367009" cy="4558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0D0396-1E42-49C9-A5C4-CDEA768476FA}"/>
              </a:ext>
            </a:extLst>
          </p:cNvPr>
          <p:cNvSpPr txBox="1"/>
          <p:nvPr/>
        </p:nvSpPr>
        <p:spPr>
          <a:xfrm>
            <a:off x="8562911" y="3201153"/>
            <a:ext cx="35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your ECG and Respiration channels right after you open the file</a:t>
            </a:r>
          </a:p>
        </p:txBody>
      </p:sp>
    </p:spTree>
    <p:extLst>
      <p:ext uri="{BB962C8B-B14F-4D97-AF65-F5344CB8AC3E}">
        <p14:creationId xmlns:p14="http://schemas.microsoft.com/office/powerpoint/2010/main" val="366441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Settings: Hamming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624" y="1860131"/>
            <a:ext cx="6102706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0913" y="2760453"/>
            <a:ext cx="490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“HRV Calibration Settings” tab</a:t>
            </a:r>
          </a:p>
          <a:p>
            <a:endParaRPr lang="en-US" dirty="0"/>
          </a:p>
          <a:p>
            <a:r>
              <a:rPr lang="en-US" dirty="0"/>
              <a:t>There are a few different windowing functions, but we use the hamming window (which is the most commonly used window)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5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37" y="1843088"/>
            <a:ext cx="6102706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Settings: Frequency Bands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2120" y="2424023"/>
            <a:ext cx="527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“HRV Calibration Settings” tab</a:t>
            </a:r>
          </a:p>
          <a:p>
            <a:endParaRPr lang="en-US" dirty="0"/>
          </a:p>
          <a:p>
            <a:r>
              <a:rPr lang="en-US" dirty="0"/>
              <a:t>Remember we are interested in the </a:t>
            </a:r>
            <a:r>
              <a:rPr lang="en-US" b="1" dirty="0"/>
              <a:t>high frequency</a:t>
            </a:r>
            <a:r>
              <a:rPr lang="en-US" dirty="0"/>
              <a:t> band </a:t>
            </a:r>
          </a:p>
          <a:p>
            <a:endParaRPr lang="en-US" dirty="0"/>
          </a:p>
          <a:p>
            <a:r>
              <a:rPr lang="en-US" dirty="0"/>
              <a:t>Make sure HF/RSA Band (Hz) is set to </a:t>
            </a:r>
            <a:r>
              <a:rPr lang="en-US" b="1" dirty="0"/>
              <a:t>0.120 – 0.400 Hz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you are working with child data the HF/RSA Band (Hz) should be set to </a:t>
            </a:r>
            <a:r>
              <a:rPr lang="en-US" b="1" dirty="0"/>
              <a:t>0.240 – 1.04 Hz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Settings: Respiratory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9823" y="2947710"/>
            <a:ext cx="527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“HRV Calibration Settings” tab</a:t>
            </a:r>
          </a:p>
          <a:p>
            <a:endParaRPr lang="en-US" dirty="0"/>
          </a:p>
          <a:p>
            <a:r>
              <a:rPr lang="en-US" dirty="0"/>
              <a:t>Set “</a:t>
            </a:r>
            <a:r>
              <a:rPr lang="en-US" dirty="0" err="1"/>
              <a:t>Resp</a:t>
            </a:r>
            <a:r>
              <a:rPr lang="en-US" dirty="0"/>
              <a:t> Signal to Use” to Z0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5529823">
            <a:off x="11132048" y="5117716"/>
            <a:ext cx="2119903" cy="3050293"/>
            <a:chOff x="-903018" y="5244728"/>
            <a:chExt cx="2119903" cy="3050293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01" y="1843088"/>
            <a:ext cx="6102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37" y="1205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The Data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911" y="1321032"/>
            <a:ext cx="6933858" cy="50303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>
            <a:off x="-903018" y="5244728"/>
            <a:ext cx="2119903" cy="3050293"/>
            <a:chOff x="-903018" y="5244728"/>
            <a:chExt cx="2119903" cy="3050293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538B47-A09F-44BC-867F-E85807D2EEA9}"/>
              </a:ext>
            </a:extLst>
          </p:cNvPr>
          <p:cNvGrpSpPr/>
          <p:nvPr/>
        </p:nvGrpSpPr>
        <p:grpSpPr>
          <a:xfrm rot="10954977">
            <a:off x="10984182" y="-1395049"/>
            <a:ext cx="2119903" cy="3050293"/>
            <a:chOff x="-903018" y="5244728"/>
            <a:chExt cx="2119903" cy="3050293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F7BCE006-E9C8-49B6-A6D5-E6D687BD2050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214F0A6B-BEB0-479D-BF2F-35A078091EF2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C209D165-1F42-4E9B-BF42-B0BBF67D50A1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54633" y="2760453"/>
            <a:ext cx="2837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 peaks will be labeled with </a:t>
            </a:r>
            <a:r>
              <a:rPr lang="en-US" b="1" dirty="0">
                <a:solidFill>
                  <a:srgbClr val="00B0F0"/>
                </a:solidFill>
              </a:rPr>
              <a:t>BLUE DOTS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Incorrect R peaks will be labeled with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YELLOW DIAMONDS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0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566" y="1366563"/>
            <a:ext cx="98943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need at least </a:t>
            </a:r>
            <a:r>
              <a:rPr lang="en-US" sz="2400" b="1" dirty="0"/>
              <a:t>30 seconds</a:t>
            </a:r>
            <a:r>
              <a:rPr lang="en-US" sz="2400" dirty="0"/>
              <a:t> of continuous data (this can be in the middle or at either end – it just needs to be 30 seconds without breaks!)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8702" y="13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Rules For Editing: 30 Second Rule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212AA5-251A-4E6F-AF8A-8F157D26F48B}"/>
              </a:ext>
            </a:extLst>
          </p:cNvPr>
          <p:cNvGrpSpPr/>
          <p:nvPr/>
        </p:nvGrpSpPr>
        <p:grpSpPr>
          <a:xfrm rot="5400000">
            <a:off x="-984465" y="-1329465"/>
            <a:ext cx="2119903" cy="3050293"/>
            <a:chOff x="-903018" y="5244728"/>
            <a:chExt cx="2119903" cy="3050293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F8B9934-6FDF-4887-89E0-57E6FE3E2277}"/>
                </a:ext>
              </a:extLst>
            </p:cNvPr>
            <p:cNvSpPr/>
            <p:nvPr/>
          </p:nvSpPr>
          <p:spPr>
            <a:xfrm rot="2751474">
              <a:off x="-835213" y="5669129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4620ACF6-F3A3-447E-97D2-BE3BF1CDB505}"/>
                </a:ext>
              </a:extLst>
            </p:cNvPr>
            <p:cNvSpPr/>
            <p:nvPr/>
          </p:nvSpPr>
          <p:spPr>
            <a:xfrm rot="2751474">
              <a:off x="-1026701" y="5992825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7E052BEC-4C0C-40CF-9F7A-2595313E33BC}"/>
                </a:ext>
              </a:extLst>
            </p:cNvPr>
            <p:cNvSpPr/>
            <p:nvPr/>
          </p:nvSpPr>
          <p:spPr>
            <a:xfrm rot="2751474">
              <a:off x="-1327419" y="6242922"/>
              <a:ext cx="2476500" cy="1627697"/>
            </a:xfrm>
            <a:prstGeom prst="blockArc">
              <a:avLst>
                <a:gd name="adj1" fmla="val 10800000"/>
                <a:gd name="adj2" fmla="val 20811052"/>
                <a:gd name="adj3" fmla="val 96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4" y="2365529"/>
            <a:ext cx="5350681" cy="37844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02" y="2365529"/>
            <a:ext cx="5376090" cy="3802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826" y="4901609"/>
            <a:ext cx="1674707" cy="1248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3" y="5011752"/>
            <a:ext cx="2051208" cy="1111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43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552</Words>
  <Application>Microsoft Office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Scoring Guidelines: HF-HRV</vt:lpstr>
      <vt:lpstr>Overview: Steps to Scoring</vt:lpstr>
      <vt:lpstr>The ECG Waveform: Know How to Find R-Peaks</vt:lpstr>
      <vt:lpstr>Setup: Load in a File</vt:lpstr>
      <vt:lpstr>Settings: Hamming Window</vt:lpstr>
      <vt:lpstr>PowerPoint Presentation</vt:lpstr>
      <vt:lpstr>PowerPoint Presentation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Guidelines: RSA</dc:title>
  <dc:creator>Jim Silver</dc:creator>
  <cp:lastModifiedBy>Emily</cp:lastModifiedBy>
  <cp:revision>13</cp:revision>
  <dcterms:created xsi:type="dcterms:W3CDTF">2021-10-14T20:07:55Z</dcterms:created>
  <dcterms:modified xsi:type="dcterms:W3CDTF">2021-10-15T15:40:07Z</dcterms:modified>
</cp:coreProperties>
</file>