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71" r:id="rId13"/>
    <p:sldId id="273" r:id="rId14"/>
    <p:sldId id="272" r:id="rId15"/>
    <p:sldId id="274" r:id="rId16"/>
    <p:sldId id="278" r:id="rId17"/>
    <p:sldId id="275" r:id="rId18"/>
    <p:sldId id="269" r:id="rId19"/>
    <p:sldId id="276" r:id="rId20"/>
    <p:sldId id="277" r:id="rId21"/>
    <p:sldId id="270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668" autoAdjust="0"/>
  </p:normalViewPr>
  <p:slideViewPr>
    <p:cSldViewPr snapToGrid="0">
      <p:cViewPr varScale="1">
        <p:scale>
          <a:sx n="68" d="100"/>
          <a:sy n="68" d="100"/>
        </p:scale>
        <p:origin x="121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sdfiles.uchicago.edu\normanlab\Students\Kelly%20Faig\Accents%20Data\PAPER\smell%20rating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62137196380579"/>
          <c:y val="5.3460640308277158E-2"/>
          <c:w val="0.78416246435896608"/>
          <c:h val="0.767585957050624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62-4DA8-AD58-91F7DE2D8D27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dissertation (2)'!$H$9:$J$9</c:f>
                <c:numCache>
                  <c:formatCode>General</c:formatCode>
                  <c:ptCount val="3"/>
                  <c:pt idx="0">
                    <c:v>0.17265992284060971</c:v>
                  </c:pt>
                  <c:pt idx="1">
                    <c:v>0.2754306972098739</c:v>
                  </c:pt>
                </c:numCache>
              </c:numRef>
            </c:plus>
            <c:minus>
              <c:numRef>
                <c:f>'Sheet1 dissertation (2)'!$H$9:$J$9</c:f>
                <c:numCache>
                  <c:formatCode>General</c:formatCode>
                  <c:ptCount val="3"/>
                  <c:pt idx="0">
                    <c:v>0.17265992284060971</c:v>
                  </c:pt>
                  <c:pt idx="1">
                    <c:v>0.2754306972098739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dissertation (2)'!$B$8:$C$8</c:f>
              <c:strCache>
                <c:ptCount val="2"/>
                <c:pt idx="0">
                  <c:v>Control</c:v>
                </c:pt>
                <c:pt idx="1">
                  <c:v>Odor</c:v>
                </c:pt>
              </c:strCache>
            </c:strRef>
          </c:cat>
          <c:val>
            <c:numRef>
              <c:f>'Sheet1 dissertation (2)'!$B$9:$C$9</c:f>
              <c:numCache>
                <c:formatCode>General</c:formatCode>
                <c:ptCount val="2"/>
                <c:pt idx="0">
                  <c:v>-0.31034482758620702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62-4DA8-AD58-91F7DE2D8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1277840"/>
        <c:axId val="-531280016"/>
      </c:barChart>
      <c:catAx>
        <c:axId val="-531277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Condition</a:t>
                </a:r>
              </a:p>
            </c:rich>
          </c:tx>
          <c:layout>
            <c:manualLayout>
              <c:xMode val="edge"/>
              <c:yMode val="edge"/>
              <c:x val="0.47862674549802281"/>
              <c:y val="0.91523701403191371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vert="horz" anchor="b" anchorCtr="0"/>
          <a:lstStyle/>
          <a:p>
            <a:pPr>
              <a:defRPr sz="1600"/>
            </a:pPr>
            <a:endParaRPr lang="en-US"/>
          </a:p>
        </c:txPr>
        <c:crossAx val="-531280016"/>
        <c:crosses val="autoZero"/>
        <c:auto val="1"/>
        <c:lblAlgn val="ctr"/>
        <c:lblOffset val="100"/>
        <c:noMultiLvlLbl val="0"/>
      </c:catAx>
      <c:valAx>
        <c:axId val="-5312800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err="1"/>
                  <a:t>Aversiveness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4.935396858670415E-3"/>
              <c:y val="0.26796544448399551"/>
            </c:manualLayout>
          </c:layout>
          <c:overlay val="0"/>
        </c:title>
        <c:numFmt formatCode="#,##0.0" sourceLinked="0"/>
        <c:majorTickMark val="out"/>
        <c:minorTickMark val="none"/>
        <c:tickLblPos val="low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-53127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0.03568</cdr:x>
      <cdr:y>0.92316</cdr:y>
    </cdr:from>
    <cdr:to>
      <cdr:x>0.37018</cdr:x>
      <cdr:y>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85232" y="3697450"/>
          <a:ext cx="1736373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1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49</a:t>
          </a:r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7.104, </a:t>
          </a:r>
          <a:r>
            <a: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 </a:t>
          </a:r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&lt; 0.001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E843E-8E2C-4C7E-8EBB-6341FB5BB37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9AD7-6158-4542-B9A0-22B29A77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7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Confirm</a:t>
            </a:r>
            <a:r>
              <a:rPr lang="en-US" baseline="0" dirty="0"/>
              <a:t> that variables that are related to one another should be 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Contrast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Contrast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9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 and 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you have first</a:t>
            </a:r>
            <a:r>
              <a:rPr lang="en-US" baseline="0" dirty="0"/>
              <a:t> tier, you will analyze all of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</a:t>
            </a:r>
            <a:r>
              <a:rPr lang="en-US" baseline="0" dirty="0"/>
              <a:t>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</a:t>
            </a:r>
            <a:r>
              <a:rPr lang="en-US" baseline="0" dirty="0"/>
              <a:t> 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9AD7-6158-4542-B9A0-22B29A7706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A924-AA62-4D35-8B19-C1091EE2075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0B36-2564-4A04-AC74-EDA10A86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Norman Lab Guide to Starting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9017"/>
            <a:ext cx="9144000" cy="1655762"/>
          </a:xfrm>
        </p:spPr>
        <p:txBody>
          <a:bodyPr/>
          <a:lstStyle/>
          <a:p>
            <a:r>
              <a:rPr lang="en-US" dirty="0"/>
              <a:t>Kelly Faig</a:t>
            </a:r>
          </a:p>
        </p:txBody>
      </p:sp>
    </p:spTree>
    <p:extLst>
      <p:ext uri="{BB962C8B-B14F-4D97-AF65-F5344CB8AC3E}">
        <p14:creationId xmlns:p14="http://schemas.microsoft.com/office/powerpoint/2010/main" val="122626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5" y="0"/>
            <a:ext cx="1154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all</a:t>
            </a:r>
            <a:r>
              <a:rPr lang="en-US" dirty="0"/>
              <a:t> variables</a:t>
            </a:r>
          </a:p>
          <a:p>
            <a:endParaRPr lang="en-US" dirty="0"/>
          </a:p>
          <a:p>
            <a:pPr lvl="1"/>
            <a:r>
              <a:rPr lang="en-US" dirty="0"/>
              <a:t> within subject and between subject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Is each foreignness score within 3 SD +/- mean foreignness per person?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Is each foreignness score within 3 SD +/- mean foreignness across whole sample? </a:t>
            </a:r>
          </a:p>
          <a:p>
            <a:pPr lvl="2"/>
            <a:endParaRPr lang="en-US" dirty="0"/>
          </a:p>
          <a:p>
            <a:r>
              <a:rPr lang="en-US" dirty="0"/>
              <a:t>Save spreadsheets with and without outliers in case you need to put them back in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7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5" y="0"/>
            <a:ext cx="1154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690688"/>
            <a:ext cx="10766946" cy="4868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Age, gender, ethnicity/race, native language PER GROUP</a:t>
            </a:r>
          </a:p>
          <a:p>
            <a:endParaRPr lang="en-US" dirty="0"/>
          </a:p>
          <a:p>
            <a:r>
              <a:rPr lang="en-US" dirty="0"/>
              <a:t>Check if groups are even, otherwise will likely need to control for differences in models</a:t>
            </a:r>
          </a:p>
          <a:p>
            <a:endParaRPr lang="en-US" dirty="0"/>
          </a:p>
          <a:p>
            <a:r>
              <a:rPr lang="en-US" sz="2200" dirty="0"/>
              <a:t>“Sixty-three adults between the ages of 18 and 26 (mean= 21.22, </a:t>
            </a:r>
            <a:r>
              <a:rPr lang="en-US" sz="2200" dirty="0" err="1"/>
              <a:t>sd</a:t>
            </a:r>
            <a:r>
              <a:rPr lang="en-US" sz="2200" dirty="0"/>
              <a:t>= 1.85, no significant difference between conditions t56= 1.087, p= 0.282) participated in exchange for cash or course credit. 3 were excluded (n=1 incomplete data, n=1 outlier in smell rating manipulation check, n=1 outlier for depression), therefore 59 participants were used in analyses ( n= 43 female, n= 16 male). Due to uneven groups, sex added as a covariate throughout analyses. Native languages varied in this sample, with n=48 being native </a:t>
            </a:r>
            <a:r>
              <a:rPr lang="en-US" sz="2200" dirty="0" err="1"/>
              <a:t>english</a:t>
            </a:r>
            <a:r>
              <a:rPr lang="en-US" sz="2200" dirty="0"/>
              <a:t> speakers and n=11 having other languages as their primary language. The non native </a:t>
            </a:r>
            <a:r>
              <a:rPr lang="en-US" sz="2200" dirty="0" err="1"/>
              <a:t>english</a:t>
            </a:r>
            <a:r>
              <a:rPr lang="en-US" sz="2200" dirty="0"/>
              <a:t> speakers were equally spread between smell and control conditions (n=5 control, n=6 smell). Language will also be added as a covariate throughout analyses.”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4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2247"/>
            <a:ext cx="4225119" cy="4370459"/>
          </a:xfrm>
        </p:spPr>
        <p:txBody>
          <a:bodyPr/>
          <a:lstStyle/>
          <a:p>
            <a:r>
              <a:rPr lang="en-US" dirty="0"/>
              <a:t>For IAPS data, accents data, questionnaire data, physio data </a:t>
            </a:r>
          </a:p>
        </p:txBody>
      </p:sp>
      <p:pic>
        <p:nvPicPr>
          <p:cNvPr id="2050" name="Picture 2" descr="https://lh5.googleusercontent.com/9DD-vEvORIP0SVLf9ZYahLgOi4ype2ddm7W1CwpOEekKjjrdJJKqJydyhmJqlJqop1K_3hGYYSlyzuj7CBD6UoH7cnxouAA6tuwfSWqLcbFKiDimdGc0slkLLJOx5cy7BDbJzuJ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0" y="2495077"/>
            <a:ext cx="5446950" cy="376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52190" y="169068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Accent Rating 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2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621" y="211932"/>
            <a:ext cx="10515600" cy="1325563"/>
          </a:xfrm>
        </p:spPr>
        <p:txBody>
          <a:bodyPr/>
          <a:lstStyle/>
          <a:p>
            <a:r>
              <a:rPr lang="en-US" dirty="0"/>
              <a:t>Manipulation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77" y="2031882"/>
            <a:ext cx="40886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t-tests</a:t>
            </a:r>
          </a:p>
          <a:p>
            <a:endParaRPr lang="en-US" dirty="0"/>
          </a:p>
          <a:p>
            <a:r>
              <a:rPr lang="en-US" dirty="0"/>
              <a:t>Are control and smell groups different at baseline? </a:t>
            </a:r>
          </a:p>
          <a:p>
            <a:pPr lvl="1"/>
            <a:r>
              <a:rPr lang="en-US" dirty="0"/>
              <a:t> All accents, IAPS, physio variables</a:t>
            </a:r>
          </a:p>
          <a:p>
            <a:endParaRPr lang="en-US" dirty="0"/>
          </a:p>
          <a:p>
            <a:r>
              <a:rPr lang="en-US" dirty="0"/>
              <a:t>Was smell manipulation actually smelly?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69" y="2209225"/>
            <a:ext cx="7137781" cy="3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6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621" y="211932"/>
            <a:ext cx="10515600" cy="1325563"/>
          </a:xfrm>
        </p:spPr>
        <p:txBody>
          <a:bodyPr/>
          <a:lstStyle/>
          <a:p>
            <a:r>
              <a:rPr lang="en-US" dirty="0"/>
              <a:t>Manipulation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77" y="2031882"/>
            <a:ext cx="40886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t-tests</a:t>
            </a:r>
          </a:p>
          <a:p>
            <a:endParaRPr lang="en-US" dirty="0"/>
          </a:p>
          <a:p>
            <a:r>
              <a:rPr lang="en-US" dirty="0"/>
              <a:t>Are control and smell groups different at baseline? </a:t>
            </a:r>
          </a:p>
          <a:p>
            <a:pPr lvl="1"/>
            <a:r>
              <a:rPr lang="en-US" dirty="0"/>
              <a:t> All accents, IAPS, physio variables</a:t>
            </a:r>
          </a:p>
          <a:p>
            <a:endParaRPr lang="en-US" dirty="0"/>
          </a:p>
          <a:p>
            <a:r>
              <a:rPr lang="en-US" dirty="0"/>
              <a:t>Was smell manipulation actually smelly?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80591"/>
              </p:ext>
            </p:extLst>
          </p:nvPr>
        </p:nvGraphicFramePr>
        <p:xfrm>
          <a:off x="5566381" y="1862041"/>
          <a:ext cx="5190997" cy="4005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838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90688"/>
            <a:ext cx="1079424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foreignness change between conditions from pre to post- smell?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ANOVAs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Regressions</a:t>
            </a:r>
          </a:p>
        </p:txBody>
      </p:sp>
      <p:pic>
        <p:nvPicPr>
          <p:cNvPr id="3074" name="Picture 2" descr="https://lh6.googleusercontent.com/vhSBVuvE-jXqygjEDjunkd2Dr2L3Vh4OiRX9P-MglIqazKy-O1-dWieEFDHPGJmSYeZJPHpx0aNf9xr5ClfnKBvmlno7DPCpf_uZ3r3p5CVBmMKxRzkMtxXU_oHsPpOJ2a5P428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64" y="2177339"/>
            <a:ext cx="7079136" cy="46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8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4394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934" y="2047164"/>
            <a:ext cx="100311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Turning categorical variables into linear predictors</a:t>
            </a:r>
          </a:p>
          <a:p>
            <a:endParaRPr lang="en-US" sz="2400" dirty="0"/>
          </a:p>
          <a:p>
            <a:r>
              <a:rPr lang="en-US" sz="2400" dirty="0"/>
              <a:t>Ex. Does condition predict change in foreignness?</a:t>
            </a:r>
          </a:p>
          <a:p>
            <a:endParaRPr lang="en-US" sz="2400" dirty="0"/>
          </a:p>
          <a:p>
            <a:r>
              <a:rPr lang="en-US" sz="2400" dirty="0"/>
              <a:t>Can ask if 2 types are different from one another (control vs. smell)</a:t>
            </a:r>
          </a:p>
          <a:p>
            <a:endParaRPr lang="en-US" sz="2400" dirty="0"/>
          </a:p>
          <a:p>
            <a:r>
              <a:rPr lang="en-US" sz="2400" dirty="0"/>
              <a:t>Can ask if foreignness changes as smell increases (control, smell </a:t>
            </a:r>
            <a:r>
              <a:rPr lang="en-US" sz="2400" dirty="0">
                <a:sym typeface="Wingdings" panose="05000000000000000000" pitchFamily="2" charset="2"/>
              </a:rPr>
              <a:t> 0,1)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- Model reads this as change in quality (ex. Foreignness) with each increase ^</a:t>
            </a:r>
          </a:p>
        </p:txBody>
      </p:sp>
    </p:spTree>
    <p:extLst>
      <p:ext uri="{BB962C8B-B14F-4D97-AF65-F5344CB8AC3E}">
        <p14:creationId xmlns:p14="http://schemas.microsoft.com/office/powerpoint/2010/main" val="234884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4" y="157765"/>
            <a:ext cx="10515600" cy="1325563"/>
          </a:xfrm>
        </p:spPr>
        <p:txBody>
          <a:bodyPr/>
          <a:lstStyle/>
          <a:p>
            <a:r>
              <a:rPr lang="en-US" dirty="0"/>
              <a:t>Secondary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499620"/>
            <a:ext cx="1079424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duration of speakers clip influence foreignness change between conditions from pre to post- smell?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3.googleusercontent.com/KlWN5ZfF8q4myWD_XruyGT7-Tpm7am1pQgjFImy-s4ZaTJRT7RrDcd4ja31SW6n-khs0k6sbT6_PxPEB1A2KUeEoZc-nBdOVuSNf4aPUC9h65rnqsD4mQSHaQGkpUUUZM9LiVA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17" y="3875963"/>
            <a:ext cx="4549254" cy="189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2012" y="3466530"/>
            <a:ext cx="87209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duration of accent clip affect foreignness ratings?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for~dur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Yes.  (F</a:t>
            </a:r>
            <a:r>
              <a:rPr lang="en-US" sz="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2,116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=39.432,</a:t>
            </a:r>
            <a:r>
              <a:rPr lang="en-US" sz="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&lt;.001)</a:t>
            </a:r>
            <a:endParaRPr lang="en-US" b="0" dirty="0"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US" b="0" dirty="0"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it interact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for~dur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No.  (F</a:t>
            </a:r>
            <a:r>
              <a:rPr lang="en-US" sz="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2,116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=2.304,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=.104)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it interact with condition?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for~dur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condition)</a:t>
            </a:r>
            <a:endParaRPr lang="en-US" b="0" dirty="0"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No.  (F</a:t>
            </a:r>
            <a:r>
              <a:rPr lang="en-US" sz="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2,114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0.357,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=.701)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adding sex and/or language covariates significantly change the model? </a:t>
            </a:r>
            <a:endParaRPr lang="en-US" b="0" dirty="0"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12" y="2660637"/>
            <a:ext cx="10208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ANOVAS: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Foreignness ~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clip duration *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condition (R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afex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8064049" y="3391222"/>
            <a:ext cx="1456579" cy="12733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64049" y="2189724"/>
            <a:ext cx="12294" cy="2377440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142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1: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F7694-16F2-45B8-AB9F-8E62CEE823B0}"/>
              </a:ext>
            </a:extLst>
          </p:cNvPr>
          <p:cNvSpPr txBox="1"/>
          <p:nvPr/>
        </p:nvSpPr>
        <p:spPr>
          <a:xfrm>
            <a:off x="1449925" y="1890074"/>
            <a:ext cx="306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59 participants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7CF6E4-DB16-411B-81D9-C549AB6350E5}"/>
              </a:ext>
            </a:extLst>
          </p:cNvPr>
          <p:cNvGrpSpPr/>
          <p:nvPr/>
        </p:nvGrpSpPr>
        <p:grpSpPr>
          <a:xfrm>
            <a:off x="1497816" y="1467641"/>
            <a:ext cx="6743995" cy="4538496"/>
            <a:chOff x="2397204" y="1847654"/>
            <a:chExt cx="6743995" cy="4538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>
              <a:off x="2569028" y="3783968"/>
              <a:ext cx="3712298" cy="0"/>
            </a:xfrm>
            <a:prstGeom prst="straightConnector1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4311014" y="3164089"/>
              <a:ext cx="1403293" cy="1214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 Ratings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IAPS Ratings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 flipH="1">
              <a:off x="6281326" y="2582470"/>
              <a:ext cx="543401" cy="2402996"/>
              <a:chOff x="1790700" y="1860071"/>
              <a:chExt cx="561340" cy="240299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790700" y="1860071"/>
                <a:ext cx="548640" cy="12700"/>
              </a:xfrm>
              <a:prstGeom prst="straightConnector1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790700" y="4250367"/>
                <a:ext cx="548640" cy="12700"/>
              </a:xfrm>
              <a:prstGeom prst="straightConnector1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5400000" flipV="1">
                <a:off x="1156970" y="3042441"/>
                <a:ext cx="2377440" cy="12700"/>
              </a:xfrm>
              <a:prstGeom prst="straightConnector1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>
              <a:off x="6851070" y="2588823"/>
              <a:ext cx="1268947" cy="6347"/>
            </a:xfrm>
            <a:prstGeom prst="straightConnector1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036877" y="1926434"/>
              <a:ext cx="1034631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849224" y="4947177"/>
              <a:ext cx="1270793" cy="11207"/>
            </a:xfrm>
            <a:prstGeom prst="straightConnector1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036876" y="4731309"/>
              <a:ext cx="1034631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Odor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97204" y="3326767"/>
              <a:ext cx="1346791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Resting PNS Collection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737906" y="1847654"/>
              <a:ext cx="1403293" cy="1214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 Ratings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IAPS Ratings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737905" y="4431510"/>
              <a:ext cx="1403293" cy="1214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 Ratings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04335" y="6078373"/>
              <a:ext cx="230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Task-specific PNS Collection</a:t>
              </a:r>
            </a:p>
          </p:txBody>
        </p: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974771" y="5994680"/>
              <a:ext cx="4166427" cy="0"/>
            </a:xfrm>
            <a:prstGeom prst="straightConnector1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41198" y="5862852"/>
              <a:ext cx="0" cy="2524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8792338" y="2784075"/>
            <a:ext cx="1403293" cy="12141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Smell Rating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Debrief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5510" y="5735247"/>
            <a:ext cx="37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Specific PNS Collection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9032" y="354728"/>
            <a:ext cx="724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Kelly’s Butyric Acid Accents Study</a:t>
            </a:r>
          </a:p>
        </p:txBody>
      </p:sp>
    </p:spTree>
    <p:extLst>
      <p:ext uri="{BB962C8B-B14F-4D97-AF65-F5344CB8AC3E}">
        <p14:creationId xmlns:p14="http://schemas.microsoft.com/office/powerpoint/2010/main" val="19289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4394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934" y="2047164"/>
            <a:ext cx="1003110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Turning categorical variables into linear predictors</a:t>
            </a:r>
          </a:p>
          <a:p>
            <a:endParaRPr lang="en-US" sz="2400" dirty="0"/>
          </a:p>
          <a:p>
            <a:r>
              <a:rPr lang="en-US" sz="2400" dirty="0"/>
              <a:t>Ex. Does duration of speaker clip influence perception? </a:t>
            </a:r>
          </a:p>
          <a:p>
            <a:endParaRPr lang="en-US" sz="2400" dirty="0"/>
          </a:p>
          <a:p>
            <a:r>
              <a:rPr lang="en-US" sz="2400" dirty="0"/>
              <a:t>Can ask if 3 types are different from one another (three vs. six</a:t>
            </a:r>
          </a:p>
          <a:p>
            <a:r>
              <a:rPr lang="en-US" sz="2400" dirty="0"/>
              <a:t>							three vs. nine</a:t>
            </a:r>
          </a:p>
          <a:p>
            <a:r>
              <a:rPr lang="en-US" sz="2400" dirty="0"/>
              <a:t>							six vs. nine)</a:t>
            </a:r>
          </a:p>
          <a:p>
            <a:endParaRPr lang="en-US" sz="2400" dirty="0"/>
          </a:p>
          <a:p>
            <a:r>
              <a:rPr lang="en-US" sz="2400" dirty="0"/>
              <a:t>Can ask if perception changes as duration increases (three, six, nine </a:t>
            </a:r>
            <a:r>
              <a:rPr lang="en-US" sz="2400" dirty="0">
                <a:sym typeface="Wingdings" panose="05000000000000000000" pitchFamily="2" charset="2"/>
              </a:rPr>
              <a:t> 0,1,2)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- Model reads this as change in quality (ex. Foreignness) with each increase ^</a:t>
            </a:r>
          </a:p>
        </p:txBody>
      </p:sp>
    </p:spTree>
    <p:extLst>
      <p:ext uri="{BB962C8B-B14F-4D97-AF65-F5344CB8AC3E}">
        <p14:creationId xmlns:p14="http://schemas.microsoft.com/office/powerpoint/2010/main" val="416060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5" y="0"/>
            <a:ext cx="1154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7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9017"/>
            <a:ext cx="9144000" cy="1655762"/>
          </a:xfrm>
        </p:spPr>
        <p:txBody>
          <a:bodyPr/>
          <a:lstStyle/>
          <a:p>
            <a:r>
              <a:rPr lang="en-US" dirty="0"/>
              <a:t>Kelly Faig</a:t>
            </a:r>
          </a:p>
        </p:txBody>
      </p:sp>
    </p:spTree>
    <p:extLst>
      <p:ext uri="{BB962C8B-B14F-4D97-AF65-F5344CB8AC3E}">
        <p14:creationId xmlns:p14="http://schemas.microsoft.com/office/powerpoint/2010/main" val="296262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318684"/>
            <a:ext cx="4148919" cy="6267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Accents Disgust Study: </a:t>
            </a:r>
          </a:p>
          <a:p>
            <a:pPr lvl="1"/>
            <a:r>
              <a:rPr lang="en-US" dirty="0"/>
              <a:t>Foreign speaker ratings</a:t>
            </a:r>
          </a:p>
          <a:p>
            <a:pPr lvl="1"/>
            <a:r>
              <a:rPr lang="en-US" dirty="0"/>
              <a:t>IAPS image ratings (CN data)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Vaccine Study:</a:t>
            </a:r>
          </a:p>
          <a:p>
            <a:pPr lvl="1"/>
            <a:r>
              <a:rPr lang="en-US" dirty="0"/>
              <a:t>Foreign speaker ratings</a:t>
            </a:r>
          </a:p>
          <a:p>
            <a:pPr lvl="1"/>
            <a:r>
              <a:rPr lang="en-US" dirty="0"/>
              <a:t>IAPS image ratings</a:t>
            </a:r>
          </a:p>
          <a:p>
            <a:pPr lvl="1"/>
            <a:r>
              <a:rPr lang="en-US" dirty="0"/>
              <a:t>Projective personal space</a:t>
            </a:r>
          </a:p>
          <a:p>
            <a:pPr lvl="1"/>
            <a:r>
              <a:rPr lang="en-US" dirty="0"/>
              <a:t>Emotional </a:t>
            </a:r>
            <a:r>
              <a:rPr lang="en-US" dirty="0" err="1"/>
              <a:t>stroop</a:t>
            </a:r>
            <a:endParaRPr lang="en-US" dirty="0"/>
          </a:p>
          <a:p>
            <a:pPr lvl="1"/>
            <a:r>
              <a:rPr lang="en-US" dirty="0"/>
              <a:t>Public goods competition game</a:t>
            </a:r>
          </a:p>
          <a:p>
            <a:pPr lvl="1"/>
            <a:r>
              <a:rPr lang="en-US" dirty="0"/>
              <a:t>Pictures of participants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err="1"/>
              <a:t>Cyberball</a:t>
            </a:r>
            <a:r>
              <a:rPr lang="en-US" u="sng" dirty="0"/>
              <a:t> Study:</a:t>
            </a:r>
          </a:p>
          <a:p>
            <a:pPr lvl="1"/>
            <a:r>
              <a:rPr lang="en-US" dirty="0" err="1"/>
              <a:t>Cyberball</a:t>
            </a:r>
            <a:endParaRPr lang="en-US" dirty="0"/>
          </a:p>
          <a:p>
            <a:pPr lvl="1"/>
            <a:r>
              <a:rPr lang="en-US" dirty="0"/>
              <a:t>Emotional </a:t>
            </a:r>
            <a:r>
              <a:rPr lang="en-US" dirty="0" err="1"/>
              <a:t>stroop</a:t>
            </a:r>
            <a:endParaRPr lang="en-US" dirty="0"/>
          </a:p>
          <a:p>
            <a:pPr lvl="1"/>
            <a:r>
              <a:rPr lang="en-US" dirty="0"/>
              <a:t>Sentences rating task</a:t>
            </a:r>
          </a:p>
          <a:p>
            <a:pPr lvl="1"/>
            <a:r>
              <a:rPr lang="en-US" dirty="0"/>
              <a:t>TAP reactive aggression paradigm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1170" y="326645"/>
            <a:ext cx="4437793" cy="6392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Liz Fertility study: </a:t>
            </a:r>
          </a:p>
          <a:p>
            <a:pPr lvl="1"/>
            <a:r>
              <a:rPr lang="en-US" dirty="0"/>
              <a:t>Foreign speaker ratings</a:t>
            </a:r>
          </a:p>
          <a:p>
            <a:pPr lvl="1"/>
            <a:r>
              <a:rPr lang="en-US" dirty="0"/>
              <a:t>Picture categorization</a:t>
            </a:r>
          </a:p>
          <a:p>
            <a:pPr lvl="1"/>
            <a:r>
              <a:rPr lang="en-US" dirty="0"/>
              <a:t>Eye tracking face perception</a:t>
            </a:r>
          </a:p>
          <a:p>
            <a:pPr lvl="1"/>
            <a:r>
              <a:rPr lang="en-US" dirty="0"/>
              <a:t>Dot probe task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Kasey Study:</a:t>
            </a:r>
          </a:p>
          <a:p>
            <a:pPr lvl="1"/>
            <a:r>
              <a:rPr lang="en-US" dirty="0"/>
              <a:t>Social vs. physical stress</a:t>
            </a:r>
          </a:p>
          <a:p>
            <a:pPr lvl="1"/>
            <a:r>
              <a:rPr lang="en-US" dirty="0"/>
              <a:t>Time perception and reproduction</a:t>
            </a:r>
          </a:p>
          <a:p>
            <a:pPr lvl="1"/>
            <a:r>
              <a:rPr lang="en-US" dirty="0" err="1"/>
              <a:t>Interoception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Political Accents:</a:t>
            </a:r>
          </a:p>
          <a:p>
            <a:pPr lvl="1"/>
            <a:r>
              <a:rPr lang="en-US" dirty="0"/>
              <a:t>Foreign speaker ratings</a:t>
            </a:r>
          </a:p>
          <a:p>
            <a:pPr lvl="1"/>
            <a:r>
              <a:rPr lang="en-US" dirty="0"/>
              <a:t>Political beliefs</a:t>
            </a:r>
          </a:p>
          <a:p>
            <a:pPr lvl="1"/>
            <a:r>
              <a:rPr lang="en-US" dirty="0"/>
              <a:t>Vaccine picture ratings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3152" y="4516508"/>
            <a:ext cx="5993640" cy="639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56645" y="280252"/>
            <a:ext cx="4279716" cy="639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Hamster studies</a:t>
            </a:r>
          </a:p>
          <a:p>
            <a:pPr lvl="1"/>
            <a:r>
              <a:rPr lang="en-US" dirty="0"/>
              <a:t>Pathogen avoidance of m/f LPS odors </a:t>
            </a:r>
          </a:p>
          <a:p>
            <a:pPr lvl="1"/>
            <a:r>
              <a:rPr lang="en-US" dirty="0"/>
              <a:t>Seasonal modulation of m/f LPS, </a:t>
            </a:r>
            <a:r>
              <a:rPr lang="en-US" dirty="0" err="1"/>
              <a:t>PolyIC</a:t>
            </a:r>
            <a:r>
              <a:rPr lang="en-US" dirty="0"/>
              <a:t> odors</a:t>
            </a:r>
          </a:p>
          <a:p>
            <a:pPr lvl="1"/>
            <a:r>
              <a:rPr lang="en-US" dirty="0"/>
              <a:t>OVX estradiol modulation of m LPS, </a:t>
            </a:r>
            <a:r>
              <a:rPr lang="en-US" dirty="0" err="1"/>
              <a:t>PolyIC</a:t>
            </a:r>
            <a:r>
              <a:rPr lang="en-US" dirty="0"/>
              <a:t> odors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Gallo Stereotype Threat</a:t>
            </a:r>
          </a:p>
          <a:p>
            <a:pPr lvl="1"/>
            <a:r>
              <a:rPr lang="en-US" dirty="0"/>
              <a:t>Memory performance in older compared to young adults </a:t>
            </a:r>
          </a:p>
          <a:p>
            <a:pPr lvl="1"/>
            <a:endParaRPr lang="en-US" u="sng" dirty="0"/>
          </a:p>
          <a:p>
            <a:pPr marL="0" indent="0">
              <a:buNone/>
            </a:pPr>
            <a:r>
              <a:rPr lang="en-US" u="sng" dirty="0" err="1"/>
              <a:t>Keysar</a:t>
            </a:r>
            <a:r>
              <a:rPr lang="en-US" u="sng" dirty="0"/>
              <a:t> Disgust in second language</a:t>
            </a:r>
          </a:p>
          <a:p>
            <a:pPr lvl="1"/>
            <a:r>
              <a:rPr lang="en-US" dirty="0"/>
              <a:t>Imagery heavy vs. regular sentence ratings </a:t>
            </a:r>
          </a:p>
          <a:p>
            <a:pPr lvl="1"/>
            <a:r>
              <a:rPr lang="en-US" dirty="0"/>
              <a:t>Auditory vs. reading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1538" y="1376230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IAPS</a:t>
            </a:r>
            <a:r>
              <a:rPr lang="en-US" dirty="0"/>
              <a:t>: disgust, neutral, negative, positive, social/nonsocial</a:t>
            </a:r>
          </a:p>
          <a:p>
            <a:pPr lvl="1" fontAlgn="base"/>
            <a:r>
              <a:rPr lang="en-US" dirty="0"/>
              <a:t>Positivity</a:t>
            </a:r>
          </a:p>
          <a:p>
            <a:pPr lvl="1" fontAlgn="base"/>
            <a:r>
              <a:rPr lang="en-US" dirty="0"/>
              <a:t>Negativity</a:t>
            </a:r>
          </a:p>
          <a:p>
            <a:pPr lvl="1" fontAlgn="base"/>
            <a:r>
              <a:rPr lang="en-US" dirty="0"/>
              <a:t>Emotional arousal</a:t>
            </a:r>
          </a:p>
          <a:p>
            <a:pPr lvl="1" fontAlgn="base"/>
            <a:r>
              <a:rPr lang="en-US" dirty="0"/>
              <a:t>Evaluative space RT</a:t>
            </a:r>
          </a:p>
          <a:p>
            <a:pPr lvl="1" fontAlgn="base"/>
            <a:r>
              <a:rPr lang="en-US" dirty="0"/>
              <a:t>Emotional arousal 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21" y="1384151"/>
            <a:ext cx="293427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Accents</a:t>
            </a:r>
          </a:p>
          <a:p>
            <a:pPr lvl="1" fontAlgn="base"/>
            <a:r>
              <a:rPr lang="en-US" dirty="0"/>
              <a:t>Foreignness</a:t>
            </a:r>
          </a:p>
          <a:p>
            <a:pPr lvl="1" fontAlgn="base"/>
            <a:r>
              <a:rPr lang="en-US" dirty="0"/>
              <a:t>Foreignness RT</a:t>
            </a:r>
          </a:p>
          <a:p>
            <a:pPr lvl="1" fontAlgn="base"/>
            <a:r>
              <a:rPr lang="en-US" dirty="0"/>
              <a:t>Similarity</a:t>
            </a:r>
          </a:p>
          <a:p>
            <a:pPr lvl="1" fontAlgn="base"/>
            <a:r>
              <a:rPr lang="en-US" dirty="0"/>
              <a:t>Similarity RT</a:t>
            </a:r>
          </a:p>
          <a:p>
            <a:pPr lvl="1" fontAlgn="base"/>
            <a:r>
              <a:rPr lang="en-US" dirty="0"/>
              <a:t>Warmth</a:t>
            </a:r>
          </a:p>
          <a:p>
            <a:pPr lvl="1" fontAlgn="base"/>
            <a:r>
              <a:rPr lang="en-US" dirty="0"/>
              <a:t>Warmth RT</a:t>
            </a:r>
          </a:p>
          <a:p>
            <a:pPr lvl="1" fontAlgn="base"/>
            <a:r>
              <a:rPr lang="en-US" dirty="0"/>
              <a:t>Pleasantness</a:t>
            </a:r>
          </a:p>
          <a:p>
            <a:pPr lvl="1" fontAlgn="base"/>
            <a:r>
              <a:rPr lang="en-US" dirty="0"/>
              <a:t>Pleasantness RT</a:t>
            </a:r>
          </a:p>
          <a:p>
            <a:pPr lvl="1" fontAlgn="base"/>
            <a:r>
              <a:rPr lang="en-US" dirty="0"/>
              <a:t>Competence</a:t>
            </a:r>
          </a:p>
          <a:p>
            <a:pPr lvl="1" fontAlgn="base"/>
            <a:r>
              <a:rPr lang="en-US" dirty="0"/>
              <a:t>Competence RT</a:t>
            </a:r>
          </a:p>
          <a:p>
            <a:pPr lvl="1" fontAlgn="base"/>
            <a:r>
              <a:rPr lang="en-US" dirty="0"/>
              <a:t>Duration (3,6,9s)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1538" y="4099212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Autonomic measures</a:t>
            </a:r>
          </a:p>
          <a:p>
            <a:pPr lvl="1" fontAlgn="base"/>
            <a:r>
              <a:rPr lang="en-US" dirty="0"/>
              <a:t>HRV</a:t>
            </a:r>
          </a:p>
          <a:p>
            <a:pPr lvl="1" fontAlgn="base"/>
            <a:r>
              <a:rPr lang="en-US" dirty="0"/>
              <a:t>HR</a:t>
            </a:r>
          </a:p>
          <a:p>
            <a:pPr lvl="1" fontAlgn="base"/>
            <a:r>
              <a:rPr lang="en-US" dirty="0"/>
              <a:t>RESP</a:t>
            </a:r>
          </a:p>
          <a:p>
            <a:pPr lvl="1" fontAlgn="base"/>
            <a:r>
              <a:rPr lang="en-US" dirty="0"/>
              <a:t>PEP</a:t>
            </a:r>
          </a:p>
          <a:p>
            <a:pPr lvl="1" fontAlgn="base"/>
            <a:r>
              <a:rPr lang="en-US" dirty="0"/>
              <a:t>Stroke volume</a:t>
            </a:r>
          </a:p>
          <a:p>
            <a:pPr lvl="1" fontAlgn="base"/>
            <a:r>
              <a:rPr lang="en-US" dirty="0"/>
              <a:t>Cardiac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2956" y="511244"/>
            <a:ext cx="4035188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 differences variables:</a:t>
            </a:r>
            <a:endParaRPr lang="en-US" b="0" dirty="0">
              <a:effectLst/>
            </a:endParaRP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CESD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UCLA Loneliness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Disgust sensitivity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Perceived Vulnerability to disease</a:t>
            </a:r>
          </a:p>
          <a:p>
            <a:pPr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state/trait anxiety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Ethnicity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Marital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Sexual Orientation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Birth Order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 and parental education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Native and fluent languages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health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Medications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Alcohol and Drug use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Dietary restrictions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 problem history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Sensory impairment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Menstrual cycle 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46" y="5636525"/>
            <a:ext cx="2224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Smell Rating</a:t>
            </a:r>
          </a:p>
        </p:txBody>
      </p:sp>
    </p:spTree>
    <p:extLst>
      <p:ext uri="{BB962C8B-B14F-4D97-AF65-F5344CB8AC3E}">
        <p14:creationId xmlns:p14="http://schemas.microsoft.com/office/powerpoint/2010/main" val="269408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9241" y="2374711"/>
            <a:ext cx="98536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disgust alter perception of accented speakers through the behavioral immune system?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Does the autonomic nervous system play a role?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4901" y="423081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Identifying “first tier” questions</a:t>
            </a:r>
          </a:p>
        </p:txBody>
      </p:sp>
    </p:spTree>
    <p:extLst>
      <p:ext uri="{BB962C8B-B14F-4D97-AF65-F5344CB8AC3E}">
        <p14:creationId xmlns:p14="http://schemas.microsoft.com/office/powerpoint/2010/main" val="22348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1538" y="1376230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IAPS</a:t>
            </a:r>
            <a:r>
              <a:rPr lang="en-US" dirty="0"/>
              <a:t>: disgust, neutral, negative, positive, social/nonsocial</a:t>
            </a:r>
          </a:p>
          <a:p>
            <a:pPr lvl="1" fontAlgn="base"/>
            <a:r>
              <a:rPr lang="en-US" dirty="0"/>
              <a:t>Positivity</a:t>
            </a:r>
          </a:p>
          <a:p>
            <a:pPr lvl="1" fontAlgn="base"/>
            <a:r>
              <a:rPr lang="en-US" dirty="0"/>
              <a:t>Negativity</a:t>
            </a:r>
          </a:p>
          <a:p>
            <a:pPr lvl="1" fontAlgn="base"/>
            <a:r>
              <a:rPr lang="en-US" dirty="0"/>
              <a:t>Emotional arousal</a:t>
            </a:r>
          </a:p>
          <a:p>
            <a:pPr lvl="1" fontAlgn="base"/>
            <a:r>
              <a:rPr lang="en-US" dirty="0"/>
              <a:t>Evaluative space RT</a:t>
            </a:r>
          </a:p>
          <a:p>
            <a:pPr lvl="1" fontAlgn="base"/>
            <a:r>
              <a:rPr lang="en-US" dirty="0"/>
              <a:t>Emotional arousal 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21" y="1384151"/>
            <a:ext cx="293427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Accents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Foreignness</a:t>
            </a:r>
          </a:p>
          <a:p>
            <a:pPr lvl="1" fontAlgn="base"/>
            <a:r>
              <a:rPr lang="en-US" dirty="0"/>
              <a:t>Foreignness RT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Similarity</a:t>
            </a:r>
          </a:p>
          <a:p>
            <a:pPr lvl="1" fontAlgn="base"/>
            <a:r>
              <a:rPr lang="en-US" dirty="0"/>
              <a:t>Similarity RT</a:t>
            </a:r>
          </a:p>
          <a:p>
            <a:pPr lvl="1" fontAlgn="base"/>
            <a:r>
              <a:rPr lang="en-US" dirty="0"/>
              <a:t>Warmth</a:t>
            </a:r>
          </a:p>
          <a:p>
            <a:pPr lvl="1" fontAlgn="base"/>
            <a:r>
              <a:rPr lang="en-US" dirty="0"/>
              <a:t>Warmth RT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Pleasantness</a:t>
            </a:r>
          </a:p>
          <a:p>
            <a:pPr lvl="1" fontAlgn="base"/>
            <a:r>
              <a:rPr lang="en-US" dirty="0"/>
              <a:t>Pleasantness RT</a:t>
            </a:r>
          </a:p>
          <a:p>
            <a:pPr lvl="1" fontAlgn="base"/>
            <a:r>
              <a:rPr lang="en-US" dirty="0"/>
              <a:t>Competence</a:t>
            </a:r>
          </a:p>
          <a:p>
            <a:pPr lvl="1" fontAlgn="base"/>
            <a:r>
              <a:rPr lang="en-US" dirty="0"/>
              <a:t>Competence RT</a:t>
            </a:r>
          </a:p>
          <a:p>
            <a:pPr lvl="1" fontAlgn="base"/>
            <a:r>
              <a:rPr lang="en-US" dirty="0"/>
              <a:t>Duration (3,6,9s)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1538" y="4099212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Autonomic measures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HRV</a:t>
            </a:r>
          </a:p>
          <a:p>
            <a:pPr lvl="1" fontAlgn="base"/>
            <a:r>
              <a:rPr lang="en-US" dirty="0"/>
              <a:t>HR</a:t>
            </a:r>
          </a:p>
          <a:p>
            <a:pPr lvl="1" fontAlgn="base"/>
            <a:r>
              <a:rPr lang="en-US" dirty="0"/>
              <a:t>RESP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PEP</a:t>
            </a:r>
          </a:p>
          <a:p>
            <a:pPr lvl="1" fontAlgn="base"/>
            <a:r>
              <a:rPr lang="en-US" dirty="0"/>
              <a:t>Stroke volume</a:t>
            </a:r>
          </a:p>
          <a:p>
            <a:pPr lvl="1" fontAlgn="base"/>
            <a:r>
              <a:rPr lang="en-US" dirty="0"/>
              <a:t>Cardiac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2956" y="511244"/>
            <a:ext cx="4035188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 differences variables:</a:t>
            </a:r>
            <a:endParaRPr lang="en-US" b="0" dirty="0">
              <a:effectLst/>
            </a:endParaRP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CESD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UCLA Loneliness</a:t>
            </a:r>
          </a:p>
          <a:p>
            <a:pPr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Disgust sensitivity</a:t>
            </a:r>
          </a:p>
          <a:p>
            <a:pPr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Perceived Vulnerability to disease</a:t>
            </a:r>
          </a:p>
          <a:p>
            <a:pPr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state/trait anxiety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Ethnicity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Marital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Sexual Orientation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Birth Order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 and parental education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Native and fluent languages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health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Medications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Alcohol and Drug use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Dietary restrictions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 problem history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Sensory impairment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Menstrual cycle 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46" y="5636525"/>
            <a:ext cx="2224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Smell Rating</a:t>
            </a:r>
          </a:p>
        </p:txBody>
      </p:sp>
    </p:spTree>
    <p:extLst>
      <p:ext uri="{BB962C8B-B14F-4D97-AF65-F5344CB8AC3E}">
        <p14:creationId xmlns:p14="http://schemas.microsoft.com/office/powerpoint/2010/main" val="370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1538" y="1376230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IAPS</a:t>
            </a:r>
            <a:r>
              <a:rPr lang="en-US" dirty="0"/>
              <a:t>: disgust, neutral, negative, positive, social/nonsocial</a:t>
            </a:r>
          </a:p>
          <a:p>
            <a:pPr lvl="1" fontAlgn="base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Positivity</a:t>
            </a:r>
          </a:p>
          <a:p>
            <a:pPr lvl="1" fontAlgn="base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Negativity</a:t>
            </a:r>
          </a:p>
          <a:p>
            <a:pPr lvl="1" fontAlgn="base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Emotional arousal</a:t>
            </a:r>
          </a:p>
          <a:p>
            <a:pPr lvl="1" fontAlgn="base"/>
            <a:r>
              <a:rPr lang="en-US" dirty="0"/>
              <a:t>Evaluative space RT</a:t>
            </a:r>
          </a:p>
          <a:p>
            <a:pPr lvl="1" fontAlgn="base"/>
            <a:r>
              <a:rPr lang="en-US" dirty="0"/>
              <a:t>Emotional arousal 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21" y="1384151"/>
            <a:ext cx="293427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Accents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Foreignness</a:t>
            </a:r>
          </a:p>
          <a:p>
            <a:pPr lvl="1" fontAlgn="base"/>
            <a:r>
              <a:rPr lang="en-US" dirty="0"/>
              <a:t>Foreignness RT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Similarity</a:t>
            </a:r>
          </a:p>
          <a:p>
            <a:pPr lvl="1" fontAlgn="base"/>
            <a:r>
              <a:rPr lang="en-US" dirty="0"/>
              <a:t>Similarity RT</a:t>
            </a:r>
          </a:p>
          <a:p>
            <a:pPr lvl="1" fontAlgn="base"/>
            <a:r>
              <a:rPr lang="en-US" dirty="0"/>
              <a:t>Warmth</a:t>
            </a:r>
          </a:p>
          <a:p>
            <a:pPr lvl="1" fontAlgn="base"/>
            <a:r>
              <a:rPr lang="en-US" dirty="0"/>
              <a:t>Warmth RT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Pleasantness</a:t>
            </a:r>
          </a:p>
          <a:p>
            <a:pPr lvl="1" fontAlgn="base"/>
            <a:r>
              <a:rPr lang="en-US" dirty="0"/>
              <a:t>Pleasantness RT</a:t>
            </a:r>
          </a:p>
          <a:p>
            <a:pPr lvl="1" fontAlgn="base"/>
            <a:r>
              <a:rPr lang="en-US" dirty="0"/>
              <a:t>Competence</a:t>
            </a:r>
          </a:p>
          <a:p>
            <a:pPr lvl="1" fontAlgn="base"/>
            <a:r>
              <a:rPr lang="en-US" dirty="0"/>
              <a:t>Competence RT</a:t>
            </a:r>
          </a:p>
          <a:p>
            <a:pPr lvl="1" fontAlgn="base"/>
            <a:r>
              <a:rPr lang="en-US" dirty="0"/>
              <a:t>Duration (3,6,9s)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1538" y="4099212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Autonomic measures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HRV</a:t>
            </a:r>
          </a:p>
          <a:p>
            <a:pPr lvl="1" fontAlgn="base"/>
            <a:r>
              <a:rPr lang="en-US" dirty="0"/>
              <a:t>HR</a:t>
            </a:r>
          </a:p>
          <a:p>
            <a:pPr lvl="1" fontAlgn="base"/>
            <a:r>
              <a:rPr lang="en-US" dirty="0"/>
              <a:t>RESP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PEP</a:t>
            </a:r>
          </a:p>
          <a:p>
            <a:pPr lvl="1" fontAlgn="base"/>
            <a:r>
              <a:rPr lang="en-US" dirty="0"/>
              <a:t>Stroke volume</a:t>
            </a:r>
          </a:p>
          <a:p>
            <a:pPr lvl="1" fontAlgn="base"/>
            <a:r>
              <a:rPr lang="en-US" dirty="0"/>
              <a:t>Cardiac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2956" y="511244"/>
            <a:ext cx="4035188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 differences variables:</a:t>
            </a:r>
            <a:endParaRPr lang="en-US" b="0" dirty="0">
              <a:effectLst/>
            </a:endParaRP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CESD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UCLA Loneliness</a:t>
            </a:r>
          </a:p>
          <a:p>
            <a:pPr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Disgust sensitivity</a:t>
            </a:r>
          </a:p>
          <a:p>
            <a:pPr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Perceived Vulnerability to disease</a:t>
            </a:r>
          </a:p>
          <a:p>
            <a:pPr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state/trait anxiety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Ethnicity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Marital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Sexual Orientation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Birth Order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 and parental education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Native and fluent languages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Overall health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Medications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Alcohol and Drug use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Dietary restrictions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 problem history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Sensory impairment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Menstrual cycle 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46" y="5636525"/>
            <a:ext cx="2224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Smell Rating</a:t>
            </a:r>
          </a:p>
        </p:txBody>
      </p:sp>
    </p:spTree>
    <p:extLst>
      <p:ext uri="{BB962C8B-B14F-4D97-AF65-F5344CB8AC3E}">
        <p14:creationId xmlns:p14="http://schemas.microsoft.com/office/powerpoint/2010/main" val="739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1538" y="1376230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IAPS</a:t>
            </a:r>
            <a:r>
              <a:rPr lang="en-US" dirty="0"/>
              <a:t>: disgust, neutral, negative, positive, social/nonsocial</a:t>
            </a:r>
          </a:p>
          <a:p>
            <a:pPr lvl="1" fontAlgn="base"/>
            <a:r>
              <a:rPr lang="en-US" dirty="0"/>
              <a:t>Positivity</a:t>
            </a:r>
          </a:p>
          <a:p>
            <a:pPr lvl="1" fontAlgn="base"/>
            <a:r>
              <a:rPr lang="en-US" dirty="0"/>
              <a:t>Negativity</a:t>
            </a:r>
          </a:p>
          <a:p>
            <a:pPr lvl="1" fontAlgn="base"/>
            <a:r>
              <a:rPr lang="en-US" dirty="0"/>
              <a:t>Emotional arousal</a:t>
            </a:r>
          </a:p>
          <a:p>
            <a:pPr lvl="1" fontAlgn="base"/>
            <a:r>
              <a:rPr lang="en-US" dirty="0"/>
              <a:t>Evaluative space RT</a:t>
            </a:r>
          </a:p>
          <a:p>
            <a:pPr lvl="1" fontAlgn="base"/>
            <a:r>
              <a:rPr lang="en-US" dirty="0"/>
              <a:t>Emotional arousal 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21" y="1384151"/>
            <a:ext cx="293427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Accents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Foreignness</a:t>
            </a:r>
          </a:p>
          <a:p>
            <a:pPr lvl="1" fontAlgn="base"/>
            <a:r>
              <a:rPr lang="en-US" dirty="0"/>
              <a:t>Foreignness RT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Similarity</a:t>
            </a:r>
          </a:p>
          <a:p>
            <a:pPr lvl="1" fontAlgn="base"/>
            <a:r>
              <a:rPr lang="en-US" dirty="0"/>
              <a:t>Similarity RT</a:t>
            </a:r>
          </a:p>
          <a:p>
            <a:pPr lvl="1" fontAlgn="base"/>
            <a:r>
              <a:rPr lang="en-US" dirty="0"/>
              <a:t>Warmth</a:t>
            </a:r>
          </a:p>
          <a:p>
            <a:pPr lvl="1" fontAlgn="base"/>
            <a:r>
              <a:rPr lang="en-US" dirty="0"/>
              <a:t>Warmth RT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Pleasantness</a:t>
            </a:r>
          </a:p>
          <a:p>
            <a:pPr lvl="1" fontAlgn="base"/>
            <a:r>
              <a:rPr lang="en-US" dirty="0"/>
              <a:t>Pleasantness RT</a:t>
            </a:r>
          </a:p>
          <a:p>
            <a:pPr lvl="1" fontAlgn="base"/>
            <a:r>
              <a:rPr lang="en-US" dirty="0"/>
              <a:t>Competence</a:t>
            </a:r>
          </a:p>
          <a:p>
            <a:pPr lvl="1" fontAlgn="base"/>
            <a:r>
              <a:rPr lang="en-US" dirty="0"/>
              <a:t>Competence RT</a:t>
            </a:r>
          </a:p>
          <a:p>
            <a:pPr lvl="1" fontAlgn="base"/>
            <a:r>
              <a:rPr lang="en-US" dirty="0"/>
              <a:t>Duration (3,6,9s)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1538" y="4099212"/>
            <a:ext cx="34119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/>
              <a:t>Autonomic measures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HRV</a:t>
            </a:r>
          </a:p>
          <a:p>
            <a:pPr lvl="1" fontAlgn="base"/>
            <a:r>
              <a:rPr lang="en-US" dirty="0"/>
              <a:t>HR</a:t>
            </a:r>
          </a:p>
          <a:p>
            <a:pPr lvl="1" fontAlgn="base"/>
            <a:r>
              <a:rPr lang="en-US" dirty="0"/>
              <a:t>RESP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PEP</a:t>
            </a:r>
          </a:p>
          <a:p>
            <a:pPr lvl="1" fontAlgn="base"/>
            <a:r>
              <a:rPr lang="en-US" dirty="0"/>
              <a:t>Stroke volume</a:t>
            </a:r>
          </a:p>
          <a:p>
            <a:pPr lvl="1" fontAlgn="base"/>
            <a:r>
              <a:rPr lang="en-US" dirty="0"/>
              <a:t>Cardiac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2956" y="511244"/>
            <a:ext cx="4035188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 differences variables:</a:t>
            </a:r>
            <a:endParaRPr lang="en-US" b="0" dirty="0">
              <a:effectLst/>
            </a:endParaRPr>
          </a:p>
          <a:p>
            <a:pPr fontAlgn="base"/>
            <a:r>
              <a:rPr lang="en-US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CESD</a:t>
            </a:r>
          </a:p>
          <a:p>
            <a:pPr fontAlgn="base"/>
            <a:r>
              <a:rPr lang="en-US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UCLA Loneliness</a:t>
            </a:r>
          </a:p>
          <a:p>
            <a:pPr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Disgust sensitivity</a:t>
            </a:r>
          </a:p>
          <a:p>
            <a:pPr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Perceived Vulnerability to disease</a:t>
            </a:r>
          </a:p>
          <a:p>
            <a:pPr fontAlgn="base"/>
            <a:r>
              <a:rPr lang="en-US" b="0" i="0" u="none" strike="noStrike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Stai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state/trait anxiety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Ethnicity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Marital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Sexual Orientation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Birth Order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 and parental education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Native and fluent languages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Overall health status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Medications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Alcohol and Drug use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Dietary restrictions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 problem history</a:t>
            </a:r>
          </a:p>
          <a:p>
            <a:pPr fontAlgn="base"/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Sensory impairment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Menstrual cycle 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46" y="5636525"/>
            <a:ext cx="2224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Smell Rating</a:t>
            </a:r>
          </a:p>
        </p:txBody>
      </p:sp>
    </p:spTree>
    <p:extLst>
      <p:ext uri="{BB962C8B-B14F-4D97-AF65-F5344CB8AC3E}">
        <p14:creationId xmlns:p14="http://schemas.microsoft.com/office/powerpoint/2010/main" val="40623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e-merge</a:t>
            </a:r>
          </a:p>
          <a:p>
            <a:r>
              <a:rPr lang="en-US" dirty="0"/>
              <a:t>HRV compiler</a:t>
            </a:r>
          </a:p>
          <a:p>
            <a:r>
              <a:rPr lang="en-US" dirty="0"/>
              <a:t>Excel/ R compiling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4394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75" y="1825625"/>
            <a:ext cx="724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format for 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4394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1207</Words>
  <Application>Microsoft Office PowerPoint</Application>
  <PresentationFormat>Widescreen</PresentationFormat>
  <Paragraphs>364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 Norman Lab Guide to Starting Data Analysis</vt:lpstr>
      <vt:lpstr>Study 1: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Compiling data</vt:lpstr>
      <vt:lpstr>Long format for R </vt:lpstr>
      <vt:lpstr>PowerPoint Presentation</vt:lpstr>
      <vt:lpstr>Outlier checks</vt:lpstr>
      <vt:lpstr>PowerPoint Presentation</vt:lpstr>
      <vt:lpstr>Descriptives</vt:lpstr>
      <vt:lpstr>Correlation Matrices</vt:lpstr>
      <vt:lpstr>Manipulation checks</vt:lpstr>
      <vt:lpstr>Manipulation checks</vt:lpstr>
      <vt:lpstr>Primary models</vt:lpstr>
      <vt:lpstr>Dummy coding:</vt:lpstr>
      <vt:lpstr>Secondary models</vt:lpstr>
      <vt:lpstr>Dummy coding:</vt:lpstr>
      <vt:lpstr>PowerPoint Presentation</vt:lpstr>
      <vt:lpstr>Project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Faig</dc:creator>
  <cp:lastModifiedBy>Kelly Faig</cp:lastModifiedBy>
  <cp:revision>11</cp:revision>
  <dcterms:created xsi:type="dcterms:W3CDTF">2019-07-11T17:21:35Z</dcterms:created>
  <dcterms:modified xsi:type="dcterms:W3CDTF">2019-07-11T20:45:35Z</dcterms:modified>
</cp:coreProperties>
</file>