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59" r:id="rId4"/>
    <p:sldId id="260" r:id="rId5"/>
    <p:sldId id="261" r:id="rId6"/>
    <p:sldId id="262" r:id="rId7"/>
    <p:sldId id="263" r:id="rId8"/>
    <p:sldId id="267" r:id="rId9"/>
    <p:sldId id="268" r:id="rId10"/>
    <p:sldId id="269" r:id="rId11"/>
    <p:sldId id="270" r:id="rId12"/>
    <p:sldId id="271" r:id="rId13"/>
    <p:sldId id="265" r:id="rId14"/>
    <p:sldId id="277" r:id="rId15"/>
    <p:sldId id="266" r:id="rId16"/>
    <p:sldId id="274"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70218" autoAdjust="0"/>
  </p:normalViewPr>
  <p:slideViewPr>
    <p:cSldViewPr snapToGrid="0">
      <p:cViewPr varScale="1">
        <p:scale>
          <a:sx n="70" d="100"/>
          <a:sy n="70" d="100"/>
        </p:scale>
        <p:origin x="508" y="4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78EDBC-89FD-4DF4-ABA8-7055F55644A2}" type="datetimeFigureOut">
              <a:rPr lang="en-US" smtClean="0"/>
              <a:t>7/20/2021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9723EA-3A3F-41AB-A7F9-95BDC11D1A39}" type="slidenum">
              <a:rPr lang="en-US" smtClean="0"/>
              <a:t>‹#›</a:t>
            </a:fld>
            <a:endParaRPr lang="en-US"/>
          </a:p>
        </p:txBody>
      </p:sp>
    </p:spTree>
    <p:extLst>
      <p:ext uri="{BB962C8B-B14F-4D97-AF65-F5344CB8AC3E}">
        <p14:creationId xmlns:p14="http://schemas.microsoft.com/office/powerpoint/2010/main" val="1457608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9723EA-3A3F-41AB-A7F9-95BDC11D1A39}" type="slidenum">
              <a:rPr lang="en-US" smtClean="0"/>
              <a:t>3</a:t>
            </a:fld>
            <a:endParaRPr lang="en-US"/>
          </a:p>
        </p:txBody>
      </p:sp>
    </p:spTree>
    <p:extLst>
      <p:ext uri="{BB962C8B-B14F-4D97-AF65-F5344CB8AC3E}">
        <p14:creationId xmlns:p14="http://schemas.microsoft.com/office/powerpoint/2010/main" val="195282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639723EA-3A3F-41AB-A7F9-95BDC11D1A39}" type="slidenum">
              <a:rPr lang="en-US" smtClean="0"/>
              <a:t>4</a:t>
            </a:fld>
            <a:endParaRPr lang="en-US"/>
          </a:p>
        </p:txBody>
      </p:sp>
    </p:spTree>
    <p:extLst>
      <p:ext uri="{BB962C8B-B14F-4D97-AF65-F5344CB8AC3E}">
        <p14:creationId xmlns:p14="http://schemas.microsoft.com/office/powerpoint/2010/main" val="1300570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For an accurate interpretation</a:t>
            </a:r>
            <a:r>
              <a:rPr lang="en-US" sz="1200" b="1" kern="1200" baseline="0" dirty="0" smtClean="0">
                <a:solidFill>
                  <a:schemeClr val="tx1"/>
                </a:solidFill>
                <a:effectLst/>
                <a:latin typeface="+mn-lt"/>
                <a:ea typeface="+mn-ea"/>
                <a:cs typeface="+mn-cs"/>
              </a:rPr>
              <a:t> of price movements, the market should be evaluated with these three approaches</a:t>
            </a:r>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Technical </a:t>
            </a:r>
            <a:r>
              <a:rPr lang="en-US" sz="1200" b="1" kern="1200" dirty="0">
                <a:solidFill>
                  <a:schemeClr val="tx1"/>
                </a:solidFill>
                <a:effectLst/>
                <a:latin typeface="+mn-lt"/>
                <a:ea typeface="+mn-ea"/>
                <a:cs typeface="+mn-cs"/>
              </a:rPr>
              <a:t>analysis</a:t>
            </a:r>
            <a:r>
              <a:rPr lang="en-US" sz="1200" kern="120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All historical statistics, including price movement, trading volume and many other past indicators and metrics. By following historical prices, it maybe possible to notice some similar pattern and catch hints when the price goes up or down. </a:t>
            </a:r>
          </a:p>
          <a:p>
            <a:r>
              <a:rPr lang="en-US" sz="1200" b="1" kern="1200" dirty="0">
                <a:solidFill>
                  <a:schemeClr val="tx1"/>
                </a:solidFill>
                <a:effectLst/>
                <a:latin typeface="+mn-lt"/>
                <a:ea typeface="+mn-ea"/>
                <a:cs typeface="+mn-cs"/>
              </a:rPr>
              <a:t>Fundamental analysis </a:t>
            </a:r>
            <a:r>
              <a:rPr lang="en-US" sz="1200" kern="1200" dirty="0">
                <a:solidFill>
                  <a:schemeClr val="tx1"/>
                </a:solidFill>
                <a:effectLst/>
                <a:latin typeface="+mn-lt"/>
                <a:ea typeface="+mn-ea"/>
                <a:cs typeface="+mn-cs"/>
              </a:rPr>
              <a:t>: it approaches price direction from an other perspective. Not from the crypto price itself but from macro viewpoint and other external factors. These are things like demand, world economy, company revenue, the weather forecast and maybe an upcoming </a:t>
            </a:r>
            <a:r>
              <a:rPr lang="en-US" sz="1200" kern="1200" dirty="0" err="1">
                <a:solidFill>
                  <a:schemeClr val="tx1"/>
                </a:solidFill>
                <a:effectLst/>
                <a:latin typeface="+mn-lt"/>
                <a:ea typeface="+mn-ea"/>
                <a:cs typeface="+mn-cs"/>
              </a:rPr>
              <a:t>superstorm</a:t>
            </a:r>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Sentiment analysis</a:t>
            </a:r>
            <a:r>
              <a:rPr lang="en-US" sz="1200" kern="1200" dirty="0">
                <a:solidFill>
                  <a:schemeClr val="tx1"/>
                </a:solidFill>
                <a:effectLst/>
                <a:latin typeface="+mn-lt"/>
                <a:ea typeface="+mn-ea"/>
                <a:cs typeface="+mn-cs"/>
              </a:rPr>
              <a:t>: the last key element, sentimental analysis, is the human </a:t>
            </a:r>
            <a:r>
              <a:rPr lang="en-US" sz="1200" kern="1200" dirty="0" smtClean="0">
                <a:solidFill>
                  <a:schemeClr val="tx1"/>
                </a:solidFill>
                <a:effectLst/>
                <a:latin typeface="+mn-lt"/>
                <a:ea typeface="+mn-ea"/>
                <a:cs typeface="+mn-cs"/>
              </a:rPr>
              <a:t>factor,</a:t>
            </a:r>
            <a:r>
              <a:rPr lang="en-US" sz="1200" kern="1200" baseline="0" dirty="0" smtClean="0">
                <a:solidFill>
                  <a:schemeClr val="tx1"/>
                </a:solidFill>
                <a:effectLst/>
                <a:latin typeface="+mn-lt"/>
                <a:ea typeface="+mn-ea"/>
                <a:cs typeface="+mn-cs"/>
              </a:rPr>
              <a:t> including not only crypto trader but everyone. </a:t>
            </a:r>
            <a:r>
              <a:rPr lang="en-US" sz="1200" kern="1200" dirty="0" smtClean="0">
                <a:solidFill>
                  <a:schemeClr val="tx1"/>
                </a:solidFill>
                <a:effectLst/>
                <a:latin typeface="+mn-lt"/>
                <a:ea typeface="+mn-ea"/>
                <a:cs typeface="+mn-cs"/>
              </a:rPr>
              <a:t>The </a:t>
            </a:r>
            <a:r>
              <a:rPr lang="en-US" sz="1200" kern="1200" dirty="0">
                <a:solidFill>
                  <a:schemeClr val="tx1"/>
                </a:solidFill>
                <a:effectLst/>
                <a:latin typeface="+mn-lt"/>
                <a:ea typeface="+mn-ea"/>
                <a:cs typeface="+mn-cs"/>
              </a:rPr>
              <a:t>market is not only driven by fundamentals but also short term sentiments which makes currencies volatile on a day to day basis. </a:t>
            </a:r>
            <a:r>
              <a:rPr lang="en-US" sz="1200" kern="1200" dirty="0" smtClean="0">
                <a:solidFill>
                  <a:schemeClr val="tx1"/>
                </a:solidFill>
                <a:effectLst/>
                <a:latin typeface="+mn-lt"/>
                <a:ea typeface="+mn-ea"/>
                <a:cs typeface="+mn-cs"/>
              </a:rPr>
              <a:t>These sentiment come</a:t>
            </a:r>
            <a:r>
              <a:rPr lang="en-US" sz="1200" kern="1200" baseline="0" dirty="0" smtClean="0">
                <a:solidFill>
                  <a:schemeClr val="tx1"/>
                </a:solidFill>
                <a:effectLst/>
                <a:latin typeface="+mn-lt"/>
                <a:ea typeface="+mn-ea"/>
                <a:cs typeface="+mn-cs"/>
              </a:rPr>
              <a:t> from different group of people, </a:t>
            </a:r>
            <a:r>
              <a:rPr lang="en-US" sz="1200" kern="1200" dirty="0" smtClean="0">
                <a:solidFill>
                  <a:schemeClr val="tx1"/>
                </a:solidFill>
                <a:effectLst/>
                <a:latin typeface="+mn-lt"/>
                <a:ea typeface="+mn-ea"/>
                <a:cs typeface="+mn-cs"/>
              </a:rPr>
              <a:t>The </a:t>
            </a:r>
            <a:r>
              <a:rPr lang="en-US" sz="1200" kern="1200" dirty="0">
                <a:solidFill>
                  <a:schemeClr val="tx1"/>
                </a:solidFill>
                <a:effectLst/>
                <a:latin typeface="+mn-lt"/>
                <a:ea typeface="+mn-ea"/>
                <a:cs typeface="+mn-cs"/>
              </a:rPr>
              <a:t>more influential these people are, it’s more likely to affect crypto demand and price. </a:t>
            </a:r>
          </a:p>
          <a:p>
            <a:endParaRPr lang="en-US" sz="1200" kern="1200" dirty="0">
              <a:solidFill>
                <a:schemeClr val="tx1"/>
              </a:solidFill>
              <a:effectLst/>
              <a:latin typeface="+mn-lt"/>
              <a:ea typeface="+mn-ea"/>
              <a:cs typeface="+mn-cs"/>
            </a:endParaRPr>
          </a:p>
          <a:p>
            <a:r>
              <a:rPr lang="en-US" b="1" dirty="0"/>
              <a:t>In this model, technical and sentimental approaches</a:t>
            </a:r>
            <a:r>
              <a:rPr lang="en-US" b="1" baseline="0" dirty="0"/>
              <a:t> have been considered. </a:t>
            </a:r>
            <a:endParaRPr lang="en-US" b="1" dirty="0"/>
          </a:p>
        </p:txBody>
      </p:sp>
      <p:sp>
        <p:nvSpPr>
          <p:cNvPr id="4" name="Slide Number Placeholder 3"/>
          <p:cNvSpPr>
            <a:spLocks noGrp="1"/>
          </p:cNvSpPr>
          <p:nvPr>
            <p:ph type="sldNum" sz="quarter" idx="10"/>
          </p:nvPr>
        </p:nvSpPr>
        <p:spPr/>
        <p:txBody>
          <a:bodyPr/>
          <a:lstStyle/>
          <a:p>
            <a:fld id="{639723EA-3A3F-41AB-A7F9-95BDC11D1A39}" type="slidenum">
              <a:rPr lang="en-US" smtClean="0"/>
              <a:t>5</a:t>
            </a:fld>
            <a:endParaRPr lang="en-US"/>
          </a:p>
        </p:txBody>
      </p:sp>
    </p:spTree>
    <p:extLst>
      <p:ext uri="{BB962C8B-B14F-4D97-AF65-F5344CB8AC3E}">
        <p14:creationId xmlns:p14="http://schemas.microsoft.com/office/powerpoint/2010/main" val="3705351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9723EA-3A3F-41AB-A7F9-95BDC11D1A39}" type="slidenum">
              <a:rPr lang="en-US" smtClean="0"/>
              <a:t>7</a:t>
            </a:fld>
            <a:endParaRPr lang="en-US"/>
          </a:p>
        </p:txBody>
      </p:sp>
    </p:spTree>
    <p:extLst>
      <p:ext uri="{BB962C8B-B14F-4D97-AF65-F5344CB8AC3E}">
        <p14:creationId xmlns:p14="http://schemas.microsoft.com/office/powerpoint/2010/main" val="282613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4B10AE7-2C74-428D-A397-B8AF0CCBAD27}"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612B1-B595-4D80-97DA-11521FA6EB13}" type="slidenum">
              <a:rPr lang="en-US" smtClean="0"/>
              <a:t>‹#›</a:t>
            </a:fld>
            <a:endParaRPr lang="en-US"/>
          </a:p>
        </p:txBody>
      </p:sp>
    </p:spTree>
    <p:extLst>
      <p:ext uri="{BB962C8B-B14F-4D97-AF65-F5344CB8AC3E}">
        <p14:creationId xmlns:p14="http://schemas.microsoft.com/office/powerpoint/2010/main" val="238576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B10AE7-2C74-428D-A397-B8AF0CCBAD27}"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612B1-B595-4D80-97DA-11521FA6EB13}" type="slidenum">
              <a:rPr lang="en-US" smtClean="0"/>
              <a:t>‹#›</a:t>
            </a:fld>
            <a:endParaRPr lang="en-US"/>
          </a:p>
        </p:txBody>
      </p:sp>
    </p:spTree>
    <p:extLst>
      <p:ext uri="{BB962C8B-B14F-4D97-AF65-F5344CB8AC3E}">
        <p14:creationId xmlns:p14="http://schemas.microsoft.com/office/powerpoint/2010/main" val="3405554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B10AE7-2C74-428D-A397-B8AF0CCBAD27}"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612B1-B595-4D80-97DA-11521FA6EB13}" type="slidenum">
              <a:rPr lang="en-US" smtClean="0"/>
              <a:t>‹#›</a:t>
            </a:fld>
            <a:endParaRPr lang="en-US"/>
          </a:p>
        </p:txBody>
      </p:sp>
    </p:spTree>
    <p:extLst>
      <p:ext uri="{BB962C8B-B14F-4D97-AF65-F5344CB8AC3E}">
        <p14:creationId xmlns:p14="http://schemas.microsoft.com/office/powerpoint/2010/main" val="3470351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B10AE7-2C74-428D-A397-B8AF0CCBAD27}"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612B1-B595-4D80-97DA-11521FA6EB13}" type="slidenum">
              <a:rPr lang="en-US" smtClean="0"/>
              <a:t>‹#›</a:t>
            </a:fld>
            <a:endParaRPr lang="en-US"/>
          </a:p>
        </p:txBody>
      </p:sp>
    </p:spTree>
    <p:extLst>
      <p:ext uri="{BB962C8B-B14F-4D97-AF65-F5344CB8AC3E}">
        <p14:creationId xmlns:p14="http://schemas.microsoft.com/office/powerpoint/2010/main" val="608617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B10AE7-2C74-428D-A397-B8AF0CCBAD27}"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612B1-B595-4D80-97DA-11521FA6EB13}" type="slidenum">
              <a:rPr lang="en-US" smtClean="0"/>
              <a:t>‹#›</a:t>
            </a:fld>
            <a:endParaRPr lang="en-US"/>
          </a:p>
        </p:txBody>
      </p:sp>
    </p:spTree>
    <p:extLst>
      <p:ext uri="{BB962C8B-B14F-4D97-AF65-F5344CB8AC3E}">
        <p14:creationId xmlns:p14="http://schemas.microsoft.com/office/powerpoint/2010/main" val="3664181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B10AE7-2C74-428D-A397-B8AF0CCBAD27}" type="datetimeFigureOut">
              <a:rPr lang="en-US" smtClean="0"/>
              <a:t>7/20/2021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612B1-B595-4D80-97DA-11521FA6EB13}" type="slidenum">
              <a:rPr lang="en-US" smtClean="0"/>
              <a:t>‹#›</a:t>
            </a:fld>
            <a:endParaRPr lang="en-US"/>
          </a:p>
        </p:txBody>
      </p:sp>
    </p:spTree>
    <p:extLst>
      <p:ext uri="{BB962C8B-B14F-4D97-AF65-F5344CB8AC3E}">
        <p14:creationId xmlns:p14="http://schemas.microsoft.com/office/powerpoint/2010/main" val="159059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B10AE7-2C74-428D-A397-B8AF0CCBAD27}" type="datetimeFigureOut">
              <a:rPr lang="en-US" smtClean="0"/>
              <a:t>7/20/2021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6612B1-B595-4D80-97DA-11521FA6EB13}" type="slidenum">
              <a:rPr lang="en-US" smtClean="0"/>
              <a:t>‹#›</a:t>
            </a:fld>
            <a:endParaRPr lang="en-US"/>
          </a:p>
        </p:txBody>
      </p:sp>
    </p:spTree>
    <p:extLst>
      <p:ext uri="{BB962C8B-B14F-4D97-AF65-F5344CB8AC3E}">
        <p14:creationId xmlns:p14="http://schemas.microsoft.com/office/powerpoint/2010/main" val="3695264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B10AE7-2C74-428D-A397-B8AF0CCBAD27}" type="datetimeFigureOut">
              <a:rPr lang="en-US" smtClean="0"/>
              <a:t>7/20/2021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6612B1-B595-4D80-97DA-11521FA6EB13}" type="slidenum">
              <a:rPr lang="en-US" smtClean="0"/>
              <a:t>‹#›</a:t>
            </a:fld>
            <a:endParaRPr lang="en-US"/>
          </a:p>
        </p:txBody>
      </p:sp>
    </p:spTree>
    <p:extLst>
      <p:ext uri="{BB962C8B-B14F-4D97-AF65-F5344CB8AC3E}">
        <p14:creationId xmlns:p14="http://schemas.microsoft.com/office/powerpoint/2010/main" val="3696859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B10AE7-2C74-428D-A397-B8AF0CCBAD27}" type="datetimeFigureOut">
              <a:rPr lang="en-US" smtClean="0"/>
              <a:t>7/20/2021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6612B1-B595-4D80-97DA-11521FA6EB13}" type="slidenum">
              <a:rPr lang="en-US" smtClean="0"/>
              <a:t>‹#›</a:t>
            </a:fld>
            <a:endParaRPr lang="en-US"/>
          </a:p>
        </p:txBody>
      </p:sp>
    </p:spTree>
    <p:extLst>
      <p:ext uri="{BB962C8B-B14F-4D97-AF65-F5344CB8AC3E}">
        <p14:creationId xmlns:p14="http://schemas.microsoft.com/office/powerpoint/2010/main" val="874403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B10AE7-2C74-428D-A397-B8AF0CCBAD27}" type="datetimeFigureOut">
              <a:rPr lang="en-US" smtClean="0"/>
              <a:t>7/20/2021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612B1-B595-4D80-97DA-11521FA6EB13}" type="slidenum">
              <a:rPr lang="en-US" smtClean="0"/>
              <a:t>‹#›</a:t>
            </a:fld>
            <a:endParaRPr lang="en-US"/>
          </a:p>
        </p:txBody>
      </p:sp>
    </p:spTree>
    <p:extLst>
      <p:ext uri="{BB962C8B-B14F-4D97-AF65-F5344CB8AC3E}">
        <p14:creationId xmlns:p14="http://schemas.microsoft.com/office/powerpoint/2010/main" val="992552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B10AE7-2C74-428D-A397-B8AF0CCBAD27}" type="datetimeFigureOut">
              <a:rPr lang="en-US" smtClean="0"/>
              <a:t>7/20/2021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612B1-B595-4D80-97DA-11521FA6EB13}" type="slidenum">
              <a:rPr lang="en-US" smtClean="0"/>
              <a:t>‹#›</a:t>
            </a:fld>
            <a:endParaRPr lang="en-US"/>
          </a:p>
        </p:txBody>
      </p:sp>
    </p:spTree>
    <p:extLst>
      <p:ext uri="{BB962C8B-B14F-4D97-AF65-F5344CB8AC3E}">
        <p14:creationId xmlns:p14="http://schemas.microsoft.com/office/powerpoint/2010/main" val="940580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B10AE7-2C74-428D-A397-B8AF0CCBAD27}" type="datetimeFigureOut">
              <a:rPr lang="en-US" smtClean="0"/>
              <a:t>7/20/2021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6612B1-B595-4D80-97DA-11521FA6EB13}" type="slidenum">
              <a:rPr lang="en-US" smtClean="0"/>
              <a:t>‹#›</a:t>
            </a:fld>
            <a:endParaRPr lang="en-US"/>
          </a:p>
        </p:txBody>
      </p:sp>
    </p:spTree>
    <p:extLst>
      <p:ext uri="{BB962C8B-B14F-4D97-AF65-F5344CB8AC3E}">
        <p14:creationId xmlns:p14="http://schemas.microsoft.com/office/powerpoint/2010/main" val="1547132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17258" y="761413"/>
            <a:ext cx="5074565" cy="3456263"/>
          </a:xfrm>
        </p:spPr>
        <p:txBody>
          <a:bodyPr>
            <a:normAutofit fontScale="90000"/>
          </a:bodyPr>
          <a:lstStyle/>
          <a:p>
            <a:r>
              <a:rPr lang="en-GB" dirty="0"/>
              <a:t/>
            </a:r>
            <a:br>
              <a:rPr lang="en-GB" dirty="0"/>
            </a:br>
            <a:r>
              <a:rPr lang="en-GB" dirty="0"/>
              <a:t/>
            </a:r>
            <a:br>
              <a:rPr lang="en-GB" dirty="0"/>
            </a:br>
            <a:r>
              <a:rPr lang="en-GB" dirty="0"/>
              <a:t/>
            </a:r>
            <a:br>
              <a:rPr lang="en-GB" dirty="0"/>
            </a:br>
            <a:r>
              <a:rPr lang="en-GB" dirty="0"/>
              <a:t/>
            </a:r>
            <a:br>
              <a:rPr lang="en-GB" dirty="0"/>
            </a:br>
            <a:r>
              <a:rPr lang="en-GB" dirty="0"/>
              <a:t/>
            </a:r>
            <a:br>
              <a:rPr lang="en-GB" dirty="0"/>
            </a:br>
            <a:r>
              <a:rPr lang="en-GB" dirty="0"/>
              <a:t/>
            </a:r>
            <a:br>
              <a:rPr lang="en-GB" dirty="0"/>
            </a:br>
            <a:r>
              <a:rPr lang="en-GB" dirty="0"/>
              <a:t/>
            </a:r>
            <a:br>
              <a:rPr lang="en-GB" dirty="0"/>
            </a:br>
            <a:r>
              <a:rPr lang="en-GB" dirty="0"/>
              <a:t/>
            </a:r>
            <a:br>
              <a:rPr lang="en-GB" dirty="0"/>
            </a:br>
            <a:r>
              <a:rPr lang="en-GB" dirty="0"/>
              <a:t>A Hybrid Approach of LSTM and NLP</a:t>
            </a:r>
            <a:br>
              <a:rPr lang="en-GB" dirty="0"/>
            </a:br>
            <a:r>
              <a:rPr lang="en-GB" dirty="0"/>
              <a:t>to </a:t>
            </a:r>
            <a:r>
              <a:rPr lang="en-US" dirty="0"/>
              <a:t>Crypto Price Prediction</a:t>
            </a:r>
          </a:p>
        </p:txBody>
      </p:sp>
      <p:sp>
        <p:nvSpPr>
          <p:cNvPr id="3" name="Subtitle 2"/>
          <p:cNvSpPr>
            <a:spLocks noGrp="1"/>
          </p:cNvSpPr>
          <p:nvPr>
            <p:ph type="subTitle" idx="1"/>
          </p:nvPr>
        </p:nvSpPr>
        <p:spPr>
          <a:xfrm>
            <a:off x="7561151" y="4887633"/>
            <a:ext cx="3850741" cy="1655762"/>
          </a:xfrm>
        </p:spPr>
        <p:txBody>
          <a:bodyPr>
            <a:normAutofit/>
          </a:bodyPr>
          <a:lstStyle/>
          <a:p>
            <a:r>
              <a:rPr lang="en-US" dirty="0" smtClean="0"/>
              <a:t> </a:t>
            </a:r>
            <a:r>
              <a:rPr lang="en-US" dirty="0"/>
              <a:t>B</a:t>
            </a:r>
            <a:r>
              <a:rPr lang="en-US" dirty="0" smtClean="0"/>
              <a:t>y</a:t>
            </a:r>
            <a:r>
              <a:rPr lang="en-US" dirty="0"/>
              <a:t>: </a:t>
            </a:r>
          </a:p>
          <a:p>
            <a:r>
              <a:rPr lang="en-US" smtClean="0"/>
              <a:t>Anita, Rakeshwer</a:t>
            </a:r>
            <a:r>
              <a:rPr lang="en-US" dirty="0" smtClean="0"/>
              <a:t>, </a:t>
            </a:r>
            <a:r>
              <a:rPr lang="en-US" dirty="0" err="1" smtClean="0"/>
              <a:t>Awais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6817259" cy="6858000"/>
          </a:xfrm>
          <a:prstGeom prst="rect">
            <a:avLst/>
          </a:prstGeom>
        </p:spPr>
      </p:pic>
    </p:spTree>
    <p:extLst>
      <p:ext uri="{BB962C8B-B14F-4D97-AF65-F5344CB8AC3E}">
        <p14:creationId xmlns:p14="http://schemas.microsoft.com/office/powerpoint/2010/main" val="40629887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 We did? </a:t>
            </a:r>
            <a:endParaRPr lang="en-US" dirty="0"/>
          </a:p>
        </p:txBody>
      </p:sp>
      <p:sp>
        <p:nvSpPr>
          <p:cNvPr id="3" name="Content Placeholder 2"/>
          <p:cNvSpPr>
            <a:spLocks noGrp="1"/>
          </p:cNvSpPr>
          <p:nvPr>
            <p:ph sz="half" idx="1"/>
          </p:nvPr>
        </p:nvSpPr>
        <p:spPr>
          <a:xfrm>
            <a:off x="838199" y="1825625"/>
            <a:ext cx="10121721" cy="4351338"/>
          </a:xfrm>
        </p:spPr>
        <p:txBody>
          <a:bodyPr/>
          <a:lstStyle/>
          <a:p>
            <a:pPr marL="514350" indent="-514350">
              <a:buAutoNum type="arabicPeriod"/>
            </a:pPr>
            <a:r>
              <a:rPr lang="en-US" dirty="0" smtClean="0"/>
              <a:t>Data Collection from mentioned APIs and sites.</a:t>
            </a:r>
          </a:p>
          <a:p>
            <a:pPr marL="514350" indent="-514350">
              <a:buAutoNum type="arabicPeriod"/>
            </a:pPr>
            <a:r>
              <a:rPr lang="en-US" dirty="0" smtClean="0"/>
              <a:t>Preprocessed (took a lot of time)</a:t>
            </a:r>
          </a:p>
          <a:p>
            <a:pPr marL="514350" indent="-514350">
              <a:buAutoNum type="arabicPeriod"/>
            </a:pPr>
            <a:r>
              <a:rPr lang="en-US" dirty="0" smtClean="0"/>
              <a:t>Received the sentiments as </a:t>
            </a:r>
            <a:r>
              <a:rPr lang="en-US" dirty="0" err="1" smtClean="0"/>
              <a:t>pos</a:t>
            </a:r>
            <a:r>
              <a:rPr lang="en-US" dirty="0" smtClean="0"/>
              <a:t> (1) or </a:t>
            </a:r>
            <a:r>
              <a:rPr lang="en-US" dirty="0" err="1" smtClean="0"/>
              <a:t>neg</a:t>
            </a:r>
            <a:r>
              <a:rPr lang="en-US" dirty="0" smtClean="0"/>
              <a:t>(0)</a:t>
            </a:r>
          </a:p>
          <a:p>
            <a:pPr marL="514350" indent="-514350">
              <a:buAutoNum type="arabicPeriod"/>
            </a:pPr>
            <a:r>
              <a:rPr lang="en-US" dirty="0" smtClean="0"/>
              <a:t>Used sentiments as labels</a:t>
            </a:r>
          </a:p>
          <a:p>
            <a:pPr marL="514350" indent="-514350">
              <a:buAutoNum type="arabicPeriod"/>
            </a:pPr>
            <a:r>
              <a:rPr lang="en-US" dirty="0" smtClean="0"/>
              <a:t>Merged the two datasets </a:t>
            </a:r>
            <a:r>
              <a:rPr lang="en-US" dirty="0" err="1" smtClean="0"/>
              <a:t>crpto</a:t>
            </a:r>
            <a:r>
              <a:rPr lang="en-US" dirty="0"/>
              <a:t> </a:t>
            </a:r>
            <a:r>
              <a:rPr lang="en-US" dirty="0" smtClean="0"/>
              <a:t>and sentiments. </a:t>
            </a:r>
          </a:p>
          <a:p>
            <a:pPr marL="514350" indent="-514350">
              <a:buAutoNum type="arabicPeriod"/>
            </a:pPr>
            <a:r>
              <a:rPr lang="en-US" dirty="0" smtClean="0"/>
              <a:t>Trained and predicted. </a:t>
            </a:r>
            <a:endParaRPr lang="en-US" dirty="0"/>
          </a:p>
        </p:txBody>
      </p:sp>
    </p:spTree>
    <p:extLst>
      <p:ext uri="{BB962C8B-B14F-4D97-AF65-F5344CB8AC3E}">
        <p14:creationId xmlns:p14="http://schemas.microsoft.com/office/powerpoint/2010/main" val="15260896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Feed Forward NN </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smtClean="0"/>
              <a:t>With this simple model of we have great </a:t>
            </a:r>
            <a:r>
              <a:rPr lang="en-US" dirty="0" err="1" smtClean="0"/>
              <a:t>great</a:t>
            </a:r>
            <a:r>
              <a:rPr lang="en-US" dirty="0" smtClean="0"/>
              <a:t> results. </a:t>
            </a:r>
          </a:p>
          <a:p>
            <a:endParaRPr lang="en-US" dirty="0"/>
          </a:p>
          <a:p>
            <a:r>
              <a:rPr lang="en-US" dirty="0" smtClean="0"/>
              <a:t>2 layers</a:t>
            </a:r>
          </a:p>
          <a:p>
            <a:endParaRPr lang="en-US" dirty="0" smtClean="0"/>
          </a:p>
          <a:p>
            <a:r>
              <a:rPr lang="en-US" dirty="0" smtClean="0"/>
              <a:t>Some of the models also use drop out to avoid over fitting in sequential model. </a:t>
            </a:r>
          </a:p>
          <a:p>
            <a:pPr marL="0" indent="0">
              <a:buNone/>
            </a:pPr>
            <a:endParaRPr lang="en-US" dirty="0" smtClean="0"/>
          </a:p>
          <a:p>
            <a:r>
              <a:rPr lang="en-US" dirty="0" smtClean="0"/>
              <a:t>But In our case does not improve the performance. </a:t>
            </a:r>
          </a:p>
          <a:p>
            <a:endParaRPr lang="en-US" dirty="0"/>
          </a:p>
          <a:p>
            <a:endParaRPr lang="en-US" dirty="0" smtClean="0"/>
          </a:p>
          <a:p>
            <a:endParaRPr lang="en-US" dirty="0"/>
          </a:p>
          <a:p>
            <a:endParaRPr lang="en-US" dirty="0"/>
          </a:p>
        </p:txBody>
      </p:sp>
      <p:pic>
        <p:nvPicPr>
          <p:cNvPr id="5" name="Content Placeholder 4"/>
          <p:cNvPicPr>
            <a:picLocks noGrp="1" noChangeAspect="1"/>
          </p:cNvPicPr>
          <p:nvPr>
            <p:ph sz="half" idx="2"/>
          </p:nvPr>
        </p:nvPicPr>
        <p:blipFill>
          <a:blip r:embed="rId2"/>
          <a:stretch>
            <a:fillRect/>
          </a:stretch>
        </p:blipFill>
        <p:spPr>
          <a:xfrm>
            <a:off x="6248400" y="790184"/>
            <a:ext cx="5181600" cy="2166203"/>
          </a:xfrm>
          <a:prstGeom prst="rect">
            <a:avLst/>
          </a:prstGeom>
        </p:spPr>
      </p:pic>
      <p:pic>
        <p:nvPicPr>
          <p:cNvPr id="6" name="Picture 5"/>
          <p:cNvPicPr>
            <a:picLocks noChangeAspect="1"/>
          </p:cNvPicPr>
          <p:nvPr/>
        </p:nvPicPr>
        <p:blipFill>
          <a:blip r:embed="rId3"/>
          <a:stretch>
            <a:fillRect/>
          </a:stretch>
        </p:blipFill>
        <p:spPr>
          <a:xfrm>
            <a:off x="6538729" y="3179450"/>
            <a:ext cx="4600941" cy="1594689"/>
          </a:xfrm>
          <a:prstGeom prst="rect">
            <a:avLst/>
          </a:prstGeom>
        </p:spPr>
      </p:pic>
      <p:pic>
        <p:nvPicPr>
          <p:cNvPr id="8" name="Picture 7"/>
          <p:cNvPicPr>
            <a:picLocks noChangeAspect="1"/>
          </p:cNvPicPr>
          <p:nvPr/>
        </p:nvPicPr>
        <p:blipFill>
          <a:blip r:embed="rId4"/>
          <a:stretch>
            <a:fillRect/>
          </a:stretch>
        </p:blipFill>
        <p:spPr>
          <a:xfrm>
            <a:off x="6096000" y="4966548"/>
            <a:ext cx="5707063" cy="2014130"/>
          </a:xfrm>
          <a:prstGeom prst="rect">
            <a:avLst/>
          </a:prstGeom>
        </p:spPr>
      </p:pic>
    </p:spTree>
    <p:extLst>
      <p:ext uri="{BB962C8B-B14F-4D97-AF65-F5344CB8AC3E}">
        <p14:creationId xmlns:p14="http://schemas.microsoft.com/office/powerpoint/2010/main" val="868374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CNN + LSTM + Normal Layer</a:t>
            </a:r>
            <a:endParaRPr lang="en-US" dirty="0"/>
          </a:p>
        </p:txBody>
      </p:sp>
      <p:pic>
        <p:nvPicPr>
          <p:cNvPr id="7" name="Content Placeholder 6"/>
          <p:cNvPicPr>
            <a:picLocks noGrp="1" noChangeAspect="1"/>
          </p:cNvPicPr>
          <p:nvPr>
            <p:ph sz="half" idx="2"/>
          </p:nvPr>
        </p:nvPicPr>
        <p:blipFill>
          <a:blip r:embed="rId2"/>
          <a:stretch>
            <a:fillRect/>
          </a:stretch>
        </p:blipFill>
        <p:spPr>
          <a:xfrm>
            <a:off x="9105412" y="1845510"/>
            <a:ext cx="2617665" cy="1872225"/>
          </a:xfrm>
          <a:prstGeom prst="rect">
            <a:avLst/>
          </a:prstGeom>
        </p:spPr>
      </p:pic>
      <p:sp>
        <p:nvSpPr>
          <p:cNvPr id="6" name="Content Placeholder 5"/>
          <p:cNvSpPr>
            <a:spLocks noGrp="1"/>
          </p:cNvSpPr>
          <p:nvPr>
            <p:ph sz="half" idx="1"/>
          </p:nvPr>
        </p:nvSpPr>
        <p:spPr/>
        <p:txBody>
          <a:bodyPr>
            <a:normAutofit fontScale="85000" lnSpcReduction="20000"/>
          </a:bodyPr>
          <a:lstStyle/>
          <a:p>
            <a:r>
              <a:rPr lang="en-US" dirty="0" smtClean="0"/>
              <a:t>Learning rate of 1e-6</a:t>
            </a:r>
          </a:p>
          <a:p>
            <a:r>
              <a:rPr lang="en-US" dirty="0" smtClean="0"/>
              <a:t>Conv1D : with 15/50/30 filters and 3/5 kernels , </a:t>
            </a:r>
            <a:r>
              <a:rPr lang="en-US" dirty="0" err="1" smtClean="0"/>
              <a:t>stides</a:t>
            </a:r>
            <a:r>
              <a:rPr lang="en-US" dirty="0" smtClean="0"/>
              <a:t> : 1 and padding is casual</a:t>
            </a:r>
          </a:p>
          <a:p>
            <a:r>
              <a:rPr lang="en-US" dirty="0" smtClean="0"/>
              <a:t>2 layers LSTM with 30 layers </a:t>
            </a:r>
          </a:p>
          <a:p>
            <a:r>
              <a:rPr lang="en-US" dirty="0" smtClean="0"/>
              <a:t>2 layers of Dense with 15 and 10 neurons</a:t>
            </a:r>
          </a:p>
          <a:p>
            <a:r>
              <a:rPr lang="en-US" dirty="0" smtClean="0"/>
              <a:t>Adjusting hyper parameters did not improve the model. </a:t>
            </a:r>
          </a:p>
          <a:p>
            <a:r>
              <a:rPr lang="en-US" dirty="0" smtClean="0"/>
              <a:t>The shown figure is of loss. Which is in fluctuation mode. </a:t>
            </a:r>
            <a:endParaRPr lang="en-US" dirty="0"/>
          </a:p>
          <a:p>
            <a:r>
              <a:rPr lang="en-US" dirty="0" smtClean="0"/>
              <a:t>Changing epochs also does not make the model more generous. </a:t>
            </a:r>
          </a:p>
          <a:p>
            <a:pPr marL="0" indent="0">
              <a:buNone/>
            </a:pPr>
            <a:endParaRPr lang="en-US" dirty="0"/>
          </a:p>
          <a:p>
            <a:pPr marL="0" indent="0">
              <a:buNone/>
            </a:pPr>
            <a:endParaRPr lang="en-US" dirty="0" smtClean="0"/>
          </a:p>
          <a:p>
            <a:endParaRPr lang="en-US" dirty="0" smtClean="0"/>
          </a:p>
          <a:p>
            <a:endParaRPr lang="en-US" dirty="0"/>
          </a:p>
        </p:txBody>
      </p:sp>
      <p:pic>
        <p:nvPicPr>
          <p:cNvPr id="8" name="Picture 7"/>
          <p:cNvPicPr>
            <a:picLocks noChangeAspect="1"/>
          </p:cNvPicPr>
          <p:nvPr/>
        </p:nvPicPr>
        <p:blipFill>
          <a:blip r:embed="rId3"/>
          <a:stretch>
            <a:fillRect/>
          </a:stretch>
        </p:blipFill>
        <p:spPr>
          <a:xfrm>
            <a:off x="6019800" y="4001294"/>
            <a:ext cx="5954835" cy="1707497"/>
          </a:xfrm>
          <a:prstGeom prst="rect">
            <a:avLst/>
          </a:prstGeom>
        </p:spPr>
      </p:pic>
      <p:pic>
        <p:nvPicPr>
          <p:cNvPr id="9" name="Picture 8"/>
          <p:cNvPicPr>
            <a:picLocks noChangeAspect="1"/>
          </p:cNvPicPr>
          <p:nvPr/>
        </p:nvPicPr>
        <p:blipFill>
          <a:blip r:embed="rId4"/>
          <a:stretch>
            <a:fillRect/>
          </a:stretch>
        </p:blipFill>
        <p:spPr>
          <a:xfrm>
            <a:off x="5916148" y="1690688"/>
            <a:ext cx="3001695" cy="2092435"/>
          </a:xfrm>
          <a:prstGeom prst="rect">
            <a:avLst/>
          </a:prstGeom>
        </p:spPr>
      </p:pic>
    </p:spTree>
    <p:extLst>
      <p:ext uri="{BB962C8B-B14F-4D97-AF65-F5344CB8AC3E}">
        <p14:creationId xmlns:p14="http://schemas.microsoft.com/office/powerpoint/2010/main" val="21509638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2057" y="1528545"/>
            <a:ext cx="5072269" cy="4059795"/>
          </a:xfrm>
        </p:spPr>
        <p:txBody>
          <a:bodyPr>
            <a:normAutofit/>
          </a:bodyPr>
          <a:lstStyle/>
          <a:p>
            <a:r>
              <a:rPr lang="en-US" sz="2200" dirty="0"/>
              <a:t>No significant correlation between general Tweets and price action.</a:t>
            </a:r>
          </a:p>
          <a:p>
            <a:r>
              <a:rPr lang="en-US" sz="2200" dirty="0"/>
              <a:t>Volatility Clustering is exhibited by the data.</a:t>
            </a:r>
          </a:p>
          <a:p>
            <a:r>
              <a:rPr lang="en-US" sz="2200" dirty="0"/>
              <a:t>Very short memory retention.</a:t>
            </a:r>
          </a:p>
          <a:p>
            <a:pPr lvl="1"/>
            <a:r>
              <a:rPr lang="en-US" sz="2200" dirty="0"/>
              <a:t>Significant differences in predicted vs actual values for longer windows.</a:t>
            </a:r>
          </a:p>
          <a:p>
            <a:pPr lvl="1"/>
            <a:r>
              <a:rPr lang="en-US" sz="2200" dirty="0"/>
              <a:t>Much better results for shorter window size.</a:t>
            </a:r>
          </a:p>
          <a:p>
            <a:r>
              <a:rPr lang="en-US" sz="2200" dirty="0"/>
              <a:t>Results reinforce the autoregressive nature of the price action.</a:t>
            </a:r>
          </a:p>
          <a:p>
            <a:endParaRPr lang="en-US" sz="2000" dirty="0"/>
          </a:p>
        </p:txBody>
      </p:sp>
      <p:sp>
        <p:nvSpPr>
          <p:cNvPr id="11" name="Content Placeholder 2">
            <a:extLst>
              <a:ext uri="{FF2B5EF4-FFF2-40B4-BE49-F238E27FC236}">
                <a16:creationId xmlns="" xmlns:a16="http://schemas.microsoft.com/office/drawing/2014/main" id="{21C643BC-E1CF-4982-B200-C797E49AEB2B}"/>
              </a:ext>
            </a:extLst>
          </p:cNvPr>
          <p:cNvSpPr txBox="1">
            <a:spLocks/>
          </p:cNvSpPr>
          <p:nvPr/>
        </p:nvSpPr>
        <p:spPr>
          <a:xfrm>
            <a:off x="5910469" y="365124"/>
            <a:ext cx="2640497" cy="61549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Lookback: 70 days</a:t>
            </a:r>
          </a:p>
          <a:p>
            <a:endParaRPr lang="en-US" sz="2000" dirty="0"/>
          </a:p>
          <a:p>
            <a:endParaRPr lang="en-US" sz="2000" dirty="0"/>
          </a:p>
          <a:p>
            <a:endParaRPr lang="en-US" sz="2000" dirty="0"/>
          </a:p>
          <a:p>
            <a:endParaRPr lang="en-US" sz="2000" dirty="0"/>
          </a:p>
          <a:p>
            <a:r>
              <a:rPr lang="en-US" sz="2000" dirty="0"/>
              <a:t>Lookback: 42 days</a:t>
            </a:r>
          </a:p>
          <a:p>
            <a:endParaRPr lang="en-US" sz="2000" dirty="0"/>
          </a:p>
          <a:p>
            <a:endParaRPr lang="en-US" sz="2000" dirty="0"/>
          </a:p>
          <a:p>
            <a:endParaRPr lang="en-US" sz="2000" dirty="0"/>
          </a:p>
          <a:p>
            <a:pPr marL="0" indent="0">
              <a:buNone/>
            </a:pPr>
            <a:endParaRPr lang="en-US" sz="2000" dirty="0"/>
          </a:p>
          <a:p>
            <a:r>
              <a:rPr lang="en-US" sz="2000" dirty="0"/>
              <a:t>Lookback: 1 day</a:t>
            </a:r>
          </a:p>
        </p:txBody>
      </p:sp>
      <p:pic>
        <p:nvPicPr>
          <p:cNvPr id="17" name="Picture 16">
            <a:extLst>
              <a:ext uri="{FF2B5EF4-FFF2-40B4-BE49-F238E27FC236}">
                <a16:creationId xmlns="" xmlns:a16="http://schemas.microsoft.com/office/drawing/2014/main" id="{9416BE5C-2866-42F2-AA65-F22ED4FBA6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0469" y="681037"/>
            <a:ext cx="2640497" cy="1728776"/>
          </a:xfrm>
          <a:prstGeom prst="rect">
            <a:avLst/>
          </a:prstGeom>
        </p:spPr>
      </p:pic>
      <p:pic>
        <p:nvPicPr>
          <p:cNvPr id="19" name="Picture 18">
            <a:extLst>
              <a:ext uri="{FF2B5EF4-FFF2-40B4-BE49-F238E27FC236}">
                <a16:creationId xmlns="" xmlns:a16="http://schemas.microsoft.com/office/drawing/2014/main" id="{14068E53-3E1E-4F3E-92D0-2B69BCA29A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1951" y="365124"/>
            <a:ext cx="3550049" cy="2044689"/>
          </a:xfrm>
          <a:prstGeom prst="rect">
            <a:avLst/>
          </a:prstGeom>
        </p:spPr>
      </p:pic>
      <p:pic>
        <p:nvPicPr>
          <p:cNvPr id="21" name="Picture 20">
            <a:extLst>
              <a:ext uri="{FF2B5EF4-FFF2-40B4-BE49-F238E27FC236}">
                <a16:creationId xmlns="" xmlns:a16="http://schemas.microsoft.com/office/drawing/2014/main" id="{3DCA516B-AB42-45BC-A9C1-FFB7763F77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0469" y="2725726"/>
            <a:ext cx="2640497" cy="1699193"/>
          </a:xfrm>
          <a:prstGeom prst="rect">
            <a:avLst/>
          </a:prstGeom>
        </p:spPr>
      </p:pic>
      <p:pic>
        <p:nvPicPr>
          <p:cNvPr id="23" name="Picture 22">
            <a:extLst>
              <a:ext uri="{FF2B5EF4-FFF2-40B4-BE49-F238E27FC236}">
                <a16:creationId xmlns="" xmlns:a16="http://schemas.microsoft.com/office/drawing/2014/main" id="{61A0F6B8-AA0F-4FDF-B1B5-8FCE097508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41950" y="2409814"/>
            <a:ext cx="3550050" cy="2015106"/>
          </a:xfrm>
          <a:prstGeom prst="rect">
            <a:avLst/>
          </a:prstGeom>
        </p:spPr>
      </p:pic>
      <p:pic>
        <p:nvPicPr>
          <p:cNvPr id="25" name="Picture 24">
            <a:extLst>
              <a:ext uri="{FF2B5EF4-FFF2-40B4-BE49-F238E27FC236}">
                <a16:creationId xmlns="" xmlns:a16="http://schemas.microsoft.com/office/drawing/2014/main" id="{18F26117-A795-4B5F-ADD1-5445EF814FD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94439" y="4740832"/>
            <a:ext cx="2640497" cy="1973867"/>
          </a:xfrm>
          <a:prstGeom prst="rect">
            <a:avLst/>
          </a:prstGeom>
        </p:spPr>
      </p:pic>
      <p:pic>
        <p:nvPicPr>
          <p:cNvPr id="27" name="Picture 26">
            <a:extLst>
              <a:ext uri="{FF2B5EF4-FFF2-40B4-BE49-F238E27FC236}">
                <a16:creationId xmlns="" xmlns:a16="http://schemas.microsoft.com/office/drawing/2014/main" id="{6440979E-8C38-439D-976C-70825C70E1C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41948" y="4448188"/>
            <a:ext cx="3550051" cy="2266511"/>
          </a:xfrm>
          <a:prstGeom prst="rect">
            <a:avLst/>
          </a:prstGeom>
        </p:spPr>
      </p:pic>
      <p:sp>
        <p:nvSpPr>
          <p:cNvPr id="28" name="Title 1">
            <a:extLst>
              <a:ext uri="{FF2B5EF4-FFF2-40B4-BE49-F238E27FC236}">
                <a16:creationId xmlns="" xmlns:a16="http://schemas.microsoft.com/office/drawing/2014/main" id="{3BB8542E-5D32-4AC6-A6F3-3ADC13DF4478}"/>
              </a:ext>
            </a:extLst>
          </p:cNvPr>
          <p:cNvSpPr>
            <a:spLocks noGrp="1"/>
          </p:cNvSpPr>
          <p:nvPr>
            <p:ph type="title"/>
          </p:nvPr>
        </p:nvSpPr>
        <p:spPr>
          <a:xfrm>
            <a:off x="804574" y="365125"/>
            <a:ext cx="4593610" cy="1081538"/>
          </a:xfrm>
        </p:spPr>
        <p:txBody>
          <a:bodyPr>
            <a:normAutofit/>
          </a:bodyPr>
          <a:lstStyle/>
          <a:p>
            <a:pPr algn="ctr"/>
            <a:r>
              <a:rPr lang="en-US" sz="3600" b="1" dirty="0"/>
              <a:t>Prediction Model</a:t>
            </a:r>
            <a:br>
              <a:rPr lang="en-US" sz="3600" b="1" dirty="0"/>
            </a:br>
            <a:r>
              <a:rPr lang="en-US" sz="3600" b="1" dirty="0"/>
              <a:t>LSTM</a:t>
            </a:r>
          </a:p>
        </p:txBody>
      </p:sp>
    </p:spTree>
    <p:extLst>
      <p:ext uri="{BB962C8B-B14F-4D97-AF65-F5344CB8AC3E}">
        <p14:creationId xmlns:p14="http://schemas.microsoft.com/office/powerpoint/2010/main" val="27949568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LSTM (Best in our case)</a:t>
            </a:r>
            <a:endParaRPr lang="en-US" dirty="0"/>
          </a:p>
        </p:txBody>
      </p:sp>
      <p:sp>
        <p:nvSpPr>
          <p:cNvPr id="3" name="Content Placeholder 2"/>
          <p:cNvSpPr>
            <a:spLocks noGrp="1"/>
          </p:cNvSpPr>
          <p:nvPr>
            <p:ph sz="half" idx="1"/>
          </p:nvPr>
        </p:nvSpPr>
        <p:spPr/>
        <p:txBody>
          <a:bodyPr/>
          <a:lstStyle/>
          <a:p>
            <a:r>
              <a:rPr lang="en-US" sz="2200" dirty="0" smtClean="0"/>
              <a:t>A model with the window size of 14-&gt; lower performs outclass some how.</a:t>
            </a:r>
          </a:p>
          <a:p>
            <a:r>
              <a:rPr lang="en-US" sz="2200" dirty="0" smtClean="0"/>
              <a:t>2 </a:t>
            </a:r>
            <a:r>
              <a:rPr lang="en-US" sz="2200" dirty="0" err="1" smtClean="0"/>
              <a:t>lstm</a:t>
            </a:r>
            <a:r>
              <a:rPr lang="en-US" sz="2200" dirty="0" smtClean="0"/>
              <a:t> layers, optimizer: “Adam”. Activation </a:t>
            </a:r>
            <a:r>
              <a:rPr lang="en-US" sz="2200" dirty="0" err="1" smtClean="0"/>
              <a:t>relu</a:t>
            </a:r>
            <a:r>
              <a:rPr lang="en-US" sz="2200" dirty="0" smtClean="0"/>
              <a:t>.</a:t>
            </a:r>
          </a:p>
          <a:p>
            <a:r>
              <a:rPr lang="en-US" sz="2200" dirty="0" smtClean="0"/>
              <a:t>It says : it will go down even in future.</a:t>
            </a:r>
            <a:endParaRPr lang="en-US" sz="2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7770" y="1464122"/>
            <a:ext cx="5592974" cy="3877424"/>
          </a:xfrm>
          <a:prstGeom prst="rect">
            <a:avLst/>
          </a:prstGeom>
        </p:spPr>
      </p:pic>
    </p:spTree>
    <p:extLst>
      <p:ext uri="{BB962C8B-B14F-4D97-AF65-F5344CB8AC3E}">
        <p14:creationId xmlns:p14="http://schemas.microsoft.com/office/powerpoint/2010/main" val="36079380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47843"/>
            <a:ext cx="10515600" cy="838986"/>
          </a:xfrm>
        </p:spPr>
        <p:txBody>
          <a:bodyPr/>
          <a:lstStyle/>
          <a:p>
            <a:r>
              <a:rPr lang="en-US" b="1" dirty="0"/>
              <a:t>Prediction Model with </a:t>
            </a:r>
            <a:r>
              <a:rPr lang="en-US" b="1" dirty="0" err="1"/>
              <a:t>Fear&amp;Greed</a:t>
            </a:r>
            <a:r>
              <a:rPr lang="en-US" b="1" dirty="0"/>
              <a:t> Index</a:t>
            </a:r>
          </a:p>
        </p:txBody>
      </p:sp>
      <p:sp>
        <p:nvSpPr>
          <p:cNvPr id="3" name="Content Placeholder 2"/>
          <p:cNvSpPr>
            <a:spLocks noGrp="1"/>
          </p:cNvSpPr>
          <p:nvPr>
            <p:ph sz="half" idx="1"/>
          </p:nvPr>
        </p:nvSpPr>
        <p:spPr>
          <a:xfrm>
            <a:off x="1" y="1176950"/>
            <a:ext cx="5280337" cy="5558827"/>
          </a:xfrm>
        </p:spPr>
        <p:txBody>
          <a:bodyPr>
            <a:normAutofit/>
          </a:bodyPr>
          <a:lstStyle/>
          <a:p>
            <a:r>
              <a:rPr lang="en-US" sz="2400" b="1" dirty="0" err="1"/>
              <a:t>Fear&amp;Greed</a:t>
            </a:r>
            <a:r>
              <a:rPr lang="en-US" sz="2400" b="1" dirty="0"/>
              <a:t> Index: </a:t>
            </a:r>
            <a:r>
              <a:rPr lang="en-US" sz="2000" dirty="0"/>
              <a:t>volume, open interest, social media and search data</a:t>
            </a:r>
          </a:p>
          <a:p>
            <a:endParaRPr lang="en-US" sz="2400" dirty="0"/>
          </a:p>
          <a:p>
            <a:r>
              <a:rPr lang="en-US" sz="2400" b="1" dirty="0"/>
              <a:t>What success look like: </a:t>
            </a:r>
            <a:r>
              <a:rPr lang="en-US" sz="2000" dirty="0"/>
              <a:t>p</a:t>
            </a:r>
            <a:r>
              <a:rPr lang="en-US" sz="2000" dirty="0" smtClean="0"/>
              <a:t>rice goes up or down? </a:t>
            </a:r>
            <a:endParaRPr lang="en-US" sz="2000" dirty="0"/>
          </a:p>
          <a:p>
            <a:pPr marL="0" indent="0">
              <a:buNone/>
            </a:pPr>
            <a:endParaRPr lang="en-US" sz="2000" dirty="0"/>
          </a:p>
          <a:p>
            <a:r>
              <a:rPr lang="en-US" sz="2400" b="1" dirty="0"/>
              <a:t>Inputs: </a:t>
            </a:r>
            <a:r>
              <a:rPr lang="en-US" sz="2000" dirty="0"/>
              <a:t>one year prices + Fear and Greed Index</a:t>
            </a:r>
          </a:p>
          <a:p>
            <a:pPr marL="0" indent="0">
              <a:buNone/>
            </a:pPr>
            <a:endParaRPr lang="en-US" sz="2000" dirty="0"/>
          </a:p>
          <a:p>
            <a:r>
              <a:rPr lang="en-US" sz="2400" b="1" dirty="0"/>
              <a:t>Model architecture: </a:t>
            </a:r>
            <a:r>
              <a:rPr lang="en-US" sz="2000" dirty="0"/>
              <a:t>One layer LSTM and one dense layer, with 0.2 dropout and a dense output layer </a:t>
            </a:r>
          </a:p>
          <a:p>
            <a:endParaRPr lang="en-US" sz="2000" dirty="0"/>
          </a:p>
          <a:p>
            <a:pPr marL="0" indent="0">
              <a:buNone/>
            </a:pPr>
            <a:r>
              <a:rPr lang="en-US" sz="2000" b="1" dirty="0" smtClean="0"/>
              <a:t>  </a:t>
            </a:r>
            <a:endParaRPr lang="en-US" sz="2000" b="1" dirty="0"/>
          </a:p>
        </p:txBody>
      </p:sp>
      <p:pic>
        <p:nvPicPr>
          <p:cNvPr id="7" name="Picture 6"/>
          <p:cNvPicPr>
            <a:picLocks noChangeAspect="1"/>
          </p:cNvPicPr>
          <p:nvPr/>
        </p:nvPicPr>
        <p:blipFill>
          <a:blip r:embed="rId2"/>
          <a:stretch>
            <a:fillRect/>
          </a:stretch>
        </p:blipFill>
        <p:spPr>
          <a:xfrm>
            <a:off x="5378003" y="1176950"/>
            <a:ext cx="6813997" cy="4028911"/>
          </a:xfrm>
          <a:prstGeom prst="rect">
            <a:avLst/>
          </a:prstGeom>
        </p:spPr>
      </p:pic>
    </p:spTree>
    <p:extLst>
      <p:ext uri="{BB962C8B-B14F-4D97-AF65-F5344CB8AC3E}">
        <p14:creationId xmlns:p14="http://schemas.microsoft.com/office/powerpoint/2010/main" val="23232676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Prediction Model with </a:t>
            </a:r>
            <a:r>
              <a:rPr lang="en-US" b="1" dirty="0" err="1"/>
              <a:t>Fear&amp;Greed</a:t>
            </a:r>
            <a:r>
              <a:rPr lang="en-US" b="1" dirty="0"/>
              <a:t> Index</a:t>
            </a:r>
            <a:endParaRPr lang="en-US" dirty="0"/>
          </a:p>
        </p:txBody>
      </p:sp>
      <p:sp>
        <p:nvSpPr>
          <p:cNvPr id="3" name="Content Placeholder 2"/>
          <p:cNvSpPr>
            <a:spLocks noGrp="1"/>
          </p:cNvSpPr>
          <p:nvPr>
            <p:ph sz="half" idx="1"/>
          </p:nvPr>
        </p:nvSpPr>
        <p:spPr>
          <a:xfrm>
            <a:off x="245847" y="1825625"/>
            <a:ext cx="5181600" cy="4351338"/>
          </a:xfrm>
        </p:spPr>
        <p:txBody>
          <a:bodyPr/>
          <a:lstStyle/>
          <a:p>
            <a:r>
              <a:rPr lang="en-US" sz="3200" b="1" dirty="0"/>
              <a:t>Result: </a:t>
            </a:r>
            <a:r>
              <a:rPr lang="en-US" dirty="0"/>
              <a:t>was not satisfying</a:t>
            </a:r>
            <a:endParaRPr lang="en-US" b="1"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72955" y="1600720"/>
            <a:ext cx="5876984" cy="4576243"/>
          </a:xfrm>
        </p:spPr>
      </p:pic>
      <p:pic>
        <p:nvPicPr>
          <p:cNvPr id="6" name="Picture 5"/>
          <p:cNvPicPr>
            <a:picLocks noChangeAspect="1"/>
          </p:cNvPicPr>
          <p:nvPr/>
        </p:nvPicPr>
        <p:blipFill>
          <a:blip r:embed="rId3"/>
          <a:stretch>
            <a:fillRect/>
          </a:stretch>
        </p:blipFill>
        <p:spPr>
          <a:xfrm>
            <a:off x="245847" y="3888841"/>
            <a:ext cx="5409126" cy="2238375"/>
          </a:xfrm>
          <a:prstGeom prst="rect">
            <a:avLst/>
          </a:prstGeom>
        </p:spPr>
      </p:pic>
    </p:spTree>
    <p:extLst>
      <p:ext uri="{BB962C8B-B14F-4D97-AF65-F5344CB8AC3E}">
        <p14:creationId xmlns:p14="http://schemas.microsoft.com/office/powerpoint/2010/main" val="22152668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093" y="356072"/>
            <a:ext cx="10515600" cy="1325563"/>
          </a:xfrm>
        </p:spPr>
        <p:txBody>
          <a:bodyPr/>
          <a:lstStyle/>
          <a:p>
            <a:r>
              <a:rPr lang="en-US" dirty="0" smtClean="0"/>
              <a:t>Conclusion</a:t>
            </a:r>
            <a:endParaRPr lang="en-US" dirty="0"/>
          </a:p>
        </p:txBody>
      </p:sp>
      <p:sp>
        <p:nvSpPr>
          <p:cNvPr id="3" name="Content Placeholder 2"/>
          <p:cNvSpPr>
            <a:spLocks noGrp="1"/>
          </p:cNvSpPr>
          <p:nvPr>
            <p:ph sz="half" idx="1"/>
          </p:nvPr>
        </p:nvSpPr>
        <p:spPr>
          <a:xfrm>
            <a:off x="135802" y="1825625"/>
            <a:ext cx="11362099" cy="4351338"/>
          </a:xfrm>
        </p:spPr>
        <p:txBody>
          <a:bodyPr>
            <a:normAutofit lnSpcReduction="10000"/>
          </a:bodyPr>
          <a:lstStyle/>
          <a:p>
            <a:r>
              <a:rPr lang="en-US" dirty="0" smtClean="0"/>
              <a:t>In our case, LSTM performs well. </a:t>
            </a:r>
          </a:p>
          <a:p>
            <a:endParaRPr lang="en-US" dirty="0" smtClean="0"/>
          </a:p>
          <a:p>
            <a:r>
              <a:rPr lang="en-US" dirty="0" smtClean="0"/>
              <a:t>Undoubtedly Other methods can works fine, but not as LSTM due to its nature of remembering values via gates architecture.</a:t>
            </a:r>
          </a:p>
          <a:p>
            <a:endParaRPr lang="en-US" dirty="0"/>
          </a:p>
          <a:p>
            <a:r>
              <a:rPr lang="en-US" dirty="0" smtClean="0"/>
              <a:t>CNN+LSTM should have worked well but the results were not satisfying. Adjusting hypermeters does not improve even the performance.</a:t>
            </a:r>
          </a:p>
          <a:p>
            <a:endParaRPr lang="en-US" dirty="0" smtClean="0"/>
          </a:p>
          <a:p>
            <a:r>
              <a:rPr lang="en-US" dirty="0" smtClean="0"/>
              <a:t>Trying with different classification like fear and greed index makes us believe the LSTM model performs more rational in terms of financial data. </a:t>
            </a:r>
            <a:endParaRPr lang="en-US" dirty="0"/>
          </a:p>
        </p:txBody>
      </p:sp>
    </p:spTree>
    <p:extLst>
      <p:ext uri="{BB962C8B-B14F-4D97-AF65-F5344CB8AC3E}">
        <p14:creationId xmlns:p14="http://schemas.microsoft.com/office/powerpoint/2010/main" val="1482762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Project’s Goal</a:t>
            </a:r>
          </a:p>
        </p:txBody>
      </p:sp>
      <p:sp>
        <p:nvSpPr>
          <p:cNvPr id="3" name="Content Placeholder 2"/>
          <p:cNvSpPr>
            <a:spLocks noGrp="1"/>
          </p:cNvSpPr>
          <p:nvPr>
            <p:ph idx="1"/>
          </p:nvPr>
        </p:nvSpPr>
        <p:spPr/>
        <p:txBody>
          <a:bodyPr>
            <a:normAutofit/>
          </a:bodyPr>
          <a:lstStyle/>
          <a:p>
            <a:r>
              <a:rPr lang="en-US" dirty="0"/>
              <a:t>To accurately predict the trend if the price goes up or down and the actual price using </a:t>
            </a:r>
            <a:r>
              <a:rPr lang="en-US" dirty="0" smtClean="0"/>
              <a:t>different architecture. </a:t>
            </a:r>
            <a:endParaRPr lang="en-US" dirty="0"/>
          </a:p>
          <a:p>
            <a:endParaRPr lang="en-US" dirty="0"/>
          </a:p>
          <a:p>
            <a:r>
              <a:rPr lang="en-US" dirty="0"/>
              <a:t>We have used </a:t>
            </a:r>
            <a:r>
              <a:rPr lang="en-US" dirty="0" smtClean="0"/>
              <a:t>4 </a:t>
            </a:r>
            <a:r>
              <a:rPr lang="en-US" dirty="0"/>
              <a:t>different models with different features and compared their effectiveness for our parameters and size of the data.</a:t>
            </a:r>
          </a:p>
          <a:p>
            <a:pPr marL="457200" lvl="1" indent="0">
              <a:buNone/>
            </a:pPr>
            <a:endParaRPr lang="en-US" dirty="0"/>
          </a:p>
        </p:txBody>
      </p:sp>
      <p:sp>
        <p:nvSpPr>
          <p:cNvPr id="5" name="Slide Number Placeholder 4"/>
          <p:cNvSpPr>
            <a:spLocks noGrp="1"/>
          </p:cNvSpPr>
          <p:nvPr>
            <p:ph type="sldNum" sz="quarter" idx="12"/>
          </p:nvPr>
        </p:nvSpPr>
        <p:spPr/>
        <p:txBody>
          <a:bodyPr/>
          <a:lstStyle/>
          <a:p>
            <a:fld id="{CF5F3735-DF36-BA4D-8B7B-6E770590AE69}" type="slidenum">
              <a:rPr lang="en-US" smtClean="0"/>
              <a:t>2</a:t>
            </a:fld>
            <a:endParaRPr lang="en-US"/>
          </a:p>
        </p:txBody>
      </p:sp>
    </p:spTree>
    <p:extLst>
      <p:ext uri="{BB962C8B-B14F-4D97-AF65-F5344CB8AC3E}">
        <p14:creationId xmlns:p14="http://schemas.microsoft.com/office/powerpoint/2010/main" val="25033258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6313" y="81823"/>
            <a:ext cx="11602368" cy="6620486"/>
          </a:xfrm>
        </p:spPr>
      </p:pic>
    </p:spTree>
    <p:extLst>
      <p:ext uri="{BB962C8B-B14F-4D97-AF65-F5344CB8AC3E}">
        <p14:creationId xmlns:p14="http://schemas.microsoft.com/office/powerpoint/2010/main" val="16249009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What makes the prediction a difficult task? </a:t>
            </a:r>
            <a:br>
              <a:rPr lang="en-US" dirty="0"/>
            </a:br>
            <a:r>
              <a:rPr lang="en-US" dirty="0"/>
              <a:t/>
            </a:r>
            <a:br>
              <a:rPr lang="en-US" dirty="0"/>
            </a:br>
            <a:r>
              <a:rPr lang="en-US" sz="3200" dirty="0"/>
              <a:t>A volatile market with swinging prices </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43587" y="1925213"/>
            <a:ext cx="8904826" cy="5032375"/>
          </a:xfrm>
        </p:spPr>
      </p:pic>
    </p:spTree>
    <p:extLst>
      <p:ext uri="{BB962C8B-B14F-4D97-AF65-F5344CB8AC3E}">
        <p14:creationId xmlns:p14="http://schemas.microsoft.com/office/powerpoint/2010/main" val="4024115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7" y="579421"/>
            <a:ext cx="3932237" cy="645059"/>
          </a:xfrm>
        </p:spPr>
        <p:txBody>
          <a:bodyPr>
            <a:noAutofit/>
          </a:bodyPr>
          <a:lstStyle/>
          <a:p>
            <a:r>
              <a:rPr lang="en-US" sz="4800" dirty="0"/>
              <a:t>Key Factors </a:t>
            </a:r>
          </a:p>
        </p:txBody>
      </p:sp>
      <p:pic>
        <p:nvPicPr>
          <p:cNvPr id="8" name="Content Placeholder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237509" y="579421"/>
            <a:ext cx="6172200" cy="4516024"/>
          </a:xfrm>
        </p:spPr>
      </p:pic>
      <p:sp>
        <p:nvSpPr>
          <p:cNvPr id="7" name="Text Placeholder 6"/>
          <p:cNvSpPr>
            <a:spLocks noGrp="1"/>
          </p:cNvSpPr>
          <p:nvPr>
            <p:ph type="body" sz="half" idx="2"/>
          </p:nvPr>
        </p:nvSpPr>
        <p:spPr>
          <a:xfrm>
            <a:off x="839788" y="2057400"/>
            <a:ext cx="4266366" cy="3811588"/>
          </a:xfrm>
        </p:spPr>
        <p:txBody>
          <a:bodyPr>
            <a:normAutofit/>
          </a:bodyPr>
          <a:lstStyle/>
          <a:p>
            <a:pPr marL="285750" indent="-285750">
              <a:buFont typeface="Arial" panose="020B0604020202020204" pitchFamily="34" charset="0"/>
              <a:buChar char="•"/>
            </a:pPr>
            <a:r>
              <a:rPr lang="en-US" sz="3200" dirty="0"/>
              <a:t>Technical analysis </a:t>
            </a:r>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dirty="0"/>
              <a:t>Fundamental analysis </a:t>
            </a:r>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dirty="0"/>
              <a:t>Sentimental analysis</a:t>
            </a:r>
          </a:p>
        </p:txBody>
      </p:sp>
    </p:spTree>
    <p:extLst>
      <p:ext uri="{BB962C8B-B14F-4D97-AF65-F5344CB8AC3E}">
        <p14:creationId xmlns:p14="http://schemas.microsoft.com/office/powerpoint/2010/main" val="30968446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What we have tried?</a:t>
            </a:r>
          </a:p>
        </p:txBody>
      </p:sp>
      <p:sp>
        <p:nvSpPr>
          <p:cNvPr id="6" name="Content Placeholder 5"/>
          <p:cNvSpPr>
            <a:spLocks noGrp="1"/>
          </p:cNvSpPr>
          <p:nvPr>
            <p:ph sz="half" idx="1"/>
          </p:nvPr>
        </p:nvSpPr>
        <p:spPr>
          <a:xfrm>
            <a:off x="244699" y="1608573"/>
            <a:ext cx="3503053" cy="4351338"/>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r>
              <a:rPr lang="en-US" dirty="0"/>
              <a:t>Combining technical and sentimental features we designed three models</a:t>
            </a:r>
          </a:p>
        </p:txBody>
      </p:sp>
      <p:sp>
        <p:nvSpPr>
          <p:cNvPr id="21" name="Content Placeholder 20"/>
          <p:cNvSpPr>
            <a:spLocks noGrp="1"/>
          </p:cNvSpPr>
          <p:nvPr>
            <p:ph sz="half" idx="2"/>
          </p:nvPr>
        </p:nvSpPr>
        <p:spPr>
          <a:xfrm>
            <a:off x="6812923" y="1690688"/>
            <a:ext cx="5181600" cy="4568390"/>
          </a:xfrm>
        </p:spPr>
        <p:txBody>
          <a:bodyPr>
            <a:normAutofit/>
          </a:bodyPr>
          <a:lstStyle/>
          <a:p>
            <a:r>
              <a:rPr lang="en-US" dirty="0"/>
              <a:t>A LSTM model with historical prices</a:t>
            </a:r>
          </a:p>
          <a:p>
            <a:pPr marL="0" indent="0">
              <a:buNone/>
            </a:pPr>
            <a:endParaRPr lang="en-US" dirty="0"/>
          </a:p>
          <a:p>
            <a:r>
              <a:rPr lang="en-US" dirty="0"/>
              <a:t>A </a:t>
            </a:r>
            <a:r>
              <a:rPr lang="en-US" dirty="0" smtClean="0"/>
              <a:t> NLP + FFNN &amp; CNN/LSTM model </a:t>
            </a:r>
            <a:r>
              <a:rPr lang="en-US" dirty="0"/>
              <a:t>with historical prices and sentiment </a:t>
            </a:r>
            <a:r>
              <a:rPr lang="en-US" dirty="0" smtClean="0"/>
              <a:t>scores</a:t>
            </a:r>
            <a:endParaRPr lang="en-US" dirty="0"/>
          </a:p>
          <a:p>
            <a:endParaRPr lang="en-US" dirty="0"/>
          </a:p>
          <a:p>
            <a:r>
              <a:rPr lang="en-US" dirty="0"/>
              <a:t>A LSTM model with historical prices and </a:t>
            </a:r>
            <a:r>
              <a:rPr lang="en-US" dirty="0" err="1"/>
              <a:t>Fear&amp;Greed</a:t>
            </a:r>
            <a:r>
              <a:rPr lang="en-US" dirty="0"/>
              <a:t> Index</a:t>
            </a:r>
          </a:p>
        </p:txBody>
      </p:sp>
      <p:cxnSp>
        <p:nvCxnSpPr>
          <p:cNvPr id="14" name="Straight Arrow Connector 13"/>
          <p:cNvCxnSpPr/>
          <p:nvPr/>
        </p:nvCxnSpPr>
        <p:spPr>
          <a:xfrm flipV="1">
            <a:off x="3747752" y="2029831"/>
            <a:ext cx="2601532" cy="123566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747752" y="3784242"/>
            <a:ext cx="285911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747752" y="4323009"/>
            <a:ext cx="2704563" cy="115051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3608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Collection</a:t>
            </a:r>
            <a:endParaRPr lang="en-US" dirty="0"/>
          </a:p>
        </p:txBody>
      </p:sp>
      <p:sp>
        <p:nvSpPr>
          <p:cNvPr id="3" name="Content Placeholder 2"/>
          <p:cNvSpPr>
            <a:spLocks noGrp="1"/>
          </p:cNvSpPr>
          <p:nvPr>
            <p:ph sz="half" idx="1"/>
          </p:nvPr>
        </p:nvSpPr>
        <p:spPr>
          <a:xfrm>
            <a:off x="838200" y="1825625"/>
            <a:ext cx="10515600" cy="4351338"/>
          </a:xfrm>
        </p:spPr>
        <p:txBody>
          <a:bodyPr>
            <a:normAutofit lnSpcReduction="10000"/>
          </a:bodyPr>
          <a:lstStyle/>
          <a:p>
            <a:r>
              <a:rPr lang="en-US" sz="3600" dirty="0"/>
              <a:t> Historical Prices from Yahoo Finance API  </a:t>
            </a:r>
          </a:p>
          <a:p>
            <a:pPr marL="0" indent="0">
              <a:buNone/>
            </a:pPr>
            <a:r>
              <a:rPr lang="en-US" sz="2400" dirty="0"/>
              <a:t>    ( contains </a:t>
            </a:r>
            <a:r>
              <a:rPr lang="en-GB" sz="2400" dirty="0"/>
              <a:t>High, Low, Open, Close, Volume, and </a:t>
            </a:r>
            <a:r>
              <a:rPr lang="en-GB" sz="2400" dirty="0" err="1"/>
              <a:t>Adj</a:t>
            </a:r>
            <a:r>
              <a:rPr lang="en-GB" sz="2400" dirty="0"/>
              <a:t> Close Price)</a:t>
            </a:r>
          </a:p>
          <a:p>
            <a:pPr marL="0" indent="0">
              <a:buNone/>
            </a:pPr>
            <a:endParaRPr lang="en-US" sz="2400" dirty="0"/>
          </a:p>
          <a:p>
            <a:r>
              <a:rPr lang="en-US" sz="3600" dirty="0"/>
              <a:t>Twitter </a:t>
            </a:r>
            <a:r>
              <a:rPr lang="en-US" sz="3600" dirty="0" err="1"/>
              <a:t>Bitcoin</a:t>
            </a:r>
            <a:r>
              <a:rPr lang="en-US" sz="3600" dirty="0"/>
              <a:t> dataset from </a:t>
            </a:r>
            <a:r>
              <a:rPr lang="en-US" sz="3600" dirty="0" err="1"/>
              <a:t>Kaggle</a:t>
            </a:r>
            <a:r>
              <a:rPr lang="en-US" sz="3600" dirty="0"/>
              <a:t>. (latest one)</a:t>
            </a:r>
          </a:p>
          <a:p>
            <a:pPr marL="0" indent="0">
              <a:buNone/>
            </a:pPr>
            <a:r>
              <a:rPr lang="en-US" sz="3600" dirty="0"/>
              <a:t>   </a:t>
            </a:r>
            <a:r>
              <a:rPr lang="en-US" sz="2400" dirty="0"/>
              <a:t>(contains more than 50000 tweets)</a:t>
            </a:r>
          </a:p>
          <a:p>
            <a:pPr marL="0" indent="0">
              <a:buNone/>
            </a:pPr>
            <a:endParaRPr lang="en-US" sz="3600" dirty="0"/>
          </a:p>
          <a:p>
            <a:r>
              <a:rPr lang="en-US" sz="3600" dirty="0"/>
              <a:t>Fear and greed indexes from </a:t>
            </a:r>
            <a:r>
              <a:rPr lang="en-US" sz="3600" dirty="0" err="1"/>
              <a:t>bitcoinstools</a:t>
            </a:r>
            <a:r>
              <a:rPr lang="en-US" sz="3600" dirty="0"/>
              <a:t> website</a:t>
            </a:r>
          </a:p>
          <a:p>
            <a:pPr marL="0" indent="0">
              <a:buNone/>
            </a:pPr>
            <a:r>
              <a:rPr lang="en-US" sz="3600" dirty="0"/>
              <a:t>   </a:t>
            </a:r>
            <a:r>
              <a:rPr lang="en-US" sz="2400" dirty="0"/>
              <a:t>(Index for year 2021)</a:t>
            </a:r>
          </a:p>
        </p:txBody>
      </p:sp>
    </p:spTree>
    <p:extLst>
      <p:ext uri="{BB962C8B-B14F-4D97-AF65-F5344CB8AC3E}">
        <p14:creationId xmlns:p14="http://schemas.microsoft.com/office/powerpoint/2010/main" val="1771111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2246"/>
            <a:ext cx="10515600" cy="1325563"/>
          </a:xfrm>
        </p:spPr>
        <p:txBody>
          <a:bodyPr/>
          <a:lstStyle/>
          <a:p>
            <a:r>
              <a:rPr lang="en-US" dirty="0" smtClean="0"/>
              <a:t>Data Preprocessing</a:t>
            </a:r>
            <a:endParaRPr lang="en-US" dirty="0"/>
          </a:p>
        </p:txBody>
      </p:sp>
      <p:sp>
        <p:nvSpPr>
          <p:cNvPr id="3" name="Content Placeholder 2"/>
          <p:cNvSpPr>
            <a:spLocks noGrp="1"/>
          </p:cNvSpPr>
          <p:nvPr>
            <p:ph sz="half" idx="1"/>
          </p:nvPr>
        </p:nvSpPr>
        <p:spPr>
          <a:xfrm>
            <a:off x="838200" y="1825625"/>
            <a:ext cx="10198994" cy="4351338"/>
          </a:xfrm>
        </p:spPr>
        <p:txBody>
          <a:bodyPr/>
          <a:lstStyle/>
          <a:p>
            <a:r>
              <a:rPr lang="en-US" dirty="0">
                <a:latin typeface="+mj-lt"/>
                <a:cs typeface="Times New Roman" panose="02020603050405020304" pitchFamily="18" charset="0"/>
              </a:rPr>
              <a:t>The texts are used only for this study: Column header ‘tweets</a:t>
            </a:r>
            <a:r>
              <a:rPr lang="en-US" dirty="0" smtClean="0">
                <a:latin typeface="+mj-lt"/>
                <a:cs typeface="Times New Roman" panose="02020603050405020304" pitchFamily="18" charset="0"/>
              </a:rPr>
              <a:t>’</a:t>
            </a:r>
          </a:p>
          <a:p>
            <a:endParaRPr lang="en-US" dirty="0">
              <a:latin typeface="+mj-lt"/>
              <a:cs typeface="Times New Roman" panose="02020603050405020304" pitchFamily="18" charset="0"/>
            </a:endParaRPr>
          </a:p>
          <a:p>
            <a:r>
              <a:rPr lang="en-US" dirty="0" smtClean="0">
                <a:latin typeface="+mj-lt"/>
                <a:cs typeface="Times New Roman" panose="02020603050405020304" pitchFamily="18" charset="0"/>
              </a:rPr>
              <a:t>Rows </a:t>
            </a:r>
            <a:r>
              <a:rPr lang="en-US" dirty="0">
                <a:latin typeface="+mj-lt"/>
                <a:cs typeface="Times New Roman" panose="02020603050405020304" pitchFamily="18" charset="0"/>
              </a:rPr>
              <a:t>containing non-English tweets </a:t>
            </a:r>
            <a:r>
              <a:rPr lang="en-US" dirty="0" smtClean="0">
                <a:latin typeface="+mj-lt"/>
                <a:cs typeface="Times New Roman" panose="02020603050405020304" pitchFamily="18" charset="0"/>
              </a:rPr>
              <a:t>removed</a:t>
            </a:r>
          </a:p>
          <a:p>
            <a:endParaRPr lang="en-US" dirty="0">
              <a:latin typeface="+mj-lt"/>
              <a:cs typeface="Times New Roman" panose="02020603050405020304" pitchFamily="18" charset="0"/>
            </a:endParaRPr>
          </a:p>
          <a:p>
            <a:r>
              <a:rPr lang="en-US" dirty="0">
                <a:latin typeface="+mj-lt"/>
              </a:rPr>
              <a:t>All </a:t>
            </a:r>
            <a:r>
              <a:rPr lang="en-US" dirty="0" smtClean="0">
                <a:latin typeface="+mj-lt"/>
              </a:rPr>
              <a:t>currency signs, URLS</a:t>
            </a:r>
            <a:r>
              <a:rPr lang="en-US" dirty="0">
                <a:latin typeface="+mj-lt"/>
              </a:rPr>
              <a:t>, emoticons, #hashtags and @mentions </a:t>
            </a:r>
            <a:r>
              <a:rPr lang="en-US" dirty="0" smtClean="0">
                <a:latin typeface="+mj-lt"/>
              </a:rPr>
              <a:t>remained</a:t>
            </a:r>
            <a:endParaRPr lang="en-US" dirty="0">
              <a:latin typeface="+mj-lt"/>
              <a:cs typeface="Times New Roman" panose="02020603050405020304" pitchFamily="18" charset="0"/>
            </a:endParaRPr>
          </a:p>
        </p:txBody>
      </p:sp>
    </p:spTree>
    <p:extLst>
      <p:ext uri="{BB962C8B-B14F-4D97-AF65-F5344CB8AC3E}">
        <p14:creationId xmlns:p14="http://schemas.microsoft.com/office/powerpoint/2010/main" val="19492721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Tweets Sentiments</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smtClean="0"/>
              <a:t>Vader </a:t>
            </a:r>
          </a:p>
          <a:p>
            <a:r>
              <a:rPr lang="en-US" dirty="0" smtClean="0"/>
              <a:t>A commonly used tool for sentiment analysis.</a:t>
            </a:r>
          </a:p>
        </p:txBody>
      </p:sp>
      <p:sp>
        <p:nvSpPr>
          <p:cNvPr id="4" name="Content Placeholder 3"/>
          <p:cNvSpPr>
            <a:spLocks noGrp="1"/>
          </p:cNvSpPr>
          <p:nvPr>
            <p:ph sz="half" idx="2"/>
          </p:nvPr>
        </p:nvSpPr>
        <p:spPr/>
        <p:txBody>
          <a:bodyPr>
            <a:normAutofit fontScale="92500" lnSpcReduction="20000"/>
          </a:bodyPr>
          <a:lstStyle/>
          <a:p>
            <a:r>
              <a:rPr lang="en-US" dirty="0"/>
              <a:t>Labeled data corpus for Sentiment Analysis</a:t>
            </a:r>
          </a:p>
          <a:p>
            <a:r>
              <a:rPr lang="en-US" i="1" dirty="0" err="1"/>
              <a:t>SentimentIntensityAnalyzer</a:t>
            </a:r>
            <a:r>
              <a:rPr lang="en-US" dirty="0"/>
              <a:t>: library for classifying into groups of sentiments</a:t>
            </a:r>
          </a:p>
          <a:p>
            <a:r>
              <a:rPr lang="en-US" dirty="0" smtClean="0"/>
              <a:t>Outputs</a:t>
            </a:r>
            <a:r>
              <a:rPr lang="en-US" dirty="0"/>
              <a:t>:	</a:t>
            </a:r>
          </a:p>
          <a:p>
            <a:pPr lvl="1"/>
            <a:r>
              <a:rPr lang="en-US" dirty="0"/>
              <a:t>Probability of positive, neutral and negative</a:t>
            </a:r>
          </a:p>
          <a:p>
            <a:pPr lvl="1"/>
            <a:r>
              <a:rPr lang="en-US" dirty="0" smtClean="0"/>
              <a:t>Compound values in a range of -1 to 1, where -1 represents negative for each tweet</a:t>
            </a:r>
          </a:p>
          <a:p>
            <a:r>
              <a:rPr lang="en-US" dirty="0" smtClean="0"/>
              <a:t>The </a:t>
            </a:r>
            <a:r>
              <a:rPr lang="en-US" dirty="0"/>
              <a:t>compound value is comparable to a single measure of polarity</a:t>
            </a:r>
          </a:p>
        </p:txBody>
      </p:sp>
      <p:pic>
        <p:nvPicPr>
          <p:cNvPr id="5" name="Picture 4"/>
          <p:cNvPicPr>
            <a:picLocks noChangeAspect="1"/>
          </p:cNvPicPr>
          <p:nvPr/>
        </p:nvPicPr>
        <p:blipFill>
          <a:blip r:embed="rId2"/>
          <a:stretch>
            <a:fillRect/>
          </a:stretch>
        </p:blipFill>
        <p:spPr>
          <a:xfrm>
            <a:off x="696669" y="3626338"/>
            <a:ext cx="5479465" cy="1197499"/>
          </a:xfrm>
          <a:prstGeom prst="rect">
            <a:avLst/>
          </a:prstGeom>
        </p:spPr>
      </p:pic>
    </p:spTree>
    <p:extLst>
      <p:ext uri="{BB962C8B-B14F-4D97-AF65-F5344CB8AC3E}">
        <p14:creationId xmlns:p14="http://schemas.microsoft.com/office/powerpoint/2010/main" val="30637184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956</TotalTime>
  <Words>853</Words>
  <Application>Microsoft Office PowerPoint</Application>
  <PresentationFormat>Widescreen</PresentationFormat>
  <Paragraphs>128</Paragraphs>
  <Slides>17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        A Hybrid Approach of LSTM and NLP to Crypto Price Prediction</vt:lpstr>
      <vt:lpstr>Project’s Goal</vt:lpstr>
      <vt:lpstr>PowerPoint Presentation</vt:lpstr>
      <vt:lpstr>What makes the prediction a difficult task?   A volatile market with swinging prices </vt:lpstr>
      <vt:lpstr>Key Factors </vt:lpstr>
      <vt:lpstr>What we have tried?</vt:lpstr>
      <vt:lpstr>Data Collection</vt:lpstr>
      <vt:lpstr>Data Preprocessing</vt:lpstr>
      <vt:lpstr>Tweets Sentiments</vt:lpstr>
      <vt:lpstr>How ? We did? </vt:lpstr>
      <vt:lpstr>Feed Forward NN </vt:lpstr>
      <vt:lpstr>CNN + LSTM + Normal Layer</vt:lpstr>
      <vt:lpstr>Prediction Model LSTM</vt:lpstr>
      <vt:lpstr>LSTM (Best in our case)</vt:lpstr>
      <vt:lpstr>Prediction Model with Fear&amp;Greed Index</vt:lpstr>
      <vt:lpstr>Prediction Model with Fear&amp;Greed Index</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anita.safi@gmail.com</dc:creator>
  <cp:lastModifiedBy>anita.safi@gmail.com</cp:lastModifiedBy>
  <cp:revision>51</cp:revision>
  <dcterms:created xsi:type="dcterms:W3CDTF">2021-06-21T10:44:02Z</dcterms:created>
  <dcterms:modified xsi:type="dcterms:W3CDTF">2021-07-19T22:44:55Z</dcterms:modified>
</cp:coreProperties>
</file>