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2"/>
      <p:italic r:id="rId13"/>
    </p:embeddedFont>
    <p:embeddedFont>
      <p:font typeface="Comfortaa" pitchFamily="2" charset="0"/>
      <p:regular r:id="rId14"/>
      <p:bold r:id="rId15"/>
    </p:embeddedFon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Light" pitchFamily="2" charset="77"/>
      <p:regular r:id="rId20"/>
      <p:bold r:id="rId21"/>
      <p:italic r:id="rId22"/>
      <p:boldItalic r:id="rId23"/>
    </p:embeddedFont>
    <p:embeddedFont>
      <p:font typeface="Proxima Nova" panose="0200050603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ita Tr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23T21:39:35.034" idx="1">
    <p:pos x="469" y="3048"/>
    <p:text>background white, text black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bdac7df5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bdac7df5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80b347a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80b347a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2c738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2c738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bdac7df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bdac7df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80b347ae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80b347ae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bdac7df5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bdac7df5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bdac7d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bdac7d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bdac7df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bdac7df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80800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47750" y="212085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F5A6"/>
              </a:buClr>
              <a:buSzPts val="2800"/>
              <a:buNone/>
              <a:defRPr>
                <a:solidFill>
                  <a:srgbClr val="FDF5A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nir"/>
              <a:buChar char="●"/>
              <a:def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nir"/>
              <a:buChar char="○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nir"/>
              <a:buChar char="■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nir"/>
              <a:buChar char="●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nir"/>
              <a:buChar char="○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nir"/>
              <a:buChar char="■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nir"/>
              <a:buChar char="●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nir"/>
              <a:buChar char="○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nir"/>
              <a:buChar char="■"/>
              <a:defRPr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expre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91613" y="727825"/>
            <a:ext cx="8520600" cy="13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DF5A6"/>
                </a:solidFill>
                <a:latin typeface="Comfortaa"/>
                <a:ea typeface="Comfortaa"/>
                <a:cs typeface="Comfortaa"/>
                <a:sym typeface="Comfortaa"/>
              </a:rPr>
              <a:t>PLOTLY EXPRESS + DASH INTRO</a:t>
            </a:r>
            <a:endParaRPr sz="2400" b="0">
              <a:solidFill>
                <a:srgbClr val="FDF5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91613" y="2300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5A6"/>
                </a:solidFill>
                <a:latin typeface="Comfortaa"/>
                <a:ea typeface="Comfortaa"/>
                <a:cs typeface="Comfortaa"/>
                <a:sym typeface="Comfortaa"/>
              </a:rPr>
              <a:t>Presenter: ANITA TRAN</a:t>
            </a:r>
            <a:endParaRPr sz="1400">
              <a:solidFill>
                <a:srgbClr val="FDF5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91613" y="3093325"/>
            <a:ext cx="8520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DF5A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DF5A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DF5A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DF5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449" y="4308575"/>
            <a:ext cx="1254548" cy="8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308250"/>
            <a:ext cx="2307000" cy="2237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063150" y="1493375"/>
            <a:ext cx="55497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Anita Tran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Bachelor of Applied Science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2+ years of management consulting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vs. Plotly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433571" y="1043629"/>
            <a:ext cx="3957947" cy="3795403"/>
            <a:chOff x="4049921" y="598229"/>
            <a:chExt cx="3957947" cy="3795403"/>
          </a:xfrm>
        </p:grpSpPr>
        <p:grpSp>
          <p:nvGrpSpPr>
            <p:cNvPr id="78" name="Google Shape;78;p15"/>
            <p:cNvGrpSpPr/>
            <p:nvPr/>
          </p:nvGrpSpPr>
          <p:grpSpPr>
            <a:xfrm>
              <a:off x="4361713" y="1054632"/>
              <a:ext cx="3339000" cy="3339000"/>
              <a:chOff x="2902488" y="902232"/>
              <a:chExt cx="3339000" cy="3339000"/>
            </a:xfrm>
          </p:grpSpPr>
          <p:sp>
            <p:nvSpPr>
              <p:cNvPr id="79" name="Google Shape;79;p15"/>
              <p:cNvSpPr/>
              <p:nvPr/>
            </p:nvSpPr>
            <p:spPr>
              <a:xfrm rot="-5400000">
                <a:off x="2902488" y="902232"/>
                <a:ext cx="3339000" cy="3339000"/>
              </a:xfrm>
              <a:prstGeom prst="ellipse">
                <a:avLst/>
              </a:prstGeom>
              <a:noFill/>
              <a:ln w="19050" cap="flat" cmpd="sng">
                <a:solidFill>
                  <a:srgbClr val="E8E8E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3123738" y="1123632"/>
                <a:ext cx="2896500" cy="2896200"/>
              </a:xfrm>
              <a:prstGeom prst="pie">
                <a:avLst>
                  <a:gd name="adj1" fmla="val 1811602"/>
                  <a:gd name="adj2" fmla="val 16214886"/>
                </a:avLst>
              </a:pr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>
              <a:off x="5123263" y="1816182"/>
              <a:ext cx="1815900" cy="1815900"/>
              <a:chOff x="3664038" y="1663782"/>
              <a:chExt cx="1815900" cy="1815900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3664038" y="1663782"/>
                <a:ext cx="1815900" cy="18159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FDF5A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83" name="Google Shape;83;p15"/>
              <p:cNvSpPr txBox="1"/>
              <p:nvPr/>
            </p:nvSpPr>
            <p:spPr>
              <a:xfrm>
                <a:off x="3899988" y="2158482"/>
                <a:ext cx="1344000" cy="8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5501290" y="598229"/>
              <a:ext cx="1068600" cy="1068600"/>
              <a:chOff x="2859873" y="853971"/>
              <a:chExt cx="1068600" cy="10686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2859873" y="853971"/>
                <a:ext cx="1068600" cy="106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86" name="Google Shape;86;p15"/>
              <p:cNvSpPr txBox="1"/>
              <p:nvPr/>
            </p:nvSpPr>
            <p:spPr>
              <a:xfrm>
                <a:off x="2932084" y="1022117"/>
                <a:ext cx="9108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Poppins Light"/>
                    <a:ea typeface="Poppins Light"/>
                    <a:cs typeface="Poppins Light"/>
                    <a:sym typeface="Poppins Light"/>
                  </a:rPr>
                  <a:t>Standard in plotting graphs with Python</a:t>
                </a: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  <p:grpSp>
          <p:nvGrpSpPr>
            <p:cNvPr id="87" name="Google Shape;87;p15"/>
            <p:cNvGrpSpPr/>
            <p:nvPr/>
          </p:nvGrpSpPr>
          <p:grpSpPr>
            <a:xfrm>
              <a:off x="4049921" y="3039058"/>
              <a:ext cx="1068600" cy="1068600"/>
              <a:chOff x="2859873" y="853971"/>
              <a:chExt cx="1068600" cy="10686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2859873" y="853971"/>
                <a:ext cx="1068600" cy="106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89" name="Google Shape;89;p15"/>
              <p:cNvSpPr txBox="1"/>
              <p:nvPr/>
            </p:nvSpPr>
            <p:spPr>
              <a:xfrm>
                <a:off x="2943427" y="1018338"/>
                <a:ext cx="9108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1000">
                    <a:latin typeface="Poppins Light"/>
                    <a:ea typeface="Poppins Light"/>
                    <a:cs typeface="Poppins Light"/>
                    <a:sym typeface="Poppins Light"/>
                  </a:rPr>
                  <a:t>Allows for complete custom design</a:t>
                </a: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9268" y="3031413"/>
              <a:ext cx="1068600" cy="1068600"/>
              <a:chOff x="5214448" y="3234278"/>
              <a:chExt cx="1068600" cy="1068600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92" name="Google Shape;92;p15"/>
              <p:cNvSpPr txBox="1"/>
              <p:nvPr/>
            </p:nvSpPr>
            <p:spPr>
              <a:xfrm>
                <a:off x="5293356" y="3406290"/>
                <a:ext cx="9108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Poppins Light"/>
                    <a:ea typeface="Poppins Light"/>
                    <a:cs typeface="Poppins Light"/>
                    <a:sym typeface="Poppins Light"/>
                  </a:rPr>
                  <a:t>Less complexity to animations</a:t>
                </a: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</p:grpSp>
      <p:grpSp>
        <p:nvGrpSpPr>
          <p:cNvPr id="93" name="Google Shape;93;p15"/>
          <p:cNvGrpSpPr/>
          <p:nvPr/>
        </p:nvGrpSpPr>
        <p:grpSpPr>
          <a:xfrm>
            <a:off x="4732571" y="1043629"/>
            <a:ext cx="3957947" cy="3795403"/>
            <a:chOff x="4049921" y="598229"/>
            <a:chExt cx="3957947" cy="3795403"/>
          </a:xfrm>
        </p:grpSpPr>
        <p:grpSp>
          <p:nvGrpSpPr>
            <p:cNvPr id="94" name="Google Shape;94;p15"/>
            <p:cNvGrpSpPr/>
            <p:nvPr/>
          </p:nvGrpSpPr>
          <p:grpSpPr>
            <a:xfrm>
              <a:off x="4361713" y="1054632"/>
              <a:ext cx="3339000" cy="3339000"/>
              <a:chOff x="2902488" y="902232"/>
              <a:chExt cx="3339000" cy="3339000"/>
            </a:xfrm>
          </p:grpSpPr>
          <p:sp>
            <p:nvSpPr>
              <p:cNvPr id="95" name="Google Shape;95;p15"/>
              <p:cNvSpPr/>
              <p:nvPr/>
            </p:nvSpPr>
            <p:spPr>
              <a:xfrm rot="-5400000">
                <a:off x="2902488" y="902232"/>
                <a:ext cx="3339000" cy="3339000"/>
              </a:xfrm>
              <a:prstGeom prst="ellipse">
                <a:avLst/>
              </a:prstGeom>
              <a:noFill/>
              <a:ln w="19050" cap="flat" cmpd="sng">
                <a:solidFill>
                  <a:srgbClr val="E8E8E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123738" y="1123632"/>
                <a:ext cx="2896500" cy="2896200"/>
              </a:xfrm>
              <a:prstGeom prst="pie">
                <a:avLst>
                  <a:gd name="adj1" fmla="val 1811602"/>
                  <a:gd name="adj2" fmla="val 16214886"/>
                </a:avLst>
              </a:pr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  <p:sp>
          <p:nvSpPr>
            <p:cNvPr id="97" name="Google Shape;97;p15"/>
            <p:cNvSpPr/>
            <p:nvPr/>
          </p:nvSpPr>
          <p:spPr>
            <a:xfrm>
              <a:off x="5123263" y="1816182"/>
              <a:ext cx="1815900" cy="1815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DF5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98" name="Google Shape;98;p15"/>
            <p:cNvGrpSpPr/>
            <p:nvPr/>
          </p:nvGrpSpPr>
          <p:grpSpPr>
            <a:xfrm>
              <a:off x="5501290" y="598229"/>
              <a:ext cx="1068600" cy="1068600"/>
              <a:chOff x="2859873" y="853971"/>
              <a:chExt cx="1068600" cy="1068600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2859873" y="853971"/>
                <a:ext cx="1068600" cy="106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100" name="Google Shape;100;p15"/>
              <p:cNvSpPr txBox="1"/>
              <p:nvPr/>
            </p:nvSpPr>
            <p:spPr>
              <a:xfrm>
                <a:off x="2900685" y="1022117"/>
                <a:ext cx="9870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Poppins Light"/>
                    <a:ea typeface="Poppins Light"/>
                    <a:cs typeface="Poppins Light"/>
                    <a:sym typeface="Poppins Light"/>
                  </a:rPr>
                  <a:t>Integrates easily with Python Data Tools</a:t>
                </a: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  <p:grpSp>
          <p:nvGrpSpPr>
            <p:cNvPr id="101" name="Google Shape;101;p15"/>
            <p:cNvGrpSpPr/>
            <p:nvPr/>
          </p:nvGrpSpPr>
          <p:grpSpPr>
            <a:xfrm>
              <a:off x="4049921" y="3039058"/>
              <a:ext cx="1068600" cy="1068600"/>
              <a:chOff x="2859873" y="853971"/>
              <a:chExt cx="1068600" cy="10686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2859873" y="853971"/>
                <a:ext cx="1068600" cy="106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103" name="Google Shape;103;p15"/>
              <p:cNvSpPr txBox="1"/>
              <p:nvPr/>
            </p:nvSpPr>
            <p:spPr>
              <a:xfrm>
                <a:off x="2920027" y="1022113"/>
                <a:ext cx="9483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Poppins Light"/>
                    <a:ea typeface="Poppins Light"/>
                    <a:cs typeface="Poppins Light"/>
                    <a:sym typeface="Poppins Light"/>
                  </a:rPr>
                  <a:t>Same, but with fewer lines of code</a:t>
                </a: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>
              <a:off x="6939268" y="3031413"/>
              <a:ext cx="1068600" cy="1068600"/>
              <a:chOff x="5214448" y="3234278"/>
              <a:chExt cx="1068600" cy="1068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  <p:sp>
            <p:nvSpPr>
              <p:cNvPr id="106" name="Google Shape;106;p15"/>
              <p:cNvSpPr txBox="1"/>
              <p:nvPr/>
            </p:nvSpPr>
            <p:spPr>
              <a:xfrm>
                <a:off x="5235457" y="3410065"/>
                <a:ext cx="10266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Poppins Light"/>
                    <a:ea typeface="Poppins Light"/>
                    <a:cs typeface="Poppins Light"/>
                    <a:sym typeface="Poppins Light"/>
                  </a:rPr>
                  <a:t>Can handle complex animations</a:t>
                </a: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Poppins Light"/>
                    <a:ea typeface="Poppins Light"/>
                    <a:cs typeface="Poppins Light"/>
                    <a:sym typeface="Poppins Light"/>
                  </a:rPr>
                  <a:t> </a:t>
                </a:r>
                <a:endParaRPr sz="1000">
                  <a:latin typeface="Poppins Light"/>
                  <a:ea typeface="Poppins Light"/>
                  <a:cs typeface="Poppins Light"/>
                  <a:sym typeface="Poppins Light"/>
                </a:endParaRPr>
              </a:p>
            </p:txBody>
          </p:sp>
        </p:grpSp>
      </p:grp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149" y="2828434"/>
            <a:ext cx="736800" cy="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030" y="2987550"/>
            <a:ext cx="164104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480584"/>
            <a:ext cx="338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5A6"/>
                </a:solidFill>
              </a:rPr>
              <a:t>Plotly Express</a:t>
            </a:r>
            <a:endParaRPr>
              <a:solidFill>
                <a:srgbClr val="FDF5A6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11700" y="11895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Library for data visualization with focus on data exploration through rapid iteration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https://plotly.express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pip install plotly_express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707500" y="480584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5A6"/>
                </a:solidFill>
              </a:rPr>
              <a:t>Dash</a:t>
            </a:r>
            <a:endParaRPr>
              <a:solidFill>
                <a:srgbClr val="FDF5A6"/>
              </a:solidFill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707500" y="1180225"/>
            <a:ext cx="42603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Framework for creating analytical web applications in Python: no Javascript required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https://dash.plot.ly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pip install dash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27000" y="3962275"/>
            <a:ext cx="489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Both are MIT Licensed: totally free for any purpose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324" y="411022"/>
            <a:ext cx="736800" cy="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875" y="305162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graph a cubic function with Matplotlib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0" y="1085625"/>
            <a:ext cx="2726925" cy="12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2" y="2462825"/>
            <a:ext cx="3858768" cy="23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has great aesthetics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0" y="1085625"/>
            <a:ext cx="2726925" cy="12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0" y="2462825"/>
            <a:ext cx="3857800" cy="23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950" y="2462825"/>
            <a:ext cx="3858768" cy="235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938" y="1641950"/>
            <a:ext cx="34766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is interactive by default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850" y="1189550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Shown on-hover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as PNG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in and 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comparison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550" y="1234725"/>
            <a:ext cx="5191893" cy="3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capabilities of </a:t>
            </a:r>
            <a:r>
              <a:rPr lang="en">
                <a:solidFill>
                  <a:srgbClr val="FDF5A6"/>
                </a:solidFill>
              </a:rPr>
              <a:t>Plotly Express</a:t>
            </a:r>
            <a:endParaRPr>
              <a:solidFill>
                <a:srgbClr val="FDF5A6"/>
              </a:solidFill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2D, 3D, polar ternary, maps , animations, faceting, trendlines, marginals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Export to </a:t>
            </a:r>
            <a:r>
              <a:rPr lang="en" sz="1600"/>
              <a:t>various</a:t>
            </a:r>
            <a:r>
              <a:rPr lang="en" sz="1600">
                <a:solidFill>
                  <a:srgbClr val="FFFFFF"/>
                </a:solidFill>
              </a:rPr>
              <a:t> format</a:t>
            </a:r>
            <a:r>
              <a:rPr lang="en" sz="1600"/>
              <a:t>s</a:t>
            </a:r>
            <a:r>
              <a:rPr lang="en" sz="1600">
                <a:solidFill>
                  <a:srgbClr val="FFFFFF"/>
                </a:solidFill>
              </a:rPr>
              <a:t>: PNG, SVG, HTML, PDF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GUI Editor for figure JSON in Jupyter Lab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Built-in and user defined themes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825" y="2250850"/>
            <a:ext cx="4839999" cy="2549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5A6"/>
                </a:solidFill>
              </a:rPr>
              <a:t>Complex dash app examples</a:t>
            </a:r>
            <a:endParaRPr>
              <a:solidFill>
                <a:srgbClr val="FDF5A6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451700" y="4522175"/>
            <a:ext cx="85206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Source: </a:t>
            </a:r>
            <a:r>
              <a:rPr lang="en" sz="1100">
                <a:solidFill>
                  <a:srgbClr val="FFFFFF"/>
                </a:solidFill>
              </a:rPr>
              <a:t>https://dash-gallery.plotly.host/dash-opioid-epidemic/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98" y="1048150"/>
            <a:ext cx="8090339" cy="3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Macintosh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Comfortaa</vt:lpstr>
      <vt:lpstr>Arial</vt:lpstr>
      <vt:lpstr>Proxima Nova</vt:lpstr>
      <vt:lpstr>Avenir</vt:lpstr>
      <vt:lpstr>Poppins</vt:lpstr>
      <vt:lpstr>Poppins Light</vt:lpstr>
      <vt:lpstr>Spearmint</vt:lpstr>
      <vt:lpstr>PLOTLY EXPRESS + DASH INTRO</vt:lpstr>
      <vt:lpstr>Who am I?</vt:lpstr>
      <vt:lpstr>Matplotlib vs. Plotly</vt:lpstr>
      <vt:lpstr>Plotly Express</vt:lpstr>
      <vt:lpstr>Let’s graph a cubic function with Matplotlib</vt:lpstr>
      <vt:lpstr>Plotly has great aesthetics </vt:lpstr>
      <vt:lpstr>Plotly is interactive by default</vt:lpstr>
      <vt:lpstr>Other capabilities of Plotly Express</vt:lpstr>
      <vt:lpstr>Complex dash app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 EXPRESS + DASH INTRO</dc:title>
  <cp:lastModifiedBy>Anita Tran</cp:lastModifiedBy>
  <cp:revision>1</cp:revision>
  <dcterms:modified xsi:type="dcterms:W3CDTF">2020-09-08T15:18:22Z</dcterms:modified>
</cp:coreProperties>
</file>