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7" r:id="rId3"/>
    <p:sldId id="284" r:id="rId4"/>
    <p:sldId id="278" r:id="rId5"/>
    <p:sldId id="285" r:id="rId6"/>
    <p:sldId id="257" r:id="rId7"/>
    <p:sldId id="271" r:id="rId8"/>
    <p:sldId id="275" r:id="rId9"/>
    <p:sldId id="276" r:id="rId10"/>
    <p:sldId id="273" r:id="rId11"/>
    <p:sldId id="279" r:id="rId12"/>
    <p:sldId id="280" r:id="rId13"/>
    <p:sldId id="269" r:id="rId14"/>
    <p:sldId id="281" r:id="rId15"/>
    <p:sldId id="282" r:id="rId16"/>
    <p:sldId id="28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84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3339-682C-07F6-7B76-DC400AB85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Kickstarting</a:t>
            </a:r>
            <a:r>
              <a:rPr lang="en-US" dirty="0"/>
              <a:t> Success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1753C-7C15-D37A-58E6-9B208C378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3174041" cy="165576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 Focus on: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Technology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Design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Games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03177A3-8D36-55E1-9368-5DD6DACB58C1}"/>
              </a:ext>
            </a:extLst>
          </p:cNvPr>
          <p:cNvSpPr txBox="1">
            <a:spLocks/>
          </p:cNvSpPr>
          <p:nvPr/>
        </p:nvSpPr>
        <p:spPr>
          <a:xfrm>
            <a:off x="6096000" y="3600265"/>
            <a:ext cx="3802912" cy="17904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With an understanding of: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probability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Profitability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popularity</a:t>
            </a:r>
          </a:p>
          <a:p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035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1C0D-189C-84A0-49A5-43A3DA645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PopularITY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dirty="0"/>
              <a:t>OF SUCCESSFUL campaigns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72029-45E9-CFB8-D97A-47DD43342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9440"/>
            <a:ext cx="9905999" cy="3921761"/>
          </a:xfrm>
        </p:spPr>
        <p:txBody>
          <a:bodyPr/>
          <a:lstStyle/>
          <a:p>
            <a:r>
              <a:rPr lang="en-US" dirty="0"/>
              <a:t>Most popular are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TECHNOLOGY</a:t>
            </a:r>
            <a:r>
              <a:rPr lang="en-US" dirty="0"/>
              <a:t>,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DESIGN</a:t>
            </a:r>
            <a:r>
              <a:rPr lang="en-US" dirty="0"/>
              <a:t>,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GAMES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A79AEA8-5E7C-6282-8B96-21FB715E5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96" y="2424224"/>
            <a:ext cx="9603849" cy="407569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BDEC2F6-1F91-0ACE-BC8C-43F129B569F3}"/>
              </a:ext>
            </a:extLst>
          </p:cNvPr>
          <p:cNvSpPr/>
          <p:nvPr/>
        </p:nvSpPr>
        <p:spPr>
          <a:xfrm>
            <a:off x="5035864" y="3429000"/>
            <a:ext cx="582154" cy="2838257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1FBAED-756E-5DD7-386D-66732D0D7394}"/>
              </a:ext>
            </a:extLst>
          </p:cNvPr>
          <p:cNvSpPr txBox="1"/>
          <p:nvPr/>
        </p:nvSpPr>
        <p:spPr>
          <a:xfrm>
            <a:off x="5022660" y="3041099"/>
            <a:ext cx="58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158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30FFE7-B783-9278-696B-30B789BD95D7}"/>
              </a:ext>
            </a:extLst>
          </p:cNvPr>
          <p:cNvSpPr/>
          <p:nvPr/>
        </p:nvSpPr>
        <p:spPr>
          <a:xfrm>
            <a:off x="5678465" y="2945067"/>
            <a:ext cx="582154" cy="332219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B17449-D147-FED9-A7F0-00C628E844DD}"/>
              </a:ext>
            </a:extLst>
          </p:cNvPr>
          <p:cNvSpPr txBox="1"/>
          <p:nvPr/>
        </p:nvSpPr>
        <p:spPr>
          <a:xfrm>
            <a:off x="5639479" y="2606513"/>
            <a:ext cx="682902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219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5E9E87-A6DE-FCCD-EE1F-4283C63BE349}"/>
              </a:ext>
            </a:extLst>
          </p:cNvPr>
          <p:cNvSpPr/>
          <p:nvPr/>
        </p:nvSpPr>
        <p:spPr>
          <a:xfrm>
            <a:off x="9712086" y="2863271"/>
            <a:ext cx="582154" cy="332219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AA7883-0592-8281-1D18-35C0DF977EE0}"/>
              </a:ext>
            </a:extLst>
          </p:cNvPr>
          <p:cNvSpPr txBox="1"/>
          <p:nvPr/>
        </p:nvSpPr>
        <p:spPr>
          <a:xfrm>
            <a:off x="9661712" y="2495293"/>
            <a:ext cx="682902" cy="3838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247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97D597-95AB-E96D-0C84-ADEA23A3C225}"/>
              </a:ext>
            </a:extLst>
          </p:cNvPr>
          <p:cNvSpPr/>
          <p:nvPr/>
        </p:nvSpPr>
        <p:spPr>
          <a:xfrm>
            <a:off x="2120312" y="2874757"/>
            <a:ext cx="582154" cy="343685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4806FC-7374-CFCB-AA97-0A84F5658A2C}"/>
              </a:ext>
            </a:extLst>
          </p:cNvPr>
          <p:cNvSpPr txBox="1"/>
          <p:nvPr/>
        </p:nvSpPr>
        <p:spPr>
          <a:xfrm>
            <a:off x="2131365" y="2451094"/>
            <a:ext cx="682902" cy="3838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B3EA8B-B65E-5178-652D-6C4D29164F71}"/>
              </a:ext>
            </a:extLst>
          </p:cNvPr>
          <p:cNvSpPr txBox="1"/>
          <p:nvPr/>
        </p:nvSpPr>
        <p:spPr>
          <a:xfrm>
            <a:off x="3924775" y="3917368"/>
            <a:ext cx="682902" cy="383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103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42BAFD-2FD2-082A-085C-311EE1941019}"/>
              </a:ext>
            </a:extLst>
          </p:cNvPr>
          <p:cNvSpPr/>
          <p:nvPr/>
        </p:nvSpPr>
        <p:spPr>
          <a:xfrm>
            <a:off x="3879895" y="4272850"/>
            <a:ext cx="582154" cy="2038765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26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C763-4D60-4B6B-8D31-5544D8F0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Expected USD PLEDGED </a:t>
            </a:r>
            <a:r>
              <a:rPr lang="en-US" dirty="0"/>
              <a:t>per main category: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HIGH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E1B0D-A4C7-13C8-C69F-E7EF55357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778FA089-67B6-3819-FC0C-AB3E1BC2C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204749"/>
              </p:ext>
            </p:extLst>
          </p:nvPr>
        </p:nvGraphicFramePr>
        <p:xfrm>
          <a:off x="1360967" y="2097088"/>
          <a:ext cx="8304027" cy="4346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544">
                  <a:extLst>
                    <a:ext uri="{9D8B030D-6E8A-4147-A177-3AD203B41FA5}">
                      <a16:colId xmlns:a16="http://schemas.microsoft.com/office/drawing/2014/main" val="2047356773"/>
                    </a:ext>
                  </a:extLst>
                </a:gridCol>
                <a:gridCol w="1403693">
                  <a:extLst>
                    <a:ext uri="{9D8B030D-6E8A-4147-A177-3AD203B41FA5}">
                      <a16:colId xmlns:a16="http://schemas.microsoft.com/office/drawing/2014/main" val="2224445324"/>
                    </a:ext>
                  </a:extLst>
                </a:gridCol>
                <a:gridCol w="1914140">
                  <a:extLst>
                    <a:ext uri="{9D8B030D-6E8A-4147-A177-3AD203B41FA5}">
                      <a16:colId xmlns:a16="http://schemas.microsoft.com/office/drawing/2014/main" val="330275336"/>
                    </a:ext>
                  </a:extLst>
                </a:gridCol>
                <a:gridCol w="3044650">
                  <a:extLst>
                    <a:ext uri="{9D8B030D-6E8A-4147-A177-3AD203B41FA5}">
                      <a16:colId xmlns:a16="http://schemas.microsoft.com/office/drawing/2014/main" val="575114620"/>
                    </a:ext>
                  </a:extLst>
                </a:gridCol>
              </a:tblGrid>
              <a:tr h="153806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Chance of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Average amount raised per successful  campaign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Expected amount raised per campaign (USD)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954988"/>
                  </a:ext>
                </a:extLst>
              </a:tr>
              <a:tr h="5616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$25,197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$5,039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269417"/>
                  </a:ext>
                </a:extLst>
              </a:tr>
              <a:tr h="5616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$17,545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$6,316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824534"/>
                  </a:ext>
                </a:extLst>
              </a:tr>
              <a:tr h="5616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Games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$12,980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$4,932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775430"/>
                  </a:ext>
                </a:extLst>
              </a:tr>
              <a:tr h="5616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Film &amp; 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$9,916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$4,165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189843"/>
                  </a:ext>
                </a:extLst>
              </a:tr>
              <a:tr h="561636">
                <a:tc>
                  <a:txBody>
                    <a:bodyPr/>
                    <a:lstStyle/>
                    <a:p>
                      <a:r>
                        <a:rPr lang="en-US" sz="2400" b="0" dirty="0"/>
                        <a:t>Comics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$7,036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$3,940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717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536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C763-4D60-4B6B-8D31-5544D8F0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Expected USD PLEDGED </a:t>
            </a:r>
            <a:r>
              <a:rPr lang="en-US" dirty="0"/>
              <a:t>per main category: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E1B0D-A4C7-13C8-C69F-E7EF55357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778FA089-67B6-3819-FC0C-AB3E1BC2C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708476"/>
              </p:ext>
            </p:extLst>
          </p:nvPr>
        </p:nvGraphicFramePr>
        <p:xfrm>
          <a:off x="2041451" y="2097088"/>
          <a:ext cx="7623543" cy="3222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442">
                  <a:extLst>
                    <a:ext uri="{9D8B030D-6E8A-4147-A177-3AD203B41FA5}">
                      <a16:colId xmlns:a16="http://schemas.microsoft.com/office/drawing/2014/main" val="2047356773"/>
                    </a:ext>
                  </a:extLst>
                </a:gridCol>
                <a:gridCol w="1288666">
                  <a:extLst>
                    <a:ext uri="{9D8B030D-6E8A-4147-A177-3AD203B41FA5}">
                      <a16:colId xmlns:a16="http://schemas.microsoft.com/office/drawing/2014/main" val="2224445324"/>
                    </a:ext>
                  </a:extLst>
                </a:gridCol>
                <a:gridCol w="1757283">
                  <a:extLst>
                    <a:ext uri="{9D8B030D-6E8A-4147-A177-3AD203B41FA5}">
                      <a16:colId xmlns:a16="http://schemas.microsoft.com/office/drawing/2014/main" val="330275336"/>
                    </a:ext>
                  </a:extLst>
                </a:gridCol>
                <a:gridCol w="2795152">
                  <a:extLst>
                    <a:ext uri="{9D8B030D-6E8A-4147-A177-3AD203B41FA5}">
                      <a16:colId xmlns:a16="http://schemas.microsoft.com/office/drawing/2014/main" val="575114620"/>
                    </a:ext>
                  </a:extLst>
                </a:gridCol>
              </a:tblGrid>
              <a:tr h="153806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Chance of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Average amount raised per successful  campaign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Expected amount raised per campaign (USD)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954988"/>
                  </a:ext>
                </a:extLst>
              </a:tr>
              <a:tr h="561636">
                <a:tc>
                  <a:txBody>
                    <a:bodyPr/>
                    <a:lstStyle/>
                    <a:p>
                      <a:r>
                        <a:rPr lang="en-US" sz="2400" b="0" dirty="0"/>
                        <a:t>Crafts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$4,259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$1,107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942281"/>
                  </a:ext>
                </a:extLst>
              </a:tr>
              <a:tr h="5616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Journalism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$7,675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$1,842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269417"/>
                  </a:ext>
                </a:extLst>
              </a:tr>
              <a:tr h="5616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Fashion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$12,240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$3,132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775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47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5152-916B-50BC-D62C-8A295E17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3.5%</a:t>
            </a:r>
            <a:r>
              <a:rPr lang="en-US" dirty="0"/>
              <a:t>	Key category: </a:t>
            </a:r>
            <a:r>
              <a:rPr lang="en-US" b="1" dirty="0">
                <a:solidFill>
                  <a:schemeClr val="accent6"/>
                </a:solidFill>
              </a:rPr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894DF-A007-7577-F2A1-8350EADD2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27A03-238D-AFEA-C1C3-5CA56D22C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04" y="1161767"/>
            <a:ext cx="9235137" cy="42289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D6C37AF-0D8D-6EFB-11FC-E3E46E27B66D}"/>
              </a:ext>
            </a:extLst>
          </p:cNvPr>
          <p:cNvSpPr/>
          <p:nvPr/>
        </p:nvSpPr>
        <p:spPr>
          <a:xfrm>
            <a:off x="2636786" y="3863725"/>
            <a:ext cx="548639" cy="135954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1A346B-381F-AC85-150F-4B923A9E1AAC}"/>
              </a:ext>
            </a:extLst>
          </p:cNvPr>
          <p:cNvSpPr/>
          <p:nvPr/>
        </p:nvSpPr>
        <p:spPr>
          <a:xfrm>
            <a:off x="8915990" y="3721394"/>
            <a:ext cx="548639" cy="15018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130B73-3037-1141-20CF-0068AC495253}"/>
              </a:ext>
            </a:extLst>
          </p:cNvPr>
          <p:cNvSpPr/>
          <p:nvPr/>
        </p:nvSpPr>
        <p:spPr>
          <a:xfrm>
            <a:off x="7391080" y="3721393"/>
            <a:ext cx="548639" cy="15018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79E445-3996-5676-8EE0-A71276136AAE}"/>
              </a:ext>
            </a:extLst>
          </p:cNvPr>
          <p:cNvSpPr txBox="1"/>
          <p:nvPr/>
        </p:nvSpPr>
        <p:spPr>
          <a:xfrm>
            <a:off x="2566696" y="3438366"/>
            <a:ext cx="646091" cy="37214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45%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E99E4A-671E-C5D2-AB21-D8D89FDC756E}"/>
              </a:ext>
            </a:extLst>
          </p:cNvPr>
          <p:cNvSpPr txBox="1"/>
          <p:nvPr/>
        </p:nvSpPr>
        <p:spPr>
          <a:xfrm>
            <a:off x="7342353" y="3276237"/>
            <a:ext cx="646091" cy="37214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43%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F9C1DD-146A-9C5A-74D1-A7FF9BD908F7}"/>
              </a:ext>
            </a:extLst>
          </p:cNvPr>
          <p:cNvSpPr txBox="1"/>
          <p:nvPr/>
        </p:nvSpPr>
        <p:spPr>
          <a:xfrm>
            <a:off x="8915990" y="3293030"/>
            <a:ext cx="646091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32%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E2943F-CF44-940E-DF7B-2575E2677437}"/>
              </a:ext>
            </a:extLst>
          </p:cNvPr>
          <p:cNvSpPr/>
          <p:nvPr/>
        </p:nvSpPr>
        <p:spPr>
          <a:xfrm>
            <a:off x="6344448" y="3896888"/>
            <a:ext cx="548639" cy="132638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9788FE-B963-EACC-15E6-3B9549BCE129}"/>
              </a:ext>
            </a:extLst>
          </p:cNvPr>
          <p:cNvSpPr txBox="1"/>
          <p:nvPr/>
        </p:nvSpPr>
        <p:spPr>
          <a:xfrm>
            <a:off x="6256853" y="3491585"/>
            <a:ext cx="646091" cy="37214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43%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63B5D0-B92E-B33F-639C-BF9DAF8C613C}"/>
              </a:ext>
            </a:extLst>
          </p:cNvPr>
          <p:cNvSpPr txBox="1"/>
          <p:nvPr/>
        </p:nvSpPr>
        <p:spPr>
          <a:xfrm>
            <a:off x="2566696" y="5472280"/>
            <a:ext cx="646091" cy="295466"/>
          </a:xfrm>
          <a:prstGeom prst="rect">
            <a:avLst/>
          </a:prstGeom>
          <a:solidFill>
            <a:schemeClr val="tx1"/>
          </a:solidFill>
        </p:spPr>
        <p:txBody>
          <a:bodyPr wrap="square" lIns="9144" tIns="9144" rIns="9144" bIns="9144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9,436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C9B1F9-67A5-CC86-C160-2846A9C7EF2A}"/>
              </a:ext>
            </a:extLst>
          </p:cNvPr>
          <p:cNvSpPr txBox="1"/>
          <p:nvPr/>
        </p:nvSpPr>
        <p:spPr>
          <a:xfrm>
            <a:off x="733647" y="5472280"/>
            <a:ext cx="1763245" cy="295466"/>
          </a:xfrm>
          <a:prstGeom prst="rect">
            <a:avLst/>
          </a:prstGeom>
          <a:solidFill>
            <a:schemeClr val="tx1"/>
          </a:solidFill>
        </p:spPr>
        <p:txBody>
          <a:bodyPr wrap="square" lIns="9144" tIns="9144" rIns="9144" bIns="9144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Expected $ raised: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A01C5E-7F30-E515-90F5-C4BE06A689B0}"/>
              </a:ext>
            </a:extLst>
          </p:cNvPr>
          <p:cNvSpPr txBox="1"/>
          <p:nvPr/>
        </p:nvSpPr>
        <p:spPr>
          <a:xfrm>
            <a:off x="6295721" y="5472280"/>
            <a:ext cx="646091" cy="295466"/>
          </a:xfrm>
          <a:prstGeom prst="rect">
            <a:avLst/>
          </a:prstGeom>
          <a:solidFill>
            <a:schemeClr val="tx1"/>
          </a:solidFill>
        </p:spPr>
        <p:txBody>
          <a:bodyPr wrap="square" lIns="9144" tIns="9144" rIns="9144" bIns="9144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6,390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F315A7-61A3-B83E-525A-D90F42C4BD79}"/>
              </a:ext>
            </a:extLst>
          </p:cNvPr>
          <p:cNvSpPr txBox="1"/>
          <p:nvPr/>
        </p:nvSpPr>
        <p:spPr>
          <a:xfrm>
            <a:off x="7407306" y="5472280"/>
            <a:ext cx="646091" cy="295466"/>
          </a:xfrm>
          <a:prstGeom prst="rect">
            <a:avLst/>
          </a:prstGeom>
          <a:solidFill>
            <a:schemeClr val="tx1"/>
          </a:solidFill>
        </p:spPr>
        <p:txBody>
          <a:bodyPr wrap="square" lIns="9144" tIns="9144" rIns="9144" bIns="9144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9,665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2C95E3-396E-5220-993B-DFA5D082B39F}"/>
              </a:ext>
            </a:extLst>
          </p:cNvPr>
          <p:cNvSpPr txBox="1"/>
          <p:nvPr/>
        </p:nvSpPr>
        <p:spPr>
          <a:xfrm>
            <a:off x="8904312" y="5474528"/>
            <a:ext cx="646091" cy="295466"/>
          </a:xfrm>
          <a:prstGeom prst="rect">
            <a:avLst/>
          </a:prstGeom>
          <a:solidFill>
            <a:schemeClr val="tx1"/>
          </a:solidFill>
        </p:spPr>
        <p:txBody>
          <a:bodyPr wrap="square" lIns="9144" tIns="9144" rIns="9144" bIns="9144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9,876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DE9A0D-79DE-3304-A1AE-E79C028DBA61}"/>
              </a:ext>
            </a:extLst>
          </p:cNvPr>
          <p:cNvSpPr txBox="1"/>
          <p:nvPr/>
        </p:nvSpPr>
        <p:spPr>
          <a:xfrm>
            <a:off x="170121" y="6081823"/>
            <a:ext cx="11834037" cy="40011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</a:rPr>
              <a:t>An increase of one backer in the technology category increases a project’s chances of success by 3.5%.</a:t>
            </a:r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38DBF64B-16AB-50A2-7A11-1AE77984CE50}"/>
              </a:ext>
            </a:extLst>
          </p:cNvPr>
          <p:cNvSpPr/>
          <p:nvPr/>
        </p:nvSpPr>
        <p:spPr>
          <a:xfrm>
            <a:off x="1233377" y="376067"/>
            <a:ext cx="340242" cy="614498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10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894DF-A007-7577-F2A1-8350EADD2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C9B1F9-67A5-CC86-C160-2846A9C7EF2A}"/>
              </a:ext>
            </a:extLst>
          </p:cNvPr>
          <p:cNvSpPr txBox="1"/>
          <p:nvPr/>
        </p:nvSpPr>
        <p:spPr>
          <a:xfrm>
            <a:off x="2137145" y="5462991"/>
            <a:ext cx="1763245" cy="295466"/>
          </a:xfrm>
          <a:prstGeom prst="rect">
            <a:avLst/>
          </a:prstGeom>
          <a:solidFill>
            <a:schemeClr val="tx1"/>
          </a:solidFill>
        </p:spPr>
        <p:txBody>
          <a:bodyPr wrap="square" lIns="9144" tIns="9144" rIns="9144" bIns="9144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Expected $ raised: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A01C5E-7F30-E515-90F5-C4BE06A689B0}"/>
              </a:ext>
            </a:extLst>
          </p:cNvPr>
          <p:cNvSpPr txBox="1"/>
          <p:nvPr/>
        </p:nvSpPr>
        <p:spPr>
          <a:xfrm>
            <a:off x="4416879" y="5441026"/>
            <a:ext cx="847467" cy="295466"/>
          </a:xfrm>
          <a:prstGeom prst="rect">
            <a:avLst/>
          </a:prstGeom>
          <a:solidFill>
            <a:schemeClr val="tx1"/>
          </a:solidFill>
        </p:spPr>
        <p:txBody>
          <a:bodyPr wrap="square" lIns="9144" tIns="9144" rIns="9144" bIns="9144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$3,006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2C95E3-396E-5220-993B-DFA5D082B39F}"/>
              </a:ext>
            </a:extLst>
          </p:cNvPr>
          <p:cNvSpPr txBox="1"/>
          <p:nvPr/>
        </p:nvSpPr>
        <p:spPr>
          <a:xfrm>
            <a:off x="8038215" y="5438882"/>
            <a:ext cx="712808" cy="295466"/>
          </a:xfrm>
          <a:prstGeom prst="rect">
            <a:avLst/>
          </a:prstGeom>
          <a:solidFill>
            <a:schemeClr val="tx1"/>
          </a:solidFill>
        </p:spPr>
        <p:txBody>
          <a:bodyPr wrap="square" lIns="9144" tIns="9144" rIns="9144" bIns="9144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$4,579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F4EDAB-7AC8-45FD-4D39-E3873ABC8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208862"/>
            <a:ext cx="9140272" cy="417745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186FDB5-8EEF-337A-8297-4B7E842C6CA6}"/>
              </a:ext>
            </a:extLst>
          </p:cNvPr>
          <p:cNvSpPr txBox="1"/>
          <p:nvPr/>
        </p:nvSpPr>
        <p:spPr>
          <a:xfrm>
            <a:off x="8353320" y="1877347"/>
            <a:ext cx="646091" cy="37214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36%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3F0B76-B925-A1CF-4AA4-C61C4C85E647}"/>
              </a:ext>
            </a:extLst>
          </p:cNvPr>
          <p:cNvSpPr/>
          <p:nvPr/>
        </p:nvSpPr>
        <p:spPr>
          <a:xfrm>
            <a:off x="4215505" y="3429000"/>
            <a:ext cx="1048841" cy="172541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F17599-9EE5-D2CB-6ED1-48544925F294}"/>
              </a:ext>
            </a:extLst>
          </p:cNvPr>
          <p:cNvSpPr txBox="1"/>
          <p:nvPr/>
        </p:nvSpPr>
        <p:spPr>
          <a:xfrm>
            <a:off x="4416879" y="2968649"/>
            <a:ext cx="646091" cy="37214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36%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9EC3D2-DF3F-1AD3-BF59-B9573834FF46}"/>
              </a:ext>
            </a:extLst>
          </p:cNvPr>
          <p:cNvSpPr/>
          <p:nvPr/>
        </p:nvSpPr>
        <p:spPr>
          <a:xfrm>
            <a:off x="7814018" y="1471683"/>
            <a:ext cx="1185393" cy="363933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E5A29430-0057-DD4D-F111-58F7C600800A}"/>
              </a:ext>
            </a:extLst>
          </p:cNvPr>
          <p:cNvSpPr txBox="1">
            <a:spLocks/>
          </p:cNvSpPr>
          <p:nvPr/>
        </p:nvSpPr>
        <p:spPr>
          <a:xfrm>
            <a:off x="1141413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3.0%</a:t>
            </a:r>
            <a:r>
              <a:rPr lang="en-US" dirty="0"/>
              <a:t>	Key category: </a:t>
            </a:r>
            <a:r>
              <a:rPr lang="en-US" b="1" dirty="0">
                <a:solidFill>
                  <a:schemeClr val="accent6"/>
                </a:solidFill>
              </a:rPr>
              <a:t>DESIGN</a:t>
            </a:r>
          </a:p>
        </p:txBody>
      </p:sp>
      <p:sp>
        <p:nvSpPr>
          <p:cNvPr id="39" name="Arrow: Up 38">
            <a:extLst>
              <a:ext uri="{FF2B5EF4-FFF2-40B4-BE49-F238E27FC236}">
                <a16:creationId xmlns:a16="http://schemas.microsoft.com/office/drawing/2014/main" id="{D3259E7A-D1BF-BB28-2D83-6B7D4CB75F0A}"/>
              </a:ext>
            </a:extLst>
          </p:cNvPr>
          <p:cNvSpPr/>
          <p:nvPr/>
        </p:nvSpPr>
        <p:spPr>
          <a:xfrm>
            <a:off x="1233377" y="376067"/>
            <a:ext cx="340242" cy="614498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A745358-C6A2-A92C-C26E-1B458AFA6AF7}"/>
              </a:ext>
            </a:extLst>
          </p:cNvPr>
          <p:cNvSpPr txBox="1"/>
          <p:nvPr/>
        </p:nvSpPr>
        <p:spPr>
          <a:xfrm>
            <a:off x="170121" y="6081823"/>
            <a:ext cx="11834037" cy="40011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</a:rPr>
              <a:t>An increase of one backer in the design category increases a project’s chances of success by 3.0%.</a:t>
            </a:r>
          </a:p>
        </p:txBody>
      </p:sp>
    </p:spTree>
    <p:extLst>
      <p:ext uri="{BB962C8B-B14F-4D97-AF65-F5344CB8AC3E}">
        <p14:creationId xmlns:p14="http://schemas.microsoft.com/office/powerpoint/2010/main" val="3520411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894DF-A007-7577-F2A1-8350EADD2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C9B1F9-67A5-CC86-C160-2846A9C7EF2A}"/>
              </a:ext>
            </a:extLst>
          </p:cNvPr>
          <p:cNvSpPr txBox="1"/>
          <p:nvPr/>
        </p:nvSpPr>
        <p:spPr>
          <a:xfrm>
            <a:off x="467833" y="5443057"/>
            <a:ext cx="1763245" cy="295466"/>
          </a:xfrm>
          <a:prstGeom prst="rect">
            <a:avLst/>
          </a:prstGeom>
          <a:solidFill>
            <a:schemeClr val="tx1"/>
          </a:solidFill>
        </p:spPr>
        <p:txBody>
          <a:bodyPr wrap="square" lIns="9144" tIns="9144" rIns="9144" bIns="9144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Expected $ raised: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A01C5E-7F30-E515-90F5-C4BE06A689B0}"/>
              </a:ext>
            </a:extLst>
          </p:cNvPr>
          <p:cNvSpPr txBox="1"/>
          <p:nvPr/>
        </p:nvSpPr>
        <p:spPr>
          <a:xfrm>
            <a:off x="2356122" y="5455181"/>
            <a:ext cx="712808" cy="295466"/>
          </a:xfrm>
          <a:prstGeom prst="rect">
            <a:avLst/>
          </a:prstGeom>
          <a:solidFill>
            <a:schemeClr val="tx1"/>
          </a:solidFill>
        </p:spPr>
        <p:txBody>
          <a:bodyPr wrap="square" lIns="9144" tIns="9144" rIns="9144" bIns="9144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$2,165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2C95E3-396E-5220-993B-DFA5D082B39F}"/>
              </a:ext>
            </a:extLst>
          </p:cNvPr>
          <p:cNvSpPr txBox="1"/>
          <p:nvPr/>
        </p:nvSpPr>
        <p:spPr>
          <a:xfrm>
            <a:off x="6262426" y="5467790"/>
            <a:ext cx="712808" cy="295466"/>
          </a:xfrm>
          <a:prstGeom prst="rect">
            <a:avLst/>
          </a:prstGeom>
          <a:solidFill>
            <a:schemeClr val="tx1"/>
          </a:solidFill>
        </p:spPr>
        <p:txBody>
          <a:bodyPr wrap="square" lIns="9144" tIns="9144" rIns="9144" bIns="9144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$3,069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583298-B84C-35D6-D485-C449248C3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820" y="1134130"/>
            <a:ext cx="9384821" cy="428049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599A587-FA7F-D523-24CB-4D6DE4FAD1B7}"/>
              </a:ext>
            </a:extLst>
          </p:cNvPr>
          <p:cNvSpPr/>
          <p:nvPr/>
        </p:nvSpPr>
        <p:spPr>
          <a:xfrm>
            <a:off x="1831702" y="3274378"/>
            <a:ext cx="1048841" cy="193197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3BCFBD-EA38-4D65-3A18-26D7F112BDAF}"/>
              </a:ext>
            </a:extLst>
          </p:cNvPr>
          <p:cNvSpPr txBox="1"/>
          <p:nvPr/>
        </p:nvSpPr>
        <p:spPr>
          <a:xfrm>
            <a:off x="2033076" y="2839426"/>
            <a:ext cx="646091" cy="37214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39%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46308A-1B46-97AD-7CBB-D289D1357839}"/>
              </a:ext>
            </a:extLst>
          </p:cNvPr>
          <p:cNvSpPr/>
          <p:nvPr/>
        </p:nvSpPr>
        <p:spPr>
          <a:xfrm>
            <a:off x="8226602" y="1706872"/>
            <a:ext cx="1048841" cy="341649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5C484E-2557-AD23-667B-246919C5DD8F}"/>
              </a:ext>
            </a:extLst>
          </p:cNvPr>
          <p:cNvSpPr/>
          <p:nvPr/>
        </p:nvSpPr>
        <p:spPr>
          <a:xfrm>
            <a:off x="6094411" y="3668233"/>
            <a:ext cx="1048841" cy="141262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6EF132-F4D1-61CE-96F7-FC34D967A693}"/>
              </a:ext>
            </a:extLst>
          </p:cNvPr>
          <p:cNvSpPr txBox="1"/>
          <p:nvPr/>
        </p:nvSpPr>
        <p:spPr>
          <a:xfrm>
            <a:off x="6295785" y="3242930"/>
            <a:ext cx="646091" cy="37214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45%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07A8A9-4982-94B1-EC73-DAC41C1D9457}"/>
              </a:ext>
            </a:extLst>
          </p:cNvPr>
          <p:cNvSpPr txBox="1"/>
          <p:nvPr/>
        </p:nvSpPr>
        <p:spPr>
          <a:xfrm>
            <a:off x="8427976" y="1336214"/>
            <a:ext cx="646091" cy="37214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61%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B7AD68-3172-2D35-CD8A-3EB635E48EB2}"/>
              </a:ext>
            </a:extLst>
          </p:cNvPr>
          <p:cNvSpPr txBox="1"/>
          <p:nvPr/>
        </p:nvSpPr>
        <p:spPr>
          <a:xfrm>
            <a:off x="8461600" y="5443057"/>
            <a:ext cx="712808" cy="295466"/>
          </a:xfrm>
          <a:prstGeom prst="rect">
            <a:avLst/>
          </a:prstGeom>
          <a:solidFill>
            <a:schemeClr val="tx1"/>
          </a:solidFill>
        </p:spPr>
        <p:txBody>
          <a:bodyPr wrap="square" lIns="9144" tIns="9144" rIns="9144" bIns="9144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$4,471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DD6BCBC-0EA0-0821-89A7-0ECAAFF1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3BCD2FFE-74D5-22DF-3596-335527282F9B}"/>
              </a:ext>
            </a:extLst>
          </p:cNvPr>
          <p:cNvSpPr txBox="1">
            <a:spLocks/>
          </p:cNvSpPr>
          <p:nvPr/>
        </p:nvSpPr>
        <p:spPr>
          <a:xfrm>
            <a:off x="1141413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3.0%</a:t>
            </a:r>
            <a:r>
              <a:rPr lang="en-US" dirty="0"/>
              <a:t>	Key category: </a:t>
            </a:r>
            <a:r>
              <a:rPr lang="en-US" b="1" dirty="0">
                <a:solidFill>
                  <a:schemeClr val="accent6"/>
                </a:solidFill>
              </a:rPr>
              <a:t>games</a:t>
            </a:r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2922B72B-F06E-C48D-D1F7-82B820322C88}"/>
              </a:ext>
            </a:extLst>
          </p:cNvPr>
          <p:cNvSpPr/>
          <p:nvPr/>
        </p:nvSpPr>
        <p:spPr>
          <a:xfrm>
            <a:off x="1233377" y="376067"/>
            <a:ext cx="340242" cy="614498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8ABBD1-A344-C1E0-C24A-1398C6B7C1F2}"/>
              </a:ext>
            </a:extLst>
          </p:cNvPr>
          <p:cNvSpPr txBox="1"/>
          <p:nvPr/>
        </p:nvSpPr>
        <p:spPr>
          <a:xfrm>
            <a:off x="170121" y="6081823"/>
            <a:ext cx="11834037" cy="40011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</a:rPr>
              <a:t>An increase of one backer in the games category increases a project’s chances of success by 3.0%.</a:t>
            </a:r>
          </a:p>
        </p:txBody>
      </p:sp>
    </p:spTree>
    <p:extLst>
      <p:ext uri="{BB962C8B-B14F-4D97-AF65-F5344CB8AC3E}">
        <p14:creationId xmlns:p14="http://schemas.microsoft.com/office/powerpoint/2010/main" val="3539618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8F44-9F0E-28B3-D0A0-480A19798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6447"/>
            <a:ext cx="9905998" cy="1478570"/>
          </a:xfrm>
        </p:spPr>
        <p:txBody>
          <a:bodyPr/>
          <a:lstStyle/>
          <a:p>
            <a:r>
              <a:rPr lang="en-US" b="1" dirty="0"/>
              <a:t>Summary</a:t>
            </a:r>
            <a:r>
              <a:rPr lang="en-US" dirty="0"/>
              <a:t>: Key Focus Areas for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EAC44-6520-35A3-DC19-7306183D0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871331"/>
            <a:ext cx="4878389" cy="391986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6"/>
                </a:solidFill>
              </a:rPr>
              <a:t>Overall:</a:t>
            </a:r>
          </a:p>
          <a:p>
            <a:r>
              <a:rPr lang="en-US" sz="3200" dirty="0"/>
              <a:t>LENGTH </a:t>
            </a: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20-29 DAYS</a:t>
            </a:r>
          </a:p>
          <a:p>
            <a:r>
              <a:rPr lang="en-US" sz="3200" dirty="0"/>
              <a:t>GOAL </a:t>
            </a: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$5,000 - $15,000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30E65-A0F6-1D0E-A643-A489D005E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71331"/>
            <a:ext cx="4875211" cy="47102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6"/>
                </a:solidFill>
              </a:rPr>
              <a:t>Categories: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TECHNOLOGY</a:t>
            </a:r>
          </a:p>
          <a:p>
            <a:pPr lvl="1"/>
            <a:r>
              <a:rPr lang="en-US" dirty="0"/>
              <a:t>Camera Equipment</a:t>
            </a:r>
          </a:p>
          <a:p>
            <a:pPr lvl="1"/>
            <a:r>
              <a:rPr lang="en-US" dirty="0"/>
              <a:t>Sound</a:t>
            </a:r>
          </a:p>
          <a:p>
            <a:pPr lvl="1"/>
            <a:r>
              <a:rPr lang="en-US" dirty="0"/>
              <a:t>Wearables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DESIGN</a:t>
            </a:r>
          </a:p>
          <a:p>
            <a:pPr lvl="1"/>
            <a:r>
              <a:rPr lang="en-US" dirty="0"/>
              <a:t>Design</a:t>
            </a:r>
          </a:p>
          <a:p>
            <a:pPr lvl="1"/>
            <a:r>
              <a:rPr lang="en-US" dirty="0"/>
              <a:t>Product Design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GAMES</a:t>
            </a:r>
          </a:p>
          <a:p>
            <a:pPr lvl="1"/>
            <a:r>
              <a:rPr lang="en-US" dirty="0"/>
              <a:t>Games</a:t>
            </a:r>
          </a:p>
          <a:p>
            <a:pPr lvl="1"/>
            <a:r>
              <a:rPr lang="en-US" dirty="0"/>
              <a:t>Playing Cards</a:t>
            </a:r>
          </a:p>
          <a:p>
            <a:pPr lvl="1"/>
            <a:r>
              <a:rPr lang="en-US" dirty="0"/>
              <a:t>Tabletop Games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7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A7515-6D9E-F628-C51F-3F3E8B26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Successful</a:t>
            </a:r>
            <a:r>
              <a:rPr lang="en-US" dirty="0"/>
              <a:t> Campaigns: </a:t>
            </a:r>
            <a:r>
              <a:rPr lang="en-US" b="1" dirty="0">
                <a:solidFill>
                  <a:schemeClr val="accent6"/>
                </a:solidFill>
              </a:rPr>
              <a:t>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C9D7-82F9-E517-5988-7B7996694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9905999" cy="3541714"/>
          </a:xfrm>
        </p:spPr>
        <p:txBody>
          <a:bodyPr/>
          <a:lstStyle/>
          <a:p>
            <a:r>
              <a:rPr lang="en-US" dirty="0"/>
              <a:t>Average 31 days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7B9B0C-0879-E8E6-3320-2D48CA3AA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472" y="2308373"/>
            <a:ext cx="9564718" cy="373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4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DD60-E8AD-702E-810F-74722B1C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7.2%    </a:t>
            </a:r>
            <a:r>
              <a:rPr lang="en-US" dirty="0"/>
              <a:t>Key Length Group: 20-29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64703-7D23-5F1A-1E81-5EE6E406C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An increase of one backer for a campaign with a length between 20 and 29 days increases its chances of success by 7.2%</a:t>
            </a:r>
          </a:p>
          <a:p>
            <a:pPr marL="0" indent="0">
              <a:buNone/>
            </a:pPr>
            <a:endParaRPr lang="en-US" sz="36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2800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Otherwise, chances of success increase by 2% - 6%.</a:t>
            </a:r>
          </a:p>
          <a:p>
            <a:endParaRPr lang="en-US" sz="3600" dirty="0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64E38B6F-F953-FBF7-3354-75CC4F954D56}"/>
              </a:ext>
            </a:extLst>
          </p:cNvPr>
          <p:cNvSpPr/>
          <p:nvPr/>
        </p:nvSpPr>
        <p:spPr>
          <a:xfrm>
            <a:off x="1244009" y="939593"/>
            <a:ext cx="340242" cy="614498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2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A7515-6D9E-F628-C51F-3F3E8B26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01685"/>
            <a:ext cx="9905998" cy="1478570"/>
          </a:xfrm>
        </p:spPr>
        <p:txBody>
          <a:bodyPr/>
          <a:lstStyle/>
          <a:p>
            <a:r>
              <a:rPr lang="en-US" b="1" dirty="0"/>
              <a:t>Successful</a:t>
            </a:r>
            <a:r>
              <a:rPr lang="en-US" dirty="0"/>
              <a:t> Campaigns: </a:t>
            </a:r>
            <a:r>
              <a:rPr lang="en-US" b="1" dirty="0">
                <a:solidFill>
                  <a:schemeClr val="accent6"/>
                </a:solidFill>
              </a:rPr>
              <a:t>Goal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CEA263C-5B8F-5983-89B0-D04361C2FE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11084"/>
              </p:ext>
            </p:extLst>
          </p:nvPr>
        </p:nvGraphicFramePr>
        <p:xfrm>
          <a:off x="1228983" y="1540828"/>
          <a:ext cx="5065492" cy="111731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32746">
                  <a:extLst>
                    <a:ext uri="{9D8B030D-6E8A-4147-A177-3AD203B41FA5}">
                      <a16:colId xmlns:a16="http://schemas.microsoft.com/office/drawing/2014/main" val="4248781847"/>
                    </a:ext>
                  </a:extLst>
                </a:gridCol>
                <a:gridCol w="2532746">
                  <a:extLst>
                    <a:ext uri="{9D8B030D-6E8A-4147-A177-3AD203B41FA5}">
                      <a16:colId xmlns:a16="http://schemas.microsoft.com/office/drawing/2014/main" val="1905154885"/>
                    </a:ext>
                  </a:extLst>
                </a:gridCol>
              </a:tblGrid>
              <a:tr h="3724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Goal in 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432046"/>
                  </a:ext>
                </a:extLst>
              </a:tr>
              <a:tr h="372437">
                <a:tc>
                  <a:txBody>
                    <a:bodyPr/>
                    <a:lstStyle/>
                    <a:p>
                      <a:r>
                        <a:rPr lang="en-US" dirty="0"/>
                        <a:t>Successful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$7,128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47896"/>
                  </a:ext>
                </a:extLst>
              </a:tr>
              <a:tr h="372437">
                <a:tc>
                  <a:txBody>
                    <a:bodyPr/>
                    <a:lstStyle/>
                    <a:p>
                      <a:r>
                        <a:rPr lang="en-US" dirty="0"/>
                        <a:t>Unsuccessful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$19,917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80053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AC57742-0FFA-C9CE-1D2D-A08C18566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983" y="2785731"/>
            <a:ext cx="9428736" cy="397657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B6E93A-2372-F489-6789-7E7F1D985E36}"/>
              </a:ext>
            </a:extLst>
          </p:cNvPr>
          <p:cNvSpPr txBox="1">
            <a:spLocks/>
          </p:cNvSpPr>
          <p:nvPr/>
        </p:nvSpPr>
        <p:spPr>
          <a:xfrm>
            <a:off x="6634715" y="1701209"/>
            <a:ext cx="4725251" cy="617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Less is more (likely)!</a:t>
            </a:r>
          </a:p>
        </p:txBody>
      </p:sp>
    </p:spTree>
    <p:extLst>
      <p:ext uri="{BB962C8B-B14F-4D97-AF65-F5344CB8AC3E}">
        <p14:creationId xmlns:p14="http://schemas.microsoft.com/office/powerpoint/2010/main" val="207994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DD60-E8AD-702E-810F-74722B1C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5.8%    </a:t>
            </a:r>
            <a:r>
              <a:rPr lang="en-US" dirty="0"/>
              <a:t>Key Goal Group: $5,000 - $15,000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64703-7D23-5F1A-1E81-5EE6E406C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An increase of one backer for a campaign with a goal between 5,000 and 15,000 USD increases its chances of success by 5.8%</a:t>
            </a:r>
          </a:p>
          <a:p>
            <a:pPr marL="0" indent="0">
              <a:buNone/>
            </a:pPr>
            <a:endParaRPr lang="en-US" sz="36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2800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Otherwise, chances of success increase by 3% - 4%.</a:t>
            </a:r>
          </a:p>
          <a:p>
            <a:endParaRPr lang="en-US" sz="3600" dirty="0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64E38B6F-F953-FBF7-3354-75CC4F954D56}"/>
              </a:ext>
            </a:extLst>
          </p:cNvPr>
          <p:cNvSpPr/>
          <p:nvPr/>
        </p:nvSpPr>
        <p:spPr>
          <a:xfrm>
            <a:off x="1244009" y="939593"/>
            <a:ext cx="340242" cy="614498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00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D18A-D147-0B38-15BD-DA4FD6C79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239" y="406400"/>
            <a:ext cx="11170817" cy="140027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PROBABILITY</a:t>
            </a:r>
            <a:r>
              <a:rPr lang="en-US" dirty="0"/>
              <a:t> of success per category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1C97D-5DAB-DB7B-CF19-64AB9E2EE0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F41B9D-F955-DAB6-6C04-842D74690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61" y="2350633"/>
            <a:ext cx="10114956" cy="41585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96A5C6-3804-CE0F-03AA-8DDC5A5AAFFE}"/>
              </a:ext>
            </a:extLst>
          </p:cNvPr>
          <p:cNvSpPr/>
          <p:nvPr/>
        </p:nvSpPr>
        <p:spPr>
          <a:xfrm>
            <a:off x="7592894" y="3105846"/>
            <a:ext cx="597546" cy="316180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17C8C1-F90D-ED30-D722-68B9EC05FB07}"/>
              </a:ext>
            </a:extLst>
          </p:cNvPr>
          <p:cNvSpPr/>
          <p:nvPr/>
        </p:nvSpPr>
        <p:spPr>
          <a:xfrm>
            <a:off x="5134754" y="4692668"/>
            <a:ext cx="597546" cy="159048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70B22-E04F-82DA-C38A-132F3ADEBEA1}"/>
              </a:ext>
            </a:extLst>
          </p:cNvPr>
          <p:cNvSpPr/>
          <p:nvPr/>
        </p:nvSpPr>
        <p:spPr>
          <a:xfrm>
            <a:off x="8810977" y="4539101"/>
            <a:ext cx="597546" cy="169588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8A1E1-0E2D-01C7-3852-E13DC6639670}"/>
              </a:ext>
            </a:extLst>
          </p:cNvPr>
          <p:cNvSpPr txBox="1"/>
          <p:nvPr/>
        </p:nvSpPr>
        <p:spPr>
          <a:xfrm>
            <a:off x="5087123" y="4317419"/>
            <a:ext cx="6928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56%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B8BAB-72C4-81FB-1FA6-D03A84351E14}"/>
              </a:ext>
            </a:extLst>
          </p:cNvPr>
          <p:cNvSpPr txBox="1"/>
          <p:nvPr/>
        </p:nvSpPr>
        <p:spPr>
          <a:xfrm>
            <a:off x="7592894" y="2673084"/>
            <a:ext cx="6928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53%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865730-B745-1A15-C2A5-FC3987093D30}"/>
              </a:ext>
            </a:extLst>
          </p:cNvPr>
          <p:cNvSpPr txBox="1"/>
          <p:nvPr/>
        </p:nvSpPr>
        <p:spPr>
          <a:xfrm>
            <a:off x="8791921" y="4169769"/>
            <a:ext cx="69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65%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7C36F4-1C49-3481-629C-3A89F575AE0B}"/>
              </a:ext>
            </a:extLst>
          </p:cNvPr>
          <p:cNvSpPr/>
          <p:nvPr/>
        </p:nvSpPr>
        <p:spPr>
          <a:xfrm>
            <a:off x="2079068" y="3660651"/>
            <a:ext cx="597546" cy="262526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FF4F11-83EE-D481-5D63-3D46D73AFEFA}"/>
              </a:ext>
            </a:extLst>
          </p:cNvPr>
          <p:cNvSpPr txBox="1"/>
          <p:nvPr/>
        </p:nvSpPr>
        <p:spPr>
          <a:xfrm>
            <a:off x="2068680" y="3291319"/>
            <a:ext cx="6928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20%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5C4E5-6C3C-EACB-8FE7-BAF171682700}"/>
              </a:ext>
            </a:extLst>
          </p:cNvPr>
          <p:cNvSpPr/>
          <p:nvPr/>
        </p:nvSpPr>
        <p:spPr>
          <a:xfrm>
            <a:off x="5731941" y="4012401"/>
            <a:ext cx="597546" cy="227075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0B02F0-1722-50C7-998B-F98A27E1019B}"/>
              </a:ext>
            </a:extLst>
          </p:cNvPr>
          <p:cNvSpPr txBox="1"/>
          <p:nvPr/>
        </p:nvSpPr>
        <p:spPr>
          <a:xfrm>
            <a:off x="5684310" y="3633982"/>
            <a:ext cx="69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36%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900CC0-6883-D097-7BA6-199D4342D2ED}"/>
              </a:ext>
            </a:extLst>
          </p:cNvPr>
          <p:cNvSpPr/>
          <p:nvPr/>
        </p:nvSpPr>
        <p:spPr>
          <a:xfrm>
            <a:off x="10070453" y="4002369"/>
            <a:ext cx="597546" cy="22940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AE39F1-BE32-DCBB-EC57-E39A97283B6E}"/>
              </a:ext>
            </a:extLst>
          </p:cNvPr>
          <p:cNvSpPr txBox="1"/>
          <p:nvPr/>
        </p:nvSpPr>
        <p:spPr>
          <a:xfrm>
            <a:off x="10047100" y="3633982"/>
            <a:ext cx="69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38%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84B4D6-7A63-7211-06BF-3F9FC525423D}"/>
              </a:ext>
            </a:extLst>
          </p:cNvPr>
          <p:cNvSpPr txBox="1"/>
          <p:nvPr/>
        </p:nvSpPr>
        <p:spPr>
          <a:xfrm>
            <a:off x="3911450" y="2366296"/>
            <a:ext cx="6928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42%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E59B83-4CDE-198C-741E-A169705FC770}"/>
              </a:ext>
            </a:extLst>
          </p:cNvPr>
          <p:cNvSpPr/>
          <p:nvPr/>
        </p:nvSpPr>
        <p:spPr>
          <a:xfrm>
            <a:off x="3959081" y="2673085"/>
            <a:ext cx="597546" cy="367498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11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9880-6A9B-66A9-58D2-AF2A9F4C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Profitability </a:t>
            </a:r>
            <a:r>
              <a:rPr lang="en-US" dirty="0"/>
              <a:t>OF SUCCESSFUL campaigns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87F992-B9A8-83CF-5A01-6389FA4BA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86" y="2809040"/>
            <a:ext cx="10113425" cy="390374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95FCF6E-8FB7-6C3D-8CA4-4A0DFCA66EBA}"/>
              </a:ext>
            </a:extLst>
          </p:cNvPr>
          <p:cNvSpPr/>
          <p:nvPr/>
        </p:nvSpPr>
        <p:spPr>
          <a:xfrm>
            <a:off x="5616057" y="3710763"/>
            <a:ext cx="1494845" cy="279239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FD3733-E99D-2BC6-5776-30C399986C78}"/>
              </a:ext>
            </a:extLst>
          </p:cNvPr>
          <p:cNvSpPr/>
          <p:nvPr/>
        </p:nvSpPr>
        <p:spPr>
          <a:xfrm>
            <a:off x="7421278" y="3115341"/>
            <a:ext cx="1494845" cy="33878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281F610-5747-2D31-5E15-5B4FED53D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BETWEEN 20 AND 59 DAYS</a:t>
            </a:r>
          </a:p>
        </p:txBody>
      </p:sp>
    </p:spTree>
    <p:extLst>
      <p:ext uri="{BB962C8B-B14F-4D97-AF65-F5344CB8AC3E}">
        <p14:creationId xmlns:p14="http://schemas.microsoft.com/office/powerpoint/2010/main" val="23398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9880-6A9B-66A9-58D2-AF2A9F4C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Profitability </a:t>
            </a:r>
            <a:r>
              <a:rPr lang="en-US" dirty="0"/>
              <a:t>OF SUCCESSFUL campaigns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A3516-2FEB-A642-6EF7-E05674364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INCREASE IN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TECHNOLOGY</a:t>
            </a:r>
            <a:r>
              <a:rPr lang="en-US" dirty="0"/>
              <a:t>,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DESIGN</a:t>
            </a:r>
            <a:r>
              <a:rPr lang="en-US" dirty="0"/>
              <a:t>,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GAMES</a:t>
            </a:r>
            <a:r>
              <a:rPr lang="en-US" dirty="0"/>
              <a:t> CATEGORIES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89DD73-4F98-962D-5676-E0CAAC960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937" y="2946832"/>
            <a:ext cx="8921724" cy="36642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0075BF5-669A-E4B3-E572-540669B724D4}"/>
              </a:ext>
            </a:extLst>
          </p:cNvPr>
          <p:cNvSpPr/>
          <p:nvPr/>
        </p:nvSpPr>
        <p:spPr>
          <a:xfrm>
            <a:off x="2441050" y="3164619"/>
            <a:ext cx="548639" cy="332392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CF01F6-B94D-B94E-4513-B528EEABF6C8}"/>
              </a:ext>
            </a:extLst>
          </p:cNvPr>
          <p:cNvSpPr/>
          <p:nvPr/>
        </p:nvSpPr>
        <p:spPr>
          <a:xfrm>
            <a:off x="5699977" y="3636335"/>
            <a:ext cx="548639" cy="280459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516541-C5C9-629B-A58F-D963670F4D0A}"/>
              </a:ext>
            </a:extLst>
          </p:cNvPr>
          <p:cNvSpPr/>
          <p:nvPr/>
        </p:nvSpPr>
        <p:spPr>
          <a:xfrm>
            <a:off x="9367899" y="3959750"/>
            <a:ext cx="548639" cy="252879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77E2D2-F15C-4E63-5D9D-9B310CAE227C}"/>
              </a:ext>
            </a:extLst>
          </p:cNvPr>
          <p:cNvSpPr/>
          <p:nvPr/>
        </p:nvSpPr>
        <p:spPr>
          <a:xfrm>
            <a:off x="5146158" y="4593265"/>
            <a:ext cx="443427" cy="184766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387201-555E-5C85-42DD-12A4A31FA76C}"/>
              </a:ext>
            </a:extLst>
          </p:cNvPr>
          <p:cNvSpPr/>
          <p:nvPr/>
        </p:nvSpPr>
        <p:spPr>
          <a:xfrm>
            <a:off x="7222226" y="4593264"/>
            <a:ext cx="548638" cy="184766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832A36-3046-7584-87A0-F302B4A566BF}"/>
              </a:ext>
            </a:extLst>
          </p:cNvPr>
          <p:cNvSpPr/>
          <p:nvPr/>
        </p:nvSpPr>
        <p:spPr>
          <a:xfrm>
            <a:off x="4038086" y="4621618"/>
            <a:ext cx="548638" cy="184766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7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9880-6A9B-66A9-58D2-AF2A9F4C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Profitability </a:t>
            </a:r>
            <a:r>
              <a:rPr lang="en-US" dirty="0"/>
              <a:t>OF SUCCESSFUL campaigns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A3516-2FEB-A642-6EF7-E05674364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USD Pledged for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TECHNOLOGY</a:t>
            </a:r>
            <a:r>
              <a:rPr lang="en-US" dirty="0"/>
              <a:t>,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DESIGN</a:t>
            </a:r>
            <a:r>
              <a:rPr lang="en-US" dirty="0"/>
              <a:t>,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GAMES</a:t>
            </a:r>
            <a:r>
              <a:rPr lang="en-US" dirty="0"/>
              <a:t> between 20 and 59 days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4FFFFA-3F8A-4C43-09BF-DC30EB10B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857350"/>
            <a:ext cx="9343153" cy="388177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56C5F1D-4B75-3506-8CB8-DAF91799D1B1}"/>
              </a:ext>
            </a:extLst>
          </p:cNvPr>
          <p:cNvSpPr/>
          <p:nvPr/>
        </p:nvSpPr>
        <p:spPr>
          <a:xfrm>
            <a:off x="2052084" y="2944368"/>
            <a:ext cx="252204" cy="362102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24E7D0-E738-858B-0DD4-01A95AF07A0E}"/>
              </a:ext>
            </a:extLst>
          </p:cNvPr>
          <p:cNvSpPr/>
          <p:nvPr/>
        </p:nvSpPr>
        <p:spPr>
          <a:xfrm>
            <a:off x="5433238" y="3090672"/>
            <a:ext cx="252204" cy="347472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1A4484-CDCC-BFBB-E97B-FE19638C8228}"/>
              </a:ext>
            </a:extLst>
          </p:cNvPr>
          <p:cNvSpPr/>
          <p:nvPr/>
        </p:nvSpPr>
        <p:spPr>
          <a:xfrm>
            <a:off x="9937260" y="4230094"/>
            <a:ext cx="252204" cy="226214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88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518</TotalTime>
  <Words>477</Words>
  <Application>Microsoft Office PowerPoint</Application>
  <PresentationFormat>Widescreen</PresentationFormat>
  <Paragraphs>130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Circuit</vt:lpstr>
      <vt:lpstr>Kickstarting Success </vt:lpstr>
      <vt:lpstr>Successful Campaigns: Length</vt:lpstr>
      <vt:lpstr>   7.2%    Key Length Group: 20-29 days</vt:lpstr>
      <vt:lpstr>Successful Campaigns: Goal</vt:lpstr>
      <vt:lpstr>   5.8%    Key Goal Group: $5,000 - $15,000</vt:lpstr>
      <vt:lpstr>PROBABILITY of success per category</vt:lpstr>
      <vt:lpstr>Profitability OF SUCCESSFUL campaigns</vt:lpstr>
      <vt:lpstr>Profitability OF SUCCESSFUL campaigns</vt:lpstr>
      <vt:lpstr>Profitability OF SUCCESSFUL campaigns</vt:lpstr>
      <vt:lpstr>PopularITY OF SUCCESSFUL campaigns</vt:lpstr>
      <vt:lpstr>Expected USD PLEDGED per main category: HIGH</vt:lpstr>
      <vt:lpstr>Expected USD PLEDGED per main category: LOW</vt:lpstr>
      <vt:lpstr>   3.5% Key category: Technology</vt:lpstr>
      <vt:lpstr>PowerPoint Presentation</vt:lpstr>
      <vt:lpstr>PowerPoint Presentation</vt:lpstr>
      <vt:lpstr>Summary: Key Focus Areas for Success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Anita Wahi</dc:creator>
  <cp:lastModifiedBy>Anita Wahi</cp:lastModifiedBy>
  <cp:revision>13</cp:revision>
  <cp:lastPrinted>2022-07-26T19:42:07Z</cp:lastPrinted>
  <dcterms:created xsi:type="dcterms:W3CDTF">2022-07-21T18:26:04Z</dcterms:created>
  <dcterms:modified xsi:type="dcterms:W3CDTF">2022-07-26T20:33:40Z</dcterms:modified>
</cp:coreProperties>
</file>