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61" r:id="rId10"/>
    <p:sldId id="262" r:id="rId11"/>
    <p:sldId id="263" r:id="rId12"/>
    <p:sldId id="264" r:id="rId13"/>
    <p:sldId id="265" r:id="rId14"/>
    <p:sldId id="266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3339-682C-07F6-7B76-DC400AB85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753C-7C15-D37A-58E6-9B208C378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3F4F-7B3B-6C64-21F6-716C49B8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Successful Projects with Goals of </a:t>
            </a:r>
            <a:br>
              <a:rPr lang="en-US" dirty="0"/>
            </a:br>
            <a:r>
              <a:rPr lang="en-US" dirty="0"/>
              <a:t>$2,000 - $4,999</a:t>
            </a:r>
            <a:br>
              <a:rPr lang="en-US" dirty="0"/>
            </a:br>
            <a:r>
              <a:rPr lang="en-US" dirty="0"/>
              <a:t>(45% success rate)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F0AD-4382-3E7C-B0C5-A668C596E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backers for success: 20-99</a:t>
            </a:r>
          </a:p>
          <a:p>
            <a:r>
              <a:rPr lang="en-US" dirty="0"/>
              <a:t>optimal length for success: 15-59 days</a:t>
            </a:r>
          </a:p>
        </p:txBody>
      </p:sp>
    </p:spTree>
    <p:extLst>
      <p:ext uri="{BB962C8B-B14F-4D97-AF65-F5344CB8AC3E}">
        <p14:creationId xmlns:p14="http://schemas.microsoft.com/office/powerpoint/2010/main" val="257067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3F4F-7B3B-6C64-21F6-716C49B8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Successful Projects with Goals of </a:t>
            </a:r>
            <a:br>
              <a:rPr lang="en-US" dirty="0"/>
            </a:br>
            <a:r>
              <a:rPr lang="en-US" dirty="0"/>
              <a:t>$5,000 - $14,999</a:t>
            </a:r>
            <a:br>
              <a:rPr lang="en-US" dirty="0"/>
            </a:br>
            <a:r>
              <a:rPr lang="en-US" dirty="0"/>
              <a:t>(38% success rate)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F0AD-4382-3E7C-B0C5-A668C596E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backers for success: 60-150</a:t>
            </a:r>
          </a:p>
          <a:p>
            <a:r>
              <a:rPr lang="en-US" dirty="0"/>
              <a:t>optimal length for success: 15-59</a:t>
            </a:r>
          </a:p>
        </p:txBody>
      </p:sp>
    </p:spTree>
    <p:extLst>
      <p:ext uri="{BB962C8B-B14F-4D97-AF65-F5344CB8AC3E}">
        <p14:creationId xmlns:p14="http://schemas.microsoft.com/office/powerpoint/2010/main" val="98577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3F4F-7B3B-6C64-21F6-716C49B8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Successful Projects with Goals of </a:t>
            </a:r>
            <a:br>
              <a:rPr lang="en-US" dirty="0"/>
            </a:br>
            <a:r>
              <a:rPr lang="en-US" dirty="0"/>
              <a:t>$15,000 - $29,999</a:t>
            </a:r>
            <a:br>
              <a:rPr lang="en-US" dirty="0"/>
            </a:br>
            <a:r>
              <a:rPr lang="en-US" dirty="0"/>
              <a:t>(28% success rate)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F0AD-4382-3E7C-B0C5-A668C596E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backers for success: 60-150</a:t>
            </a:r>
          </a:p>
          <a:p>
            <a:r>
              <a:rPr lang="en-US" dirty="0"/>
              <a:t>optimal length for success: 15-59</a:t>
            </a:r>
          </a:p>
        </p:txBody>
      </p:sp>
    </p:spTree>
    <p:extLst>
      <p:ext uri="{BB962C8B-B14F-4D97-AF65-F5344CB8AC3E}">
        <p14:creationId xmlns:p14="http://schemas.microsoft.com/office/powerpoint/2010/main" val="2743437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3F4F-7B3B-6C64-21F6-716C49B8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Successful Projects with Goals of </a:t>
            </a:r>
            <a:br>
              <a:rPr lang="en-US" dirty="0"/>
            </a:br>
            <a:r>
              <a:rPr lang="en-US" dirty="0"/>
              <a:t>$30,000+</a:t>
            </a:r>
            <a:br>
              <a:rPr lang="en-US" dirty="0"/>
            </a:br>
            <a:r>
              <a:rPr lang="en-US" dirty="0"/>
              <a:t>(14% success rate)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F0AD-4382-3E7C-B0C5-A668C596E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backers for success: 100+</a:t>
            </a:r>
          </a:p>
          <a:p>
            <a:r>
              <a:rPr lang="en-US" dirty="0"/>
              <a:t>optimal length for success: 15-59 days</a:t>
            </a:r>
          </a:p>
        </p:txBody>
      </p:sp>
    </p:spTree>
    <p:extLst>
      <p:ext uri="{BB962C8B-B14F-4D97-AF65-F5344CB8AC3E}">
        <p14:creationId xmlns:p14="http://schemas.microsoft.com/office/powerpoint/2010/main" val="128967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8976-9220-4FE5-96E8-4AFA1511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Tech, design,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9DFD7-4638-489B-BF36-1102AB4F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in the most money for successful 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811B9-91DE-45B0-8CBA-062FC947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41" y="2878036"/>
            <a:ext cx="9144000" cy="3752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D82090-EA2E-431B-B34A-D33678DF8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495" y="190500"/>
            <a:ext cx="25241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0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E268-E457-B813-BA8F-92A6678F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Failed projects that near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CFEE0-BB7E-70B1-C007-2D12C340F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199/129,720 = 0.15% of failed projects ALMOST meet goal (90-99% funded)</a:t>
            </a:r>
          </a:p>
          <a:p>
            <a:r>
              <a:rPr lang="en-US" dirty="0"/>
              <a:t>average goal of these projects is $14,049</a:t>
            </a:r>
          </a:p>
          <a:p>
            <a:r>
              <a:rPr lang="en-US" dirty="0"/>
              <a:t>average length of these projects is 33 days</a:t>
            </a:r>
          </a:p>
          <a:p>
            <a:r>
              <a:rPr lang="en-US" dirty="0"/>
              <a:t>average backers of these projects is 102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4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D18A-D147-0B38-15BD-DA4FD6C79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Successful campaigns are: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1C97D-5DAB-DB7B-CF19-64AB9E2EE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32 days long</a:t>
            </a:r>
          </a:p>
        </p:txBody>
      </p:sp>
    </p:spTree>
    <p:extLst>
      <p:ext uri="{BB962C8B-B14F-4D97-AF65-F5344CB8AC3E}">
        <p14:creationId xmlns:p14="http://schemas.microsoft.com/office/powerpoint/2010/main" val="213901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DB59-97D0-BC63-09F7-2B832341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matter the main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B4EF8-31C5-03F5-D970-3B9BDB3D0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0306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BUT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MUSIC and THEATER are more successful than not, no matter the campaign length</a:t>
            </a:r>
          </a:p>
        </p:txBody>
      </p:sp>
    </p:spTree>
    <p:extLst>
      <p:ext uri="{BB962C8B-B14F-4D97-AF65-F5344CB8AC3E}">
        <p14:creationId xmlns:p14="http://schemas.microsoft.com/office/powerpoint/2010/main" val="370832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DB59-97D0-BC63-09F7-2B832341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Successful</a:t>
            </a:r>
            <a:r>
              <a:rPr lang="en-US" b="1" dirty="0"/>
              <a:t> </a:t>
            </a:r>
            <a:r>
              <a:rPr lang="en-US" dirty="0"/>
              <a:t>Projects 20-59 days 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B4EF8-31C5-03F5-D970-3B9BDB3D0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030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May have lower goals than failed projects of the same length, but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D7A25-6897-4B49-BE2F-D6305033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98" y="3280095"/>
            <a:ext cx="87344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3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DB59-97D0-BC63-09F7-2B832341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Successful</a:t>
            </a:r>
            <a:r>
              <a:rPr lang="en-US" b="1" dirty="0"/>
              <a:t> </a:t>
            </a:r>
            <a:r>
              <a:rPr lang="en-US" dirty="0"/>
              <a:t>Projects 20-59 days 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B4EF8-31C5-03F5-D970-3B9BDB3D0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030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they succeed, they bring in the most money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AF67C-0A62-4330-BC18-D28B4E40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07" y="3280095"/>
            <a:ext cx="88677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DB59-97D0-BC63-09F7-2B832341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Successful</a:t>
            </a:r>
            <a:r>
              <a:rPr lang="en-US" b="1" dirty="0"/>
              <a:t> </a:t>
            </a:r>
            <a:r>
              <a:rPr lang="en-US" dirty="0"/>
              <a:t>Projects 20-59 days 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B4EF8-31C5-03F5-D970-3B9BDB3D0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030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Music, theater, comics, dance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92432-27F4-4F28-AF6B-B05AFDA26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77" y="2764791"/>
            <a:ext cx="90868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5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DB59-97D0-BC63-09F7-2B832341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20-59 days 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B4EF8-31C5-03F5-D970-3B9BDB3D0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030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Music, theater, comics, dance have best chance of success at this length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89281-C620-4D4F-93C6-EB8A4C288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94376"/>
            <a:ext cx="9067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4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39A5-88A9-42E6-B87A-CA964622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20-59 days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C3E31-436C-447E-B0A3-FF5D654B5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2197407" cy="684905"/>
          </a:xfrm>
        </p:spPr>
        <p:txBody>
          <a:bodyPr/>
          <a:lstStyle/>
          <a:p>
            <a:r>
              <a:rPr lang="en-US" dirty="0"/>
              <a:t>Music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88BB1-0DB3-4D70-8E01-FF0677D53CB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2210899" cy="2427764"/>
          </a:xfrm>
        </p:spPr>
        <p:txBody>
          <a:bodyPr/>
          <a:lstStyle/>
          <a:p>
            <a:r>
              <a:rPr lang="en-US" dirty="0"/>
              <a:t>Median goal: $3,500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A1E7D-B57C-4318-B0B9-4BC99BE61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47876" y="2682953"/>
            <a:ext cx="2117486" cy="684905"/>
          </a:xfrm>
        </p:spPr>
        <p:txBody>
          <a:bodyPr/>
          <a:lstStyle/>
          <a:p>
            <a:r>
              <a:rPr lang="en-US" dirty="0"/>
              <a:t>theater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2A2421-398A-4791-AF9F-CA33AE1DD214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447876" y="3368753"/>
            <a:ext cx="2114026" cy="2427764"/>
          </a:xfrm>
        </p:spPr>
        <p:txBody>
          <a:bodyPr/>
          <a:lstStyle/>
          <a:p>
            <a:r>
              <a:rPr lang="en-US" dirty="0"/>
              <a:t>Median goal: $2,800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DECC56-D861-43BF-8591-47C0EB0BEB02}"/>
              </a:ext>
            </a:extLst>
          </p:cNvPr>
          <p:cNvSpPr txBox="1">
            <a:spLocks/>
          </p:cNvSpPr>
          <p:nvPr/>
        </p:nvSpPr>
        <p:spPr>
          <a:xfrm>
            <a:off x="5674421" y="2674463"/>
            <a:ext cx="2117486" cy="6849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comics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43C8F3F-36F9-40E6-AC19-0357904E5221}"/>
              </a:ext>
            </a:extLst>
          </p:cNvPr>
          <p:cNvSpPr txBox="1">
            <a:spLocks/>
          </p:cNvSpPr>
          <p:nvPr/>
        </p:nvSpPr>
        <p:spPr>
          <a:xfrm>
            <a:off x="7900966" y="2653540"/>
            <a:ext cx="2117486" cy="6849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dance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FDE326A-7CBD-4C38-BBC4-A5023CDB8EBB}"/>
              </a:ext>
            </a:extLst>
          </p:cNvPr>
          <p:cNvSpPr txBox="1">
            <a:spLocks/>
          </p:cNvSpPr>
          <p:nvPr/>
        </p:nvSpPr>
        <p:spPr>
          <a:xfrm>
            <a:off x="5732411" y="3338445"/>
            <a:ext cx="2114026" cy="2427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Median goal: $3,000</a:t>
            </a:r>
          </a:p>
          <a:p>
            <a:r>
              <a:rPr lang="en-US" dirty="0"/>
              <a:t>Mean goal: $5,315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DB33DAB-CA5E-4863-8358-49B10A4D534E}"/>
              </a:ext>
            </a:extLst>
          </p:cNvPr>
          <p:cNvSpPr txBox="1">
            <a:spLocks/>
          </p:cNvSpPr>
          <p:nvPr/>
        </p:nvSpPr>
        <p:spPr>
          <a:xfrm>
            <a:off x="7897506" y="3338445"/>
            <a:ext cx="2114026" cy="2427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Median goal: $3,000</a:t>
            </a:r>
          </a:p>
          <a:p>
            <a:r>
              <a:rPr lang="en-US" dirty="0"/>
              <a:t>Mean goal: $4,763 </a:t>
            </a:r>
          </a:p>
        </p:txBody>
      </p:sp>
    </p:spTree>
    <p:extLst>
      <p:ext uri="{BB962C8B-B14F-4D97-AF65-F5344CB8AC3E}">
        <p14:creationId xmlns:p14="http://schemas.microsoft.com/office/powerpoint/2010/main" val="331092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3F4F-7B3B-6C64-21F6-716C49B8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Successful Projects with Goals of </a:t>
            </a:r>
            <a:br>
              <a:rPr lang="en-US" dirty="0"/>
            </a:br>
            <a:r>
              <a:rPr lang="en-US" dirty="0"/>
              <a:t>$0 - $1,999</a:t>
            </a:r>
            <a:br>
              <a:rPr lang="en-US" dirty="0"/>
            </a:br>
            <a:r>
              <a:rPr lang="en-US" dirty="0"/>
              <a:t>(52% success rate)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F0AD-4382-3E7C-B0C5-A668C596E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backers for success: 0-59</a:t>
            </a:r>
          </a:p>
          <a:p>
            <a:r>
              <a:rPr lang="en-US" dirty="0"/>
              <a:t>optimal length for success: 15-29 days</a:t>
            </a:r>
          </a:p>
        </p:txBody>
      </p:sp>
    </p:spTree>
    <p:extLst>
      <p:ext uri="{BB962C8B-B14F-4D97-AF65-F5344CB8AC3E}">
        <p14:creationId xmlns:p14="http://schemas.microsoft.com/office/powerpoint/2010/main" val="4001524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224</TotalTime>
  <Words>335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PowerPoint Presentation</vt:lpstr>
      <vt:lpstr>Successful campaigns are:</vt:lpstr>
      <vt:lpstr>No matter the main category</vt:lpstr>
      <vt:lpstr>Successful Projects 20-59 days long</vt:lpstr>
      <vt:lpstr>Successful Projects 20-59 days long</vt:lpstr>
      <vt:lpstr>Successful Projects 20-59 days long</vt:lpstr>
      <vt:lpstr>projects 20-59 days long</vt:lpstr>
      <vt:lpstr>20-59 days</vt:lpstr>
      <vt:lpstr>Successful Projects with Goals of  $0 - $1,999 (52% success rate)</vt:lpstr>
      <vt:lpstr>Successful Projects with Goals of  $2,000 - $4,999 (45% success rate)</vt:lpstr>
      <vt:lpstr>Successful Projects with Goals of  $5,000 - $14,999 (38% success rate)</vt:lpstr>
      <vt:lpstr>Successful Projects with Goals of  $15,000 - $29,999 (28% success rate)</vt:lpstr>
      <vt:lpstr>Successful Projects with Goals of  $30,000+ (14% success rate)</vt:lpstr>
      <vt:lpstr>Tech, design, games</vt:lpstr>
      <vt:lpstr>Failed projects that near completion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Wahi</dc:creator>
  <cp:lastModifiedBy>RVHU321020UR</cp:lastModifiedBy>
  <cp:revision>10</cp:revision>
  <dcterms:created xsi:type="dcterms:W3CDTF">2022-07-21T18:26:04Z</dcterms:created>
  <dcterms:modified xsi:type="dcterms:W3CDTF">2022-07-22T01:23:15Z</dcterms:modified>
</cp:coreProperties>
</file>