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61" r:id="rId3"/>
    <p:sldId id="257" r:id="rId4"/>
    <p:sldId id="258" r:id="rId5"/>
    <p:sldId id="265" r:id="rId6"/>
    <p:sldId id="266" r:id="rId7"/>
    <p:sldId id="267" r:id="rId8"/>
    <p:sldId id="268" r:id="rId9"/>
    <p:sldId id="269" r:id="rId10"/>
    <p:sldId id="259" r:id="rId11"/>
    <p:sldId id="262" r:id="rId12"/>
    <p:sldId id="263" r:id="rId13"/>
    <p:sldId id="264" r:id="rId14"/>
    <p:sldId id="270" r:id="rId15"/>
    <p:sldId id="271" r:id="rId16"/>
    <p:sldId id="272" r:id="rId17"/>
    <p:sldId id="273" r:id="rId18"/>
    <p:sldId id="274" r:id="rId19"/>
    <p:sldId id="275" r:id="rId20"/>
    <p:sldId id="276" r:id="rId21"/>
    <p:sldId id="260" r:id="rId22"/>
  </p:sldIdLst>
  <p:sldSz cx="12192000" cy="6858000"/>
  <p:notesSz cx="6858000" cy="9144000"/>
  <p:embeddedFontLst>
    <p:embeddedFont>
      <p:font typeface="Consolas" panose="020B0609020204030204" pitchFamily="49" charset="0"/>
      <p:regular r:id="rId23"/>
      <p:bold r:id="rId24"/>
      <p:italic r:id="rId25"/>
      <p:boldItalic r:id="rId26"/>
    </p:embeddedFont>
    <p:embeddedFont>
      <p:font typeface="Futura-Bold" pitchFamily="2" charset="0"/>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A81FC-636F-454B-8C91-A977242BC256}" v="3" dt="2023-10-31T15:14:25.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0596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265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30447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9192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175773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88190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36412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52187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4319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2930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F8F4-13EB-45D5-9121-E71AAD8892D1}"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02965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77699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F8F4-13EB-45D5-9121-E71AAD8892D1}"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410526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4F8F4-13EB-45D5-9121-E71AAD8892D1}"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29281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F8F4-13EB-45D5-9121-E71AAD8892D1}"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344459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12891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4F8F4-13EB-45D5-9121-E71AAD8892D1}"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663678-0901-4DE1-BFFC-487ECF351935}" type="slidenum">
              <a:rPr lang="en-IN" smtClean="0"/>
              <a:t>‹#›</a:t>
            </a:fld>
            <a:endParaRPr lang="en-IN"/>
          </a:p>
        </p:txBody>
      </p:sp>
    </p:spTree>
    <p:extLst>
      <p:ext uri="{BB962C8B-B14F-4D97-AF65-F5344CB8AC3E}">
        <p14:creationId xmlns:p14="http://schemas.microsoft.com/office/powerpoint/2010/main" val="54084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34F8F4-13EB-45D5-9121-E71AAD8892D1}" type="datetimeFigureOut">
              <a:rPr lang="en-IN" smtClean="0"/>
              <a:t>31-10-2023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663678-0901-4DE1-BFFC-487ECF351935}" type="slidenum">
              <a:rPr lang="en-IN" smtClean="0"/>
              <a:t>‹#›</a:t>
            </a:fld>
            <a:endParaRPr lang="en-IN"/>
          </a:p>
        </p:txBody>
      </p:sp>
    </p:spTree>
    <p:extLst>
      <p:ext uri="{BB962C8B-B14F-4D97-AF65-F5344CB8AC3E}">
        <p14:creationId xmlns:p14="http://schemas.microsoft.com/office/powerpoint/2010/main" val="1338617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A9C4-06AB-040E-6604-D398DFD15584}"/>
              </a:ext>
            </a:extLst>
          </p:cNvPr>
          <p:cNvSpPr>
            <a:spLocks noGrp="1"/>
          </p:cNvSpPr>
          <p:nvPr>
            <p:ph type="ctrTitle"/>
          </p:nvPr>
        </p:nvSpPr>
        <p:spPr/>
        <p:txBody>
          <a:bodyPr>
            <a:normAutofit/>
          </a:bodyPr>
          <a:lstStyle/>
          <a:p>
            <a:r>
              <a:rPr lang="en-GB" dirty="0">
                <a:solidFill>
                  <a:schemeClr val="bg1"/>
                </a:solidFill>
                <a:latin typeface="Futura-Bold" pitchFamily="2" charset="0"/>
              </a:rPr>
              <a:t>ONLINE VOTING SYSTEM</a:t>
            </a:r>
            <a:br>
              <a:rPr lang="en-GB" dirty="0">
                <a:solidFill>
                  <a:schemeClr val="bg1"/>
                </a:solidFill>
                <a:latin typeface="Futura-Bold" pitchFamily="2" charset="0"/>
              </a:rPr>
            </a:br>
            <a:r>
              <a:rPr lang="en-GB" dirty="0">
                <a:solidFill>
                  <a:schemeClr val="bg1"/>
                </a:solidFill>
                <a:latin typeface="Futura-Bold" pitchFamily="2" charset="0"/>
              </a:rPr>
              <a:t>USING PYTHON</a:t>
            </a:r>
            <a:endParaRPr lang="en-IN" dirty="0">
              <a:solidFill>
                <a:schemeClr val="bg1"/>
              </a:solidFill>
              <a:latin typeface="Futura-Bold" pitchFamily="2" charset="0"/>
            </a:endParaRPr>
          </a:p>
        </p:txBody>
      </p:sp>
      <p:sp>
        <p:nvSpPr>
          <p:cNvPr id="3" name="Subtitle 2">
            <a:extLst>
              <a:ext uri="{FF2B5EF4-FFF2-40B4-BE49-F238E27FC236}">
                <a16:creationId xmlns:a16="http://schemas.microsoft.com/office/drawing/2014/main" id="{757FC316-9A79-020B-7F91-68D8C13F8854}"/>
              </a:ext>
            </a:extLst>
          </p:cNvPr>
          <p:cNvSpPr>
            <a:spLocks noGrp="1"/>
          </p:cNvSpPr>
          <p:nvPr>
            <p:ph type="subTitle" idx="1"/>
          </p:nvPr>
        </p:nvSpPr>
        <p:spPr/>
        <p:txBody>
          <a:bodyPr numCol="2">
            <a:normAutofit lnSpcReduction="10000"/>
          </a:bodyPr>
          <a:lstStyle/>
          <a:p>
            <a:r>
              <a:rPr lang="en-GB" dirty="0">
                <a:solidFill>
                  <a:schemeClr val="bg1"/>
                </a:solidFill>
                <a:latin typeface="Futura-Bold" pitchFamily="2" charset="0"/>
              </a:rPr>
              <a:t>Advanced Programming</a:t>
            </a:r>
            <a:br>
              <a:rPr lang="en-GB" dirty="0">
                <a:solidFill>
                  <a:schemeClr val="bg1"/>
                </a:solidFill>
                <a:latin typeface="Futura-Bold" pitchFamily="2" charset="0"/>
              </a:rPr>
            </a:br>
            <a:r>
              <a:rPr lang="en-GB" dirty="0">
                <a:solidFill>
                  <a:schemeClr val="bg1"/>
                </a:solidFill>
                <a:latin typeface="Futura-Bold" pitchFamily="2" charset="0"/>
              </a:rPr>
              <a:t>Practice</a:t>
            </a:r>
            <a:br>
              <a:rPr lang="en-GB" dirty="0">
                <a:solidFill>
                  <a:schemeClr val="bg1"/>
                </a:solidFill>
                <a:latin typeface="Futura-Bold" pitchFamily="2" charset="0"/>
              </a:rPr>
            </a:br>
            <a:r>
              <a:rPr lang="en-GB" dirty="0">
                <a:solidFill>
                  <a:schemeClr val="bg1"/>
                </a:solidFill>
                <a:latin typeface="Futura-Bold" pitchFamily="2" charset="0"/>
              </a:rPr>
              <a:t>Mini Project</a:t>
            </a:r>
          </a:p>
          <a:p>
            <a:r>
              <a:rPr lang="en-GB" dirty="0">
                <a:solidFill>
                  <a:schemeClr val="bg1"/>
                </a:solidFill>
                <a:latin typeface="Futura-Bold" pitchFamily="2" charset="0"/>
              </a:rPr>
              <a:t>REVIEW-3</a:t>
            </a:r>
          </a:p>
          <a:p>
            <a:r>
              <a:rPr lang="en-GB" dirty="0">
                <a:solidFill>
                  <a:schemeClr val="bg1"/>
                </a:solidFill>
                <a:latin typeface="Futura-Bold" pitchFamily="2" charset="0"/>
              </a:rPr>
              <a:t>Anitej Mishra (ra2211029010023)</a:t>
            </a:r>
          </a:p>
          <a:p>
            <a:r>
              <a:rPr lang="en-GB" dirty="0">
                <a:solidFill>
                  <a:schemeClr val="bg1"/>
                </a:solidFill>
                <a:latin typeface="Futura-Bold" pitchFamily="2" charset="0"/>
              </a:rPr>
              <a:t>prem LOHIA (ra2211029010007)</a:t>
            </a:r>
            <a:endParaRPr lang="en-IN" dirty="0">
              <a:solidFill>
                <a:schemeClr val="bg1"/>
              </a:solidFill>
              <a:latin typeface="Futura-Bold" pitchFamily="2" charset="0"/>
            </a:endParaRPr>
          </a:p>
        </p:txBody>
      </p:sp>
    </p:spTree>
    <p:extLst>
      <p:ext uri="{BB962C8B-B14F-4D97-AF65-F5344CB8AC3E}">
        <p14:creationId xmlns:p14="http://schemas.microsoft.com/office/powerpoint/2010/main" val="17371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1. CLASS DIAGRAM</a:t>
            </a:r>
            <a:endParaRPr lang="en-IN" dirty="0">
              <a:solidFill>
                <a:schemeClr val="bg1"/>
              </a:solidFill>
              <a:latin typeface="Futura-Bold" pitchFamily="2" charset="0"/>
            </a:endParaRPr>
          </a:p>
        </p:txBody>
      </p:sp>
      <p:pic>
        <p:nvPicPr>
          <p:cNvPr id="5" name="Content Placeholder 4" descr="A diagram of a voting process&#10;&#10;Description automatically generated">
            <a:extLst>
              <a:ext uri="{FF2B5EF4-FFF2-40B4-BE49-F238E27FC236}">
                <a16:creationId xmlns:a16="http://schemas.microsoft.com/office/drawing/2014/main" id="{9F5CCCB5-FA69-38C9-ED91-32191C69F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3" y="2290525"/>
            <a:ext cx="6391274" cy="4601981"/>
          </a:xfrm>
        </p:spPr>
      </p:pic>
    </p:spTree>
    <p:extLst>
      <p:ext uri="{BB962C8B-B14F-4D97-AF65-F5344CB8AC3E}">
        <p14:creationId xmlns:p14="http://schemas.microsoft.com/office/powerpoint/2010/main" val="281990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2. SYSTEM ARCHITECTURE</a:t>
            </a:r>
            <a:endParaRPr lang="en-IN" dirty="0">
              <a:solidFill>
                <a:schemeClr val="bg1"/>
              </a:solidFill>
              <a:latin typeface="Futura-Bold" pitchFamily="2" charset="0"/>
            </a:endParaRPr>
          </a:p>
        </p:txBody>
      </p:sp>
      <p:pic>
        <p:nvPicPr>
          <p:cNvPr id="1026" name="Picture 2" descr="System Architecture of the Secured Voting System | Download Scientific  Diagram">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9137" y="2283993"/>
            <a:ext cx="4873727" cy="427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0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3. USE CASE DIAGRAM</a:t>
            </a:r>
            <a:endParaRPr lang="en-IN" dirty="0">
              <a:solidFill>
                <a:schemeClr val="bg1"/>
              </a:solidFill>
              <a:latin typeface="Futura-Bold" pitchFamily="2" charset="0"/>
            </a:endParaRPr>
          </a:p>
        </p:txBody>
      </p:sp>
      <p:pic>
        <p:nvPicPr>
          <p:cNvPr id="1026" name="Picture 2">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685016" y="2283994"/>
            <a:ext cx="4821969" cy="423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9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Architectural diagrams</a:t>
            </a:r>
            <a:br>
              <a:rPr lang="en-GB" dirty="0">
                <a:solidFill>
                  <a:schemeClr val="bg1"/>
                </a:solidFill>
                <a:latin typeface="Futura-Bold" pitchFamily="2" charset="0"/>
              </a:rPr>
            </a:br>
            <a:r>
              <a:rPr lang="en-GB" dirty="0">
                <a:solidFill>
                  <a:schemeClr val="bg1"/>
                </a:solidFill>
                <a:latin typeface="Futura-Bold" pitchFamily="2" charset="0"/>
              </a:rPr>
              <a:t>4. COMPONENT DIAGRAM</a:t>
            </a:r>
            <a:endParaRPr lang="en-IN" dirty="0">
              <a:solidFill>
                <a:schemeClr val="bg1"/>
              </a:solidFill>
              <a:latin typeface="Futura-Bold" pitchFamily="2" charset="0"/>
            </a:endParaRPr>
          </a:p>
        </p:txBody>
      </p:sp>
      <p:pic>
        <p:nvPicPr>
          <p:cNvPr id="1026" name="Picture 2">
            <a:extLst>
              <a:ext uri="{FF2B5EF4-FFF2-40B4-BE49-F238E27FC236}">
                <a16:creationId xmlns:a16="http://schemas.microsoft.com/office/drawing/2014/main" id="{FEED22E4-8019-3841-5CC1-F96000706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3661438" y="2249488"/>
            <a:ext cx="4869124" cy="42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4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55000" lnSpcReduction="20000"/>
          </a:bodyPr>
          <a:lstStyle/>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subprocess</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sb_p</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regV</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admFunc</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as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marL="0" indent="0">
              <a:buNone/>
            </a:pPr>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admFunc</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.title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widget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.winfo_children():</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widget</a:t>
            </a:r>
            <a:r>
              <a:rPr lang="en-IN" b="0" dirty="0" err="1">
                <a:solidFill>
                  <a:srgbClr val="CCCCCC"/>
                </a:solidFill>
                <a:effectLst/>
                <a:latin typeface="Consolas" panose="020B0609020204030204" pitchFamily="49" charset="0"/>
              </a:rPr>
              <a:t>.destroy</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.pack(</a:t>
            </a:r>
            <a:r>
              <a:rPr lang="en-IN" b="0" dirty="0">
                <a:solidFill>
                  <a:srgbClr val="9CDCFE"/>
                </a:solidFill>
                <a:effectLst/>
                <a:latin typeface="Consolas" panose="020B0609020204030204" pitchFamily="49" charset="0"/>
              </a:rPr>
              <a:t>side</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TOP</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'Helvetica'</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25</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'bold'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1/4</a:t>
            </a:r>
          </a:p>
        </p:txBody>
      </p:sp>
    </p:spTree>
    <p:extLst>
      <p:ext uri="{BB962C8B-B14F-4D97-AF65-F5344CB8AC3E}">
        <p14:creationId xmlns:p14="http://schemas.microsoft.com/office/powerpoint/2010/main" val="199219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47500" lnSpcReduction="20000"/>
          </a:bodyPr>
          <a:lstStyle/>
          <a:p>
            <a:pPr marL="0" indent="0">
              <a:buNone/>
            </a:pPr>
            <a:r>
              <a:rPr lang="en-IN" b="0" dirty="0">
                <a:solidFill>
                  <a:srgbClr val="6A9955"/>
                </a:solidFill>
                <a:effectLst/>
                <a:latin typeface="Consolas" panose="020B0609020204030204" pitchFamily="49" charset="0"/>
              </a:rPr>
              <a:t>#Admin Login</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runServer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"Run Server"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sb_p</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call</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'start python Server.py'</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shell</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#Voter Login</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registerVoter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"Register Voter"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regV</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Register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#Show Votes</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showVotes</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"Show Votes"</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showVotes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#Reset Data</a:t>
            </a:r>
            <a:endParaRPr lang="en-IN" b="0" dirty="0">
              <a:solidFill>
                <a:srgbClr val="CCCCCC"/>
              </a:solidFill>
              <a:effectLst/>
              <a:latin typeface="Consolas" panose="020B0609020204030204" pitchFamily="49" charset="0"/>
            </a:endParaRP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reset</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"Reset All"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adFunc</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resetAll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6</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8</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runServer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registerVoter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showVotes</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7</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a:t>
            </a:r>
            <a:r>
              <a:rPr lang="en-IN" b="0" dirty="0" err="1">
                <a:solidFill>
                  <a:srgbClr val="6A9955"/>
                </a:solidFill>
                <a:effectLst/>
                <a:latin typeface="Consolas" panose="020B0609020204030204" pitchFamily="49" charset="0"/>
              </a:rPr>
              <a:t>reset.grid</a:t>
            </a:r>
            <a:r>
              <a:rPr lang="en-IN" b="0" dirty="0">
                <a:solidFill>
                  <a:srgbClr val="6A9955"/>
                </a:solidFill>
                <a:effectLst/>
                <a:latin typeface="Consolas" panose="020B0609020204030204" pitchFamily="49" charset="0"/>
              </a:rPr>
              <a:t>(row = 9, column = 1, </a:t>
            </a:r>
            <a:r>
              <a:rPr lang="en-IN" b="0" dirty="0" err="1">
                <a:solidFill>
                  <a:srgbClr val="6A9955"/>
                </a:solidFill>
                <a:effectLst/>
                <a:latin typeface="Consolas" panose="020B0609020204030204" pitchFamily="49" charset="0"/>
              </a:rPr>
              <a:t>columnspan</a:t>
            </a:r>
            <a:r>
              <a:rPr lang="en-IN" b="0" dirty="0">
                <a:solidFill>
                  <a:srgbClr val="6A9955"/>
                </a:solidFill>
                <a:effectLst/>
                <a:latin typeface="Consolas" panose="020B0609020204030204" pitchFamily="49" charset="0"/>
              </a:rPr>
              <a:t> = 2)</a:t>
            </a:r>
            <a:endParaRPr lang="en-IN" b="0" dirty="0">
              <a:solidFill>
                <a:srgbClr val="CCCCCC"/>
              </a:solidFill>
              <a:effectLst/>
              <a:latin typeface="Consolas" panose="020B0609020204030204" pitchFamily="49" charset="0"/>
            </a:endParaRP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2/4</a:t>
            </a:r>
          </a:p>
        </p:txBody>
      </p:sp>
    </p:spTree>
    <p:extLst>
      <p:ext uri="{BB962C8B-B14F-4D97-AF65-F5344CB8AC3E}">
        <p14:creationId xmlns:p14="http://schemas.microsoft.com/office/powerpoint/2010/main" val="38046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62500" lnSpcReduction="20000"/>
          </a:bodyPr>
          <a:lstStyle/>
          <a:p>
            <a:pPr marL="0" indent="0">
              <a:buNone/>
            </a:pP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.pack()</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.mainloop</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log_admin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admin_ID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and</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.winfo_children</a:t>
            </a:r>
            <a:r>
              <a:rPr lang="en-IN" b="0" dirty="0">
                <a:solidFill>
                  <a:srgbClr val="CCCCCC"/>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AdminHome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frame3</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else</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msg</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Message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"Either ID or Password is Incorrect"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500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msg</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6</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AdmLogin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.title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"Admin Login"</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widget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.winfo_children():</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widget</a:t>
            </a:r>
            <a:r>
              <a:rPr lang="en-IN" b="0" dirty="0" err="1">
                <a:solidFill>
                  <a:srgbClr val="CCCCCC"/>
                </a:solidFill>
                <a:effectLst/>
                <a:latin typeface="Consolas" panose="020B0609020204030204" pitchFamily="49" charset="0"/>
              </a:rPr>
              <a:t>.destroy</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3/4</a:t>
            </a:r>
          </a:p>
        </p:txBody>
      </p:sp>
    </p:spTree>
    <p:extLst>
      <p:ext uri="{BB962C8B-B14F-4D97-AF65-F5344CB8AC3E}">
        <p14:creationId xmlns:p14="http://schemas.microsoft.com/office/powerpoint/2010/main" val="336586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SAMPLE CODE</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a:solidFill>
            <a:schemeClr val="bg1">
              <a:lumMod val="95000"/>
              <a:lumOff val="5000"/>
            </a:schemeClr>
          </a:solidFill>
          <a:ln>
            <a:noFill/>
          </a:ln>
        </p:spPr>
        <p:txBody>
          <a:bodyPr>
            <a:normAutofit fontScale="47500" lnSpcReduction="20000"/>
          </a:bodyPr>
          <a:lstStyle/>
          <a:p>
            <a:pPr marL="0" indent="0">
              <a:buNone/>
            </a:pP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 Login"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'Helvetica'</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18</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'bold'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rowspan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"Admin ID:      "</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anchor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justify</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LEFT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"Password:       "</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anchor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justify</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LEFT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StringVar</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tk</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StringVar</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e1</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Entry</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textvariable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e1</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e2</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Entry</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textvariable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password</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show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e2</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sub</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Button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"Login"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width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command</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log_admin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root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admin_ID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password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Label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CCCCCC"/>
                </a:solidFill>
                <a:effectLst/>
                <a:latin typeface="Consolas" panose="020B0609020204030204" pitchFamily="49" charset="0"/>
              </a:rPr>
              <a:t>)</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sub</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grid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row</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column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3</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columnspan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a:t>
            </a:r>
            <a:r>
              <a:rPr lang="en-IN" b="0" dirty="0">
                <a:solidFill>
                  <a:srgbClr val="CCCCCC"/>
                </a:solidFill>
                <a:effectLst/>
                <a:latin typeface="Consolas" panose="020B0609020204030204" pitchFamily="49" charset="0"/>
              </a:rPr>
              <a:t>)</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frame1</a:t>
            </a:r>
            <a:r>
              <a:rPr lang="en-IN" b="0" dirty="0">
                <a:solidFill>
                  <a:srgbClr val="CCCCCC"/>
                </a:solidFill>
                <a:effectLst/>
                <a:latin typeface="Consolas" panose="020B0609020204030204" pitchFamily="49" charset="0"/>
              </a:rPr>
              <a:t>.pack()</a:t>
            </a:r>
          </a:p>
          <a:p>
            <a:pPr marL="0" indent="0">
              <a:buNone/>
            </a:pP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root</a:t>
            </a:r>
            <a:r>
              <a:rPr lang="en-IN" b="0" dirty="0" err="1">
                <a:solidFill>
                  <a:srgbClr val="CCCCCC"/>
                </a:solidFill>
                <a:effectLst/>
                <a:latin typeface="Consolas" panose="020B0609020204030204" pitchFamily="49" charset="0"/>
              </a:rPr>
              <a:t>.mainloop</a:t>
            </a:r>
            <a:r>
              <a:rPr lang="en-IN" b="0" dirty="0">
                <a:solidFill>
                  <a:srgbClr val="CCCCCC"/>
                </a:solidFill>
                <a:effectLst/>
                <a:latin typeface="Consolas" panose="020B0609020204030204" pitchFamily="49" charset="0"/>
              </a:rPr>
              <a:t>()</a:t>
            </a:r>
          </a:p>
        </p:txBody>
      </p:sp>
      <p:sp>
        <p:nvSpPr>
          <p:cNvPr id="8" name="Text Placeholder 7">
            <a:extLst>
              <a:ext uri="{FF2B5EF4-FFF2-40B4-BE49-F238E27FC236}">
                <a16:creationId xmlns:a16="http://schemas.microsoft.com/office/drawing/2014/main" id="{99C4932E-0197-6BAB-D032-3DE14F5D76EA}"/>
              </a:ext>
            </a:extLst>
          </p:cNvPr>
          <p:cNvSpPr>
            <a:spLocks noGrp="1"/>
          </p:cNvSpPr>
          <p:nvPr>
            <p:ph type="body" sz="half" idx="2"/>
          </p:nvPr>
        </p:nvSpPr>
        <p:spPr/>
        <p:txBody>
          <a:bodyPr/>
          <a:lstStyle/>
          <a:p>
            <a:r>
              <a:rPr lang="en-IN" dirty="0">
                <a:solidFill>
                  <a:schemeClr val="bg1"/>
                </a:solidFill>
              </a:rPr>
              <a:t>The code on the right is for the admin…</a:t>
            </a:r>
          </a:p>
          <a:p>
            <a:r>
              <a:rPr lang="en-IN" dirty="0">
                <a:solidFill>
                  <a:schemeClr val="bg1"/>
                </a:solidFill>
              </a:rPr>
              <a:t>Part 4/4</a:t>
            </a:r>
          </a:p>
        </p:txBody>
      </p:sp>
    </p:spTree>
    <p:extLst>
      <p:ext uri="{BB962C8B-B14F-4D97-AF65-F5344CB8AC3E}">
        <p14:creationId xmlns:p14="http://schemas.microsoft.com/office/powerpoint/2010/main" val="35453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RESULTS</a:t>
            </a:r>
            <a:endParaRPr lang="en-IN" dirty="0">
              <a:solidFill>
                <a:schemeClr val="bg1"/>
              </a:solidFill>
              <a:latin typeface="Futura-Bold" pitchFamily="2" charset="0"/>
            </a:endParaRPr>
          </a:p>
        </p:txBody>
      </p:sp>
      <p:sp>
        <p:nvSpPr>
          <p:cNvPr id="8" name="Text Placeholder 7">
            <a:extLst>
              <a:ext uri="{FF2B5EF4-FFF2-40B4-BE49-F238E27FC236}">
                <a16:creationId xmlns:a16="http://schemas.microsoft.com/office/drawing/2014/main" id="{F4DE37D3-862C-D6FC-F668-C69FF15246C0}"/>
              </a:ext>
            </a:extLst>
          </p:cNvPr>
          <p:cNvSpPr>
            <a:spLocks noGrp="1"/>
          </p:cNvSpPr>
          <p:nvPr>
            <p:ph type="body" idx="1"/>
          </p:nvPr>
        </p:nvSpPr>
        <p:spPr>
          <a:xfrm>
            <a:off x="1141409" y="2249486"/>
            <a:ext cx="4878393" cy="823912"/>
          </a:xfrm>
        </p:spPr>
        <p:txBody>
          <a:bodyPr/>
          <a:lstStyle/>
          <a:p>
            <a:r>
              <a:rPr lang="en-GB" dirty="0">
                <a:solidFill>
                  <a:schemeClr val="bg1"/>
                </a:solidFill>
              </a:rPr>
              <a:t>HOME PAGE</a:t>
            </a:r>
            <a:endParaRPr lang="en-IN" dirty="0">
              <a:solidFill>
                <a:schemeClr val="bg1"/>
              </a:solidFill>
            </a:endParaRPr>
          </a:p>
        </p:txBody>
      </p:sp>
      <p:sp>
        <p:nvSpPr>
          <p:cNvPr id="9" name="Text Placeholder 8">
            <a:extLst>
              <a:ext uri="{FF2B5EF4-FFF2-40B4-BE49-F238E27FC236}">
                <a16:creationId xmlns:a16="http://schemas.microsoft.com/office/drawing/2014/main" id="{39DFC1FE-5287-2979-493D-1331FA14CB50}"/>
              </a:ext>
            </a:extLst>
          </p:cNvPr>
          <p:cNvSpPr>
            <a:spLocks noGrp="1"/>
          </p:cNvSpPr>
          <p:nvPr>
            <p:ph type="body" sz="quarter" idx="3"/>
          </p:nvPr>
        </p:nvSpPr>
        <p:spPr>
          <a:xfrm>
            <a:off x="6169019" y="2249485"/>
            <a:ext cx="4878391" cy="823912"/>
          </a:xfrm>
        </p:spPr>
        <p:txBody>
          <a:bodyPr/>
          <a:lstStyle/>
          <a:p>
            <a:r>
              <a:rPr lang="en-GB" dirty="0">
                <a:solidFill>
                  <a:schemeClr val="bg1"/>
                </a:solidFill>
              </a:rPr>
              <a:t>VOTER LOGIN</a:t>
            </a:r>
            <a:endParaRPr lang="en-IN" dirty="0">
              <a:solidFill>
                <a:schemeClr val="bg1"/>
              </a:solidFill>
            </a:endParaRPr>
          </a:p>
        </p:txBody>
      </p:sp>
      <p:pic>
        <p:nvPicPr>
          <p:cNvPr id="12" name="Content Placeholder 11">
            <a:extLst>
              <a:ext uri="{FF2B5EF4-FFF2-40B4-BE49-F238E27FC236}">
                <a16:creationId xmlns:a16="http://schemas.microsoft.com/office/drawing/2014/main" id="{C8DA1E23-6540-D3E1-A83A-DDC4F4D9E115}"/>
              </a:ext>
            </a:extLst>
          </p:cNvPr>
          <p:cNvPicPr>
            <a:picLocks noGrp="1" noChangeAspect="1"/>
          </p:cNvPicPr>
          <p:nvPr>
            <p:ph sz="quarter" idx="4"/>
          </p:nvPr>
        </p:nvPicPr>
        <p:blipFill>
          <a:blip r:embed="rId2"/>
          <a:stretch>
            <a:fillRect/>
          </a:stretch>
        </p:blipFill>
        <p:spPr>
          <a:xfrm>
            <a:off x="6188844" y="3073400"/>
            <a:ext cx="4841924" cy="2717800"/>
          </a:xfrm>
        </p:spPr>
      </p:pic>
      <p:pic>
        <p:nvPicPr>
          <p:cNvPr id="15" name="Content Placeholder 6">
            <a:extLst>
              <a:ext uri="{FF2B5EF4-FFF2-40B4-BE49-F238E27FC236}">
                <a16:creationId xmlns:a16="http://schemas.microsoft.com/office/drawing/2014/main" id="{6DB258A2-A4D4-6A71-D867-0BE401462C61}"/>
              </a:ext>
            </a:extLst>
          </p:cNvPr>
          <p:cNvPicPr>
            <a:picLocks noGrp="1" noChangeAspect="1"/>
          </p:cNvPicPr>
          <p:nvPr>
            <p:ph sz="half" idx="2"/>
          </p:nvPr>
        </p:nvPicPr>
        <p:blipFill>
          <a:blip r:embed="rId3"/>
          <a:stretch>
            <a:fillRect/>
          </a:stretch>
        </p:blipFill>
        <p:spPr>
          <a:xfrm>
            <a:off x="1159644" y="3073400"/>
            <a:ext cx="4841924" cy="2717800"/>
          </a:xfrm>
        </p:spPr>
      </p:pic>
    </p:spTree>
    <p:extLst>
      <p:ext uri="{BB962C8B-B14F-4D97-AF65-F5344CB8AC3E}">
        <p14:creationId xmlns:p14="http://schemas.microsoft.com/office/powerpoint/2010/main" val="65281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RESULTS</a:t>
            </a:r>
            <a:endParaRPr lang="en-IN" dirty="0">
              <a:solidFill>
                <a:schemeClr val="bg1"/>
              </a:solidFill>
              <a:latin typeface="Futura-Bold" pitchFamily="2" charset="0"/>
            </a:endParaRPr>
          </a:p>
        </p:txBody>
      </p:sp>
      <p:sp>
        <p:nvSpPr>
          <p:cNvPr id="8" name="Text Placeholder 7">
            <a:extLst>
              <a:ext uri="{FF2B5EF4-FFF2-40B4-BE49-F238E27FC236}">
                <a16:creationId xmlns:a16="http://schemas.microsoft.com/office/drawing/2014/main" id="{F4DE37D3-862C-D6FC-F668-C69FF15246C0}"/>
              </a:ext>
            </a:extLst>
          </p:cNvPr>
          <p:cNvSpPr>
            <a:spLocks noGrp="1"/>
          </p:cNvSpPr>
          <p:nvPr>
            <p:ph type="body" idx="1"/>
          </p:nvPr>
        </p:nvSpPr>
        <p:spPr>
          <a:xfrm>
            <a:off x="1141409" y="2249486"/>
            <a:ext cx="4878393" cy="823912"/>
          </a:xfrm>
        </p:spPr>
        <p:txBody>
          <a:bodyPr/>
          <a:lstStyle/>
          <a:p>
            <a:r>
              <a:rPr lang="en-GB" dirty="0">
                <a:solidFill>
                  <a:schemeClr val="bg1"/>
                </a:solidFill>
              </a:rPr>
              <a:t>VOTING PAGE</a:t>
            </a:r>
            <a:endParaRPr lang="en-IN" dirty="0">
              <a:solidFill>
                <a:schemeClr val="bg1"/>
              </a:solidFill>
            </a:endParaRPr>
          </a:p>
        </p:txBody>
      </p:sp>
      <p:sp>
        <p:nvSpPr>
          <p:cNvPr id="9" name="Text Placeholder 8">
            <a:extLst>
              <a:ext uri="{FF2B5EF4-FFF2-40B4-BE49-F238E27FC236}">
                <a16:creationId xmlns:a16="http://schemas.microsoft.com/office/drawing/2014/main" id="{39DFC1FE-5287-2979-493D-1331FA14CB50}"/>
              </a:ext>
            </a:extLst>
          </p:cNvPr>
          <p:cNvSpPr>
            <a:spLocks noGrp="1"/>
          </p:cNvSpPr>
          <p:nvPr>
            <p:ph type="body" sz="quarter" idx="3"/>
          </p:nvPr>
        </p:nvSpPr>
        <p:spPr>
          <a:xfrm>
            <a:off x="6169019" y="2249485"/>
            <a:ext cx="4878391" cy="823912"/>
          </a:xfrm>
        </p:spPr>
        <p:txBody>
          <a:bodyPr/>
          <a:lstStyle/>
          <a:p>
            <a:r>
              <a:rPr lang="en-GB" dirty="0">
                <a:solidFill>
                  <a:schemeClr val="bg1"/>
                </a:solidFill>
              </a:rPr>
              <a:t>CONFIRMATION</a:t>
            </a:r>
            <a:endParaRPr lang="en-IN" dirty="0">
              <a:solidFill>
                <a:schemeClr val="bg1"/>
              </a:solidFill>
            </a:endParaRPr>
          </a:p>
        </p:txBody>
      </p:sp>
      <p:pic>
        <p:nvPicPr>
          <p:cNvPr id="10" name="Content Placeholder 9">
            <a:extLst>
              <a:ext uri="{FF2B5EF4-FFF2-40B4-BE49-F238E27FC236}">
                <a16:creationId xmlns:a16="http://schemas.microsoft.com/office/drawing/2014/main" id="{CA91606A-261D-6591-0B5C-1ECAC11EC947}"/>
              </a:ext>
            </a:extLst>
          </p:cNvPr>
          <p:cNvPicPr>
            <a:picLocks noGrp="1" noChangeAspect="1"/>
          </p:cNvPicPr>
          <p:nvPr>
            <p:ph sz="half" idx="2"/>
          </p:nvPr>
        </p:nvPicPr>
        <p:blipFill>
          <a:blip r:embed="rId2"/>
          <a:stretch>
            <a:fillRect/>
          </a:stretch>
        </p:blipFill>
        <p:spPr>
          <a:xfrm>
            <a:off x="1159644" y="3073400"/>
            <a:ext cx="4841924" cy="2717800"/>
          </a:xfrm>
        </p:spPr>
      </p:pic>
      <p:pic>
        <p:nvPicPr>
          <p:cNvPr id="13" name="Content Placeholder 12">
            <a:extLst>
              <a:ext uri="{FF2B5EF4-FFF2-40B4-BE49-F238E27FC236}">
                <a16:creationId xmlns:a16="http://schemas.microsoft.com/office/drawing/2014/main" id="{927D0533-9896-9894-026D-15629E7031A3}"/>
              </a:ext>
            </a:extLst>
          </p:cNvPr>
          <p:cNvPicPr>
            <a:picLocks noGrp="1" noChangeAspect="1"/>
          </p:cNvPicPr>
          <p:nvPr>
            <p:ph sz="quarter" idx="4"/>
          </p:nvPr>
        </p:nvPicPr>
        <p:blipFill>
          <a:blip r:embed="rId3"/>
          <a:stretch>
            <a:fillRect/>
          </a:stretch>
        </p:blipFill>
        <p:spPr>
          <a:xfrm>
            <a:off x="6188844" y="3073400"/>
            <a:ext cx="4841924" cy="2717800"/>
          </a:xfrm>
        </p:spPr>
      </p:pic>
    </p:spTree>
    <p:extLst>
      <p:ext uri="{BB962C8B-B14F-4D97-AF65-F5344CB8AC3E}">
        <p14:creationId xmlns:p14="http://schemas.microsoft.com/office/powerpoint/2010/main" val="224326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TITLE OF THE PROJECT </a:t>
            </a:r>
            <a:r>
              <a:rPr lang="en-GB" cap="none" dirty="0">
                <a:solidFill>
                  <a:schemeClr val="bg1"/>
                </a:solidFill>
                <a:latin typeface="Futura-Bold" pitchFamily="2" charset="0"/>
              </a:rPr>
              <a:t>and</a:t>
            </a:r>
            <a:r>
              <a:rPr lang="en-GB" dirty="0">
                <a:solidFill>
                  <a:schemeClr val="bg1"/>
                </a:solidFill>
                <a:latin typeface="Futura-Bold" pitchFamily="2" charset="0"/>
              </a:rPr>
              <a:t> INTRODUCTION</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CB0AA832-6BC9-3105-2374-25D86916726E}"/>
              </a:ext>
            </a:extLst>
          </p:cNvPr>
          <p:cNvSpPr>
            <a:spLocks noGrp="1"/>
          </p:cNvSpPr>
          <p:nvPr>
            <p:ph idx="1"/>
          </p:nvPr>
        </p:nvSpPr>
        <p:spPr/>
        <p:txBody>
          <a:bodyPr>
            <a:normAutofit lnSpcReduction="10000"/>
          </a:bodyPr>
          <a:lstStyle/>
          <a:p>
            <a:r>
              <a:rPr lang="en-IN" dirty="0">
                <a:solidFill>
                  <a:schemeClr val="bg1"/>
                </a:solidFill>
              </a:rPr>
              <a:t>Every now and then, we must decide on things via voting. What should we do, whom should we invite, who will be the next president of our organization? The scale can range from college sections all the way to nation-wide general elections.</a:t>
            </a:r>
          </a:p>
          <a:p>
            <a:r>
              <a:rPr lang="en-IN" dirty="0">
                <a:solidFill>
                  <a:schemeClr val="bg1"/>
                </a:solidFill>
              </a:rPr>
              <a:t>Our objective is to make an Online Voting System using the Python programming language and other platforms to make voting on a topic easy, accessible and simple for everyone. Our system will also enable the organization to easily keep a track on the voting and tabulate the results.</a:t>
            </a:r>
          </a:p>
        </p:txBody>
      </p:sp>
    </p:spTree>
    <p:extLst>
      <p:ext uri="{BB962C8B-B14F-4D97-AF65-F5344CB8AC3E}">
        <p14:creationId xmlns:p14="http://schemas.microsoft.com/office/powerpoint/2010/main" val="4117600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RESULTS</a:t>
            </a:r>
            <a:endParaRPr lang="en-IN" dirty="0">
              <a:solidFill>
                <a:schemeClr val="bg1"/>
              </a:solidFill>
              <a:latin typeface="Futura-Bold" pitchFamily="2" charset="0"/>
            </a:endParaRPr>
          </a:p>
        </p:txBody>
      </p:sp>
      <p:sp>
        <p:nvSpPr>
          <p:cNvPr id="8" name="Text Placeholder 7">
            <a:extLst>
              <a:ext uri="{FF2B5EF4-FFF2-40B4-BE49-F238E27FC236}">
                <a16:creationId xmlns:a16="http://schemas.microsoft.com/office/drawing/2014/main" id="{F4DE37D3-862C-D6FC-F668-C69FF15246C0}"/>
              </a:ext>
            </a:extLst>
          </p:cNvPr>
          <p:cNvSpPr>
            <a:spLocks noGrp="1"/>
          </p:cNvSpPr>
          <p:nvPr>
            <p:ph type="body" idx="1"/>
          </p:nvPr>
        </p:nvSpPr>
        <p:spPr>
          <a:xfrm>
            <a:off x="1141409" y="2249486"/>
            <a:ext cx="4878393" cy="823912"/>
          </a:xfrm>
        </p:spPr>
        <p:txBody>
          <a:bodyPr/>
          <a:lstStyle/>
          <a:p>
            <a:r>
              <a:rPr lang="en-GB" dirty="0">
                <a:solidFill>
                  <a:schemeClr val="bg1"/>
                </a:solidFill>
              </a:rPr>
              <a:t>ADMIN PAGE</a:t>
            </a:r>
            <a:endParaRPr lang="en-IN" dirty="0">
              <a:solidFill>
                <a:schemeClr val="bg1"/>
              </a:solidFill>
            </a:endParaRPr>
          </a:p>
        </p:txBody>
      </p:sp>
      <p:sp>
        <p:nvSpPr>
          <p:cNvPr id="9" name="Text Placeholder 8">
            <a:extLst>
              <a:ext uri="{FF2B5EF4-FFF2-40B4-BE49-F238E27FC236}">
                <a16:creationId xmlns:a16="http://schemas.microsoft.com/office/drawing/2014/main" id="{39DFC1FE-5287-2979-493D-1331FA14CB50}"/>
              </a:ext>
            </a:extLst>
          </p:cNvPr>
          <p:cNvSpPr>
            <a:spLocks noGrp="1"/>
          </p:cNvSpPr>
          <p:nvPr>
            <p:ph type="body" sz="quarter" idx="3"/>
          </p:nvPr>
        </p:nvSpPr>
        <p:spPr>
          <a:xfrm>
            <a:off x="6169019" y="2249485"/>
            <a:ext cx="4878391" cy="823912"/>
          </a:xfrm>
        </p:spPr>
        <p:txBody>
          <a:bodyPr/>
          <a:lstStyle/>
          <a:p>
            <a:r>
              <a:rPr lang="en-GB" dirty="0">
                <a:solidFill>
                  <a:schemeClr val="bg1"/>
                </a:solidFill>
              </a:rPr>
              <a:t>VOTING RESULTS</a:t>
            </a:r>
            <a:endParaRPr lang="en-IN" dirty="0">
              <a:solidFill>
                <a:schemeClr val="bg1"/>
              </a:solidFill>
            </a:endParaRPr>
          </a:p>
        </p:txBody>
      </p:sp>
      <p:pic>
        <p:nvPicPr>
          <p:cNvPr id="6" name="Content Placeholder 5">
            <a:extLst>
              <a:ext uri="{FF2B5EF4-FFF2-40B4-BE49-F238E27FC236}">
                <a16:creationId xmlns:a16="http://schemas.microsoft.com/office/drawing/2014/main" id="{C726A9A4-9DA5-6F24-2761-F7FB62DD19FE}"/>
              </a:ext>
            </a:extLst>
          </p:cNvPr>
          <p:cNvPicPr>
            <a:picLocks noGrp="1" noChangeAspect="1"/>
          </p:cNvPicPr>
          <p:nvPr>
            <p:ph sz="half" idx="2"/>
          </p:nvPr>
        </p:nvPicPr>
        <p:blipFill>
          <a:blip r:embed="rId2"/>
          <a:stretch>
            <a:fillRect/>
          </a:stretch>
        </p:blipFill>
        <p:spPr>
          <a:xfrm>
            <a:off x="1159644" y="3073400"/>
            <a:ext cx="4841924" cy="2717800"/>
          </a:xfrm>
        </p:spPr>
      </p:pic>
      <p:pic>
        <p:nvPicPr>
          <p:cNvPr id="14" name="Content Placeholder 13">
            <a:extLst>
              <a:ext uri="{FF2B5EF4-FFF2-40B4-BE49-F238E27FC236}">
                <a16:creationId xmlns:a16="http://schemas.microsoft.com/office/drawing/2014/main" id="{5703BE66-5A3B-3F27-F8C0-5BE4A550E5C8}"/>
              </a:ext>
            </a:extLst>
          </p:cNvPr>
          <p:cNvPicPr>
            <a:picLocks noGrp="1" noChangeAspect="1"/>
          </p:cNvPicPr>
          <p:nvPr>
            <p:ph sz="quarter" idx="4"/>
          </p:nvPr>
        </p:nvPicPr>
        <p:blipFill>
          <a:blip r:embed="rId3"/>
          <a:stretch>
            <a:fillRect/>
          </a:stretch>
        </p:blipFill>
        <p:spPr>
          <a:xfrm>
            <a:off x="6188844" y="3073400"/>
            <a:ext cx="4841924" cy="2717800"/>
          </a:xfrm>
        </p:spPr>
      </p:pic>
    </p:spTree>
    <p:extLst>
      <p:ext uri="{BB962C8B-B14F-4D97-AF65-F5344CB8AC3E}">
        <p14:creationId xmlns:p14="http://schemas.microsoft.com/office/powerpoint/2010/main" val="4065700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E44A-0492-481C-098E-E85E16F47924}"/>
              </a:ext>
            </a:extLst>
          </p:cNvPr>
          <p:cNvSpPr>
            <a:spLocks noGrp="1"/>
          </p:cNvSpPr>
          <p:nvPr>
            <p:ph type="ctrTitle"/>
          </p:nvPr>
        </p:nvSpPr>
        <p:spPr/>
        <p:txBody>
          <a:bodyPr/>
          <a:lstStyle/>
          <a:p>
            <a:r>
              <a:rPr lang="en-GB" dirty="0">
                <a:solidFill>
                  <a:schemeClr val="bg1"/>
                </a:solidFill>
              </a:rPr>
              <a:t>THANK YOU!</a:t>
            </a:r>
            <a:endParaRPr lang="en-IN" dirty="0">
              <a:solidFill>
                <a:schemeClr val="bg1"/>
              </a:solidFill>
            </a:endParaRPr>
          </a:p>
        </p:txBody>
      </p:sp>
      <p:sp>
        <p:nvSpPr>
          <p:cNvPr id="3" name="Subtitle 2">
            <a:extLst>
              <a:ext uri="{FF2B5EF4-FFF2-40B4-BE49-F238E27FC236}">
                <a16:creationId xmlns:a16="http://schemas.microsoft.com/office/drawing/2014/main" id="{5BF7C74D-1F96-9ECF-E4BA-E766612A1D83}"/>
              </a:ext>
            </a:extLst>
          </p:cNvPr>
          <p:cNvSpPr>
            <a:spLocks noGrp="1"/>
          </p:cNvSpPr>
          <p:nvPr>
            <p:ph type="subTitle" idx="1"/>
          </p:nvPr>
        </p:nvSpPr>
        <p:spPr/>
        <p:txBody>
          <a:bodyPr/>
          <a:lstStyle/>
          <a:p>
            <a:r>
              <a:rPr lang="en-GB" dirty="0"/>
              <a:t>Submitted by</a:t>
            </a:r>
          </a:p>
          <a:p>
            <a:r>
              <a:rPr lang="en-GB" dirty="0"/>
              <a:t>Anitej Mishra (ra2211029010023)</a:t>
            </a:r>
          </a:p>
          <a:p>
            <a:r>
              <a:rPr lang="en-GB" dirty="0"/>
              <a:t>Prem </a:t>
            </a:r>
            <a:r>
              <a:rPr lang="en-GB" dirty="0" err="1"/>
              <a:t>lohia</a:t>
            </a:r>
            <a:r>
              <a:rPr lang="en-GB" dirty="0"/>
              <a:t> (ra2211029010007)</a:t>
            </a:r>
            <a:endParaRPr lang="en-IN" dirty="0"/>
          </a:p>
        </p:txBody>
      </p:sp>
    </p:spTree>
    <p:extLst>
      <p:ext uri="{BB962C8B-B14F-4D97-AF65-F5344CB8AC3E}">
        <p14:creationId xmlns:p14="http://schemas.microsoft.com/office/powerpoint/2010/main" val="8882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F-A8E8-428E-68D7-4A45E14F1E62}"/>
              </a:ext>
            </a:extLst>
          </p:cNvPr>
          <p:cNvSpPr>
            <a:spLocks noGrp="1"/>
          </p:cNvSpPr>
          <p:nvPr>
            <p:ph type="title"/>
          </p:nvPr>
        </p:nvSpPr>
        <p:spPr/>
        <p:txBody>
          <a:bodyPr/>
          <a:lstStyle/>
          <a:p>
            <a:r>
              <a:rPr lang="en-GB" dirty="0">
                <a:solidFill>
                  <a:schemeClr val="bg1"/>
                </a:solidFill>
                <a:latin typeface="Futura-Bold" pitchFamily="2" charset="0"/>
              </a:rPr>
              <a:t>ABSTRACT OF THE MINI PROJECT</a:t>
            </a:r>
            <a:endParaRPr lang="en-IN" dirty="0">
              <a:solidFill>
                <a:schemeClr val="bg1"/>
              </a:solidFill>
              <a:latin typeface="Futura-Bold" pitchFamily="2" charset="0"/>
            </a:endParaRPr>
          </a:p>
        </p:txBody>
      </p:sp>
      <p:sp>
        <p:nvSpPr>
          <p:cNvPr id="3" name="Content Placeholder 2">
            <a:extLst>
              <a:ext uri="{FF2B5EF4-FFF2-40B4-BE49-F238E27FC236}">
                <a16:creationId xmlns:a16="http://schemas.microsoft.com/office/drawing/2014/main" id="{76EB2F57-1B4D-B21C-E9E6-7D79B033837B}"/>
              </a:ext>
            </a:extLst>
          </p:cNvPr>
          <p:cNvSpPr>
            <a:spLocks noGrp="1"/>
          </p:cNvSpPr>
          <p:nvPr>
            <p:ph idx="1"/>
          </p:nvPr>
        </p:nvSpPr>
        <p:spPr/>
        <p:txBody>
          <a:bodyPr>
            <a:normAutofit fontScale="85000" lnSpcReduction="20000"/>
          </a:bodyPr>
          <a:lstStyle/>
          <a:p>
            <a:r>
              <a:rPr lang="en-GB" b="0" i="0" dirty="0">
                <a:solidFill>
                  <a:schemeClr val="bg1"/>
                </a:solidFill>
                <a:effectLst/>
              </a:rPr>
              <a:t>This project introduces an innovative Online Voting System designed to simplify and modernize the election process within the scale of college organizations.</a:t>
            </a:r>
          </a:p>
          <a:p>
            <a:r>
              <a:rPr lang="en-GB" b="0" i="0" dirty="0">
                <a:solidFill>
                  <a:schemeClr val="bg1"/>
                </a:solidFill>
                <a:effectLst/>
              </a:rPr>
              <a:t>Leveraging the capabilities of Python, we've created a user-friendly platform that enhances accessibility, security, and efficiency.</a:t>
            </a:r>
          </a:p>
          <a:p>
            <a:r>
              <a:rPr lang="en-GB" b="0" i="0" dirty="0">
                <a:solidFill>
                  <a:schemeClr val="bg1"/>
                </a:solidFill>
                <a:effectLst/>
              </a:rPr>
              <a:t>People can easily and securely cast their votes and monitor real-time election results.</a:t>
            </a:r>
          </a:p>
          <a:p>
            <a:r>
              <a:rPr lang="en-GB" b="0" i="0" dirty="0">
                <a:solidFill>
                  <a:schemeClr val="bg1"/>
                </a:solidFill>
                <a:effectLst/>
              </a:rPr>
              <a:t>The organization can keep a track of th</a:t>
            </a:r>
            <a:r>
              <a:rPr lang="en-GB" dirty="0">
                <a:solidFill>
                  <a:schemeClr val="bg1"/>
                </a:solidFill>
              </a:rPr>
              <a:t>e voting and then tabulate and publish the results of the same, in a transparent and accurate way.</a:t>
            </a:r>
            <a:r>
              <a:rPr lang="en-GB" b="0" i="0" dirty="0">
                <a:solidFill>
                  <a:schemeClr val="bg1"/>
                </a:solidFill>
                <a:effectLst/>
              </a:rPr>
              <a:t> </a:t>
            </a:r>
          </a:p>
          <a:p>
            <a:r>
              <a:rPr lang="en-GB" b="0" i="0" dirty="0">
                <a:solidFill>
                  <a:schemeClr val="bg1"/>
                </a:solidFill>
                <a:effectLst/>
              </a:rPr>
              <a:t>This system not only streamlines the entire election procedure but also encourages higher participation, transparency, and accuracy in college elections.</a:t>
            </a:r>
            <a:endParaRPr lang="en-IN" dirty="0">
              <a:solidFill>
                <a:schemeClr val="bg1"/>
              </a:solidFill>
            </a:endParaRPr>
          </a:p>
        </p:txBody>
      </p:sp>
    </p:spTree>
    <p:extLst>
      <p:ext uri="{BB962C8B-B14F-4D97-AF65-F5344CB8AC3E}">
        <p14:creationId xmlns:p14="http://schemas.microsoft.com/office/powerpoint/2010/main" val="299993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C78F-CFFC-88CE-3E13-FD7A22373BF4}"/>
              </a:ext>
            </a:extLst>
          </p:cNvPr>
          <p:cNvSpPr>
            <a:spLocks noGrp="1"/>
          </p:cNvSpPr>
          <p:nvPr>
            <p:ph type="title"/>
          </p:nvPr>
        </p:nvSpPr>
        <p:spPr/>
        <p:txBody>
          <a:bodyPr/>
          <a:lstStyle/>
          <a:p>
            <a:r>
              <a:rPr lang="en-GB" dirty="0">
                <a:solidFill>
                  <a:schemeClr val="bg1"/>
                </a:solidFill>
                <a:latin typeface="Futura-Bold" pitchFamily="2" charset="0"/>
              </a:rPr>
              <a:t>Algorithm used</a:t>
            </a:r>
            <a:endParaRPr lang="en-IN" dirty="0">
              <a:solidFill>
                <a:schemeClr val="bg1"/>
              </a:solidFill>
              <a:latin typeface="Futura-Bold" pitchFamily="2" charset="0"/>
            </a:endParaRPr>
          </a:p>
        </p:txBody>
      </p:sp>
      <p:sp>
        <p:nvSpPr>
          <p:cNvPr id="4" name="Text Placeholder 3">
            <a:extLst>
              <a:ext uri="{FF2B5EF4-FFF2-40B4-BE49-F238E27FC236}">
                <a16:creationId xmlns:a16="http://schemas.microsoft.com/office/drawing/2014/main" id="{3058CE47-ED70-0BF9-7149-C232825DCE2F}"/>
              </a:ext>
            </a:extLst>
          </p:cNvPr>
          <p:cNvSpPr>
            <a:spLocks noGrp="1"/>
          </p:cNvSpPr>
          <p:nvPr>
            <p:ph type="body" idx="1"/>
          </p:nvPr>
        </p:nvSpPr>
        <p:spPr>
          <a:xfrm>
            <a:off x="1141411" y="2249486"/>
            <a:ext cx="4878392" cy="823912"/>
          </a:xfrm>
        </p:spPr>
        <p:txBody>
          <a:bodyPr anchor="ctr"/>
          <a:lstStyle/>
          <a:p>
            <a:pPr algn="ctr"/>
            <a:r>
              <a:rPr lang="en-IN" dirty="0">
                <a:solidFill>
                  <a:schemeClr val="bg1"/>
                </a:solidFill>
              </a:rPr>
              <a:t>Voter</a:t>
            </a:r>
          </a:p>
        </p:txBody>
      </p:sp>
      <p:sp>
        <p:nvSpPr>
          <p:cNvPr id="5" name="Content Placeholder 4">
            <a:extLst>
              <a:ext uri="{FF2B5EF4-FFF2-40B4-BE49-F238E27FC236}">
                <a16:creationId xmlns:a16="http://schemas.microsoft.com/office/drawing/2014/main" id="{31372427-09E5-2B95-365D-4F5A4BFA4CA5}"/>
              </a:ext>
            </a:extLst>
          </p:cNvPr>
          <p:cNvSpPr>
            <a:spLocks noGrp="1"/>
          </p:cNvSpPr>
          <p:nvPr>
            <p:ph sz="half" idx="2"/>
          </p:nvPr>
        </p:nvSpPr>
        <p:spPr/>
        <p:txBody>
          <a:bodyPr>
            <a:noAutofit/>
          </a:bodyPr>
          <a:lstStyle/>
          <a:p>
            <a:pPr marL="457200" indent="-457200">
              <a:buFont typeface="+mj-lt"/>
              <a:buAutoNum type="arabicPeriod"/>
            </a:pPr>
            <a:r>
              <a:rPr lang="en-IN" sz="1600" dirty="0">
                <a:solidFill>
                  <a:schemeClr val="bg1"/>
                </a:solidFill>
              </a:rPr>
              <a:t>Start</a:t>
            </a:r>
          </a:p>
          <a:p>
            <a:pPr marL="457200" indent="-457200">
              <a:buFont typeface="+mj-lt"/>
              <a:buAutoNum type="arabicPeriod"/>
            </a:pPr>
            <a:r>
              <a:rPr lang="en-IN" sz="1600" dirty="0">
                <a:solidFill>
                  <a:schemeClr val="bg1"/>
                </a:solidFill>
              </a:rPr>
              <a:t>Register for voting</a:t>
            </a:r>
          </a:p>
          <a:p>
            <a:pPr marL="457200" indent="-457200">
              <a:buFont typeface="+mj-lt"/>
              <a:buAutoNum type="arabicPeriod"/>
            </a:pPr>
            <a:r>
              <a:rPr lang="en-IN" sz="1600" dirty="0">
                <a:solidFill>
                  <a:schemeClr val="bg1"/>
                </a:solidFill>
              </a:rPr>
              <a:t>Validate identity and authenticate</a:t>
            </a:r>
          </a:p>
          <a:p>
            <a:pPr marL="457200" indent="-457200">
              <a:buFont typeface="+mj-lt"/>
              <a:buAutoNum type="arabicPeriod"/>
            </a:pPr>
            <a:r>
              <a:rPr lang="en-IN" sz="1600" dirty="0">
                <a:solidFill>
                  <a:schemeClr val="bg1"/>
                </a:solidFill>
              </a:rPr>
              <a:t>Create the virtual ballot</a:t>
            </a:r>
          </a:p>
          <a:p>
            <a:pPr marL="457200" indent="-457200">
              <a:buFont typeface="+mj-lt"/>
              <a:buAutoNum type="arabicPeriod"/>
            </a:pPr>
            <a:r>
              <a:rPr lang="en-IN" sz="1600" dirty="0">
                <a:solidFill>
                  <a:schemeClr val="bg1"/>
                </a:solidFill>
              </a:rPr>
              <a:t>Cast the vote</a:t>
            </a:r>
          </a:p>
          <a:p>
            <a:pPr marL="457200" indent="-457200">
              <a:buFont typeface="+mj-lt"/>
              <a:buAutoNum type="arabicPeriod"/>
            </a:pPr>
            <a:r>
              <a:rPr lang="en-IN" sz="1600" dirty="0">
                <a:solidFill>
                  <a:schemeClr val="bg1"/>
                </a:solidFill>
              </a:rPr>
              <a:t>Confirm the vote and display the appropriate message</a:t>
            </a:r>
          </a:p>
          <a:p>
            <a:pPr marL="457200" indent="-457200">
              <a:buFont typeface="+mj-lt"/>
              <a:buAutoNum type="arabicPeriod"/>
            </a:pPr>
            <a:r>
              <a:rPr lang="en-IN" sz="1600" dirty="0">
                <a:solidFill>
                  <a:schemeClr val="bg1"/>
                </a:solidFill>
              </a:rPr>
              <a:t>Stop</a:t>
            </a:r>
          </a:p>
        </p:txBody>
      </p:sp>
      <p:sp>
        <p:nvSpPr>
          <p:cNvPr id="6" name="Text Placeholder 5">
            <a:extLst>
              <a:ext uri="{FF2B5EF4-FFF2-40B4-BE49-F238E27FC236}">
                <a16:creationId xmlns:a16="http://schemas.microsoft.com/office/drawing/2014/main" id="{DFF80797-6F79-8B37-077D-AB3B9FA199E7}"/>
              </a:ext>
            </a:extLst>
          </p:cNvPr>
          <p:cNvSpPr>
            <a:spLocks noGrp="1"/>
          </p:cNvSpPr>
          <p:nvPr>
            <p:ph type="body" sz="quarter" idx="3"/>
          </p:nvPr>
        </p:nvSpPr>
        <p:spPr>
          <a:xfrm>
            <a:off x="6169018" y="2249485"/>
            <a:ext cx="4878392" cy="823912"/>
          </a:xfrm>
        </p:spPr>
        <p:txBody>
          <a:bodyPr anchor="ctr"/>
          <a:lstStyle/>
          <a:p>
            <a:pPr algn="ctr"/>
            <a:r>
              <a:rPr lang="en-IN" dirty="0">
                <a:solidFill>
                  <a:schemeClr val="bg1"/>
                </a:solidFill>
              </a:rPr>
              <a:t>organization</a:t>
            </a:r>
          </a:p>
        </p:txBody>
      </p:sp>
      <p:sp>
        <p:nvSpPr>
          <p:cNvPr id="7" name="Content Placeholder 6">
            <a:extLst>
              <a:ext uri="{FF2B5EF4-FFF2-40B4-BE49-F238E27FC236}">
                <a16:creationId xmlns:a16="http://schemas.microsoft.com/office/drawing/2014/main" id="{E9CE83E3-42ED-7C5E-B13F-F172C2281983}"/>
              </a:ext>
            </a:extLst>
          </p:cNvPr>
          <p:cNvSpPr>
            <a:spLocks noGrp="1"/>
          </p:cNvSpPr>
          <p:nvPr>
            <p:ph sz="quarter" idx="4"/>
          </p:nvPr>
        </p:nvSpPr>
        <p:spPr/>
        <p:txBody>
          <a:bodyPr>
            <a:noAutofit/>
          </a:bodyPr>
          <a:lstStyle/>
          <a:p>
            <a:pPr marL="457200" indent="-457200">
              <a:buFont typeface="+mj-lt"/>
              <a:buAutoNum type="arabicPeriod"/>
            </a:pPr>
            <a:r>
              <a:rPr lang="en-IN" sz="1400" dirty="0">
                <a:solidFill>
                  <a:schemeClr val="bg1"/>
                </a:solidFill>
              </a:rPr>
              <a:t>Start</a:t>
            </a:r>
          </a:p>
          <a:p>
            <a:pPr marL="457200" indent="-457200">
              <a:buFont typeface="+mj-lt"/>
              <a:buAutoNum type="arabicPeriod"/>
            </a:pPr>
            <a:r>
              <a:rPr lang="en-IN" sz="1400" dirty="0">
                <a:solidFill>
                  <a:schemeClr val="bg1"/>
                </a:solidFill>
              </a:rPr>
              <a:t>Initialize the system</a:t>
            </a:r>
          </a:p>
          <a:p>
            <a:pPr marL="457200" indent="-457200">
              <a:buFont typeface="+mj-lt"/>
              <a:buAutoNum type="arabicPeriod"/>
            </a:pPr>
            <a:r>
              <a:rPr lang="en-IN" sz="1400" dirty="0">
                <a:solidFill>
                  <a:schemeClr val="bg1"/>
                </a:solidFill>
              </a:rPr>
              <a:t>Register the candidates/options</a:t>
            </a:r>
          </a:p>
          <a:p>
            <a:pPr marL="457200" indent="-457200">
              <a:buFont typeface="+mj-lt"/>
              <a:buAutoNum type="arabicPeriod"/>
            </a:pPr>
            <a:r>
              <a:rPr lang="en-IN" sz="1400" dirty="0">
                <a:solidFill>
                  <a:schemeClr val="bg1"/>
                </a:solidFill>
              </a:rPr>
              <a:t>Register the eligible voters and their identities</a:t>
            </a:r>
          </a:p>
          <a:p>
            <a:pPr marL="457200" indent="-457200">
              <a:buFont typeface="+mj-lt"/>
              <a:buAutoNum type="arabicPeriod"/>
            </a:pPr>
            <a:r>
              <a:rPr lang="en-IN" sz="1400" dirty="0">
                <a:solidFill>
                  <a:schemeClr val="bg1"/>
                </a:solidFill>
              </a:rPr>
              <a:t>Implement security measures</a:t>
            </a:r>
          </a:p>
          <a:p>
            <a:pPr marL="457200" indent="-457200">
              <a:buFont typeface="+mj-lt"/>
              <a:buAutoNum type="arabicPeriod"/>
            </a:pPr>
            <a:r>
              <a:rPr lang="en-IN" sz="1400" dirty="0">
                <a:solidFill>
                  <a:schemeClr val="bg1"/>
                </a:solidFill>
              </a:rPr>
              <a:t>Track the voting process</a:t>
            </a:r>
          </a:p>
          <a:p>
            <a:pPr marL="457200" indent="-457200">
              <a:buFont typeface="+mj-lt"/>
              <a:buAutoNum type="arabicPeriod"/>
            </a:pPr>
            <a:r>
              <a:rPr lang="en-IN" sz="1400" dirty="0">
                <a:solidFill>
                  <a:schemeClr val="bg1"/>
                </a:solidFill>
              </a:rPr>
              <a:t>Close the voting once completed</a:t>
            </a:r>
          </a:p>
          <a:p>
            <a:pPr marL="457200" indent="-457200">
              <a:buFont typeface="+mj-lt"/>
              <a:buAutoNum type="arabicPeriod"/>
            </a:pPr>
            <a:r>
              <a:rPr lang="en-IN" sz="1400" dirty="0">
                <a:solidFill>
                  <a:schemeClr val="bg1"/>
                </a:solidFill>
              </a:rPr>
              <a:t>Tabulate and display the results</a:t>
            </a:r>
          </a:p>
          <a:p>
            <a:pPr marL="457200" indent="-457200">
              <a:buFont typeface="+mj-lt"/>
              <a:buAutoNum type="arabicPeriod"/>
            </a:pPr>
            <a:r>
              <a:rPr lang="en-IN" sz="1400" dirty="0">
                <a:solidFill>
                  <a:schemeClr val="bg1"/>
                </a:solidFill>
              </a:rPr>
              <a:t>Stop</a:t>
            </a:r>
          </a:p>
        </p:txBody>
      </p:sp>
    </p:spTree>
    <p:extLst>
      <p:ext uri="{BB962C8B-B14F-4D97-AF65-F5344CB8AC3E}">
        <p14:creationId xmlns:p14="http://schemas.microsoft.com/office/powerpoint/2010/main" val="195199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sp>
        <p:nvSpPr>
          <p:cNvPr id="4" name="Text Placeholder 3">
            <a:extLst>
              <a:ext uri="{FF2B5EF4-FFF2-40B4-BE49-F238E27FC236}">
                <a16:creationId xmlns:a16="http://schemas.microsoft.com/office/drawing/2014/main" id="{E3DFBDA1-96C0-93D1-8429-BF7FB2D7D979}"/>
              </a:ext>
            </a:extLst>
          </p:cNvPr>
          <p:cNvSpPr>
            <a:spLocks noGrp="1"/>
          </p:cNvSpPr>
          <p:nvPr>
            <p:ph idx="1"/>
          </p:nvPr>
        </p:nvSpPr>
        <p:spPr/>
        <p:txBody>
          <a:bodyPr/>
          <a:lstStyle/>
          <a:p>
            <a:pPr marL="285750" indent="-285750">
              <a:buFont typeface="Arial" panose="020B0604020202020204" pitchFamily="34" charset="0"/>
              <a:buChar char="•"/>
            </a:pPr>
            <a:r>
              <a:rPr lang="en-IN" dirty="0">
                <a:solidFill>
                  <a:schemeClr val="bg1"/>
                </a:solidFill>
              </a:rPr>
              <a:t>Our project implements a GUI approach to allow the voter to login with their credentials and cast their vote, and the admin to control the server, register the voter and find the results.</a:t>
            </a:r>
          </a:p>
          <a:p>
            <a:pPr marL="285750" indent="-285750">
              <a:buFont typeface="Arial" panose="020B0604020202020204" pitchFamily="34" charset="0"/>
              <a:buChar char="•"/>
            </a:pPr>
            <a:r>
              <a:rPr lang="en-IN" dirty="0">
                <a:solidFill>
                  <a:schemeClr val="bg1"/>
                </a:solidFill>
              </a:rPr>
              <a:t>The home page is the centre of the GUI, which allows the user to pick between admin and voter, and the respective windows then perform their respective functions as specified above.</a:t>
            </a:r>
          </a:p>
          <a:p>
            <a:pPr marL="285750" indent="-285750">
              <a:buFont typeface="Arial" panose="020B0604020202020204" pitchFamily="34" charset="0"/>
              <a:buChar char="•"/>
            </a:pPr>
            <a:r>
              <a:rPr lang="en-IN" dirty="0">
                <a:solidFill>
                  <a:schemeClr val="bg1"/>
                </a:solidFill>
              </a:rPr>
              <a:t>The screenshots of the same are shown in the following slides…</a:t>
            </a:r>
          </a:p>
        </p:txBody>
      </p:sp>
    </p:spTree>
    <p:extLst>
      <p:ext uri="{BB962C8B-B14F-4D97-AF65-F5344CB8AC3E}">
        <p14:creationId xmlns:p14="http://schemas.microsoft.com/office/powerpoint/2010/main" val="406460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stretch>
            <a:fillRect/>
          </a:stretch>
        </p:blipFill>
        <p:spPr>
          <a:xfrm>
            <a:off x="2946224" y="2249488"/>
            <a:ext cx="6296377" cy="3541712"/>
          </a:xfrm>
        </p:spPr>
      </p:pic>
    </p:spTree>
    <p:extLst>
      <p:ext uri="{BB962C8B-B14F-4D97-AF65-F5344CB8AC3E}">
        <p14:creationId xmlns:p14="http://schemas.microsoft.com/office/powerpoint/2010/main" val="226045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375138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4247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42E1-0BCE-87C2-0E1B-65725A4FAF66}"/>
              </a:ext>
            </a:extLst>
          </p:cNvPr>
          <p:cNvSpPr>
            <a:spLocks noGrp="1"/>
          </p:cNvSpPr>
          <p:nvPr>
            <p:ph type="title"/>
          </p:nvPr>
        </p:nvSpPr>
        <p:spPr/>
        <p:txBody>
          <a:bodyPr/>
          <a:lstStyle/>
          <a:p>
            <a:r>
              <a:rPr lang="en-IN" dirty="0">
                <a:solidFill>
                  <a:schemeClr val="bg1"/>
                </a:solidFill>
              </a:rPr>
              <a:t>GRAPHICAL USER INTERFACE (GUI)</a:t>
            </a:r>
          </a:p>
        </p:txBody>
      </p:sp>
      <p:pic>
        <p:nvPicPr>
          <p:cNvPr id="5" name="Content Placeholder 4">
            <a:extLst>
              <a:ext uri="{FF2B5EF4-FFF2-40B4-BE49-F238E27FC236}">
                <a16:creationId xmlns:a16="http://schemas.microsoft.com/office/drawing/2014/main" id="{DDAAE7C3-ED01-FCED-8424-AFF95B8369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224" y="2249488"/>
            <a:ext cx="6296377" cy="3541712"/>
          </a:xfrm>
        </p:spPr>
      </p:pic>
    </p:spTree>
    <p:extLst>
      <p:ext uri="{BB962C8B-B14F-4D97-AF65-F5344CB8AC3E}">
        <p14:creationId xmlns:p14="http://schemas.microsoft.com/office/powerpoint/2010/main" val="1005733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ysClr val="windowText" lastClr="000000"/>
      </a:dk1>
      <a:lt1>
        <a:sysClr val="window" lastClr="FFFFFF"/>
      </a:lt1>
      <a:dk2>
        <a:srgbClr val="000000"/>
      </a:dk2>
      <a:lt2>
        <a:srgbClr val="000000"/>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ustom 3">
      <a:majorFont>
        <a:latin typeface="Futura-Bold"/>
        <a:ea typeface=""/>
        <a:cs typeface=""/>
      </a:majorFont>
      <a:minorFont>
        <a:latin typeface="Times New Roman"/>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1347</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Futura-Bold</vt:lpstr>
      <vt:lpstr>Times New Roman</vt:lpstr>
      <vt:lpstr>Consolas</vt:lpstr>
      <vt:lpstr>Circuit</vt:lpstr>
      <vt:lpstr>ONLINE VOTING SYSTEM USING PYTHON</vt:lpstr>
      <vt:lpstr>TITLE OF THE PROJECT and INTRODUCTION</vt:lpstr>
      <vt:lpstr>ABSTRACT OF THE MINI PROJECT</vt:lpstr>
      <vt:lpstr>Algorithm used</vt:lpstr>
      <vt:lpstr>GRAPHICAL USER INTERFACE (GUI)</vt:lpstr>
      <vt:lpstr>GRAPHICAL USER INTERFACE (GUI)</vt:lpstr>
      <vt:lpstr>GRAPHICAL USER INTERFACE (GUI)</vt:lpstr>
      <vt:lpstr>GRAPHICAL USER INTERFACE (GUI)</vt:lpstr>
      <vt:lpstr>GRAPHICAL USER INTERFACE (GUI)</vt:lpstr>
      <vt:lpstr>Architectural diagrams 1. CLASS DIAGRAM</vt:lpstr>
      <vt:lpstr>Architectural diagrams 2. SYSTEM ARCHITECTURE</vt:lpstr>
      <vt:lpstr>Architectural diagrams 3. USE CASE DIAGRAM</vt:lpstr>
      <vt:lpstr>Architectural diagrams 4. COMPONENT DIAGRAM</vt:lpstr>
      <vt:lpstr>SAMPLE CODE</vt:lpstr>
      <vt:lpstr>SAMPLE CODE</vt:lpstr>
      <vt:lpstr>SAMPLE CODE</vt:lpstr>
      <vt:lpstr>SAMPLE CODE</vt:lpstr>
      <vt:lpstr>RESULTS</vt:lpstr>
      <vt:lpstr>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JAVA &amp; PYTHON</dc:title>
  <dc:creator>Anitej Mishra</dc:creator>
  <cp:lastModifiedBy>Anitej Mishra</cp:lastModifiedBy>
  <cp:revision>2</cp:revision>
  <dcterms:created xsi:type="dcterms:W3CDTF">2023-09-14T10:56:57Z</dcterms:created>
  <dcterms:modified xsi:type="dcterms:W3CDTF">2023-10-31T15:15:15Z</dcterms:modified>
</cp:coreProperties>
</file>