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31" roundtripDataSignature="AMtx7mhfCwSwWX6hU+mvgKukEkiPQ74d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1ee97916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1ee97916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1ee97916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1ee97916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1ee97916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1ee97916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ee979163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ee97916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1ee97916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ee97916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1ee979163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1ee979163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1ee97916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1ee97916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ee979163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1ee979163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1ee979163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1ee979163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2"/>
          <p:cNvGrpSpPr/>
          <p:nvPr/>
        </p:nvGrpSpPr>
        <p:grpSpPr>
          <a:xfrm>
            <a:off x="7343003" y="3409675"/>
            <a:ext cx="1691422" cy="1732548"/>
            <a:chOff x="7343003" y="3409675"/>
            <a:chExt cx="1691422" cy="1732548"/>
          </a:xfrm>
        </p:grpSpPr>
        <p:grpSp>
          <p:nvGrpSpPr>
            <p:cNvPr id="11" name="Google Shape;11;p12"/>
            <p:cNvGrpSpPr/>
            <p:nvPr/>
          </p:nvGrpSpPr>
          <p:grpSpPr>
            <a:xfrm>
              <a:off x="7343003" y="4453711"/>
              <a:ext cx="316800" cy="688512"/>
              <a:chOff x="7343003" y="4453711"/>
              <a:chExt cx="316800" cy="688512"/>
            </a:xfrm>
          </p:grpSpPr>
          <p:sp>
            <p:nvSpPr>
              <p:cNvPr id="12" name="Google Shape;12;p1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2"/>
            <p:cNvGrpSpPr/>
            <p:nvPr/>
          </p:nvGrpSpPr>
          <p:grpSpPr>
            <a:xfrm>
              <a:off x="7801210" y="4105700"/>
              <a:ext cx="316800" cy="1036523"/>
              <a:chOff x="7801210" y="4105700"/>
              <a:chExt cx="316800" cy="1036523"/>
            </a:xfrm>
          </p:grpSpPr>
          <p:sp>
            <p:nvSpPr>
              <p:cNvPr id="15" name="Google Shape;15;p1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2"/>
            <p:cNvGrpSpPr/>
            <p:nvPr/>
          </p:nvGrpSpPr>
          <p:grpSpPr>
            <a:xfrm>
              <a:off x="8259418" y="3757688"/>
              <a:ext cx="316800" cy="1384535"/>
              <a:chOff x="8259418" y="3757688"/>
              <a:chExt cx="316800" cy="1384535"/>
            </a:xfrm>
          </p:grpSpPr>
          <p:sp>
            <p:nvSpPr>
              <p:cNvPr id="19" name="Google Shape;19;p1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2"/>
            <p:cNvGrpSpPr/>
            <p:nvPr/>
          </p:nvGrpSpPr>
          <p:grpSpPr>
            <a:xfrm>
              <a:off x="8717625" y="3409675"/>
              <a:ext cx="316800" cy="1732548"/>
              <a:chOff x="8717625" y="3409675"/>
              <a:chExt cx="316800" cy="1732548"/>
            </a:xfrm>
          </p:grpSpPr>
          <p:sp>
            <p:nvSpPr>
              <p:cNvPr id="24" name="Google Shape;24;p1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2"/>
          <p:cNvGrpSpPr/>
          <p:nvPr/>
        </p:nvGrpSpPr>
        <p:grpSpPr>
          <a:xfrm>
            <a:off x="5043503" y="0"/>
            <a:ext cx="3814072" cy="3839102"/>
            <a:chOff x="5043503" y="0"/>
            <a:chExt cx="3814072" cy="3839102"/>
          </a:xfrm>
        </p:grpSpPr>
        <p:sp>
          <p:nvSpPr>
            <p:cNvPr id="30" name="Google Shape;30;p1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2"/>
            <p:cNvGrpSpPr/>
            <p:nvPr/>
          </p:nvGrpSpPr>
          <p:grpSpPr>
            <a:xfrm>
              <a:off x="7647812" y="2704283"/>
              <a:ext cx="635219" cy="635219"/>
              <a:chOff x="6725724" y="2701260"/>
              <a:chExt cx="1208101" cy="1208100"/>
            </a:xfrm>
          </p:grpSpPr>
          <p:sp>
            <p:nvSpPr>
              <p:cNvPr id="33" name="Google Shape;33;p1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2"/>
            <p:cNvGrpSpPr/>
            <p:nvPr/>
          </p:nvGrpSpPr>
          <p:grpSpPr>
            <a:xfrm>
              <a:off x="7952720" y="179238"/>
              <a:ext cx="873165" cy="873003"/>
              <a:chOff x="7754428" y="208725"/>
              <a:chExt cx="541800" cy="541800"/>
            </a:xfrm>
          </p:grpSpPr>
          <p:sp>
            <p:nvSpPr>
              <p:cNvPr id="38" name="Google Shape;38;p1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1"/>
          <p:cNvGrpSpPr/>
          <p:nvPr/>
        </p:nvGrpSpPr>
        <p:grpSpPr>
          <a:xfrm>
            <a:off x="52" y="4099200"/>
            <a:ext cx="9144036" cy="1044300"/>
            <a:chOff x="52" y="4099200"/>
            <a:chExt cx="9144036" cy="1044300"/>
          </a:xfrm>
        </p:grpSpPr>
        <p:grpSp>
          <p:nvGrpSpPr>
            <p:cNvPr id="143" name="Google Shape;143;p21"/>
            <p:cNvGrpSpPr/>
            <p:nvPr/>
          </p:nvGrpSpPr>
          <p:grpSpPr>
            <a:xfrm>
              <a:off x="52" y="4309200"/>
              <a:ext cx="231622" cy="834300"/>
              <a:chOff x="2688737" y="4301380"/>
              <a:chExt cx="231900" cy="834300"/>
            </a:xfrm>
          </p:grpSpPr>
          <p:sp>
            <p:nvSpPr>
              <p:cNvPr id="144" name="Google Shape;144;p2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1"/>
            <p:cNvGrpSpPr/>
            <p:nvPr/>
          </p:nvGrpSpPr>
          <p:grpSpPr>
            <a:xfrm>
              <a:off x="371406" y="4099200"/>
              <a:ext cx="231622" cy="1044300"/>
              <a:chOff x="2688737" y="4091380"/>
              <a:chExt cx="231900" cy="1044300"/>
            </a:xfrm>
          </p:grpSpPr>
          <p:sp>
            <p:nvSpPr>
              <p:cNvPr id="149" name="Google Shape;149;p2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1"/>
            <p:cNvGrpSpPr/>
            <p:nvPr/>
          </p:nvGrpSpPr>
          <p:grpSpPr>
            <a:xfrm>
              <a:off x="742761" y="4309200"/>
              <a:ext cx="231622" cy="834300"/>
              <a:chOff x="2688737" y="4301380"/>
              <a:chExt cx="231900" cy="834300"/>
            </a:xfrm>
          </p:grpSpPr>
          <p:sp>
            <p:nvSpPr>
              <p:cNvPr id="155" name="Google Shape;155;p2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1"/>
            <p:cNvGrpSpPr/>
            <p:nvPr/>
          </p:nvGrpSpPr>
          <p:grpSpPr>
            <a:xfrm>
              <a:off x="1114115" y="4518900"/>
              <a:ext cx="231622" cy="624600"/>
              <a:chOff x="2688737" y="4511080"/>
              <a:chExt cx="231900" cy="624600"/>
            </a:xfrm>
          </p:grpSpPr>
          <p:sp>
            <p:nvSpPr>
              <p:cNvPr id="160" name="Google Shape;160;p2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1"/>
            <p:cNvGrpSpPr/>
            <p:nvPr/>
          </p:nvGrpSpPr>
          <p:grpSpPr>
            <a:xfrm>
              <a:off x="1856753" y="4099200"/>
              <a:ext cx="231600" cy="1044300"/>
              <a:chOff x="1856753" y="4099200"/>
              <a:chExt cx="231600" cy="1044300"/>
            </a:xfrm>
          </p:grpSpPr>
          <p:sp>
            <p:nvSpPr>
              <p:cNvPr id="164" name="Google Shape;164;p2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1"/>
            <p:cNvGrpSpPr/>
            <p:nvPr/>
          </p:nvGrpSpPr>
          <p:grpSpPr>
            <a:xfrm>
              <a:off x="2228107" y="4309200"/>
              <a:ext cx="231600" cy="834300"/>
              <a:chOff x="2228107" y="4309200"/>
              <a:chExt cx="231600" cy="834300"/>
            </a:xfrm>
          </p:grpSpPr>
          <p:sp>
            <p:nvSpPr>
              <p:cNvPr id="170" name="Google Shape;170;p2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1"/>
            <p:cNvGrpSpPr/>
            <p:nvPr/>
          </p:nvGrpSpPr>
          <p:grpSpPr>
            <a:xfrm>
              <a:off x="2599462" y="4518900"/>
              <a:ext cx="231600" cy="624600"/>
              <a:chOff x="2599462" y="4518900"/>
              <a:chExt cx="231600" cy="624600"/>
            </a:xfrm>
          </p:grpSpPr>
          <p:sp>
            <p:nvSpPr>
              <p:cNvPr id="175" name="Google Shape;175;p2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1"/>
            <p:cNvGrpSpPr/>
            <p:nvPr/>
          </p:nvGrpSpPr>
          <p:grpSpPr>
            <a:xfrm>
              <a:off x="3342171" y="4099200"/>
              <a:ext cx="231600" cy="1044300"/>
              <a:chOff x="3342171" y="4099200"/>
              <a:chExt cx="231600" cy="1044300"/>
            </a:xfrm>
          </p:grpSpPr>
          <p:sp>
            <p:nvSpPr>
              <p:cNvPr id="179" name="Google Shape;179;p2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1"/>
            <p:cNvGrpSpPr/>
            <p:nvPr/>
          </p:nvGrpSpPr>
          <p:grpSpPr>
            <a:xfrm>
              <a:off x="3713525" y="4309200"/>
              <a:ext cx="231600" cy="834300"/>
              <a:chOff x="3713525" y="4309200"/>
              <a:chExt cx="231600" cy="834300"/>
            </a:xfrm>
          </p:grpSpPr>
          <p:sp>
            <p:nvSpPr>
              <p:cNvPr id="185" name="Google Shape;185;p2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1"/>
            <p:cNvGrpSpPr/>
            <p:nvPr/>
          </p:nvGrpSpPr>
          <p:grpSpPr>
            <a:xfrm>
              <a:off x="1485398" y="4309200"/>
              <a:ext cx="231600" cy="834300"/>
              <a:chOff x="1485398" y="4309200"/>
              <a:chExt cx="231600" cy="834300"/>
            </a:xfrm>
          </p:grpSpPr>
          <p:sp>
            <p:nvSpPr>
              <p:cNvPr id="190" name="Google Shape;190;p2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1"/>
            <p:cNvGrpSpPr/>
            <p:nvPr/>
          </p:nvGrpSpPr>
          <p:grpSpPr>
            <a:xfrm>
              <a:off x="4084879" y="4518900"/>
              <a:ext cx="231600" cy="624600"/>
              <a:chOff x="4084879" y="4518900"/>
              <a:chExt cx="231600" cy="624600"/>
            </a:xfrm>
          </p:grpSpPr>
          <p:sp>
            <p:nvSpPr>
              <p:cNvPr id="195" name="Google Shape;195;p2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1"/>
            <p:cNvGrpSpPr/>
            <p:nvPr/>
          </p:nvGrpSpPr>
          <p:grpSpPr>
            <a:xfrm>
              <a:off x="2970816" y="4309200"/>
              <a:ext cx="231600" cy="834300"/>
              <a:chOff x="2970816" y="4309200"/>
              <a:chExt cx="231600" cy="834300"/>
            </a:xfrm>
          </p:grpSpPr>
          <p:sp>
            <p:nvSpPr>
              <p:cNvPr id="199" name="Google Shape;199;p2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1"/>
            <p:cNvGrpSpPr/>
            <p:nvPr/>
          </p:nvGrpSpPr>
          <p:grpSpPr>
            <a:xfrm>
              <a:off x="4456234" y="4309200"/>
              <a:ext cx="231600" cy="834300"/>
              <a:chOff x="4456234" y="4309200"/>
              <a:chExt cx="231600" cy="834300"/>
            </a:xfrm>
          </p:grpSpPr>
          <p:sp>
            <p:nvSpPr>
              <p:cNvPr id="204" name="Google Shape;204;p2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1"/>
            <p:cNvGrpSpPr/>
            <p:nvPr/>
          </p:nvGrpSpPr>
          <p:grpSpPr>
            <a:xfrm>
              <a:off x="4827588" y="4099200"/>
              <a:ext cx="231600" cy="1044300"/>
              <a:chOff x="4827588" y="4099200"/>
              <a:chExt cx="231600" cy="1044300"/>
            </a:xfrm>
          </p:grpSpPr>
          <p:sp>
            <p:nvSpPr>
              <p:cNvPr id="209" name="Google Shape;209;p2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1"/>
            <p:cNvGrpSpPr/>
            <p:nvPr/>
          </p:nvGrpSpPr>
          <p:grpSpPr>
            <a:xfrm>
              <a:off x="5198943" y="4309200"/>
              <a:ext cx="231600" cy="834300"/>
              <a:chOff x="5198943" y="4309200"/>
              <a:chExt cx="231600" cy="834300"/>
            </a:xfrm>
          </p:grpSpPr>
          <p:sp>
            <p:nvSpPr>
              <p:cNvPr id="215" name="Google Shape;215;p2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1"/>
            <p:cNvGrpSpPr/>
            <p:nvPr/>
          </p:nvGrpSpPr>
          <p:grpSpPr>
            <a:xfrm>
              <a:off x="5570297" y="4518900"/>
              <a:ext cx="231600" cy="624600"/>
              <a:chOff x="5570297" y="4518900"/>
              <a:chExt cx="231600" cy="624600"/>
            </a:xfrm>
          </p:grpSpPr>
          <p:sp>
            <p:nvSpPr>
              <p:cNvPr id="220" name="Google Shape;220;p2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1"/>
            <p:cNvGrpSpPr/>
            <p:nvPr/>
          </p:nvGrpSpPr>
          <p:grpSpPr>
            <a:xfrm>
              <a:off x="5941652" y="4309200"/>
              <a:ext cx="231600" cy="834300"/>
              <a:chOff x="5941652" y="4309200"/>
              <a:chExt cx="231600" cy="834300"/>
            </a:xfrm>
          </p:grpSpPr>
          <p:sp>
            <p:nvSpPr>
              <p:cNvPr id="224" name="Google Shape;224;p2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1"/>
            <p:cNvGrpSpPr/>
            <p:nvPr/>
          </p:nvGrpSpPr>
          <p:grpSpPr>
            <a:xfrm>
              <a:off x="6313006" y="4099200"/>
              <a:ext cx="231600" cy="1044300"/>
              <a:chOff x="6313006" y="4099200"/>
              <a:chExt cx="231600" cy="1044300"/>
            </a:xfrm>
          </p:grpSpPr>
          <p:sp>
            <p:nvSpPr>
              <p:cNvPr id="229" name="Google Shape;229;p2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1"/>
            <p:cNvGrpSpPr/>
            <p:nvPr/>
          </p:nvGrpSpPr>
          <p:grpSpPr>
            <a:xfrm>
              <a:off x="6684361" y="4309200"/>
              <a:ext cx="231600" cy="834300"/>
              <a:chOff x="6684361" y="4309200"/>
              <a:chExt cx="231600" cy="834300"/>
            </a:xfrm>
          </p:grpSpPr>
          <p:sp>
            <p:nvSpPr>
              <p:cNvPr id="235" name="Google Shape;235;p2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1"/>
            <p:cNvGrpSpPr/>
            <p:nvPr/>
          </p:nvGrpSpPr>
          <p:grpSpPr>
            <a:xfrm>
              <a:off x="7055715" y="4518900"/>
              <a:ext cx="231600" cy="624600"/>
              <a:chOff x="7055715" y="4518900"/>
              <a:chExt cx="231600" cy="624600"/>
            </a:xfrm>
          </p:grpSpPr>
          <p:sp>
            <p:nvSpPr>
              <p:cNvPr id="240" name="Google Shape;240;p2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1"/>
            <p:cNvGrpSpPr/>
            <p:nvPr/>
          </p:nvGrpSpPr>
          <p:grpSpPr>
            <a:xfrm>
              <a:off x="7798424" y="4099200"/>
              <a:ext cx="231600" cy="1044300"/>
              <a:chOff x="7798424" y="4099200"/>
              <a:chExt cx="231600" cy="1044300"/>
            </a:xfrm>
          </p:grpSpPr>
          <p:sp>
            <p:nvSpPr>
              <p:cNvPr id="244" name="Google Shape;244;p2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1"/>
            <p:cNvGrpSpPr/>
            <p:nvPr/>
          </p:nvGrpSpPr>
          <p:grpSpPr>
            <a:xfrm>
              <a:off x="8169779" y="4309200"/>
              <a:ext cx="231600" cy="834300"/>
              <a:chOff x="8169779" y="4309200"/>
              <a:chExt cx="231600" cy="834300"/>
            </a:xfrm>
          </p:grpSpPr>
          <p:sp>
            <p:nvSpPr>
              <p:cNvPr id="250" name="Google Shape;250;p2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1"/>
            <p:cNvGrpSpPr/>
            <p:nvPr/>
          </p:nvGrpSpPr>
          <p:grpSpPr>
            <a:xfrm>
              <a:off x="7427070" y="4309200"/>
              <a:ext cx="231600" cy="834300"/>
              <a:chOff x="7427070" y="4309200"/>
              <a:chExt cx="231600" cy="834300"/>
            </a:xfrm>
          </p:grpSpPr>
          <p:sp>
            <p:nvSpPr>
              <p:cNvPr id="255" name="Google Shape;255;p2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1"/>
            <p:cNvGrpSpPr/>
            <p:nvPr/>
          </p:nvGrpSpPr>
          <p:grpSpPr>
            <a:xfrm>
              <a:off x="8541133" y="4518900"/>
              <a:ext cx="231600" cy="624600"/>
              <a:chOff x="8541133" y="4518900"/>
              <a:chExt cx="231600" cy="624600"/>
            </a:xfrm>
          </p:grpSpPr>
          <p:sp>
            <p:nvSpPr>
              <p:cNvPr id="260" name="Google Shape;260;p2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1"/>
            <p:cNvGrpSpPr/>
            <p:nvPr/>
          </p:nvGrpSpPr>
          <p:grpSpPr>
            <a:xfrm>
              <a:off x="8912488" y="4309200"/>
              <a:ext cx="231600" cy="834300"/>
              <a:chOff x="8912488" y="4309200"/>
              <a:chExt cx="231600" cy="834300"/>
            </a:xfrm>
          </p:grpSpPr>
          <p:sp>
            <p:nvSpPr>
              <p:cNvPr id="264" name="Google Shape;264;p2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3"/>
          <p:cNvGrpSpPr/>
          <p:nvPr/>
        </p:nvGrpSpPr>
        <p:grpSpPr>
          <a:xfrm>
            <a:off x="625966" y="299376"/>
            <a:ext cx="999312" cy="999312"/>
            <a:chOff x="348199" y="179450"/>
            <a:chExt cx="1116300" cy="1116300"/>
          </a:xfrm>
        </p:grpSpPr>
        <p:sp>
          <p:nvSpPr>
            <p:cNvPr id="51" name="Google Shape;51;p1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4"/>
          <p:cNvGrpSpPr/>
          <p:nvPr/>
        </p:nvGrpSpPr>
        <p:grpSpPr>
          <a:xfrm>
            <a:off x="146769" y="3406"/>
            <a:ext cx="1233214" cy="1384535"/>
            <a:chOff x="146769" y="3406"/>
            <a:chExt cx="1233214" cy="1384535"/>
          </a:xfrm>
        </p:grpSpPr>
        <p:grpSp>
          <p:nvGrpSpPr>
            <p:cNvPr id="58" name="Google Shape;58;p14"/>
            <p:cNvGrpSpPr/>
            <p:nvPr/>
          </p:nvGrpSpPr>
          <p:grpSpPr>
            <a:xfrm>
              <a:off x="1063183" y="3406"/>
              <a:ext cx="316800" cy="688513"/>
              <a:chOff x="1063183" y="3406"/>
              <a:chExt cx="316800" cy="688513"/>
            </a:xfrm>
          </p:grpSpPr>
          <p:sp>
            <p:nvSpPr>
              <p:cNvPr id="59" name="Google Shape;59;p14"/>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4"/>
            <p:cNvGrpSpPr/>
            <p:nvPr/>
          </p:nvGrpSpPr>
          <p:grpSpPr>
            <a:xfrm>
              <a:off x="604976" y="3406"/>
              <a:ext cx="316800" cy="1036524"/>
              <a:chOff x="604976" y="3406"/>
              <a:chExt cx="316800" cy="1036524"/>
            </a:xfrm>
          </p:grpSpPr>
          <p:sp>
            <p:nvSpPr>
              <p:cNvPr id="62" name="Google Shape;62;p14"/>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4"/>
            <p:cNvGrpSpPr/>
            <p:nvPr/>
          </p:nvGrpSpPr>
          <p:grpSpPr>
            <a:xfrm>
              <a:off x="146769" y="3406"/>
              <a:ext cx="316800" cy="1384535"/>
              <a:chOff x="146769" y="3406"/>
              <a:chExt cx="316800" cy="1384535"/>
            </a:xfrm>
          </p:grpSpPr>
          <p:sp>
            <p:nvSpPr>
              <p:cNvPr id="66" name="Google Shape;66;p14"/>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4"/>
          <p:cNvGrpSpPr/>
          <p:nvPr/>
        </p:nvGrpSpPr>
        <p:grpSpPr>
          <a:xfrm>
            <a:off x="6775084" y="2904008"/>
            <a:ext cx="2186147" cy="2239500"/>
            <a:chOff x="6775084" y="2904008"/>
            <a:chExt cx="2186147" cy="2239500"/>
          </a:xfrm>
        </p:grpSpPr>
        <p:grpSp>
          <p:nvGrpSpPr>
            <p:cNvPr id="71" name="Google Shape;71;p14"/>
            <p:cNvGrpSpPr/>
            <p:nvPr/>
          </p:nvGrpSpPr>
          <p:grpSpPr>
            <a:xfrm>
              <a:off x="6775084" y="4253708"/>
              <a:ext cx="409500" cy="889800"/>
              <a:chOff x="6775084" y="4253708"/>
              <a:chExt cx="409500" cy="889800"/>
            </a:xfrm>
          </p:grpSpPr>
          <p:sp>
            <p:nvSpPr>
              <p:cNvPr id="72" name="Google Shape;72;p14"/>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4"/>
            <p:cNvGrpSpPr/>
            <p:nvPr/>
          </p:nvGrpSpPr>
          <p:grpSpPr>
            <a:xfrm>
              <a:off x="7367299" y="3804008"/>
              <a:ext cx="409500" cy="1339500"/>
              <a:chOff x="7367299" y="3804008"/>
              <a:chExt cx="409500" cy="1339500"/>
            </a:xfrm>
          </p:grpSpPr>
          <p:sp>
            <p:nvSpPr>
              <p:cNvPr id="75" name="Google Shape;75;p14"/>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4"/>
            <p:cNvGrpSpPr/>
            <p:nvPr/>
          </p:nvGrpSpPr>
          <p:grpSpPr>
            <a:xfrm>
              <a:off x="7959516" y="3354008"/>
              <a:ext cx="409500" cy="1789500"/>
              <a:chOff x="7959516" y="3354008"/>
              <a:chExt cx="409500" cy="1789500"/>
            </a:xfrm>
          </p:grpSpPr>
          <p:sp>
            <p:nvSpPr>
              <p:cNvPr id="79" name="Google Shape;79;p14"/>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4"/>
            <p:cNvGrpSpPr/>
            <p:nvPr/>
          </p:nvGrpSpPr>
          <p:grpSpPr>
            <a:xfrm>
              <a:off x="8551731" y="2904008"/>
              <a:ext cx="409500" cy="2239500"/>
              <a:chOff x="8551731" y="2904008"/>
              <a:chExt cx="409500" cy="2239500"/>
            </a:xfrm>
          </p:grpSpPr>
          <p:sp>
            <p:nvSpPr>
              <p:cNvPr id="84" name="Google Shape;84;p14"/>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5"/>
          <p:cNvGrpSpPr/>
          <p:nvPr/>
        </p:nvGrpSpPr>
        <p:grpSpPr>
          <a:xfrm>
            <a:off x="625966" y="299376"/>
            <a:ext cx="999312" cy="999312"/>
            <a:chOff x="348199" y="179450"/>
            <a:chExt cx="1116300" cy="1116300"/>
          </a:xfrm>
        </p:grpSpPr>
        <p:sp>
          <p:nvSpPr>
            <p:cNvPr id="93" name="Google Shape;93;p1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6"/>
          <p:cNvGrpSpPr/>
          <p:nvPr/>
        </p:nvGrpSpPr>
        <p:grpSpPr>
          <a:xfrm>
            <a:off x="625966" y="299376"/>
            <a:ext cx="999312" cy="999312"/>
            <a:chOff x="348199" y="179450"/>
            <a:chExt cx="1116300" cy="1116300"/>
          </a:xfrm>
        </p:grpSpPr>
        <p:sp>
          <p:nvSpPr>
            <p:cNvPr id="101" name="Google Shape;101;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7"/>
          <p:cNvGrpSpPr/>
          <p:nvPr/>
        </p:nvGrpSpPr>
        <p:grpSpPr>
          <a:xfrm>
            <a:off x="625966" y="299376"/>
            <a:ext cx="999312" cy="999312"/>
            <a:chOff x="348199" y="179450"/>
            <a:chExt cx="1116300" cy="1116300"/>
          </a:xfrm>
        </p:grpSpPr>
        <p:sp>
          <p:nvSpPr>
            <p:cNvPr id="107" name="Google Shape;107;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8"/>
          <p:cNvGrpSpPr/>
          <p:nvPr/>
        </p:nvGrpSpPr>
        <p:grpSpPr>
          <a:xfrm>
            <a:off x="6866714" y="1255"/>
            <a:ext cx="2267380" cy="2601741"/>
            <a:chOff x="6790514" y="1255"/>
            <a:chExt cx="2267380" cy="2601741"/>
          </a:xfrm>
        </p:grpSpPr>
        <p:grpSp>
          <p:nvGrpSpPr>
            <p:cNvPr id="114" name="Google Shape;114;p18"/>
            <p:cNvGrpSpPr/>
            <p:nvPr/>
          </p:nvGrpSpPr>
          <p:grpSpPr>
            <a:xfrm>
              <a:off x="7067536" y="1255"/>
              <a:ext cx="1990358" cy="1990303"/>
              <a:chOff x="7067536" y="1255"/>
              <a:chExt cx="1990358" cy="1990303"/>
            </a:xfrm>
          </p:grpSpPr>
          <p:sp>
            <p:nvSpPr>
              <p:cNvPr id="115" name="Google Shape;115;p1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8"/>
            <p:cNvGrpSpPr/>
            <p:nvPr/>
          </p:nvGrpSpPr>
          <p:grpSpPr>
            <a:xfrm>
              <a:off x="8207126" y="1807997"/>
              <a:ext cx="795000" cy="795000"/>
              <a:chOff x="8207126" y="1807997"/>
              <a:chExt cx="795000" cy="795000"/>
            </a:xfrm>
          </p:grpSpPr>
          <p:sp>
            <p:nvSpPr>
              <p:cNvPr id="119" name="Google Shape;119;p1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8"/>
            <p:cNvGrpSpPr/>
            <p:nvPr/>
          </p:nvGrpSpPr>
          <p:grpSpPr>
            <a:xfrm>
              <a:off x="6790514" y="118857"/>
              <a:ext cx="548700" cy="548700"/>
              <a:chOff x="6790514" y="118857"/>
              <a:chExt cx="548700" cy="548700"/>
            </a:xfrm>
          </p:grpSpPr>
          <p:sp>
            <p:nvSpPr>
              <p:cNvPr id="123" name="Google Shape;123;p1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9"/>
          <p:cNvGrpSpPr/>
          <p:nvPr/>
        </p:nvGrpSpPr>
        <p:grpSpPr>
          <a:xfrm>
            <a:off x="625966" y="299376"/>
            <a:ext cx="999312" cy="999312"/>
            <a:chOff x="348199" y="179450"/>
            <a:chExt cx="1116300" cy="1116300"/>
          </a:xfrm>
        </p:grpSpPr>
        <p:sp>
          <p:nvSpPr>
            <p:cNvPr id="129" name="Google Shape;129;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0"/>
          <p:cNvGrpSpPr/>
          <p:nvPr/>
        </p:nvGrpSpPr>
        <p:grpSpPr>
          <a:xfrm>
            <a:off x="713373" y="3847119"/>
            <a:ext cx="825392" cy="825392"/>
            <a:chOff x="348199" y="179450"/>
            <a:chExt cx="1116300" cy="1116300"/>
          </a:xfrm>
        </p:grpSpPr>
        <p:sp>
          <p:nvSpPr>
            <p:cNvPr id="137" name="Google Shape;137;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800"/>
              <a:t>GEOGRAPHY AND TIMESTAMP OF SPAM TWEETS(Determining the type of tweets, location, datetime, Positive and Negative tweets)</a:t>
            </a:r>
            <a:endParaRPr/>
          </a:p>
        </p:txBody>
      </p:sp>
      <p:sp>
        <p:nvSpPr>
          <p:cNvPr id="278" name="Google Shape;278;p1"/>
          <p:cNvSpPr txBox="1"/>
          <p:nvPr>
            <p:ph idx="1" type="subTitle"/>
          </p:nvPr>
        </p:nvSpPr>
        <p:spPr>
          <a:xfrm>
            <a:off x="824000" y="3596300"/>
            <a:ext cx="4255500" cy="989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SzPct val="129032"/>
              <a:buNone/>
            </a:pPr>
            <a:r>
              <a:rPr lang="en"/>
              <a:t>Group 7 Team Members:</a:t>
            </a:r>
            <a:endParaRPr/>
          </a:p>
          <a:p>
            <a:pPr indent="0" lvl="0" marL="0" rtl="0" algn="l">
              <a:lnSpc>
                <a:spcPct val="100000"/>
              </a:lnSpc>
              <a:spcBef>
                <a:spcPts val="0"/>
              </a:spcBef>
              <a:spcAft>
                <a:spcPts val="0"/>
              </a:spcAft>
              <a:buSzPct val="129032"/>
              <a:buNone/>
            </a:pPr>
            <a:r>
              <a:rPr lang="en"/>
              <a:t>Mounika Nuchu</a:t>
            </a:r>
            <a:endParaRPr/>
          </a:p>
          <a:p>
            <a:pPr indent="0" lvl="0" marL="0" rtl="0" algn="l">
              <a:lnSpc>
                <a:spcPct val="100000"/>
              </a:lnSpc>
              <a:spcBef>
                <a:spcPts val="0"/>
              </a:spcBef>
              <a:spcAft>
                <a:spcPts val="0"/>
              </a:spcAft>
              <a:buSzPct val="129032"/>
              <a:buNone/>
            </a:pPr>
            <a:r>
              <a:rPr lang="en"/>
              <a:t>Anitha Nari</a:t>
            </a:r>
            <a:endParaRPr/>
          </a:p>
          <a:p>
            <a:pPr indent="0" lvl="0" marL="0" rtl="0" algn="l">
              <a:lnSpc>
                <a:spcPct val="100000"/>
              </a:lnSpc>
              <a:spcBef>
                <a:spcPts val="0"/>
              </a:spcBef>
              <a:spcAft>
                <a:spcPts val="0"/>
              </a:spcAft>
              <a:buSzPct val="129032"/>
              <a:buNone/>
            </a:pPr>
            <a:r>
              <a:rPr lang="en"/>
              <a:t>Monisha Mahitha boddu</a:t>
            </a:r>
            <a:endParaRPr/>
          </a:p>
          <a:p>
            <a:pPr indent="0" lvl="0" marL="0" rtl="0" algn="l">
              <a:lnSpc>
                <a:spcPct val="100000"/>
              </a:lnSpc>
              <a:spcBef>
                <a:spcPts val="0"/>
              </a:spcBef>
              <a:spcAft>
                <a:spcPts val="0"/>
              </a:spcAft>
              <a:buSzPct val="129032"/>
              <a:buNone/>
            </a:pPr>
            <a:r>
              <a:rPr lang="en"/>
              <a:t>Vijayalakshmi Peppala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1ee9791635_0_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339" name="Google Shape;339;g21ee9791635_0_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40" name="Google Shape;340;g21ee9791635_0_0"/>
          <p:cNvPicPr preferRelativeResize="0"/>
          <p:nvPr/>
        </p:nvPicPr>
        <p:blipFill>
          <a:blip r:embed="rId3">
            <a:alphaModFix/>
          </a:blip>
          <a:stretch>
            <a:fillRect/>
          </a:stretch>
        </p:blipFill>
        <p:spPr>
          <a:xfrm>
            <a:off x="3577950" y="371475"/>
            <a:ext cx="4191000" cy="428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1ee9791635_0_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0000" lnSpcReduction="20000"/>
          </a:bodyPr>
          <a:lstStyle/>
          <a:p>
            <a:pPr indent="0" lvl="0" marL="0" rtl="0" algn="just">
              <a:lnSpc>
                <a:spcPct val="107916"/>
              </a:lnSpc>
              <a:spcBef>
                <a:spcPts val="0"/>
              </a:spcBef>
              <a:spcAft>
                <a:spcPts val="0"/>
              </a:spcAft>
              <a:buNone/>
            </a:pPr>
            <a:r>
              <a:rPr lang="en" sz="1800">
                <a:solidFill>
                  <a:srgbClr val="000000"/>
                </a:solidFill>
                <a:latin typeface="Times New Roman"/>
                <a:ea typeface="Times New Roman"/>
                <a:cs typeface="Times New Roman"/>
                <a:sym typeface="Times New Roman"/>
              </a:rPr>
              <a:t>The architectural design comprises of three primary constituents, namely Preprocessing, Model, and Postprocessing.</a:t>
            </a:r>
            <a:endParaRPr sz="18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sz="1800">
                <a:solidFill>
                  <a:srgbClr val="000000"/>
                </a:solidFill>
                <a:latin typeface="Times New Roman"/>
                <a:ea typeface="Times New Roman"/>
                <a:cs typeface="Times New Roman"/>
                <a:sym typeface="Times New Roman"/>
              </a:rPr>
              <a:t>The </a:t>
            </a:r>
            <a:r>
              <a:rPr b="1" lang="en" sz="1800">
                <a:solidFill>
                  <a:srgbClr val="000000"/>
                </a:solidFill>
                <a:latin typeface="Times New Roman"/>
                <a:ea typeface="Times New Roman"/>
                <a:cs typeface="Times New Roman"/>
                <a:sym typeface="Times New Roman"/>
              </a:rPr>
              <a:t>Preprocessing</a:t>
            </a:r>
            <a:r>
              <a:rPr lang="en" sz="1800">
                <a:solidFill>
                  <a:srgbClr val="000000"/>
                </a:solidFill>
                <a:latin typeface="Times New Roman"/>
                <a:ea typeface="Times New Roman"/>
                <a:cs typeface="Times New Roman"/>
                <a:sym typeface="Times New Roman"/>
              </a:rPr>
              <a:t> module retrieves tweets and associated metadata from a database and subsequently transmits them to the Cleaning component for the purpose of performing cleaning and transformation operations.</a:t>
            </a:r>
            <a:endParaRPr sz="18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sz="1800">
                <a:solidFill>
                  <a:srgbClr val="000000"/>
                </a:solidFill>
                <a:latin typeface="Times New Roman"/>
                <a:ea typeface="Times New Roman"/>
                <a:cs typeface="Times New Roman"/>
                <a:sym typeface="Times New Roman"/>
              </a:rPr>
              <a:t>The </a:t>
            </a:r>
            <a:r>
              <a:rPr b="1" lang="en" sz="1800">
                <a:solidFill>
                  <a:srgbClr val="000000"/>
                </a:solidFill>
                <a:latin typeface="Times New Roman"/>
                <a:ea typeface="Times New Roman"/>
                <a:cs typeface="Times New Roman"/>
                <a:sym typeface="Times New Roman"/>
              </a:rPr>
              <a:t>Model </a:t>
            </a:r>
            <a:r>
              <a:rPr lang="en" sz="1800">
                <a:solidFill>
                  <a:srgbClr val="000000"/>
                </a:solidFill>
                <a:latin typeface="Times New Roman"/>
                <a:ea typeface="Times New Roman"/>
                <a:cs typeface="Times New Roman"/>
                <a:sym typeface="Times New Roman"/>
              </a:rPr>
              <a:t>component receives the preprocessed data and generates a model by training it with diverse algorithms.</a:t>
            </a:r>
            <a:endParaRPr sz="18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rPr lang="en" sz="1800">
                <a:solidFill>
                  <a:srgbClr val="000000"/>
                </a:solidFill>
                <a:latin typeface="Times New Roman"/>
                <a:ea typeface="Times New Roman"/>
                <a:cs typeface="Times New Roman"/>
                <a:sym typeface="Times New Roman"/>
              </a:rPr>
              <a:t>The </a:t>
            </a:r>
            <a:r>
              <a:rPr b="1" lang="en" sz="1800">
                <a:solidFill>
                  <a:srgbClr val="000000"/>
                </a:solidFill>
                <a:latin typeface="Times New Roman"/>
                <a:ea typeface="Times New Roman"/>
                <a:cs typeface="Times New Roman"/>
                <a:sym typeface="Times New Roman"/>
              </a:rPr>
              <a:t>Postprocessing </a:t>
            </a:r>
            <a:r>
              <a:rPr lang="en" sz="1800">
                <a:solidFill>
                  <a:srgbClr val="000000"/>
                </a:solidFill>
                <a:latin typeface="Times New Roman"/>
                <a:ea typeface="Times New Roman"/>
                <a:cs typeface="Times New Roman"/>
                <a:sym typeface="Times New Roman"/>
              </a:rPr>
              <a:t>module is responsible for producing visual representations through the utilization of diverse plots and charts based on the predictions.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1ee9791635_0_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 Diagram</a:t>
            </a:r>
            <a:endParaRPr/>
          </a:p>
        </p:txBody>
      </p:sp>
      <p:sp>
        <p:nvSpPr>
          <p:cNvPr id="351" name="Google Shape;351;g21ee9791635_0_14"/>
          <p:cNvSpPr txBox="1"/>
          <p:nvPr>
            <p:ph idx="1" type="body"/>
          </p:nvPr>
        </p:nvSpPr>
        <p:spPr>
          <a:xfrm>
            <a:off x="1303800" y="1152900"/>
            <a:ext cx="7030500" cy="33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52" name="Google Shape;352;g21ee9791635_0_14"/>
          <p:cNvPicPr preferRelativeResize="0"/>
          <p:nvPr/>
        </p:nvPicPr>
        <p:blipFill>
          <a:blip r:embed="rId3">
            <a:alphaModFix/>
          </a:blip>
          <a:stretch>
            <a:fillRect/>
          </a:stretch>
        </p:blipFill>
        <p:spPr>
          <a:xfrm>
            <a:off x="5130300" y="28575"/>
            <a:ext cx="2419350" cy="508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1ee9791635_0_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50000"/>
              </a:lnSpc>
              <a:spcBef>
                <a:spcPts val="0"/>
              </a:spcBef>
              <a:spcAft>
                <a:spcPts val="0"/>
              </a:spcAft>
              <a:buNone/>
            </a:pPr>
            <a:r>
              <a:rPr lang="en" sz="1800">
                <a:solidFill>
                  <a:srgbClr val="000000"/>
                </a:solidFill>
                <a:latin typeface="Times New Roman"/>
                <a:ea typeface="Times New Roman"/>
                <a:cs typeface="Times New Roman"/>
                <a:sym typeface="Times New Roman"/>
              </a:rPr>
              <a:t>The workflow commences with the User initiating a query to retrieve tweets and associated metadata from the database.</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The tweets and associated metadata are extracted from the database and subsequently forwarded to the Cleaning module for the purpose of cleaning and transformation.</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800">
                <a:solidFill>
                  <a:srgbClr val="000000"/>
                </a:solidFill>
                <a:latin typeface="Times New Roman"/>
                <a:ea typeface="Times New Roman"/>
                <a:cs typeface="Times New Roman"/>
                <a:sym typeface="Times New Roman"/>
              </a:rPr>
              <a:t>The data that has been cleaned and transformed is subsequently transmitted to the Feature Engineering module, where features and labels are prepared for the purpose of training.</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None/>
            </a:pPr>
            <a:r>
              <a:rPr lang="en" sz="1800">
                <a:solidFill>
                  <a:srgbClr val="000000"/>
                </a:solidFill>
                <a:latin typeface="Times New Roman"/>
                <a:ea typeface="Times New Roman"/>
                <a:cs typeface="Times New Roman"/>
                <a:sym typeface="Times New Roman"/>
              </a:rPr>
              <a:t>The features and labels that have been prepared are subsequently transferred to the Training module, where a model is trained utilizing diverse algorithms.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1ee9791635_0_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b="0" lang="en" sz="1800">
                <a:solidFill>
                  <a:srgbClr val="000000"/>
                </a:solidFill>
                <a:latin typeface="Times New Roman"/>
                <a:ea typeface="Times New Roman"/>
                <a:cs typeface="Times New Roman"/>
                <a:sym typeface="Times New Roman"/>
              </a:rPr>
              <a:t>Plot of top 10 locations with highest sentiment scores</a:t>
            </a:r>
            <a:endParaRPr/>
          </a:p>
        </p:txBody>
      </p:sp>
      <p:sp>
        <p:nvSpPr>
          <p:cNvPr id="363" name="Google Shape;363;g21ee9791635_0_26"/>
          <p:cNvSpPr txBox="1"/>
          <p:nvPr>
            <p:ph idx="1" type="body"/>
          </p:nvPr>
        </p:nvSpPr>
        <p:spPr>
          <a:xfrm>
            <a:off x="1303800" y="1326750"/>
            <a:ext cx="7030500" cy="36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descr="C:\Users\George M. Oyosa\AppData\Local\Microsoft\Windows\INetCache\Content.MSO\CC8A72DE.tmp" id="364" name="Google Shape;364;g21ee9791635_0_26"/>
          <p:cNvPicPr preferRelativeResize="0"/>
          <p:nvPr/>
        </p:nvPicPr>
        <p:blipFill>
          <a:blip r:embed="rId3">
            <a:alphaModFix/>
          </a:blip>
          <a:stretch>
            <a:fillRect/>
          </a:stretch>
        </p:blipFill>
        <p:spPr>
          <a:xfrm>
            <a:off x="1399200" y="1378500"/>
            <a:ext cx="6220201" cy="354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1ee9791635_0_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descr="C:\Users\George M. Oyosa\AppData\Local\Microsoft\Windows\INetCache\Content.MSO\DB57029C.tmp" id="370" name="Google Shape;370;g21ee9791635_0_35"/>
          <p:cNvPicPr preferRelativeResize="0"/>
          <p:nvPr/>
        </p:nvPicPr>
        <p:blipFill>
          <a:blip r:embed="rId3">
            <a:alphaModFix/>
          </a:blip>
          <a:stretch>
            <a:fillRect/>
          </a:stretch>
        </p:blipFill>
        <p:spPr>
          <a:xfrm>
            <a:off x="1303800" y="1704750"/>
            <a:ext cx="7030501" cy="296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1ee9791635_0_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lang="en" sz="1800">
                <a:solidFill>
                  <a:srgbClr val="000000"/>
                </a:solidFill>
                <a:latin typeface="Times New Roman"/>
                <a:ea typeface="Times New Roman"/>
                <a:cs typeface="Times New Roman"/>
                <a:sym typeface="Times New Roman"/>
              </a:rPr>
              <a:t>An interesting observation was made when analyzing the sentiment based on whether the user was verified or not. It was found that for unverified users (0), the average sentiment was closer to zero than for verified users as can be seen.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1ee9791635_0_4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descr="C:\Users\George M. Oyosa\AppData\Local\Microsoft\Windows\INetCache\Content.MSO\A79A2F0A.tmp" id="381" name="Google Shape;381;g21ee9791635_0_47"/>
          <p:cNvPicPr preferRelativeResize="0"/>
          <p:nvPr/>
        </p:nvPicPr>
        <p:blipFill>
          <a:blip r:embed="rId3">
            <a:alphaModFix/>
          </a:blip>
          <a:stretch>
            <a:fillRect/>
          </a:stretch>
        </p:blipFill>
        <p:spPr>
          <a:xfrm>
            <a:off x="1450925" y="1990050"/>
            <a:ext cx="5712726" cy="254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1ee9791635_0_5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lang="en" sz="1800">
                <a:solidFill>
                  <a:srgbClr val="000000"/>
                </a:solidFill>
                <a:latin typeface="Times New Roman"/>
                <a:ea typeface="Times New Roman"/>
                <a:cs typeface="Times New Roman"/>
                <a:sym typeface="Times New Roman"/>
              </a:rPr>
              <a:t>Other interesting observations were made when analyzing the sentiment value and the review length.</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None/>
            </a:pPr>
            <a:r>
              <a:rPr lang="en" sz="1800">
                <a:solidFill>
                  <a:srgbClr val="000000"/>
                </a:solidFill>
                <a:latin typeface="Times New Roman"/>
                <a:ea typeface="Times New Roman"/>
                <a:cs typeface="Times New Roman"/>
                <a:sym typeface="Times New Roman"/>
              </a:rPr>
              <a:t>For this observation, it was found out that the longer the length of the review, the higher the sentiment value.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457200" lvl="0" marL="914400" rtl="0" algn="l">
              <a:lnSpc>
                <a:spcPct val="115000"/>
              </a:lnSpc>
              <a:spcBef>
                <a:spcPts val="0"/>
              </a:spcBef>
              <a:spcAft>
                <a:spcPts val="0"/>
              </a:spcAft>
              <a:buSzPts val="1300"/>
              <a:buNone/>
            </a:pPr>
            <a:r>
              <a:t/>
            </a:r>
            <a:endParaRPr sz="5000"/>
          </a:p>
          <a:p>
            <a:pPr indent="457200" lvl="0" marL="914400" rtl="0" algn="l">
              <a:lnSpc>
                <a:spcPct val="115000"/>
              </a:lnSpc>
              <a:spcBef>
                <a:spcPts val="1200"/>
              </a:spcBef>
              <a:spcAft>
                <a:spcPts val="1200"/>
              </a:spcAft>
              <a:buSzPts val="1300"/>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Workflow</a:t>
            </a:r>
            <a:endParaRPr/>
          </a:p>
        </p:txBody>
      </p:sp>
      <p:sp>
        <p:nvSpPr>
          <p:cNvPr id="284" name="Google Shape;284;p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85" name="Google Shape;285;p2"/>
          <p:cNvPicPr preferRelativeResize="0"/>
          <p:nvPr/>
        </p:nvPicPr>
        <p:blipFill rotWithShape="1">
          <a:blip r:embed="rId3">
            <a:alphaModFix/>
          </a:blip>
          <a:srcRect b="0" l="0" r="0" t="0"/>
          <a:stretch/>
        </p:blipFill>
        <p:spPr>
          <a:xfrm>
            <a:off x="661250" y="1990050"/>
            <a:ext cx="7915275" cy="254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Functions for code, tokenize, sentiment Analysis</a:t>
            </a:r>
            <a:endParaRPr/>
          </a:p>
        </p:txBody>
      </p:sp>
      <p:sp>
        <p:nvSpPr>
          <p:cNvPr id="291" name="Google Shape;291;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92" name="Google Shape;292;p3"/>
          <p:cNvPicPr preferRelativeResize="0"/>
          <p:nvPr/>
        </p:nvPicPr>
        <p:blipFill rotWithShape="1">
          <a:blip r:embed="rId3">
            <a:alphaModFix/>
          </a:blip>
          <a:srcRect b="0" l="0" r="0" t="0"/>
          <a:stretch/>
        </p:blipFill>
        <p:spPr>
          <a:xfrm>
            <a:off x="933612" y="1730200"/>
            <a:ext cx="8262926" cy="329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Loading of Dataset</a:t>
            </a:r>
            <a:endParaRPr/>
          </a:p>
        </p:txBody>
      </p:sp>
      <p:sp>
        <p:nvSpPr>
          <p:cNvPr id="298" name="Google Shape;298;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99" name="Google Shape;299;p4"/>
          <p:cNvPicPr preferRelativeResize="0"/>
          <p:nvPr/>
        </p:nvPicPr>
        <p:blipFill rotWithShape="1">
          <a:blip r:embed="rId3">
            <a:alphaModFix/>
          </a:blip>
          <a:srcRect b="0" l="0" r="0" t="0"/>
          <a:stretch/>
        </p:blipFill>
        <p:spPr>
          <a:xfrm>
            <a:off x="1303800" y="1691050"/>
            <a:ext cx="6800599" cy="3162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Cleaning of tweets for further analysis and generating cloud</a:t>
            </a:r>
            <a:endParaRPr/>
          </a:p>
        </p:txBody>
      </p:sp>
      <p:sp>
        <p:nvSpPr>
          <p:cNvPr id="305" name="Google Shape;305;p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06" name="Google Shape;306;p5"/>
          <p:cNvPicPr preferRelativeResize="0"/>
          <p:nvPr/>
        </p:nvPicPr>
        <p:blipFill rotWithShape="1">
          <a:blip r:embed="rId3">
            <a:alphaModFix/>
          </a:blip>
          <a:srcRect b="0" l="0" r="0" t="0"/>
          <a:stretch/>
        </p:blipFill>
        <p:spPr>
          <a:xfrm>
            <a:off x="319875" y="1732450"/>
            <a:ext cx="8504250" cy="341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Generating Bar graph</a:t>
            </a:r>
            <a:endParaRPr/>
          </a:p>
        </p:txBody>
      </p:sp>
      <p:sp>
        <p:nvSpPr>
          <p:cNvPr id="312" name="Google Shape;312;p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13" name="Google Shape;313;p6"/>
          <p:cNvPicPr preferRelativeResize="0"/>
          <p:nvPr/>
        </p:nvPicPr>
        <p:blipFill rotWithShape="1">
          <a:blip r:embed="rId3">
            <a:alphaModFix/>
          </a:blip>
          <a:srcRect b="0" l="0" r="0" t="0"/>
          <a:stretch/>
        </p:blipFill>
        <p:spPr>
          <a:xfrm>
            <a:off x="745700" y="1732450"/>
            <a:ext cx="7030501" cy="3322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Positive and negative tweets</a:t>
            </a:r>
            <a:endParaRPr/>
          </a:p>
        </p:txBody>
      </p:sp>
      <p:sp>
        <p:nvSpPr>
          <p:cNvPr id="319" name="Google Shape;319;p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20" name="Google Shape;320;p7"/>
          <p:cNvPicPr preferRelativeResize="0"/>
          <p:nvPr/>
        </p:nvPicPr>
        <p:blipFill rotWithShape="1">
          <a:blip r:embed="rId3">
            <a:alphaModFix/>
          </a:blip>
          <a:srcRect b="0" l="0" r="0" t="0"/>
          <a:stretch/>
        </p:blipFill>
        <p:spPr>
          <a:xfrm>
            <a:off x="1099075" y="1732450"/>
            <a:ext cx="7760376" cy="3711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Generating Positive and negative tweets in Pie chart</a:t>
            </a:r>
            <a:endParaRPr/>
          </a:p>
        </p:txBody>
      </p:sp>
      <p:sp>
        <p:nvSpPr>
          <p:cNvPr id="326" name="Google Shape;326;p8"/>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27" name="Google Shape;327;p8"/>
          <p:cNvPicPr preferRelativeResize="0"/>
          <p:nvPr/>
        </p:nvPicPr>
        <p:blipFill rotWithShape="1">
          <a:blip r:embed="rId3">
            <a:alphaModFix/>
          </a:blip>
          <a:srcRect b="0" l="0" r="0" t="0"/>
          <a:stretch/>
        </p:blipFill>
        <p:spPr>
          <a:xfrm>
            <a:off x="1233600" y="1990050"/>
            <a:ext cx="6275475" cy="315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Features</a:t>
            </a:r>
            <a:endParaRPr/>
          </a:p>
        </p:txBody>
      </p:sp>
      <p:sp>
        <p:nvSpPr>
          <p:cNvPr id="333" name="Google Shape;333;p9"/>
          <p:cNvSpPr txBox="1"/>
          <p:nvPr>
            <p:ph idx="1" type="body"/>
          </p:nvPr>
        </p:nvSpPr>
        <p:spPr>
          <a:xfrm>
            <a:off x="1303800" y="1990050"/>
            <a:ext cx="7415700" cy="3012600"/>
          </a:xfrm>
          <a:prstGeom prst="rect">
            <a:avLst/>
          </a:prstGeom>
          <a:noFill/>
          <a:ln>
            <a:noFill/>
          </a:ln>
        </p:spPr>
        <p:txBody>
          <a:bodyPr anchorCtr="0" anchor="t" bIns="91425" lIns="91425" spcFirstLastPara="1" rIns="91425" wrap="square" tIns="91425">
            <a:normAutofit fontScale="32500" lnSpcReduction="20000"/>
          </a:bodyPr>
          <a:lstStyle/>
          <a:p>
            <a:pPr indent="0" lvl="0" marL="0" marR="0" rtl="0" algn="l">
              <a:lnSpc>
                <a:spcPct val="107916"/>
              </a:lnSpc>
              <a:spcBef>
                <a:spcPts val="0"/>
              </a:spcBef>
              <a:spcAft>
                <a:spcPts val="0"/>
              </a:spcAft>
              <a:buSzPct val="25742"/>
              <a:buNone/>
            </a:pPr>
            <a:r>
              <a:rPr lang="en" sz="5050">
                <a:solidFill>
                  <a:srgbClr val="000000"/>
                </a:solidFill>
                <a:latin typeface="Maven Pro"/>
                <a:ea typeface="Maven Pro"/>
                <a:cs typeface="Maven Pro"/>
                <a:sym typeface="Maven Pro"/>
              </a:rPr>
              <a:t>A context-dependent sentiment classifier by combining the sentiment analysis of various authors, user locations, user timestamp, and dates </a:t>
            </a:r>
            <a:endParaRPr sz="5050">
              <a:solidFill>
                <a:srgbClr val="000000"/>
              </a:solidFill>
              <a:latin typeface="Maven Pro"/>
              <a:ea typeface="Maven Pro"/>
              <a:cs typeface="Maven Pro"/>
              <a:sym typeface="Maven Pro"/>
            </a:endParaRPr>
          </a:p>
          <a:p>
            <a:pPr indent="0" lvl="0" marL="0" marR="0" rtl="0" algn="l">
              <a:lnSpc>
                <a:spcPct val="107916"/>
              </a:lnSpc>
              <a:spcBef>
                <a:spcPts val="800"/>
              </a:spcBef>
              <a:spcAft>
                <a:spcPts val="0"/>
              </a:spcAft>
              <a:buSzPct val="25742"/>
              <a:buNone/>
            </a:pPr>
            <a:r>
              <a:rPr lang="en" sz="5050">
                <a:solidFill>
                  <a:srgbClr val="000000"/>
                </a:solidFill>
                <a:latin typeface="Maven Pro"/>
                <a:ea typeface="Maven Pro"/>
                <a:cs typeface="Maven Pro"/>
                <a:sym typeface="Maven Pro"/>
              </a:rPr>
              <a:t>as determined by tagged Data collected from Twitter with conventional based on words sentiment different methods of classification.</a:t>
            </a:r>
            <a:endParaRPr sz="5050">
              <a:solidFill>
                <a:srgbClr val="000000"/>
              </a:solidFill>
              <a:latin typeface="Maven Pro"/>
              <a:ea typeface="Maven Pro"/>
              <a:cs typeface="Maven Pro"/>
              <a:sym typeface="Maven Pro"/>
            </a:endParaRPr>
          </a:p>
          <a:p>
            <a:pPr indent="0" lvl="0" marL="0" marR="0" rtl="0" algn="l">
              <a:lnSpc>
                <a:spcPct val="107916"/>
              </a:lnSpc>
              <a:spcBef>
                <a:spcPts val="800"/>
              </a:spcBef>
              <a:spcAft>
                <a:spcPts val="0"/>
              </a:spcAft>
              <a:buSzPct val="25742"/>
              <a:buNone/>
            </a:pPr>
            <a:r>
              <a:t/>
            </a:r>
            <a:endParaRPr sz="5050">
              <a:solidFill>
                <a:srgbClr val="000000"/>
              </a:solidFill>
              <a:latin typeface="Maven Pro"/>
              <a:ea typeface="Maven Pro"/>
              <a:cs typeface="Maven Pro"/>
              <a:sym typeface="Maven Pro"/>
            </a:endParaRPr>
          </a:p>
          <a:p>
            <a:pPr indent="0" lvl="0" marL="0" rtl="0" algn="just">
              <a:lnSpc>
                <a:spcPct val="107916"/>
              </a:lnSpc>
              <a:spcBef>
                <a:spcPts val="800"/>
              </a:spcBef>
              <a:spcAft>
                <a:spcPts val="0"/>
              </a:spcAft>
              <a:buNone/>
            </a:pPr>
            <a:r>
              <a:rPr lang="en" sz="5050">
                <a:solidFill>
                  <a:srgbClr val="000000"/>
                </a:solidFill>
                <a:latin typeface="Maven Pro"/>
                <a:ea typeface="Maven Pro"/>
                <a:cs typeface="Maven Pro"/>
                <a:sym typeface="Maven Pro"/>
              </a:rPr>
              <a:t>The most important features extracted from the dataset are:</a:t>
            </a:r>
            <a:endParaRPr sz="5050">
              <a:solidFill>
                <a:srgbClr val="000000"/>
              </a:solidFill>
              <a:latin typeface="Maven Pro"/>
              <a:ea typeface="Maven Pro"/>
              <a:cs typeface="Maven Pro"/>
              <a:sym typeface="Maven Pro"/>
            </a:endParaRPr>
          </a:p>
          <a:p>
            <a:pPr indent="0" lvl="0" marL="0" rtl="0" algn="just">
              <a:lnSpc>
                <a:spcPct val="107916"/>
              </a:lnSpc>
              <a:spcBef>
                <a:spcPts val="800"/>
              </a:spcBef>
              <a:spcAft>
                <a:spcPts val="0"/>
              </a:spcAft>
              <a:buNone/>
            </a:pPr>
            <a:r>
              <a:rPr lang="en" sz="5050">
                <a:solidFill>
                  <a:srgbClr val="000000"/>
                </a:solidFill>
                <a:latin typeface="Maven Pro"/>
                <a:ea typeface="Maven Pro"/>
                <a:cs typeface="Maven Pro"/>
                <a:sym typeface="Maven Pro"/>
              </a:rPr>
              <a:t>•	Text: The actual text of the tweet.</a:t>
            </a:r>
            <a:endParaRPr sz="5050">
              <a:solidFill>
                <a:srgbClr val="000000"/>
              </a:solidFill>
              <a:latin typeface="Maven Pro"/>
              <a:ea typeface="Maven Pro"/>
              <a:cs typeface="Maven Pro"/>
              <a:sym typeface="Maven Pro"/>
            </a:endParaRPr>
          </a:p>
          <a:p>
            <a:pPr indent="0" lvl="0" marL="0" rtl="0" algn="just">
              <a:lnSpc>
                <a:spcPct val="107916"/>
              </a:lnSpc>
              <a:spcBef>
                <a:spcPts val="800"/>
              </a:spcBef>
              <a:spcAft>
                <a:spcPts val="0"/>
              </a:spcAft>
              <a:buNone/>
            </a:pPr>
            <a:r>
              <a:rPr lang="en" sz="5050">
                <a:solidFill>
                  <a:srgbClr val="000000"/>
                </a:solidFill>
                <a:latin typeface="Maven Pro"/>
                <a:ea typeface="Maven Pro"/>
                <a:cs typeface="Maven Pro"/>
                <a:sym typeface="Maven Pro"/>
              </a:rPr>
              <a:t>•	User Location: The location of the user who tweeted.</a:t>
            </a:r>
            <a:endParaRPr sz="5050">
              <a:solidFill>
                <a:srgbClr val="000000"/>
              </a:solidFill>
              <a:latin typeface="Maven Pro"/>
              <a:ea typeface="Maven Pro"/>
              <a:cs typeface="Maven Pro"/>
              <a:sym typeface="Maven Pro"/>
            </a:endParaRPr>
          </a:p>
          <a:p>
            <a:pPr indent="0" lvl="0" marL="0" rtl="0" algn="just">
              <a:lnSpc>
                <a:spcPct val="107916"/>
              </a:lnSpc>
              <a:spcBef>
                <a:spcPts val="800"/>
              </a:spcBef>
              <a:spcAft>
                <a:spcPts val="0"/>
              </a:spcAft>
              <a:buNone/>
            </a:pPr>
            <a:r>
              <a:rPr lang="en" sz="5050">
                <a:solidFill>
                  <a:srgbClr val="000000"/>
                </a:solidFill>
                <a:latin typeface="Maven Pro"/>
                <a:ea typeface="Maven Pro"/>
                <a:cs typeface="Maven Pro"/>
                <a:sym typeface="Maven Pro"/>
              </a:rPr>
              <a:t>•	Sentiment: The sentiment score of the tweet.</a:t>
            </a:r>
            <a:endParaRPr sz="5050">
              <a:solidFill>
                <a:srgbClr val="000000"/>
              </a:solidFill>
              <a:latin typeface="Maven Pro"/>
              <a:ea typeface="Maven Pro"/>
              <a:cs typeface="Maven Pro"/>
              <a:sym typeface="Maven Pro"/>
            </a:endParaRPr>
          </a:p>
          <a:p>
            <a:pPr indent="0" lvl="0" marL="0" marR="0" rtl="0" algn="l">
              <a:lnSpc>
                <a:spcPct val="107916"/>
              </a:lnSpc>
              <a:spcBef>
                <a:spcPts val="800"/>
              </a:spcBef>
              <a:spcAft>
                <a:spcPts val="800"/>
              </a:spcAft>
              <a:buSzPct val="72222"/>
              <a:buNone/>
            </a:pPr>
            <a:r>
              <a:t/>
            </a:r>
            <a:endParaRPr sz="18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