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33" roundtripDataSignature="AMtx7mhMiAuKd7qhUUyGfMYkZRWY6/VT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ef5036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ef5036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ef50363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ef50363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ef50363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ef50363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ef50363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ef50363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ef50363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ef50363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ef50363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ef50363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1"/>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2"/>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2"/>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2"/>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1" name="Shape 21"/>
        <p:cNvGrpSpPr/>
        <p:nvPr/>
      </p:nvGrpSpPr>
      <p:grpSpPr>
        <a:xfrm>
          <a:off x="0" y="0"/>
          <a:ext cx="0" cy="0"/>
          <a:chOff x="0" y="0"/>
          <a:chExt cx="0" cy="0"/>
        </a:xfrm>
      </p:grpSpPr>
      <p:sp>
        <p:nvSpPr>
          <p:cNvPr id="22" name="Google Shape;22;p1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1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13"/>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1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1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6"/>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16"/>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17"/>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1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1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youtube.com/watch?v=Ow5UDUKU_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anithanari/geographyandtimestampofspamtweets"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600"/>
              <a:buNone/>
            </a:pPr>
            <a:r>
              <a:rPr lang="en" sz="2400">
                <a:solidFill>
                  <a:srgbClr val="000000"/>
                </a:solidFill>
                <a:latin typeface="Arial"/>
                <a:ea typeface="Arial"/>
                <a:cs typeface="Arial"/>
                <a:sym typeface="Arial"/>
              </a:rPr>
              <a:t>GEOGRAPHY AND TIMESTAMP OF SPAM TWEETS</a:t>
            </a:r>
            <a:endParaRPr sz="2700"/>
          </a:p>
        </p:txBody>
      </p:sp>
      <p:sp>
        <p:nvSpPr>
          <p:cNvPr id="65" name="Google Shape;65;p1"/>
          <p:cNvSpPr txBox="1"/>
          <p:nvPr>
            <p:ph idx="1" type="subTitle"/>
          </p:nvPr>
        </p:nvSpPr>
        <p:spPr>
          <a:xfrm>
            <a:off x="311700" y="1878553"/>
            <a:ext cx="4242600" cy="1816800"/>
          </a:xfrm>
          <a:prstGeom prst="rect">
            <a:avLst/>
          </a:prstGeom>
          <a:noFill/>
          <a:ln>
            <a:noFill/>
          </a:ln>
        </p:spPr>
        <p:txBody>
          <a:bodyPr anchorCtr="0" anchor="t" bIns="91425" lIns="91425" spcFirstLastPara="1" rIns="91425" wrap="square" tIns="91425">
            <a:noAutofit/>
          </a:bodyPr>
          <a:lstStyle/>
          <a:p>
            <a:pPr indent="0" lvl="0" marL="0" rtl="0" algn="l">
              <a:lnSpc>
                <a:spcPct val="97916"/>
              </a:lnSpc>
              <a:spcBef>
                <a:spcPts val="0"/>
              </a:spcBef>
              <a:spcAft>
                <a:spcPts val="0"/>
              </a:spcAft>
              <a:buSzPts val="358"/>
              <a:buNone/>
            </a:pPr>
            <a:r>
              <a:rPr b="1" lang="en" sz="1385">
                <a:solidFill>
                  <a:srgbClr val="000000"/>
                </a:solidFill>
                <a:latin typeface="Arial"/>
                <a:ea typeface="Arial"/>
                <a:cs typeface="Arial"/>
                <a:sym typeface="Arial"/>
              </a:rPr>
              <a:t>GROUP MEMBER’S:</a:t>
            </a:r>
            <a:endParaRPr b="1" sz="1385">
              <a:solidFill>
                <a:srgbClr val="000000"/>
              </a:solidFill>
              <a:latin typeface="Arial"/>
              <a:ea typeface="Arial"/>
              <a:cs typeface="Arial"/>
              <a:sym typeface="Arial"/>
            </a:endParaRPr>
          </a:p>
          <a:p>
            <a:pPr indent="-316547" lvl="0" marL="457200" rtl="0" algn="l">
              <a:lnSpc>
                <a:spcPct val="97916"/>
              </a:lnSpc>
              <a:spcBef>
                <a:spcPts val="800"/>
              </a:spcBef>
              <a:spcAft>
                <a:spcPts val="0"/>
              </a:spcAft>
              <a:buClr>
                <a:srgbClr val="000000"/>
              </a:buClr>
              <a:buSzPts val="1385"/>
              <a:buFont typeface="Arial"/>
              <a:buAutoNum type="arabicPeriod"/>
            </a:pPr>
            <a:r>
              <a:rPr lang="en" sz="1385">
                <a:solidFill>
                  <a:srgbClr val="000000"/>
                </a:solidFill>
                <a:latin typeface="Arial"/>
                <a:ea typeface="Arial"/>
                <a:cs typeface="Arial"/>
                <a:sym typeface="Arial"/>
              </a:rPr>
              <a:t>Anitha Nari   -   11550658</a:t>
            </a:r>
            <a:endParaRPr sz="1385">
              <a:solidFill>
                <a:srgbClr val="000000"/>
              </a:solidFill>
              <a:latin typeface="Arial"/>
              <a:ea typeface="Arial"/>
              <a:cs typeface="Arial"/>
              <a:sym typeface="Arial"/>
            </a:endParaRPr>
          </a:p>
          <a:p>
            <a:pPr indent="-316547" lvl="0" marL="457200" rtl="0" algn="l">
              <a:lnSpc>
                <a:spcPct val="97916"/>
              </a:lnSpc>
              <a:spcBef>
                <a:spcPts val="0"/>
              </a:spcBef>
              <a:spcAft>
                <a:spcPts val="0"/>
              </a:spcAft>
              <a:buClr>
                <a:srgbClr val="000000"/>
              </a:buClr>
              <a:buSzPts val="1385"/>
              <a:buFont typeface="Arial"/>
              <a:buAutoNum type="arabicPeriod"/>
            </a:pPr>
            <a:r>
              <a:rPr lang="en" sz="1385">
                <a:solidFill>
                  <a:srgbClr val="000000"/>
                </a:solidFill>
                <a:latin typeface="Arial"/>
                <a:ea typeface="Arial"/>
                <a:cs typeface="Arial"/>
                <a:sym typeface="Arial"/>
              </a:rPr>
              <a:t>Vijayalakshmi pepala  -  11656632</a:t>
            </a:r>
            <a:endParaRPr sz="1385">
              <a:solidFill>
                <a:srgbClr val="000000"/>
              </a:solidFill>
              <a:latin typeface="Arial"/>
              <a:ea typeface="Arial"/>
              <a:cs typeface="Arial"/>
              <a:sym typeface="Arial"/>
            </a:endParaRPr>
          </a:p>
          <a:p>
            <a:pPr indent="-316547" lvl="0" marL="457200" rtl="0" algn="l">
              <a:lnSpc>
                <a:spcPct val="97916"/>
              </a:lnSpc>
              <a:spcBef>
                <a:spcPts val="0"/>
              </a:spcBef>
              <a:spcAft>
                <a:spcPts val="0"/>
              </a:spcAft>
              <a:buClr>
                <a:srgbClr val="000000"/>
              </a:buClr>
              <a:buSzPts val="1385"/>
              <a:buFont typeface="Arial"/>
              <a:buAutoNum type="arabicPeriod"/>
            </a:pPr>
            <a:r>
              <a:rPr lang="en" sz="1385">
                <a:solidFill>
                  <a:srgbClr val="000000"/>
                </a:solidFill>
                <a:latin typeface="Arial"/>
                <a:ea typeface="Arial"/>
                <a:cs typeface="Arial"/>
                <a:sym typeface="Arial"/>
              </a:rPr>
              <a:t>Monisha Mahitha boddu  -  11513712</a:t>
            </a:r>
            <a:endParaRPr sz="1385">
              <a:solidFill>
                <a:srgbClr val="000000"/>
              </a:solidFill>
              <a:latin typeface="Arial"/>
              <a:ea typeface="Arial"/>
              <a:cs typeface="Arial"/>
              <a:sym typeface="Arial"/>
            </a:endParaRPr>
          </a:p>
          <a:p>
            <a:pPr indent="-316547" lvl="0" marL="457200" rtl="0" algn="l">
              <a:lnSpc>
                <a:spcPct val="97916"/>
              </a:lnSpc>
              <a:spcBef>
                <a:spcPts val="0"/>
              </a:spcBef>
              <a:spcAft>
                <a:spcPts val="800"/>
              </a:spcAft>
              <a:buClr>
                <a:srgbClr val="000000"/>
              </a:buClr>
              <a:buSzPts val="1385"/>
              <a:buFont typeface="Arial"/>
              <a:buAutoNum type="arabicPeriod"/>
            </a:pPr>
            <a:r>
              <a:rPr lang="en" sz="1385">
                <a:solidFill>
                  <a:srgbClr val="000000"/>
                </a:solidFill>
                <a:latin typeface="Arial"/>
                <a:ea typeface="Arial"/>
                <a:cs typeface="Arial"/>
                <a:sym typeface="Arial"/>
              </a:rPr>
              <a:t>Mounika nuchu  -  11653658</a:t>
            </a:r>
            <a:endParaRPr sz="1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1ef5036304_0_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18" name="Google Shape;118;g21ef5036304_0_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Running Jupyter Notebooks on your computer locally instead of through Google Colab has a number of benefits: Free GPU and TPU Access: For computation-intensive tasks, Google Colab offered free GPU and TPU access, which significantly sped up our training of machine learning models.</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Colab notebooks are easily coupled with cloud storage services like Google Drive, enabling us to access datasets and other information from any location.</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Pre-installed Libraries: Because it already has well-known libraries like NumPy, Pandas, and TensorFlow installed, we have saved time by not having to worry as much about installation and package dependencies on the local system.</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Collaboration: We used Colab to easily share our notebook with our team members and work together on the project in real time.</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rPr lang="en" sz="1800">
                <a:solidFill>
                  <a:srgbClr val="000000"/>
                </a:solidFill>
                <a:latin typeface="Times New Roman"/>
                <a:ea typeface="Times New Roman"/>
                <a:cs typeface="Times New Roman"/>
                <a:sym typeface="Times New Roman"/>
              </a:rPr>
              <a:t>There is no need for further software installation because Colab is a cloud-based platform.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1ef5036304_0_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Completed Items</a:t>
            </a:r>
            <a:endParaRPr/>
          </a:p>
        </p:txBody>
      </p:sp>
      <p:sp>
        <p:nvSpPr>
          <p:cNvPr id="124" name="Google Shape;124;g21ef5036304_0_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taken a large dataset and first did the sentiment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used the stop words function on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using </a:t>
            </a:r>
            <a:r>
              <a:rPr lang="en"/>
              <a:t>google</a:t>
            </a:r>
            <a:r>
              <a:rPr lang="en"/>
              <a:t> collab as the tool we had ran the python code.</a:t>
            </a:r>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rPr lang="en"/>
              <a:t>Next we have differentiated the Positive and Negative tweets.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identified what are the locations and the timestamps of the spam tweets with sarcasm as well.</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1ef5036304_0_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g21ef5036304_0_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Finally, a similar analysis was made, but this time, the sentiment values was compared to the hashtag count of each tweet. The following was the resulting plot. </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Comparison with existing project:</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Here we have used large amounts of dataset compared to the references mentioned below and execution time is also less which is 14 to 16sec.</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t/>
            </a:r>
            <a:endParaRPr sz="1800">
              <a:solidFill>
                <a:srgbClr val="000000"/>
              </a:solidFill>
              <a:latin typeface="Times New Roman"/>
              <a:ea typeface="Times New Roman"/>
              <a:cs typeface="Times New Roman"/>
              <a:sym typeface="Times New Roman"/>
            </a:endParaRPr>
          </a:p>
        </p:txBody>
      </p:sp>
      <p:pic>
        <p:nvPicPr>
          <p:cNvPr descr="C:\Users\George M. Oyosa\AppData\Local\Microsoft\Windows\INetCache\Content.MSO\6B1B77F6.tmp" id="131" name="Google Shape;131;g21ef5036304_0_20"/>
          <p:cNvPicPr preferRelativeResize="0"/>
          <p:nvPr/>
        </p:nvPicPr>
        <p:blipFill>
          <a:blip r:embed="rId3">
            <a:alphaModFix/>
          </a:blip>
          <a:stretch>
            <a:fillRect/>
          </a:stretch>
        </p:blipFill>
        <p:spPr>
          <a:xfrm>
            <a:off x="214500" y="292250"/>
            <a:ext cx="4041050" cy="333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1ef5036304_0_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7" name="Google Shape;137;g21ef5036304_0_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Plot of top 10 locations with highest sentiment scores is shown in the given graph.</a:t>
            </a:r>
            <a:endParaRPr sz="18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pic>
        <p:nvPicPr>
          <p:cNvPr descr="C:\Users\George M. Oyosa\AppData\Local\Microsoft\Windows\INetCache\Content.MSO\CC8A72DE.tmp" id="138" name="Google Shape;138;g21ef5036304_0_27"/>
          <p:cNvPicPr preferRelativeResize="0"/>
          <p:nvPr/>
        </p:nvPicPr>
        <p:blipFill>
          <a:blip r:embed="rId3">
            <a:alphaModFix/>
          </a:blip>
          <a:stretch>
            <a:fillRect/>
          </a:stretch>
        </p:blipFill>
        <p:spPr>
          <a:xfrm>
            <a:off x="69600" y="59275"/>
            <a:ext cx="4072100" cy="482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Video Link:</a:t>
            </a:r>
            <a:endParaRPr/>
          </a:p>
          <a:p>
            <a:pPr indent="0" lvl="0" marL="0" rtl="0" algn="l">
              <a:lnSpc>
                <a:spcPct val="115000"/>
              </a:lnSpc>
              <a:spcBef>
                <a:spcPts val="1200"/>
              </a:spcBef>
              <a:spcAft>
                <a:spcPts val="0"/>
              </a:spcAft>
              <a:buSzPts val="1300"/>
              <a:buNone/>
            </a:pPr>
            <a:r>
              <a:rPr lang="en" u="sng">
                <a:solidFill>
                  <a:schemeClr val="hlink"/>
                </a:solidFill>
                <a:hlinkClick r:id="rId3"/>
              </a:rPr>
              <a:t>https://www.youtube.com/watch?v=Ow5UDUKU_Nk</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b="1" lang="en" sz="4800"/>
              <a:t>THANK YOU !!</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marR="0" rtl="0" algn="l">
              <a:lnSpc>
                <a:spcPct val="107916"/>
              </a:lnSpc>
              <a:spcBef>
                <a:spcPts val="0"/>
              </a:spcBef>
              <a:spcAft>
                <a:spcPts val="800"/>
              </a:spcAft>
              <a:buSzPts val="2800"/>
              <a:buNone/>
            </a:pPr>
            <a:r>
              <a:rPr lang="en"/>
              <a:t>Introduction:</a:t>
            </a:r>
            <a:endParaRPr/>
          </a:p>
        </p:txBody>
      </p:sp>
      <p:sp>
        <p:nvSpPr>
          <p:cNvPr id="71" name="Google Shape;71;p2"/>
          <p:cNvSpPr txBox="1"/>
          <p:nvPr>
            <p:ph idx="1" type="body"/>
          </p:nvPr>
        </p:nvSpPr>
        <p:spPr>
          <a:xfrm>
            <a:off x="4644675" y="391325"/>
            <a:ext cx="4894800" cy="4208100"/>
          </a:xfrm>
          <a:prstGeom prst="rect">
            <a:avLst/>
          </a:prstGeom>
          <a:noFill/>
          <a:ln>
            <a:noFill/>
          </a:ln>
        </p:spPr>
        <p:txBody>
          <a:bodyPr anchorCtr="0" anchor="t" bIns="91425" lIns="91425" spcFirstLastPara="1" rIns="91425" wrap="square" tIns="91425">
            <a:normAutofit/>
          </a:bodyPr>
          <a:lstStyle/>
          <a:p>
            <a:pPr indent="0" lvl="0" marL="0" marR="0" rtl="0" algn="l">
              <a:lnSpc>
                <a:spcPct val="107916"/>
              </a:lnSpc>
              <a:spcBef>
                <a:spcPts val="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07916"/>
              </a:lnSpc>
              <a:spcBef>
                <a:spcPts val="800"/>
              </a:spcBef>
              <a:spcAft>
                <a:spcPts val="0"/>
              </a:spcAft>
              <a:buSzPts val="1300"/>
              <a:buNone/>
            </a:pPr>
            <a:r>
              <a:rPr b="1" lang="en" sz="1800">
                <a:solidFill>
                  <a:srgbClr val="000000"/>
                </a:solidFill>
                <a:latin typeface="Arial"/>
                <a:ea typeface="Arial"/>
                <a:cs typeface="Arial"/>
                <a:sym typeface="Arial"/>
              </a:rPr>
              <a:t>Sentiment Analysis:</a:t>
            </a:r>
            <a:endParaRPr b="1" sz="1800">
              <a:solidFill>
                <a:srgbClr val="000000"/>
              </a:solidFill>
              <a:latin typeface="Arial"/>
              <a:ea typeface="Arial"/>
              <a:cs typeface="Arial"/>
              <a:sym typeface="Arial"/>
            </a:endParaRPr>
          </a:p>
          <a:p>
            <a:pPr indent="0" lvl="0" marL="0" rtl="0" algn="l">
              <a:lnSpc>
                <a:spcPct val="107916"/>
              </a:lnSpc>
              <a:spcBef>
                <a:spcPts val="800"/>
              </a:spcBef>
              <a:spcAft>
                <a:spcPts val="800"/>
              </a:spcAft>
              <a:buSzPts val="1300"/>
              <a:buNone/>
            </a:pPr>
            <a:r>
              <a:rPr lang="en" sz="1800">
                <a:solidFill>
                  <a:srgbClr val="000000"/>
                </a:solidFill>
                <a:latin typeface="Arial"/>
                <a:ea typeface="Arial"/>
                <a:cs typeface="Arial"/>
                <a:sym typeface="Arial"/>
              </a:rPr>
              <a:t>In this project the tweets which are provided in the dataset are preprocessed and cleaned. The data need to be divided based on training data and test data. We have used Naive Bayes classification model for this project. The tweets are determined if they are spam or not. Based on the results the sentiment analysis is performed.</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1ef5036304_0_1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The objective of this study is to conduct a sentiment analysis of tweets and investigate its geographical variations. </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The application of Natural Language Processing techniques will be utilized for data preprocessing and sentiment analysis. The data will be analyzed through the use of diverse plots and charts to derive significant insights.</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In psychology, the terms sentiment and emotion are sometimes used interchangeably. Sentiment is a mental attitude that is founded on an emotion, whereas emotion is a unique feeling. </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rPr lang="en" sz="1800">
                <a:solidFill>
                  <a:srgbClr val="000000"/>
                </a:solidFill>
                <a:latin typeface="Times New Roman"/>
                <a:ea typeface="Times New Roman"/>
                <a:cs typeface="Times New Roman"/>
                <a:sym typeface="Times New Roman"/>
              </a:rPr>
              <a:t>However, this distinction is rather hazy, which also applies to the line separating sentiment from opinion. Type, valence (positive, neutral, and negative), and intensity are three components that make up sentiment. It's vital to keep in mind that the thing to which such a sentiment can apply can also change a lot.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Motivation</a:t>
            </a:r>
            <a:endParaRPr/>
          </a:p>
        </p:txBody>
      </p:sp>
      <p:sp>
        <p:nvSpPr>
          <p:cNvPr id="82" name="Google Shape;82;p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7916"/>
              </a:lnSpc>
              <a:spcBef>
                <a:spcPts val="0"/>
              </a:spcBef>
              <a:spcAft>
                <a:spcPts val="0"/>
              </a:spcAft>
              <a:buSzPts val="1300"/>
              <a:buNone/>
            </a:pPr>
            <a:r>
              <a:rPr lang="en" sz="1800">
                <a:solidFill>
                  <a:srgbClr val="000000"/>
                </a:solidFill>
                <a:latin typeface="Arial"/>
                <a:ea typeface="Arial"/>
                <a:cs typeface="Arial"/>
                <a:sym typeface="Arial"/>
              </a:rPr>
              <a:t>Twitter stands apart from other online social networks due to its distinctive friend-following and posting features. One the one hand, friendships on Twitter aren't always reciprocal. Users can "follow" celebrities, for instance, without expecting them to do the same.</a:t>
            </a:r>
            <a:endParaRPr sz="1800">
              <a:solidFill>
                <a:srgbClr val="000000"/>
              </a:solidFill>
              <a:latin typeface="Arial"/>
              <a:ea typeface="Arial"/>
              <a:cs typeface="Arial"/>
              <a:sym typeface="Arial"/>
            </a:endParaRPr>
          </a:p>
          <a:p>
            <a:pPr indent="0" lvl="0" marL="0" rtl="0" algn="l">
              <a:lnSpc>
                <a:spcPct val="107916"/>
              </a:lnSpc>
              <a:spcBef>
                <a:spcPts val="800"/>
              </a:spcBef>
              <a:spcAft>
                <a:spcPts val="800"/>
              </a:spcAft>
              <a:buSzPts val="1300"/>
              <a:buNone/>
            </a:pPr>
            <a:r>
              <a:rPr lang="en" sz="1800">
                <a:solidFill>
                  <a:srgbClr val="000000"/>
                </a:solidFill>
                <a:latin typeface="Arial"/>
                <a:ea typeface="Arial"/>
                <a:cs typeface="Arial"/>
                <a:sym typeface="Arial"/>
              </a:rPr>
              <a:t>Each geo-tagged tweet's adjacent location was vectorized as an ego network as well. After that, the vectorized location and word embeddings were combined, and they were input into the CNN and BiLSTM networks to train and categorize the sentiment labels of the tweet.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Objective</a:t>
            </a:r>
            <a:endParaRPr/>
          </a:p>
        </p:txBody>
      </p:sp>
      <p:sp>
        <p:nvSpPr>
          <p:cNvPr id="88" name="Google Shape;88;p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marR="0" rtl="0" algn="l">
              <a:lnSpc>
                <a:spcPct val="107916"/>
              </a:lnSpc>
              <a:spcBef>
                <a:spcPts val="0"/>
              </a:spcBef>
              <a:spcAft>
                <a:spcPts val="0"/>
              </a:spcAft>
              <a:buSzPts val="1300"/>
              <a:buNone/>
            </a:pPr>
            <a:r>
              <a:t/>
            </a:r>
            <a:endParaRPr b="1" sz="1800">
              <a:solidFill>
                <a:srgbClr val="000000"/>
              </a:solidFill>
              <a:latin typeface="Arial"/>
              <a:ea typeface="Arial"/>
              <a:cs typeface="Arial"/>
              <a:sym typeface="Arial"/>
            </a:endParaRPr>
          </a:p>
          <a:p>
            <a:pPr indent="0" lvl="0" marL="0" marR="0" rtl="0" algn="l">
              <a:lnSpc>
                <a:spcPct val="107916"/>
              </a:lnSpc>
              <a:spcBef>
                <a:spcPts val="800"/>
              </a:spcBef>
              <a:spcAft>
                <a:spcPts val="800"/>
              </a:spcAft>
              <a:buSzPts val="1300"/>
              <a:buNone/>
            </a:pPr>
            <a:r>
              <a:rPr lang="en" sz="1800">
                <a:solidFill>
                  <a:srgbClr val="000000"/>
                </a:solidFill>
                <a:latin typeface="Arial"/>
                <a:ea typeface="Arial"/>
                <a:cs typeface="Arial"/>
                <a:sym typeface="Arial"/>
              </a:rPr>
              <a:t>Because tweets are brief and noisy, it is difficult to predict where people will be when they will tweet or go home. It is customary to use location- and tweet-specific methods and information while implementing recognition and disambiguation procedures for formal papers.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Methodology</a:t>
            </a:r>
            <a:endParaRPr/>
          </a:p>
        </p:txBody>
      </p:sp>
      <p:sp>
        <p:nvSpPr>
          <p:cNvPr id="94" name="Google Shape;94;p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Data Collection:</a:t>
            </a:r>
            <a:endParaRPr/>
          </a:p>
          <a:p>
            <a:pPr indent="0" lvl="0" marL="0" rtl="0" algn="l">
              <a:lnSpc>
                <a:spcPct val="107916"/>
              </a:lnSpc>
              <a:spcBef>
                <a:spcPts val="1200"/>
              </a:spcBef>
              <a:spcAft>
                <a:spcPts val="0"/>
              </a:spcAft>
              <a:buSzPts val="1300"/>
              <a:buNone/>
            </a:pPr>
            <a:r>
              <a:rPr lang="en" sz="1800">
                <a:solidFill>
                  <a:srgbClr val="000000"/>
                </a:solidFill>
                <a:latin typeface="Arial"/>
                <a:ea typeface="Arial"/>
                <a:cs typeface="Arial"/>
                <a:sym typeface="Arial"/>
              </a:rPr>
              <a:t>The dataset contains the information of the tweets, Timestamp, dates, location, username, user description, user friends, user followers, user tweets, hashtags, source. The link of the dataset where it is uploaded is shown below in</a:t>
            </a:r>
            <a:endParaRPr sz="1800">
              <a:solidFill>
                <a:srgbClr val="000000"/>
              </a:solidFill>
              <a:latin typeface="Arial"/>
              <a:ea typeface="Arial"/>
              <a:cs typeface="Arial"/>
              <a:sym typeface="Arial"/>
            </a:endParaRPr>
          </a:p>
          <a:p>
            <a:pPr indent="0" lvl="0" marL="0" rtl="0" algn="l">
              <a:lnSpc>
                <a:spcPct val="107916"/>
              </a:lnSpc>
              <a:spcBef>
                <a:spcPts val="800"/>
              </a:spcBef>
              <a:spcAft>
                <a:spcPts val="0"/>
              </a:spcAft>
              <a:buSzPts val="1300"/>
              <a:buNone/>
            </a:pPr>
            <a:r>
              <a:rPr lang="en" sz="1800" u="sng">
                <a:solidFill>
                  <a:srgbClr val="1155CC"/>
                </a:solidFill>
                <a:latin typeface="Arial"/>
                <a:ea typeface="Arial"/>
                <a:cs typeface="Arial"/>
                <a:sym typeface="Arial"/>
                <a:hlinkClick r:id="rId3">
                  <a:extLst>
                    <a:ext uri="{A12FA001-AC4F-418D-AE19-62706E023703}">
                      <ahyp:hlinkClr val="tx"/>
                    </a:ext>
                  </a:extLst>
                </a:hlinkClick>
              </a:rPr>
              <a:t>https://www.kaggle.com/datasets/anithanari/geographyandtimestampofspamtweets</a:t>
            </a:r>
            <a:endParaRPr sz="1800">
              <a:solidFill>
                <a:srgbClr val="000000"/>
              </a:solidFill>
              <a:latin typeface="Arial"/>
              <a:ea typeface="Arial"/>
              <a:cs typeface="Arial"/>
              <a:sym typeface="Arial"/>
            </a:endParaRPr>
          </a:p>
          <a:p>
            <a:pPr indent="0" lvl="0" marL="0" rtl="0" algn="l">
              <a:lnSpc>
                <a:spcPct val="107916"/>
              </a:lnSpc>
              <a:spcBef>
                <a:spcPts val="800"/>
              </a:spcBef>
              <a:spcAft>
                <a:spcPts val="0"/>
              </a:spcAft>
              <a:buSzPts val="1300"/>
              <a:buNone/>
            </a:pPr>
            <a:r>
              <a:t/>
            </a:r>
            <a:endParaRPr sz="1800">
              <a:solidFill>
                <a:srgbClr val="000000"/>
              </a:solidFill>
              <a:latin typeface="Arial"/>
              <a:ea typeface="Arial"/>
              <a:cs typeface="Arial"/>
              <a:sym typeface="Arial"/>
            </a:endParaRPr>
          </a:p>
          <a:p>
            <a:pPr indent="0" lvl="0" marL="0" rtl="0" algn="l">
              <a:lnSpc>
                <a:spcPct val="115000"/>
              </a:lnSpc>
              <a:spcBef>
                <a:spcPts val="800"/>
              </a:spcBef>
              <a:spcAft>
                <a:spcPts val="1200"/>
              </a:spcAft>
              <a:buSzPts val="1300"/>
              <a:buNone/>
            </a:pPr>
            <a:r>
              <a:t/>
            </a:r>
            <a:endParaRPr/>
          </a:p>
        </p:txBody>
      </p:sp>
      <p:pic>
        <p:nvPicPr>
          <p:cNvPr id="95" name="Google Shape;95;p5"/>
          <p:cNvPicPr preferRelativeResize="0"/>
          <p:nvPr/>
        </p:nvPicPr>
        <p:blipFill rotWithShape="1">
          <a:blip r:embed="rId4">
            <a:alphaModFix/>
          </a:blip>
          <a:srcRect b="0" l="0" r="-33084" t="0"/>
          <a:stretch/>
        </p:blipFill>
        <p:spPr>
          <a:xfrm>
            <a:off x="311725" y="2800300"/>
            <a:ext cx="4079550"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Analysis</a:t>
            </a:r>
            <a:endParaRPr/>
          </a:p>
        </p:txBody>
      </p:sp>
      <p:sp>
        <p:nvSpPr>
          <p:cNvPr id="101" name="Google Shape;101;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We have taken the data set from various sources.</a:t>
            </a:r>
            <a:endParaRPr/>
          </a:p>
          <a:p>
            <a:pPr indent="0" lvl="0" marL="0" rtl="0" algn="l">
              <a:lnSpc>
                <a:spcPct val="115000"/>
              </a:lnSpc>
              <a:spcBef>
                <a:spcPts val="1200"/>
              </a:spcBef>
              <a:spcAft>
                <a:spcPts val="0"/>
              </a:spcAft>
              <a:buSzPts val="1300"/>
              <a:buNone/>
            </a:pPr>
            <a:r>
              <a:rPr lang="en"/>
              <a:t>Combined the data of Github tweets and Kaggle dataset.</a:t>
            </a:r>
            <a:endParaRPr/>
          </a:p>
          <a:p>
            <a:pPr indent="0" lvl="0" marL="0" rtl="0" algn="l">
              <a:lnSpc>
                <a:spcPct val="115000"/>
              </a:lnSpc>
              <a:spcBef>
                <a:spcPts val="1200"/>
              </a:spcBef>
              <a:spcAft>
                <a:spcPts val="0"/>
              </a:spcAft>
              <a:buSzPts val="1300"/>
              <a:buNone/>
            </a:pPr>
            <a:r>
              <a:rPr lang="en"/>
              <a:t>All the tweets are gathered and performed whether they are positive tweets or Negative Tweets.</a:t>
            </a:r>
            <a:endParaRPr/>
          </a:p>
          <a:p>
            <a:pPr indent="0" lvl="0" marL="0" rtl="0" algn="l">
              <a:lnSpc>
                <a:spcPct val="115000"/>
              </a:lnSpc>
              <a:spcBef>
                <a:spcPts val="1200"/>
              </a:spcBef>
              <a:spcAft>
                <a:spcPts val="0"/>
              </a:spcAft>
              <a:buSzPts val="1300"/>
              <a:buNone/>
            </a:pPr>
            <a:r>
              <a:rPr lang="en"/>
              <a:t>By using Different Corpus for example NLTK</a:t>
            </a:r>
            <a:endParaRPr/>
          </a:p>
          <a:p>
            <a:pPr indent="0" lvl="0" marL="0" rtl="0" algn="l">
              <a:lnSpc>
                <a:spcPct val="115000"/>
              </a:lnSpc>
              <a:spcBef>
                <a:spcPts val="1200"/>
              </a:spcBef>
              <a:spcAft>
                <a:spcPts val="0"/>
              </a:spcAft>
              <a:buSzPts val="1300"/>
              <a:buNone/>
            </a:pPr>
            <a:r>
              <a:rPr lang="en"/>
              <a:t>We have performed the process of Tokenization and Stemming techniques.</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Tools</a:t>
            </a:r>
            <a:endParaRPr/>
          </a:p>
        </p:txBody>
      </p:sp>
      <p:sp>
        <p:nvSpPr>
          <p:cNvPr id="107" name="Google Shape;107;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Multiple tools and techniques are used for the detection of spam tweets and their location.</a:t>
            </a:r>
            <a:endParaRPr/>
          </a:p>
          <a:p>
            <a:pPr indent="0" lvl="0" marL="0" rtl="0" algn="l">
              <a:lnSpc>
                <a:spcPct val="115000"/>
              </a:lnSpc>
              <a:spcBef>
                <a:spcPts val="1200"/>
              </a:spcBef>
              <a:spcAft>
                <a:spcPts val="0"/>
              </a:spcAft>
              <a:buSzPts val="1300"/>
              <a:buNone/>
            </a:pPr>
            <a:r>
              <a:rPr lang="en"/>
              <a:t>Importing different python libraries like np, numpy, pandas, textblob.</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t>Machine Learning Techniques:</a:t>
            </a:r>
            <a:endParaRPr/>
          </a:p>
          <a:p>
            <a:pPr indent="-311150" lvl="0" marL="457200" rtl="0" algn="l">
              <a:lnSpc>
                <a:spcPct val="115000"/>
              </a:lnSpc>
              <a:spcBef>
                <a:spcPts val="1200"/>
              </a:spcBef>
              <a:spcAft>
                <a:spcPts val="0"/>
              </a:spcAft>
              <a:buSzPts val="1300"/>
              <a:buAutoNum type="arabicPeriod"/>
            </a:pPr>
            <a:r>
              <a:rPr lang="en"/>
              <a:t>Regression Technique.</a:t>
            </a:r>
            <a:endParaRPr/>
          </a:p>
          <a:p>
            <a:pPr indent="-311150" lvl="0" marL="457200" rtl="0" algn="l">
              <a:lnSpc>
                <a:spcPct val="115000"/>
              </a:lnSpc>
              <a:spcBef>
                <a:spcPts val="0"/>
              </a:spcBef>
              <a:spcAft>
                <a:spcPts val="0"/>
              </a:spcAft>
              <a:buSzPts val="1300"/>
              <a:buAutoNum type="arabicPeriod"/>
            </a:pPr>
            <a:r>
              <a:rPr lang="en"/>
              <a:t>Tokenization-NLP technique</a:t>
            </a:r>
            <a:endParaRPr/>
          </a:p>
          <a:p>
            <a:pPr indent="-311150" lvl="0" marL="457200" rtl="0" algn="l">
              <a:lnSpc>
                <a:spcPct val="115000"/>
              </a:lnSpc>
              <a:spcBef>
                <a:spcPts val="0"/>
              </a:spcBef>
              <a:spcAft>
                <a:spcPts val="0"/>
              </a:spcAft>
              <a:buSzPts val="1300"/>
              <a:buAutoNum type="arabicPeriod"/>
            </a:pPr>
            <a:r>
              <a:rPr lang="en"/>
              <a:t>Naive Bayes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1ef5036304_0_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Running Jupyter Notebooks on your computer locally instead of through Google Colab has a number of benefits: Free GPU and TPU Access: For computation-intensive tasks, Google Colab offered free GPU and TPU access, which significantly sped up our training of machine learning models.</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Colab notebooks are easily coupled with cloud storage services like Google Drive, enabling us to access datasets and other information from any location.</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Pre-installed Libraries: Because it already has well-known libraries like NumPy, Pandas, and TensorFlow installed, we have saved time by not having to worry as much about installation and package dependencies on the local system.</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rPr lang="en" sz="1800">
                <a:solidFill>
                  <a:srgbClr val="000000"/>
                </a:solidFill>
                <a:latin typeface="Times New Roman"/>
                <a:ea typeface="Times New Roman"/>
                <a:cs typeface="Times New Roman"/>
                <a:sym typeface="Times New Roman"/>
              </a:rPr>
              <a:t>Collaboration: We used Colab to easily share our notebook with our team members and work together on the project in real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