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ba78a8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ba78a8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cba78a8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cba78a8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cba78a82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cba78a82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ba78a82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ba78a82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ba78a8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ba78a8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cba78a82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cba78a82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ba78a82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ba78a82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cba78a82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cba78a82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nithanari/geographyandtimestampofspamtweets"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Ow5UDUKU_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solidFill>
                  <a:srgbClr val="000000"/>
                </a:solidFill>
                <a:latin typeface="Arial"/>
                <a:ea typeface="Arial"/>
                <a:cs typeface="Arial"/>
                <a:sym typeface="Arial"/>
              </a:rPr>
              <a:t>GEOGRAPHY AND TIMESTAMP OF SPAM TWEETS</a:t>
            </a:r>
            <a:endParaRPr sz="2700"/>
          </a:p>
        </p:txBody>
      </p:sp>
      <p:sp>
        <p:nvSpPr>
          <p:cNvPr id="65" name="Google Shape;65;p13"/>
          <p:cNvSpPr txBox="1"/>
          <p:nvPr>
            <p:ph idx="1" type="subTitle"/>
          </p:nvPr>
        </p:nvSpPr>
        <p:spPr>
          <a:xfrm>
            <a:off x="311700" y="1878553"/>
            <a:ext cx="4242600" cy="1816800"/>
          </a:xfrm>
          <a:prstGeom prst="rect">
            <a:avLst/>
          </a:prstGeom>
        </p:spPr>
        <p:txBody>
          <a:bodyPr anchorCtr="0" anchor="t" bIns="91425" lIns="91425" spcFirstLastPara="1" rIns="91425" wrap="square" tIns="91425">
            <a:noAutofit/>
          </a:bodyPr>
          <a:lstStyle/>
          <a:p>
            <a:pPr indent="0" lvl="0" marL="0" rtl="0" algn="l">
              <a:lnSpc>
                <a:spcPct val="97916"/>
              </a:lnSpc>
              <a:spcBef>
                <a:spcPts val="0"/>
              </a:spcBef>
              <a:spcAft>
                <a:spcPts val="0"/>
              </a:spcAft>
              <a:buSzPts val="358"/>
              <a:buNone/>
            </a:pPr>
            <a:r>
              <a:rPr b="1" lang="en" sz="1385">
                <a:solidFill>
                  <a:srgbClr val="000000"/>
                </a:solidFill>
                <a:latin typeface="Arial"/>
                <a:ea typeface="Arial"/>
                <a:cs typeface="Arial"/>
                <a:sym typeface="Arial"/>
              </a:rPr>
              <a:t>GROUP MEMBER’S:</a:t>
            </a:r>
            <a:endParaRPr b="1" sz="1385">
              <a:solidFill>
                <a:srgbClr val="000000"/>
              </a:solidFill>
              <a:latin typeface="Arial"/>
              <a:ea typeface="Arial"/>
              <a:cs typeface="Arial"/>
              <a:sym typeface="Arial"/>
            </a:endParaRPr>
          </a:p>
          <a:p>
            <a:pPr indent="-316547" lvl="0" marL="457200" rtl="0" algn="l">
              <a:lnSpc>
                <a:spcPct val="97916"/>
              </a:lnSpc>
              <a:spcBef>
                <a:spcPts val="80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Anitha Nari   -   11550658</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Vijayalakshmi pepala  -  11656632</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0"/>
              </a:spcAft>
              <a:buClr>
                <a:srgbClr val="000000"/>
              </a:buClr>
              <a:buSzPts val="1385"/>
              <a:buFont typeface="Arial"/>
              <a:buAutoNum type="arabicPeriod"/>
            </a:pPr>
            <a:r>
              <a:rPr lang="en" sz="1385">
                <a:solidFill>
                  <a:srgbClr val="000000"/>
                </a:solidFill>
                <a:latin typeface="Arial"/>
                <a:ea typeface="Arial"/>
                <a:cs typeface="Arial"/>
                <a:sym typeface="Arial"/>
              </a:rPr>
              <a:t>Monisha Mahitha boddu  -  11513712</a:t>
            </a:r>
            <a:endParaRPr sz="1385">
              <a:solidFill>
                <a:srgbClr val="000000"/>
              </a:solidFill>
              <a:latin typeface="Arial"/>
              <a:ea typeface="Arial"/>
              <a:cs typeface="Arial"/>
              <a:sym typeface="Arial"/>
            </a:endParaRPr>
          </a:p>
          <a:p>
            <a:pPr indent="-316547" lvl="0" marL="457200" rtl="0" algn="l">
              <a:lnSpc>
                <a:spcPct val="97916"/>
              </a:lnSpc>
              <a:spcBef>
                <a:spcPts val="0"/>
              </a:spcBef>
              <a:spcAft>
                <a:spcPts val="800"/>
              </a:spcAft>
              <a:buClr>
                <a:srgbClr val="000000"/>
              </a:buClr>
              <a:buSzPts val="1385"/>
              <a:buFont typeface="Arial"/>
              <a:buAutoNum type="arabicPeriod"/>
            </a:pPr>
            <a:r>
              <a:rPr lang="en" sz="1385">
                <a:solidFill>
                  <a:srgbClr val="000000"/>
                </a:solidFill>
                <a:latin typeface="Arial"/>
                <a:ea typeface="Arial"/>
                <a:cs typeface="Arial"/>
                <a:sym typeface="Arial"/>
              </a:rPr>
              <a:t>Mounika nuchu  -  11653658</a:t>
            </a:r>
            <a:endParaRPr sz="13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marR="0" rtl="0" algn="l">
              <a:lnSpc>
                <a:spcPct val="107916"/>
              </a:lnSpc>
              <a:spcBef>
                <a:spcPts val="0"/>
              </a:spcBef>
              <a:spcAft>
                <a:spcPts val="800"/>
              </a:spcAft>
              <a:buNone/>
            </a:pPr>
            <a:r>
              <a:rPr lang="en"/>
              <a:t>Introduction:</a:t>
            </a:r>
            <a:endParaRPr/>
          </a:p>
        </p:txBody>
      </p:sp>
      <p:sp>
        <p:nvSpPr>
          <p:cNvPr id="71" name="Google Shape;71;p14"/>
          <p:cNvSpPr txBox="1"/>
          <p:nvPr>
            <p:ph idx="1" type="body"/>
          </p:nvPr>
        </p:nvSpPr>
        <p:spPr>
          <a:xfrm>
            <a:off x="4644675" y="391325"/>
            <a:ext cx="4894800" cy="4208100"/>
          </a:xfrm>
          <a:prstGeom prst="rect">
            <a:avLst/>
          </a:prstGeom>
        </p:spPr>
        <p:txBody>
          <a:bodyPr anchorCtr="0" anchor="t" bIns="91425" lIns="91425" spcFirstLastPara="1" rIns="91425" wrap="square" tIns="91425">
            <a:normAutofit/>
          </a:bodyPr>
          <a:lstStyle/>
          <a:p>
            <a:pPr indent="0" lvl="0" marL="0" marR="0" rtl="0" algn="l">
              <a:lnSpc>
                <a:spcPct val="107916"/>
              </a:lnSpc>
              <a:spcBef>
                <a:spcPts val="0"/>
              </a:spcBef>
              <a:spcAft>
                <a:spcPts val="0"/>
              </a:spcAft>
              <a:buNone/>
            </a:pPr>
            <a:r>
              <a:t/>
            </a:r>
            <a:endParaRPr b="1" sz="1800">
              <a:solidFill>
                <a:srgbClr val="000000"/>
              </a:solidFill>
              <a:latin typeface="Arial"/>
              <a:ea typeface="Arial"/>
              <a:cs typeface="Arial"/>
              <a:sym typeface="Arial"/>
            </a:endParaRPr>
          </a:p>
          <a:p>
            <a:pPr indent="0" lvl="0" marL="0" rtl="0" algn="l">
              <a:lnSpc>
                <a:spcPct val="107916"/>
              </a:lnSpc>
              <a:spcBef>
                <a:spcPts val="800"/>
              </a:spcBef>
              <a:spcAft>
                <a:spcPts val="0"/>
              </a:spcAft>
              <a:buNone/>
            </a:pPr>
            <a:r>
              <a:rPr b="1" lang="en" sz="1800">
                <a:solidFill>
                  <a:srgbClr val="000000"/>
                </a:solidFill>
                <a:latin typeface="Arial"/>
                <a:ea typeface="Arial"/>
                <a:cs typeface="Arial"/>
                <a:sym typeface="Arial"/>
              </a:rPr>
              <a:t>Sentiment Analysis:</a:t>
            </a:r>
            <a:endParaRPr b="1" sz="1800">
              <a:solidFill>
                <a:srgbClr val="000000"/>
              </a:solidFill>
              <a:latin typeface="Arial"/>
              <a:ea typeface="Arial"/>
              <a:cs typeface="Arial"/>
              <a:sym typeface="Arial"/>
            </a:endParaRPr>
          </a:p>
          <a:p>
            <a:pPr indent="0" lvl="0" marL="0" rtl="0" algn="l">
              <a:lnSpc>
                <a:spcPct val="107916"/>
              </a:lnSpc>
              <a:spcBef>
                <a:spcPts val="800"/>
              </a:spcBef>
              <a:spcAft>
                <a:spcPts val="800"/>
              </a:spcAft>
              <a:buNone/>
            </a:pPr>
            <a:r>
              <a:rPr lang="en" sz="1800">
                <a:solidFill>
                  <a:srgbClr val="000000"/>
                </a:solidFill>
                <a:latin typeface="Arial"/>
                <a:ea typeface="Arial"/>
                <a:cs typeface="Arial"/>
                <a:sym typeface="Arial"/>
              </a:rPr>
              <a:t>In this project the tweets which are provided in the dataset are preprocessed and cleaned. The data need to be divided based on training data and test data. We have used Naive Bayes classification model for this project. The tweets are determined if they are spam or not. Based on the results the sentiment analysis is performed.</a:t>
            </a: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marR="0" rtl="0" algn="l">
              <a:lnSpc>
                <a:spcPct val="107916"/>
              </a:lnSpc>
              <a:spcBef>
                <a:spcPts val="0"/>
              </a:spcBef>
              <a:spcAft>
                <a:spcPts val="0"/>
              </a:spcAft>
              <a:buNone/>
            </a:pPr>
            <a:r>
              <a:rPr lang="en" sz="1800">
                <a:solidFill>
                  <a:srgbClr val="000000"/>
                </a:solidFill>
                <a:latin typeface="Arial"/>
                <a:ea typeface="Arial"/>
                <a:cs typeface="Arial"/>
                <a:sym typeface="Arial"/>
              </a:rPr>
              <a:t>Twitter stands apart from other online social networks due to its distinctive friend-following and posting features. One the one hand, friendships on Twitter aren't always reciprocal. Users can "follow" celebrities, for instance, without expecting them to do the same.</a:t>
            </a:r>
            <a:endParaRPr sz="1800">
              <a:solidFill>
                <a:srgbClr val="000000"/>
              </a:solidFill>
              <a:latin typeface="Arial"/>
              <a:ea typeface="Arial"/>
              <a:cs typeface="Arial"/>
              <a:sym typeface="Arial"/>
            </a:endParaRPr>
          </a:p>
          <a:p>
            <a:pPr indent="0" lvl="0" marL="0" rtl="0" algn="l">
              <a:lnSpc>
                <a:spcPct val="107916"/>
              </a:lnSpc>
              <a:spcBef>
                <a:spcPts val="800"/>
              </a:spcBef>
              <a:spcAft>
                <a:spcPts val="800"/>
              </a:spcAft>
              <a:buNone/>
            </a:pPr>
            <a:r>
              <a:rPr lang="en" sz="1800">
                <a:solidFill>
                  <a:srgbClr val="000000"/>
                </a:solidFill>
                <a:latin typeface="Arial"/>
                <a:ea typeface="Arial"/>
                <a:cs typeface="Arial"/>
                <a:sym typeface="Arial"/>
              </a:rPr>
              <a:t>Each geo-tagged tweet's adjacent location was vectorized as an ego network as well. After that, the vectorized location and word embeddings were combined, and they were input into the CNN and BiLSTM networks to train and categorize the sentiment labels of the tweet.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marR="0" rtl="0" algn="l">
              <a:lnSpc>
                <a:spcPct val="107916"/>
              </a:lnSpc>
              <a:spcBef>
                <a:spcPts val="0"/>
              </a:spcBef>
              <a:spcAft>
                <a:spcPts val="0"/>
              </a:spcAft>
              <a:buNone/>
            </a:pPr>
            <a:r>
              <a:t/>
            </a:r>
            <a:endParaRPr b="1" sz="1800">
              <a:solidFill>
                <a:srgbClr val="000000"/>
              </a:solidFill>
              <a:latin typeface="Arial"/>
              <a:ea typeface="Arial"/>
              <a:cs typeface="Arial"/>
              <a:sym typeface="Arial"/>
            </a:endParaRPr>
          </a:p>
          <a:p>
            <a:pPr indent="0" lvl="0" marL="0" marR="0" rtl="0" algn="l">
              <a:lnSpc>
                <a:spcPct val="107916"/>
              </a:lnSpc>
              <a:spcBef>
                <a:spcPts val="800"/>
              </a:spcBef>
              <a:spcAft>
                <a:spcPts val="800"/>
              </a:spcAft>
              <a:buNone/>
            </a:pPr>
            <a:r>
              <a:rPr lang="en" sz="1800">
                <a:solidFill>
                  <a:srgbClr val="000000"/>
                </a:solidFill>
                <a:latin typeface="Arial"/>
                <a:ea typeface="Arial"/>
                <a:cs typeface="Arial"/>
                <a:sym typeface="Arial"/>
              </a:rPr>
              <a:t>Because tweets are brief and noisy, it is difficult to predict where people will be when they will tweet or go home. It is customary to use location- and tweet-specific methods and information while implementing recognition and disambiguation procedures for formal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Collection:</a:t>
            </a:r>
            <a:endParaRPr/>
          </a:p>
          <a:p>
            <a:pPr indent="0" lvl="0" marL="0" rtl="0" algn="l">
              <a:lnSpc>
                <a:spcPct val="107916"/>
              </a:lnSpc>
              <a:spcBef>
                <a:spcPts val="1200"/>
              </a:spcBef>
              <a:spcAft>
                <a:spcPts val="0"/>
              </a:spcAft>
              <a:buNone/>
            </a:pPr>
            <a:r>
              <a:rPr lang="en" sz="1800">
                <a:solidFill>
                  <a:srgbClr val="000000"/>
                </a:solidFill>
                <a:latin typeface="Arial"/>
                <a:ea typeface="Arial"/>
                <a:cs typeface="Arial"/>
                <a:sym typeface="Arial"/>
              </a:rPr>
              <a:t>The dataset contains the information of the tweets, Timestamp, dates, location, username, user description, user friends, user followers, user tweets, hashtags, source. The link of the dataset where it is uploaded is shown below in</a:t>
            </a:r>
            <a:endParaRPr sz="1800">
              <a:solidFill>
                <a:srgbClr val="000000"/>
              </a:solidFill>
              <a:latin typeface="Arial"/>
              <a:ea typeface="Arial"/>
              <a:cs typeface="Arial"/>
              <a:sym typeface="Arial"/>
            </a:endParaRPr>
          </a:p>
          <a:p>
            <a:pPr indent="0" lvl="0" marL="0" rtl="0" algn="l">
              <a:lnSpc>
                <a:spcPct val="107916"/>
              </a:lnSpc>
              <a:spcBef>
                <a:spcPts val="800"/>
              </a:spcBef>
              <a:spcAft>
                <a:spcPts val="0"/>
              </a:spcAft>
              <a:buNone/>
            </a:pPr>
            <a:r>
              <a:rPr lang="en" sz="1800" u="sng">
                <a:solidFill>
                  <a:srgbClr val="1155CC"/>
                </a:solidFill>
                <a:latin typeface="Arial"/>
                <a:ea typeface="Arial"/>
                <a:cs typeface="Arial"/>
                <a:sym typeface="Arial"/>
                <a:hlinkClick r:id="rId3">
                  <a:extLst>
                    <a:ext uri="{A12FA001-AC4F-418D-AE19-62706E023703}">
                      <ahyp:hlinkClr val="tx"/>
                    </a:ext>
                  </a:extLst>
                </a:hlinkClick>
              </a:rPr>
              <a:t>https://www.kaggle.com/datasets/anithanari/geographyandtimestampofspamtweets</a:t>
            </a:r>
            <a:endParaRPr sz="1800">
              <a:solidFill>
                <a:srgbClr val="000000"/>
              </a:solidFill>
              <a:latin typeface="Arial"/>
              <a:ea typeface="Arial"/>
              <a:cs typeface="Arial"/>
              <a:sym typeface="Arial"/>
            </a:endParaRPr>
          </a:p>
          <a:p>
            <a:pPr indent="0" lvl="0" marL="0" rtl="0" algn="l">
              <a:lnSpc>
                <a:spcPct val="107916"/>
              </a:lnSpc>
              <a:spcBef>
                <a:spcPts val="800"/>
              </a:spcBef>
              <a:spcAft>
                <a:spcPts val="0"/>
              </a:spcAft>
              <a:buNone/>
            </a:pPr>
            <a:r>
              <a:t/>
            </a:r>
            <a:endParaRPr sz="18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pic>
        <p:nvPicPr>
          <p:cNvPr id="90" name="Google Shape;90;p17"/>
          <p:cNvPicPr preferRelativeResize="0"/>
          <p:nvPr/>
        </p:nvPicPr>
        <p:blipFill rotWithShape="1">
          <a:blip r:embed="rId4">
            <a:alphaModFix/>
          </a:blip>
          <a:srcRect b="0" l="0" r="-33084" t="0"/>
          <a:stretch/>
        </p:blipFill>
        <p:spPr>
          <a:xfrm>
            <a:off x="311725" y="2800300"/>
            <a:ext cx="4079550" cy="20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taken the data set from various sources.</a:t>
            </a:r>
            <a:endParaRPr/>
          </a:p>
          <a:p>
            <a:pPr indent="0" lvl="0" marL="0" rtl="0" algn="l">
              <a:spcBef>
                <a:spcPts val="1200"/>
              </a:spcBef>
              <a:spcAft>
                <a:spcPts val="0"/>
              </a:spcAft>
              <a:buNone/>
            </a:pPr>
            <a:r>
              <a:rPr lang="en"/>
              <a:t>Combined the data of Github tweets and Kaggle dataset.</a:t>
            </a:r>
            <a:endParaRPr/>
          </a:p>
          <a:p>
            <a:pPr indent="0" lvl="0" marL="0" rtl="0" algn="l">
              <a:spcBef>
                <a:spcPts val="1200"/>
              </a:spcBef>
              <a:spcAft>
                <a:spcPts val="0"/>
              </a:spcAft>
              <a:buNone/>
            </a:pPr>
            <a:r>
              <a:rPr lang="en"/>
              <a:t>All the tweets are gathered and performed whether they are </a:t>
            </a:r>
            <a:r>
              <a:rPr lang="en"/>
              <a:t>positive tweets or Negative Tweets.</a:t>
            </a:r>
            <a:endParaRPr/>
          </a:p>
          <a:p>
            <a:pPr indent="0" lvl="0" marL="0" rtl="0" algn="l">
              <a:spcBef>
                <a:spcPts val="1200"/>
              </a:spcBef>
              <a:spcAft>
                <a:spcPts val="0"/>
              </a:spcAft>
              <a:buNone/>
            </a:pPr>
            <a:r>
              <a:rPr lang="en"/>
              <a:t>By using Different Corpus for example NLTK</a:t>
            </a:r>
            <a:endParaRPr/>
          </a:p>
          <a:p>
            <a:pPr indent="0" lvl="0" marL="0" rtl="0" algn="l">
              <a:spcBef>
                <a:spcPts val="1200"/>
              </a:spcBef>
              <a:spcAft>
                <a:spcPts val="0"/>
              </a:spcAft>
              <a:buNone/>
            </a:pPr>
            <a:r>
              <a:rPr lang="en"/>
              <a:t>We have performed the process of Tokenization and Stemming techniques.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a:t>
            </a:r>
            <a:r>
              <a:rPr lang="en"/>
              <a:t>ltiple</a:t>
            </a:r>
            <a:r>
              <a:rPr lang="en"/>
              <a:t> tools and techniques are used for the detection of spam tweets and their location.</a:t>
            </a:r>
            <a:endParaRPr/>
          </a:p>
          <a:p>
            <a:pPr indent="0" lvl="0" marL="0" rtl="0" algn="l">
              <a:spcBef>
                <a:spcPts val="1200"/>
              </a:spcBef>
              <a:spcAft>
                <a:spcPts val="0"/>
              </a:spcAft>
              <a:buNone/>
            </a:pPr>
            <a:r>
              <a:rPr lang="en"/>
              <a:t>Importing different python libraries like np, numpy, pandas, textblob.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Machine Learning Techniques:</a:t>
            </a:r>
            <a:endParaRPr/>
          </a:p>
          <a:p>
            <a:pPr indent="-311150" lvl="0" marL="457200" rtl="0" algn="l">
              <a:spcBef>
                <a:spcPts val="1200"/>
              </a:spcBef>
              <a:spcAft>
                <a:spcPts val="0"/>
              </a:spcAft>
              <a:buSzPts val="1300"/>
              <a:buAutoNum type="arabicPeriod"/>
            </a:pPr>
            <a:r>
              <a:rPr lang="en"/>
              <a:t>Regression Technique.</a:t>
            </a:r>
            <a:endParaRPr/>
          </a:p>
          <a:p>
            <a:pPr indent="-311150" lvl="0" marL="457200" rtl="0" algn="l">
              <a:spcBef>
                <a:spcPts val="0"/>
              </a:spcBef>
              <a:spcAft>
                <a:spcPts val="0"/>
              </a:spcAft>
              <a:buSzPts val="1300"/>
              <a:buAutoNum type="arabicPeriod"/>
            </a:pPr>
            <a:r>
              <a:rPr lang="en"/>
              <a:t>Tokenization-NLP technique</a:t>
            </a:r>
            <a:endParaRPr/>
          </a:p>
          <a:p>
            <a:pPr indent="-311150" lvl="0" marL="457200" rtl="0" algn="l">
              <a:spcBef>
                <a:spcPts val="0"/>
              </a:spcBef>
              <a:spcAft>
                <a:spcPts val="0"/>
              </a:spcAft>
              <a:buSzPts val="1300"/>
              <a:buAutoNum type="arabicPeriod"/>
            </a:pPr>
            <a:r>
              <a:rPr lang="en"/>
              <a:t>Naive Bayes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Link:</a:t>
            </a:r>
            <a:endParaRPr/>
          </a:p>
          <a:p>
            <a:pPr indent="0" lvl="0" marL="0" rtl="0" algn="l">
              <a:spcBef>
                <a:spcPts val="1200"/>
              </a:spcBef>
              <a:spcAft>
                <a:spcPts val="0"/>
              </a:spcAft>
              <a:buNone/>
            </a:pPr>
            <a:r>
              <a:rPr lang="en" u="sng">
                <a:solidFill>
                  <a:schemeClr val="hlink"/>
                </a:solidFill>
                <a:hlinkClick r:id="rId3"/>
              </a:rPr>
              <a:t>https://www.youtube.com/watch?v=Ow5UDUKU_Nk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800"/>
              <a:t>THANK YOU !!</a:t>
            </a:r>
            <a:endParaRPr b="1" sz="4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